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2" r:id="rId7"/>
    <p:sldId id="267" r:id="rId8"/>
    <p:sldId id="259" r:id="rId9"/>
    <p:sldId id="261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2ACE5-6D80-4480-AE23-78EBE7E06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11A5DC-7FB1-4FE3-A42B-11110C884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4CDD3-748E-4E9A-A8E7-C698A3C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C2842A-067A-47E5-84EE-6DB687BE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C3710-05D8-4B65-A7B1-8F7C266B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5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41695-0E75-4ECF-97EE-4DC43F95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CE7291-7AB1-4823-B3B5-54C8B0BBE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25406E-F114-475C-91ED-FCBA3889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125B14-CEBC-4C3C-9CDE-CD943A59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39BA52-0168-4666-A1A2-7723E650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59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A8C523-C4F1-4352-9A04-6EA3D5D6D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50B23A-3DE5-4648-9FC4-302ADE229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5AF04-7349-40DB-B26C-C30C5D2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8EDC10-6CBF-4AA5-82B1-2BB5AC14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55A6CB-8C75-47C0-8DA5-7B699B4F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34C0E-6C83-44DC-9BCB-D104E31D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DC79B-5F16-4ED5-9562-EDBE9C19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1EF2F-E895-408A-BC5E-947068F9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585D18-66AE-4178-8AAF-BE52851B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AD88E-D9A5-42BB-9831-98F7BA8A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43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B53DA-43B2-4ECA-A6DA-4A33344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C625A0-B369-4CF5-A964-7B8D1B24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E2723-CB8C-49EC-B408-90AE7B0C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4E84C-ED74-4F02-B8D2-6DE585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2F3DFE-AD8D-4158-B6A2-3A00BEFB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8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7936F-3D08-4F44-BF47-732A41D8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AE47F0-3B23-4818-9DD1-B5A87F624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AF2080-B752-4554-BA49-8E01618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80CD3C-0486-4F3E-9D94-858C1914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B1172E-C8CC-420F-B054-130028A5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D1DC6-6F92-45B3-B65D-24FF51A7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54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23720-D34D-4894-B38B-BADC39CF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E6AA8D-7BDC-40B7-B4D0-28AA873C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93D0C1-DDDA-40E7-B92A-6788D85B4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62A393-50AF-4AD5-8DAF-92EA0EB3A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B470E0-E71C-418E-9D76-36A4B63CF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3F5E4E-985D-4747-B287-DA24898E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2020/3/4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C35D3F-EAA7-4840-80B7-FD797B8D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17E80C-6F77-4FEC-9FE0-3887A6DE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14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ED458-E968-4567-B644-43C5ADCF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FD8C0C-BAE9-4A4E-866A-2EB9BF4C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2020/3/4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90EDC5-1B8B-405E-8671-BFDCE2BC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BBAEE9-38F5-4000-8B8C-2ED61F15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95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072D9D-E84B-4E4C-AE1B-BC080BF7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2020/3/4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A492F3-9659-48D5-868A-C8E9A8E0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3D2AC0-0511-4726-8333-45B59145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ADFE8-A8A6-4B67-8B8A-4EDABD0E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1AB46-D8F3-40C0-9648-54D994EDE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EBC0DF-3D8F-4ADA-A65C-E4BE2EA1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CB6270-20F5-4C66-A145-A0C0A5DC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A172D8-18C0-4927-B75B-BE029C37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BE5857-4BF8-441A-8E53-7DC81ADA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25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B0C89-487B-4F38-A501-23C683B8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E8D38DF-EF62-4734-ACDB-7B56967A4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CEEC88-4766-4C85-9BDA-E4F0818F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112DD0-EC4C-4029-B1DD-9931D77E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B099-1C41-4BDE-9A38-49A3919D78AA}" type="datetimeFigureOut">
              <a:rPr lang="zh-TW" altLang="en-US" smtClean="0"/>
              <a:t>2020/3/4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A40780-0928-4C2D-8649-173674A5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F9BBAE-6114-40E0-8400-5E81A692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25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39AA4C-325D-4A14-8348-93F690CD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CE6BCE-DEA2-43AE-992C-ABE416984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C46C4C-D658-4F0C-8C44-4BB3F729F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B099-1C41-4BDE-9A38-49A3919D78AA}" type="datetimeFigureOut">
              <a:rPr lang="zh-TW" altLang="en-US" smtClean="0"/>
              <a:t>2020/3/4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BBEBC7-E33A-439F-800C-A8A481CD0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175794-0FC2-4C00-A14D-72DB00EC3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14EF2-79AD-4489-9A7D-F30A046ECF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3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4318554" TargetMode="External"/><Relationship Id="rId2" Type="http://schemas.openxmlformats.org/officeDocument/2006/relationships/hyperlink" Target="https://www.kaggle.com/artgor/earthquakes-fe-more-features-and-samp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%E7%9F%AD%E6%99%82%E8%B7%9D%E5%82%85%E7%AB%8B%E8%91%89%E8%AE%8A%E6%8F%9B" TargetMode="External"/><Relationship Id="rId4" Type="http://schemas.openxmlformats.org/officeDocument/2006/relationships/hyperlink" Target="http://html.rhhz.net/dqwlxjz/html/20140429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0757F2-E10D-4286-BCAB-D7A6BCDFD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05" y="1113485"/>
            <a:ext cx="11138517" cy="2393194"/>
          </a:xfrm>
        </p:spPr>
        <p:txBody>
          <a:bodyPr/>
          <a:lstStyle/>
          <a:p>
            <a:r>
              <a:rPr lang="en-US" altLang="zh-TW" dirty="0"/>
              <a:t>LANL Earthquake Prediction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20A217-9A2F-4097-92E9-F46ED7B95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						</a:t>
            </a:r>
            <a:r>
              <a:rPr lang="zh-TW" altLang="en-US" dirty="0"/>
              <a:t>陳柏龍</a:t>
            </a:r>
          </a:p>
        </p:txBody>
      </p:sp>
    </p:spTree>
    <p:extLst>
      <p:ext uri="{BB962C8B-B14F-4D97-AF65-F5344CB8AC3E}">
        <p14:creationId xmlns:p14="http://schemas.microsoft.com/office/powerpoint/2010/main" val="205680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39071-DFF6-48F9-AC7C-2E9A3E4A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FE37F-6E9F-42CF-895E-0B03A8E3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Earthquakes FE. More features and samples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窗函數介紹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STA/LTA</a:t>
            </a:r>
            <a:r>
              <a:rPr lang="zh-TW" altLang="en-US" dirty="0">
                <a:hlinkClick r:id="rId4"/>
              </a:rPr>
              <a:t> 參考資料</a:t>
            </a:r>
            <a:endParaRPr lang="en-US" altLang="zh-TW" dirty="0"/>
          </a:p>
          <a:p>
            <a:r>
              <a:rPr lang="zh-TW" altLang="zh-TW" dirty="0">
                <a:hlinkClick r:id="rId5"/>
              </a:rPr>
              <a:t>短時距傅立葉變換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1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0E329-D12E-4C98-B427-25F916DF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31FA8-9A86-4A8B-B2D3-C7C1608F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Los Alamos National Laboratory(LANL)</a:t>
            </a:r>
            <a:r>
              <a:rPr lang="zh-TW" altLang="en-US" sz="2400" dirty="0"/>
              <a:t>的模擬實驗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數據來自使用雙軸剪力</a:t>
            </a:r>
            <a:br>
              <a:rPr lang="en-US" altLang="zh-TW" sz="2400" dirty="0"/>
            </a:br>
            <a:r>
              <a:rPr lang="zh-TW" altLang="en-US" sz="2400" dirty="0"/>
              <a:t>裝置進行實驗得到的聲波數據</a:t>
            </a:r>
            <a:br>
              <a:rPr lang="en-US" altLang="zh-TW" sz="2400" dirty="0"/>
            </a:br>
            <a:r>
              <a:rPr lang="en-US" altLang="zh-TW" sz="2400" dirty="0"/>
              <a:t>(</a:t>
            </a:r>
            <a:r>
              <a:rPr lang="zh-TW" altLang="en-US" sz="2400" dirty="0"/>
              <a:t>右圖</a:t>
            </a:r>
            <a:r>
              <a:rPr lang="en-US" altLang="zh-TW" sz="2400" dirty="0"/>
              <a:t>)</a:t>
            </a:r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2475E5BB-6EC8-4E68-82E9-FFF321F0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83" y="2432480"/>
            <a:ext cx="4009107" cy="347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7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B3CB5-8DE6-49F6-BD11-68AC43C6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訓練資料概況</a:t>
            </a:r>
          </a:p>
        </p:txBody>
      </p:sp>
      <p:pic>
        <p:nvPicPr>
          <p:cNvPr id="9" name="圖片 8" descr="一張含有 物件, 坐, 白色, 船 的圖片&#10;&#10;自動產生的描述">
            <a:extLst>
              <a:ext uri="{FF2B5EF4-FFF2-40B4-BE49-F238E27FC236}">
                <a16:creationId xmlns:a16="http://schemas.microsoft.com/office/drawing/2014/main" id="{9C4BB19B-6473-4349-8B88-FC5D241DE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3" y="1934177"/>
            <a:ext cx="10515600" cy="417695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ACEA43E-A147-4380-BFE5-B3A0B4607C2A}"/>
              </a:ext>
            </a:extLst>
          </p:cNvPr>
          <p:cNvSpPr txBox="1"/>
          <p:nvPr/>
        </p:nvSpPr>
        <p:spPr>
          <a:xfrm>
            <a:off x="5477522" y="365125"/>
            <a:ext cx="2610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細部說明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約有</a:t>
            </a:r>
            <a:r>
              <a:rPr lang="en-US" altLang="zh-TW" dirty="0"/>
              <a:t>16</a:t>
            </a:r>
            <a:r>
              <a:rPr lang="zh-TW" altLang="en-US" dirty="0"/>
              <a:t>次地震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訊號約六億筆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採樣率為 </a:t>
            </a:r>
            <a:r>
              <a:rPr lang="en-US" altLang="zh-TW" dirty="0"/>
              <a:t>44k </a:t>
            </a:r>
            <a:r>
              <a:rPr lang="en-US" altLang="zh-TW" dirty="0" err="1"/>
              <a:t>hz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zh-TW" altLang="en-US" dirty="0"/>
              <a:t>會有一些假地震</a:t>
            </a:r>
            <a:r>
              <a:rPr lang="en-US" altLang="zh-TW" dirty="0"/>
              <a:t>(</a:t>
            </a:r>
            <a:r>
              <a:rPr lang="zh-TW" altLang="en-US" dirty="0"/>
              <a:t>訊號</a:t>
            </a:r>
            <a:r>
              <a:rPr lang="en-US" altLang="zh-TW" dirty="0"/>
              <a:t>)</a:t>
            </a:r>
          </a:p>
          <a:p>
            <a:pPr marL="285750" indent="-285750">
              <a:buFontTx/>
              <a:buChar char="-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788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B3CB5-8DE6-49F6-BD11-68AC43C6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4002" cy="1325563"/>
          </a:xfrm>
        </p:spPr>
        <p:txBody>
          <a:bodyPr/>
          <a:lstStyle/>
          <a:p>
            <a:r>
              <a:rPr lang="zh-TW" altLang="en-US" dirty="0"/>
              <a:t>訓練資料概況</a:t>
            </a:r>
          </a:p>
        </p:txBody>
      </p:sp>
      <p:pic>
        <p:nvPicPr>
          <p:cNvPr id="9" name="圖片 8" descr="一張含有 物件, 坐, 白色, 船 的圖片&#10;&#10;自動產生的描述">
            <a:extLst>
              <a:ext uri="{FF2B5EF4-FFF2-40B4-BE49-F238E27FC236}">
                <a16:creationId xmlns:a16="http://schemas.microsoft.com/office/drawing/2014/main" id="{9C4BB19B-6473-4349-8B88-FC5D241DE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3" y="1934177"/>
            <a:ext cx="10515600" cy="417695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C17065C-9063-4F98-8F93-9E82415B1632}"/>
              </a:ext>
            </a:extLst>
          </p:cNvPr>
          <p:cNvCxnSpPr>
            <a:cxnSpLocks/>
          </p:cNvCxnSpPr>
          <p:nvPr/>
        </p:nvCxnSpPr>
        <p:spPr>
          <a:xfrm flipH="1">
            <a:off x="5378093" y="1690688"/>
            <a:ext cx="163773" cy="8563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7CBACC8-0734-4BBA-80B7-0EA86CF732DD}"/>
              </a:ext>
            </a:extLst>
          </p:cNvPr>
          <p:cNvCxnSpPr>
            <a:cxnSpLocks/>
          </p:cNvCxnSpPr>
          <p:nvPr/>
        </p:nvCxnSpPr>
        <p:spPr>
          <a:xfrm flipH="1">
            <a:off x="4550418" y="1665622"/>
            <a:ext cx="941106" cy="14936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430FD36-2989-48EC-9B58-3B1A7BFE7264}"/>
              </a:ext>
            </a:extLst>
          </p:cNvPr>
          <p:cNvSpPr/>
          <p:nvPr/>
        </p:nvSpPr>
        <p:spPr>
          <a:xfrm>
            <a:off x="5378092" y="541512"/>
            <a:ext cx="2610034" cy="1124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地震來臨時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剩餘時間為</a:t>
            </a:r>
            <a:r>
              <a:rPr lang="en-US" altLang="zh-TW" dirty="0"/>
              <a:t>0)</a:t>
            </a:r>
            <a:r>
              <a:rPr lang="zh-TW" altLang="en-US" dirty="0"/>
              <a:t>，</a:t>
            </a:r>
            <a:endParaRPr lang="en-US" altLang="zh-TW" dirty="0"/>
          </a:p>
          <a:p>
            <a:pPr algn="ctr"/>
            <a:r>
              <a:rPr lang="zh-TW" altLang="en-US" dirty="0"/>
              <a:t>信號起伏明顯</a:t>
            </a:r>
            <a:endParaRPr lang="en-US" altLang="zh-TW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7D1BA63-7A04-4AE5-AAAB-AFF4143DBA82}"/>
              </a:ext>
            </a:extLst>
          </p:cNvPr>
          <p:cNvSpPr/>
          <p:nvPr/>
        </p:nvSpPr>
        <p:spPr>
          <a:xfrm>
            <a:off x="8824404" y="541511"/>
            <a:ext cx="2254928" cy="14177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假地震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信號起伏大，但是無地震</a:t>
            </a:r>
            <a:r>
              <a:rPr lang="en-US" altLang="zh-TW" dirty="0"/>
              <a:t>)</a:t>
            </a:r>
            <a:r>
              <a:rPr lang="zh-TW" altLang="en-US" dirty="0"/>
              <a:t>可能會影響模型判斷</a:t>
            </a:r>
            <a:endParaRPr lang="en-US" altLang="zh-TW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9A1155D-F213-46C3-A0F5-8FCC894C47E9}"/>
              </a:ext>
            </a:extLst>
          </p:cNvPr>
          <p:cNvCxnSpPr/>
          <p:nvPr/>
        </p:nvCxnSpPr>
        <p:spPr>
          <a:xfrm flipH="1">
            <a:off x="9747682" y="1959242"/>
            <a:ext cx="213064" cy="12000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252F896-9714-4B25-BE3D-DC4895551BEC}"/>
              </a:ext>
            </a:extLst>
          </p:cNvPr>
          <p:cNvCxnSpPr/>
          <p:nvPr/>
        </p:nvCxnSpPr>
        <p:spPr>
          <a:xfrm>
            <a:off x="9987379" y="1959242"/>
            <a:ext cx="355106" cy="9615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04BAAD10-DE93-407E-9437-CEB041AC65AC}"/>
              </a:ext>
            </a:extLst>
          </p:cNvPr>
          <p:cNvSpPr/>
          <p:nvPr/>
        </p:nvSpPr>
        <p:spPr>
          <a:xfrm>
            <a:off x="9481351" y="3159321"/>
            <a:ext cx="372863" cy="1200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5DCE811-A946-499E-8D6C-194445224513}"/>
              </a:ext>
            </a:extLst>
          </p:cNvPr>
          <p:cNvSpPr/>
          <p:nvPr/>
        </p:nvSpPr>
        <p:spPr>
          <a:xfrm>
            <a:off x="10156054" y="2651109"/>
            <a:ext cx="355106" cy="2622227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EAF89BB-9FBD-441F-89CF-63CBEB4E2561}"/>
              </a:ext>
            </a:extLst>
          </p:cNvPr>
          <p:cNvSpPr/>
          <p:nvPr/>
        </p:nvSpPr>
        <p:spPr>
          <a:xfrm>
            <a:off x="5107324" y="2320713"/>
            <a:ext cx="372863" cy="284659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D299D90-6E10-4BCB-9F37-FDB3E356655D}"/>
              </a:ext>
            </a:extLst>
          </p:cNvPr>
          <p:cNvSpPr/>
          <p:nvPr/>
        </p:nvSpPr>
        <p:spPr>
          <a:xfrm>
            <a:off x="4257453" y="2936100"/>
            <a:ext cx="372863" cy="284659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11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93FCB-5F14-4495-8BD2-8DF0451A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目標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86E14A-9552-4DD3-A592-15FFFD0F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9"/>
            <a:ext cx="5257800" cy="132556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測試集給定</a:t>
            </a:r>
            <a:r>
              <a:rPr lang="en-US" altLang="zh-TW" sz="2000" dirty="0"/>
              <a:t> 2,624 </a:t>
            </a:r>
            <a:r>
              <a:rPr lang="zh-TW" altLang="en-US" sz="2000" dirty="0"/>
              <a:t>個地震波段</a:t>
            </a:r>
            <a:endParaRPr lang="en-US" altLang="zh-TW" sz="2000" dirty="0"/>
          </a:p>
          <a:p>
            <a:r>
              <a:rPr lang="zh-TW" altLang="en-US" sz="2000" dirty="0"/>
              <a:t>每個波段有</a:t>
            </a:r>
            <a:r>
              <a:rPr lang="en-US" altLang="zh-TW" sz="2000" dirty="0"/>
              <a:t>15,000</a:t>
            </a:r>
            <a:r>
              <a:rPr lang="zh-TW" altLang="en-US" sz="2000" dirty="0"/>
              <a:t>筆聲波數據</a:t>
            </a:r>
            <a:r>
              <a:rPr lang="en-US" altLang="zh-TW" sz="2000" dirty="0"/>
              <a:t>(0.0375</a:t>
            </a:r>
            <a:r>
              <a:rPr lang="zh-TW" altLang="en-US" sz="2000" dirty="0"/>
              <a:t>秒內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預測地震剩幾秒來襲</a:t>
            </a:r>
          </a:p>
        </p:txBody>
      </p:sp>
      <p:pic>
        <p:nvPicPr>
          <p:cNvPr id="5" name="圖片 4" descr="一張含有 室內, 監視器, 坐, 螢幕 的圖片&#10;&#10;自動產生的描述">
            <a:extLst>
              <a:ext uri="{FF2B5EF4-FFF2-40B4-BE49-F238E27FC236}">
                <a16:creationId xmlns:a16="http://schemas.microsoft.com/office/drawing/2014/main" id="{1D100181-13EB-46FA-913F-D4F97475E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400" y="971833"/>
            <a:ext cx="2592946" cy="4914334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F6CCAC8-056F-4673-B060-8436C5B95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12549"/>
              </p:ext>
            </p:extLst>
          </p:nvPr>
        </p:nvGraphicFramePr>
        <p:xfrm>
          <a:off x="10560683" y="1293920"/>
          <a:ext cx="1750572" cy="471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0572">
                  <a:extLst>
                    <a:ext uri="{9D8B030D-6E8A-4147-A177-3AD203B41FA5}">
                      <a16:colId xmlns:a16="http://schemas.microsoft.com/office/drawing/2014/main" val="781295494"/>
                    </a:ext>
                  </a:extLst>
                </a:gridCol>
              </a:tblGrid>
              <a:tr h="785674">
                <a:tc>
                  <a:txBody>
                    <a:bodyPr/>
                    <a:lstStyle/>
                    <a:p>
                      <a:r>
                        <a:rPr lang="en-US" altLang="zh-TW" dirty="0"/>
                        <a:t>3.10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83064"/>
                  </a:ext>
                </a:extLst>
              </a:tr>
              <a:tr h="785674">
                <a:tc>
                  <a:txBody>
                    <a:bodyPr/>
                    <a:lstStyle/>
                    <a:p>
                      <a:r>
                        <a:rPr lang="en-US" altLang="zh-TW" dirty="0"/>
                        <a:t>4.71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3344"/>
                  </a:ext>
                </a:extLst>
              </a:tr>
              <a:tr h="785674">
                <a:tc>
                  <a:txBody>
                    <a:bodyPr/>
                    <a:lstStyle/>
                    <a:p>
                      <a:r>
                        <a:rPr lang="en-US" altLang="zh-TW" dirty="0"/>
                        <a:t>5.17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550130"/>
                  </a:ext>
                </a:extLst>
              </a:tr>
              <a:tr h="785674">
                <a:tc>
                  <a:txBody>
                    <a:bodyPr/>
                    <a:lstStyle/>
                    <a:p>
                      <a:r>
                        <a:rPr lang="en-US" altLang="zh-TW" dirty="0"/>
                        <a:t>8.18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56524"/>
                  </a:ext>
                </a:extLst>
              </a:tr>
              <a:tr h="785674">
                <a:tc>
                  <a:txBody>
                    <a:bodyPr/>
                    <a:lstStyle/>
                    <a:p>
                      <a:r>
                        <a:rPr lang="en-US" altLang="zh-TW" dirty="0"/>
                        <a:t>6.90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34749"/>
                  </a:ext>
                </a:extLst>
              </a:tr>
              <a:tr h="785674">
                <a:tc>
                  <a:txBody>
                    <a:bodyPr/>
                    <a:lstStyle/>
                    <a:p>
                      <a:r>
                        <a:rPr lang="en-US" altLang="zh-TW" dirty="0"/>
                        <a:t>0.82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42138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4C6181-7681-4AD0-B647-977EC5FC8D74}"/>
              </a:ext>
            </a:extLst>
          </p:cNvPr>
          <p:cNvSpPr txBox="1"/>
          <p:nvPr/>
        </p:nvSpPr>
        <p:spPr>
          <a:xfrm>
            <a:off x="8413184" y="491579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測試波段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36D74C9-B77F-4A2E-AFA1-8C28069D4E5D}"/>
              </a:ext>
            </a:extLst>
          </p:cNvPr>
          <p:cNvSpPr txBox="1"/>
          <p:nvPr/>
        </p:nvSpPr>
        <p:spPr>
          <a:xfrm>
            <a:off x="10293662" y="480704"/>
            <a:ext cx="128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預測秒數</a:t>
            </a: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863ADD0E-8A2C-43B5-A6BC-15E74D7FE753}"/>
              </a:ext>
            </a:extLst>
          </p:cNvPr>
          <p:cNvSpPr txBox="1">
            <a:spLocks/>
          </p:cNvSpPr>
          <p:nvPr/>
        </p:nvSpPr>
        <p:spPr>
          <a:xfrm>
            <a:off x="955124" y="3116768"/>
            <a:ext cx="51187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資料處理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0364A20-E5E3-4373-BD3B-A1C0E99D976B}"/>
              </a:ext>
            </a:extLst>
          </p:cNvPr>
          <p:cNvSpPr txBox="1">
            <a:spLocks/>
          </p:cNvSpPr>
          <p:nvPr/>
        </p:nvSpPr>
        <p:spPr>
          <a:xfrm>
            <a:off x="838200" y="4442331"/>
            <a:ext cx="6308324" cy="117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1800" dirty="0"/>
              <a:t>將訓練資料切成 </a:t>
            </a:r>
            <a:r>
              <a:rPr lang="en-US" altLang="zh-TW" sz="1800" dirty="0"/>
              <a:t>4194 </a:t>
            </a:r>
            <a:r>
              <a:rPr lang="zh-TW" altLang="en-US" sz="1800" dirty="0"/>
              <a:t>段，每段</a:t>
            </a:r>
            <a:r>
              <a:rPr lang="en-US" altLang="zh-TW" sz="1800" dirty="0"/>
              <a:t>150,000</a:t>
            </a:r>
            <a:r>
              <a:rPr lang="zh-TW" altLang="en-US" sz="1800" dirty="0"/>
              <a:t>筆聲波資料</a:t>
            </a:r>
            <a:endParaRPr lang="en-US" altLang="zh-TW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1800" dirty="0"/>
              <a:t>進行特徵工程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28809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4C62CB45-3F0D-4D81-A1B2-FD9B8A5C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3696CA3-31C9-4855-85A0-AE642976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124" y="1172462"/>
            <a:ext cx="6079060" cy="254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計算原始訊號特徵</a:t>
            </a:r>
            <a:endParaRPr lang="en-US" altLang="zh-TW" sz="2000" dirty="0"/>
          </a:p>
          <a:p>
            <a:pPr>
              <a:buFontTx/>
              <a:buChar char="-"/>
            </a:pPr>
            <a:r>
              <a:rPr lang="zh-TW" altLang="en-US" sz="2000" dirty="0"/>
              <a:t>移動統計量的分位數</a:t>
            </a:r>
            <a:endParaRPr lang="en-US" altLang="zh-TW" sz="2000" dirty="0"/>
          </a:p>
          <a:p>
            <a:pPr>
              <a:buFontTx/>
              <a:buChar char="-"/>
            </a:pPr>
            <a:r>
              <a:rPr lang="zh-TW" altLang="en-US" sz="2000" dirty="0"/>
              <a:t>一般統計量</a:t>
            </a:r>
            <a:r>
              <a:rPr lang="en-US" altLang="zh-TW" sz="2000" dirty="0"/>
              <a:t>(std</a:t>
            </a:r>
            <a:r>
              <a:rPr lang="zh-TW" altLang="en-US" sz="2000" dirty="0"/>
              <a:t>、</a:t>
            </a:r>
            <a:r>
              <a:rPr lang="en-US" altLang="zh-TW" sz="2000" dirty="0"/>
              <a:t>mean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iqr</a:t>
            </a:r>
            <a:r>
              <a:rPr lang="zh-TW" altLang="en-US" sz="2000" dirty="0"/>
              <a:t>、</a:t>
            </a:r>
            <a:r>
              <a:rPr lang="en-US" altLang="zh-TW" sz="2000" dirty="0"/>
              <a:t>max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qth</a:t>
            </a:r>
            <a:r>
              <a:rPr lang="zh-TW" altLang="en-US" sz="2000" dirty="0"/>
              <a:t>、</a:t>
            </a:r>
            <a:r>
              <a:rPr lang="en-US" altLang="zh-TW" sz="2000" dirty="0"/>
              <a:t>…)</a:t>
            </a:r>
          </a:p>
          <a:p>
            <a:pPr>
              <a:buFontTx/>
              <a:buChar char="-"/>
            </a:pPr>
            <a:r>
              <a:rPr lang="en-US" altLang="zh-TW" sz="2000" dirty="0"/>
              <a:t>STA/LTA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>
              <a:buFontTx/>
              <a:buChar char="-"/>
            </a:pPr>
            <a:r>
              <a:rPr lang="zh-TW" altLang="en-US" sz="2000" dirty="0"/>
              <a:t>其他</a:t>
            </a: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46445679-69A0-486C-820D-D7F08817894D}"/>
              </a:ext>
            </a:extLst>
          </p:cNvPr>
          <p:cNvSpPr txBox="1">
            <a:spLocks/>
          </p:cNvSpPr>
          <p:nvPr/>
        </p:nvSpPr>
        <p:spPr>
          <a:xfrm>
            <a:off x="5864124" y="4267023"/>
            <a:ext cx="5149057" cy="222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短時距傅立葉轉換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stft</a:t>
            </a:r>
            <a:r>
              <a:rPr lang="en-US" altLang="zh-TW" sz="2000" dirty="0"/>
              <a:t>)</a:t>
            </a:r>
          </a:p>
          <a:p>
            <a:pPr>
              <a:buFontTx/>
              <a:buChar char="-"/>
            </a:pPr>
            <a:r>
              <a:rPr lang="zh-TW" altLang="en-US" sz="2000" dirty="0"/>
              <a:t>頻率分量的統計值</a:t>
            </a:r>
            <a:endParaRPr lang="en-US" altLang="zh-TW" sz="2000" dirty="0"/>
          </a:p>
          <a:p>
            <a:pPr>
              <a:buFontTx/>
              <a:buChar char="-"/>
            </a:pPr>
            <a:r>
              <a:rPr lang="zh-TW" altLang="en-US" sz="2000" dirty="0"/>
              <a:t>最大頻率的 </a:t>
            </a:r>
            <a:r>
              <a:rPr lang="en-US" altLang="zh-TW" sz="2000" dirty="0"/>
              <a:t>mean/std</a:t>
            </a:r>
          </a:p>
          <a:p>
            <a:pPr>
              <a:buFontTx/>
              <a:buChar char="-"/>
            </a:pPr>
            <a:r>
              <a:rPr lang="zh-TW" altLang="en-US" sz="2000" dirty="0"/>
              <a:t>前</a:t>
            </a:r>
            <a:r>
              <a:rPr lang="en-US" altLang="zh-TW" sz="2000" dirty="0"/>
              <a:t>5/10</a:t>
            </a:r>
            <a:r>
              <a:rPr lang="zh-TW" altLang="en-US" sz="2000" dirty="0"/>
              <a:t>大頻率標準差的 </a:t>
            </a:r>
            <a:r>
              <a:rPr lang="en-US" altLang="zh-TW" sz="2000" dirty="0"/>
              <a:t>mean/std</a:t>
            </a:r>
          </a:p>
          <a:p>
            <a:pPr>
              <a:buFontTx/>
              <a:buChar char="-"/>
            </a:pPr>
            <a:endParaRPr lang="en-US" altLang="zh-TW" sz="2000" dirty="0"/>
          </a:p>
          <a:p>
            <a:pPr>
              <a:buFontTx/>
              <a:buChar char="-"/>
            </a:pPr>
            <a:endParaRPr lang="zh-TW" altLang="en-US" sz="2000" dirty="0"/>
          </a:p>
        </p:txBody>
      </p:sp>
      <p:pic>
        <p:nvPicPr>
          <p:cNvPr id="24" name="圖片 23" descr="一張含有 監視器, 電視, 螢幕, 時鐘 的圖片&#10;&#10;自動產生的描述">
            <a:extLst>
              <a:ext uri="{FF2B5EF4-FFF2-40B4-BE49-F238E27FC236}">
                <a16:creationId xmlns:a16="http://schemas.microsoft.com/office/drawing/2014/main" id="{3AF2CC83-9072-4E0F-938B-43ADB1B9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42" y="4184279"/>
            <a:ext cx="4136522" cy="2071749"/>
          </a:xfrm>
          <a:prstGeom prst="rect">
            <a:avLst/>
          </a:prstGeom>
        </p:spPr>
      </p:pic>
      <p:pic>
        <p:nvPicPr>
          <p:cNvPr id="26" name="圖片 25" descr="一張含有 物件, 天線, 坐 的圖片&#10;&#10;自動產生的描述">
            <a:extLst>
              <a:ext uri="{FF2B5EF4-FFF2-40B4-BE49-F238E27FC236}">
                <a16:creationId xmlns:a16="http://schemas.microsoft.com/office/drawing/2014/main" id="{8CD4ECBC-13D7-4071-87C6-159FC49C1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23" y="1502475"/>
            <a:ext cx="4332561" cy="207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7D670-BDBA-4E87-A9EC-F133FB77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C7AFA-0D6B-4BB6-8670-6572D13E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2375" cy="6629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畫圖分析特徵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F820DF-42CE-4550-91B1-C6B46D42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30" y="372099"/>
            <a:ext cx="5324670" cy="212986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912C1AA-12D3-4D40-9804-46F9CCB665C9}"/>
              </a:ext>
            </a:extLst>
          </p:cNvPr>
          <p:cNvSpPr txBox="1"/>
          <p:nvPr/>
        </p:nvSpPr>
        <p:spPr>
          <a:xfrm>
            <a:off x="7045447" y="2800762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可看出隨著地震時間接近，該特徵值越大，但會被假地震混淆。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CCA3D8E-D988-4085-AE19-5039C8BBF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47093"/>
            <a:ext cx="5247053" cy="209882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D170F8-C9CF-45C7-889C-0CF2613C57CA}"/>
              </a:ext>
            </a:extLst>
          </p:cNvPr>
          <p:cNvSpPr txBox="1"/>
          <p:nvPr/>
        </p:nvSpPr>
        <p:spPr>
          <a:xfrm>
            <a:off x="7045447" y="5725826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在假地震中起伏不如真地震明顯，可幫助判別假地震。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7065587-7630-417B-B25B-ECA0A7FA9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5" y="3008626"/>
            <a:ext cx="4720886" cy="188835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9844F8-FD51-492E-9317-35ADC53AF614}"/>
              </a:ext>
            </a:extLst>
          </p:cNvPr>
          <p:cNvSpPr txBox="1"/>
          <p:nvPr/>
        </p:nvSpPr>
        <p:spPr>
          <a:xfrm>
            <a:off x="1412788" y="5162320"/>
            <a:ext cx="36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沒有明顯的關係及模式</a:t>
            </a:r>
          </a:p>
        </p:txBody>
      </p:sp>
    </p:spTree>
    <p:extLst>
      <p:ext uri="{BB962C8B-B14F-4D97-AF65-F5344CB8AC3E}">
        <p14:creationId xmlns:p14="http://schemas.microsoft.com/office/powerpoint/2010/main" val="172411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3908-8DA1-4128-BA3D-90DF94EB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建模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154E3-19E4-4B0B-AF87-02FA8521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7819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LightGBM</a:t>
            </a:r>
            <a:endParaRPr lang="en-US" altLang="zh-TW" dirty="0"/>
          </a:p>
          <a:p>
            <a:r>
              <a:rPr lang="zh-TW" altLang="en-US" dirty="0"/>
              <a:t>驗證方法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5-fold Cross Validation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加了</a:t>
            </a:r>
            <a:r>
              <a:rPr lang="en-US" altLang="zh-TW" dirty="0"/>
              <a:t>STFT</a:t>
            </a:r>
            <a:r>
              <a:rPr lang="zh-TW" altLang="en-US" dirty="0"/>
              <a:t>相關的特徵，</a:t>
            </a:r>
            <a:br>
              <a:rPr lang="en-US" altLang="zh-TW" dirty="0"/>
            </a:br>
            <a:r>
              <a:rPr lang="zh-TW" altLang="en-US" dirty="0"/>
              <a:t>提升排名至銀牌。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9245D4EE-8586-4108-9B3B-29D5C2EF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55" y="823913"/>
            <a:ext cx="2571750" cy="53530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E7721B-E87B-46FF-AA2A-17011E10C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96" y="2851600"/>
            <a:ext cx="3000283" cy="20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0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39B36-6FC8-4550-898C-CD19BE9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其他嘗試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BB4BB-76F3-4037-93F0-8CA7474E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GRU/CNN</a:t>
            </a:r>
            <a:r>
              <a:rPr lang="zh-TW" altLang="en-US" dirty="0"/>
              <a:t> 對原始訊號或是頻譜直接建模</a:t>
            </a:r>
            <a:endParaRPr lang="en-US" altLang="zh-TW" dirty="0"/>
          </a:p>
          <a:p>
            <a:r>
              <a:rPr lang="zh-TW" altLang="en-US" dirty="0"/>
              <a:t>重複採樣增加數據量</a:t>
            </a:r>
            <a:endParaRPr lang="en-US" altLang="zh-TW" dirty="0"/>
          </a:p>
          <a:p>
            <a:r>
              <a:rPr lang="zh-TW" altLang="en-US" dirty="0"/>
              <a:t>預測上一波地震經過的時間</a:t>
            </a:r>
            <a:r>
              <a:rPr lang="en-US" altLang="zh-TW" dirty="0"/>
              <a:t>(</a:t>
            </a:r>
            <a:r>
              <a:rPr lang="zh-TW" altLang="en-US" dirty="0"/>
              <a:t>更改優化目標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使用不同目標函數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1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8240</TotalTime>
  <Words>347</Words>
  <Application>Microsoft Office PowerPoint</Application>
  <PresentationFormat>寬螢幕</PresentationFormat>
  <Paragraphs>69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Wingdings</vt:lpstr>
      <vt:lpstr>Office 佈景主題</vt:lpstr>
      <vt:lpstr>LANL Earthquake Prediction</vt:lpstr>
      <vt:lpstr>資料來源</vt:lpstr>
      <vt:lpstr>訓練資料概況</vt:lpstr>
      <vt:lpstr>訓練資料概況</vt:lpstr>
      <vt:lpstr>目標</vt:lpstr>
      <vt:lpstr>特徵工程</vt:lpstr>
      <vt:lpstr>特徵工程</vt:lpstr>
      <vt:lpstr>建模</vt:lpstr>
      <vt:lpstr>其他嘗試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柏龍 陳</dc:creator>
  <cp:lastModifiedBy>柏龍 陳</cp:lastModifiedBy>
  <cp:revision>46</cp:revision>
  <dcterms:created xsi:type="dcterms:W3CDTF">2020-02-07T00:16:07Z</dcterms:created>
  <dcterms:modified xsi:type="dcterms:W3CDTF">2020-03-04T08:19:35Z</dcterms:modified>
</cp:coreProperties>
</file>