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5"/>
    <p:sldMasterId id="214748368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Oswald Regular"/>
      <p:regular r:id="rId40"/>
      <p:bold r:id="rId41"/>
    </p:embeddedFont>
    <p:embeddedFont>
      <p:font typeface="Montserrat"/>
      <p:regular r:id="rId42"/>
      <p:bold r:id="rId43"/>
      <p:italic r:id="rId44"/>
      <p:boldItalic r:id="rId45"/>
    </p:embeddedFont>
    <p:embeddedFont>
      <p:font typeface="Oswald"/>
      <p:regular r:id="rId46"/>
      <p:bold r:id="rId47"/>
    </p:embeddedFont>
    <p:embeddedFont>
      <p:font typeface="Merriweather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257666-98B0-473A-8310-91B1047BAC4D}">
  <a:tblStyle styleId="{CB257666-98B0-473A-8310-91B1047BAC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Regular-regular.fntdata"/><Relationship Id="rId42" Type="http://schemas.openxmlformats.org/officeDocument/2006/relationships/font" Target="fonts/Montserrat-regular.fntdata"/><Relationship Id="rId41" Type="http://schemas.openxmlformats.org/officeDocument/2006/relationships/font" Target="fonts/OswaldRegular-bold.fntdata"/><Relationship Id="rId44" Type="http://schemas.openxmlformats.org/officeDocument/2006/relationships/font" Target="fonts/Montserrat-italic.fntdata"/><Relationship Id="rId43" Type="http://schemas.openxmlformats.org/officeDocument/2006/relationships/font" Target="fonts/Montserrat-bold.fntdata"/><Relationship Id="rId46" Type="http://schemas.openxmlformats.org/officeDocument/2006/relationships/font" Target="fonts/Oswald-regular.fntdata"/><Relationship Id="rId45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Merriweather-regular.fntdata"/><Relationship Id="rId47" Type="http://schemas.openxmlformats.org/officeDocument/2006/relationships/font" Target="fonts/Oswald-bold.fntdata"/><Relationship Id="rId49" Type="http://schemas.openxmlformats.org/officeDocument/2006/relationships/font" Target="fonts/Merriweather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font" Target="fonts/Roboto-bold.fntdata"/><Relationship Id="rId36" Type="http://schemas.openxmlformats.org/officeDocument/2006/relationships/font" Target="fonts/Roboto-regular.fntdata"/><Relationship Id="rId39" Type="http://schemas.openxmlformats.org/officeDocument/2006/relationships/font" Target="fonts/Roboto-boldItalic.fntdata"/><Relationship Id="rId38" Type="http://schemas.openxmlformats.org/officeDocument/2006/relationships/font" Target="fonts/Roboto-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Merriweather-boldItalic.fntdata"/><Relationship Id="rId50" Type="http://schemas.openxmlformats.org/officeDocument/2006/relationships/font" Target="fonts/Merriweather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4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3.xml"/><Relationship Id="rId54" Type="http://schemas.openxmlformats.org/officeDocument/2006/relationships/font" Target="fonts/Open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9d5f9ce4d6_0_2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9d5f9ce4d6_0_2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9d5f9ce4d6_0_2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9d5f9ce4d6_0_2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9d5f9ce4d6_0_2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9d5f9ce4d6_0_2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9d5f9ce4d6_0_20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9d5f9ce4d6_0_2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9d5f9ce4d6_0_2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9d5f9ce4d6_0_2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9d5f9ce4d6_0_2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9d5f9ce4d6_0_2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9d5f9ce4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9d5f9ce4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9d5f9ce4d6_0_2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9d5f9ce4d6_0_2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9d5f9ce4d6_0_2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9d5f9ce4d6_0_2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9d5f9ce4d6_0_2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9d5f9ce4d6_0_2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3daca11477cde63f_1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3daca11477cde63f_1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9d5f9ce4d6_0_2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9d5f9ce4d6_0_2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9d5f9ce4d6_0_2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9d5f9ce4d6_0_2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9d5f9ce4d6_0_2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9d5f9ce4d6_0_2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9e7e4f9bd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9e7e4f9bd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9e7e4f9bd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9e7e4f9bd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9d5f9ce4d6_0_3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9d5f9ce4d6_0_3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9d5f9ce4d6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9d5f9ce4d6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9d5f9ce4d6_0_2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9d5f9ce4d6_0_2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9d5f9ce4d6_0_5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9d5f9ce4d6_0_5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daca11477cde63f_1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daca11477cde63f_1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3daca11477cde63f_1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3daca11477cde63f_1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daca11477cde63f_1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daca11477cde63f_1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3daca11477cde63f_2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3daca11477cde63f_2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3daca11477cde63f_2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3daca11477cde63f_2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9d5f9ce4d6_0_1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9d5f9ce4d6_0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9d5f9ce4d6_0_1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9d5f9ce4d6_0_1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/>
          <p:nvPr/>
        </p:nvSpPr>
        <p:spPr>
          <a:xfrm>
            <a:off x="-49600" y="1346100"/>
            <a:ext cx="7562400" cy="333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 txBox="1"/>
          <p:nvPr>
            <p:ph type="title"/>
          </p:nvPr>
        </p:nvSpPr>
        <p:spPr>
          <a:xfrm>
            <a:off x="720000" y="570550"/>
            <a:ext cx="35157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2004475" y="194245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2" type="subTitle"/>
          </p:nvPr>
        </p:nvSpPr>
        <p:spPr>
          <a:xfrm>
            <a:off x="2004475" y="2284375"/>
            <a:ext cx="2480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hasCustomPrompt="1" idx="3" type="title"/>
          </p:nvPr>
        </p:nvSpPr>
        <p:spPr>
          <a:xfrm>
            <a:off x="2004475" y="1534425"/>
            <a:ext cx="753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idx="4" type="subTitle"/>
          </p:nvPr>
        </p:nvSpPr>
        <p:spPr>
          <a:xfrm>
            <a:off x="2004475" y="356465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5" type="subTitle"/>
          </p:nvPr>
        </p:nvSpPr>
        <p:spPr>
          <a:xfrm>
            <a:off x="2004475" y="3906575"/>
            <a:ext cx="2480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hasCustomPrompt="1" idx="6" type="title"/>
          </p:nvPr>
        </p:nvSpPr>
        <p:spPr>
          <a:xfrm>
            <a:off x="2004475" y="3156625"/>
            <a:ext cx="753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/>
          <p:nvPr>
            <p:ph idx="7" type="subTitle"/>
          </p:nvPr>
        </p:nvSpPr>
        <p:spPr>
          <a:xfrm>
            <a:off x="4820775" y="194245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8" type="subTitle"/>
          </p:nvPr>
        </p:nvSpPr>
        <p:spPr>
          <a:xfrm>
            <a:off x="4820775" y="2284375"/>
            <a:ext cx="2480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hasCustomPrompt="1" idx="9" type="title"/>
          </p:nvPr>
        </p:nvSpPr>
        <p:spPr>
          <a:xfrm>
            <a:off x="4820775" y="1534425"/>
            <a:ext cx="753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idx="13" type="subTitle"/>
          </p:nvPr>
        </p:nvSpPr>
        <p:spPr>
          <a:xfrm>
            <a:off x="4820775" y="356465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4" type="subTitle"/>
          </p:nvPr>
        </p:nvSpPr>
        <p:spPr>
          <a:xfrm>
            <a:off x="4820775" y="3906575"/>
            <a:ext cx="2480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hasCustomPrompt="1" idx="15" type="title"/>
          </p:nvPr>
        </p:nvSpPr>
        <p:spPr>
          <a:xfrm>
            <a:off x="4820775" y="3156625"/>
            <a:ext cx="753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/>
          <p:nvPr/>
        </p:nvSpPr>
        <p:spPr>
          <a:xfrm rot="5400000">
            <a:off x="7689475" y="491725"/>
            <a:ext cx="2257500" cy="24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 rot="8100000">
            <a:off x="8688401" y="1891781"/>
            <a:ext cx="259650" cy="259650"/>
          </a:xfrm>
          <a:prstGeom prst="plus">
            <a:avLst>
              <a:gd fmla="val 35578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8084875" y="4151750"/>
            <a:ext cx="1466700" cy="14667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 rot="8100000">
            <a:off x="8688401" y="2225349"/>
            <a:ext cx="259650" cy="259650"/>
          </a:xfrm>
          <a:prstGeom prst="plus">
            <a:avLst>
              <a:gd fmla="val 35578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1246900" y="1246900"/>
            <a:ext cx="6627000" cy="396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 txBox="1"/>
          <p:nvPr>
            <p:ph type="ctrTitle"/>
          </p:nvPr>
        </p:nvSpPr>
        <p:spPr>
          <a:xfrm>
            <a:off x="1785350" y="1445950"/>
            <a:ext cx="5573400" cy="19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3" name="Google Shape;93;p15"/>
          <p:cNvSpPr txBox="1"/>
          <p:nvPr>
            <p:ph idx="1" type="subTitle"/>
          </p:nvPr>
        </p:nvSpPr>
        <p:spPr>
          <a:xfrm>
            <a:off x="1905775" y="3489900"/>
            <a:ext cx="5332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7E899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" name="Google Shape;94;p15"/>
          <p:cNvSpPr/>
          <p:nvPr/>
        </p:nvSpPr>
        <p:spPr>
          <a:xfrm rot="5400000">
            <a:off x="-383312" y="807450"/>
            <a:ext cx="1904100" cy="28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 rot="8100000">
            <a:off x="417164" y="2095270"/>
            <a:ext cx="303773" cy="303773"/>
          </a:xfrm>
          <a:prstGeom prst="plus">
            <a:avLst>
              <a:gd fmla="val 35578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15"/>
          <p:cNvGrpSpPr/>
          <p:nvPr/>
        </p:nvGrpSpPr>
        <p:grpSpPr>
          <a:xfrm>
            <a:off x="2480672" y="4589052"/>
            <a:ext cx="4182751" cy="402045"/>
            <a:chOff x="-79178" y="4632327"/>
            <a:chExt cx="4182751" cy="402045"/>
          </a:xfrm>
        </p:grpSpPr>
        <p:sp>
          <p:nvSpPr>
            <p:cNvPr id="97" name="Google Shape;97;p15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15"/>
          <p:cNvGrpSpPr/>
          <p:nvPr/>
        </p:nvGrpSpPr>
        <p:grpSpPr>
          <a:xfrm>
            <a:off x="2469022" y="152402"/>
            <a:ext cx="4182751" cy="402045"/>
            <a:chOff x="-79178" y="4632327"/>
            <a:chExt cx="4182751" cy="402045"/>
          </a:xfrm>
        </p:grpSpPr>
        <p:sp>
          <p:nvSpPr>
            <p:cNvPr id="130" name="Google Shape;130;p15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15"/>
          <p:cNvSpPr/>
          <p:nvPr/>
        </p:nvSpPr>
        <p:spPr>
          <a:xfrm rot="-5400000">
            <a:off x="7623313" y="4042080"/>
            <a:ext cx="1904100" cy="2892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/>
          <p:nvPr/>
        </p:nvSpPr>
        <p:spPr>
          <a:xfrm rot="-2700000">
            <a:off x="8423164" y="2732612"/>
            <a:ext cx="303773" cy="30377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"/>
          <p:cNvSpPr/>
          <p:nvPr/>
        </p:nvSpPr>
        <p:spPr>
          <a:xfrm rot="-2700000">
            <a:off x="8423164" y="2341930"/>
            <a:ext cx="303773" cy="30377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"/>
          <p:cNvSpPr/>
          <p:nvPr/>
        </p:nvSpPr>
        <p:spPr>
          <a:xfrm rot="8100000">
            <a:off x="417164" y="2493027"/>
            <a:ext cx="303773" cy="303773"/>
          </a:xfrm>
          <a:prstGeom prst="plus">
            <a:avLst>
              <a:gd fmla="val 35578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/>
          <p:nvPr/>
        </p:nvSpPr>
        <p:spPr>
          <a:xfrm>
            <a:off x="1977750" y="1267625"/>
            <a:ext cx="5188500" cy="260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 txBox="1"/>
          <p:nvPr>
            <p:ph type="title"/>
          </p:nvPr>
        </p:nvSpPr>
        <p:spPr>
          <a:xfrm>
            <a:off x="2416650" y="2247800"/>
            <a:ext cx="4310700" cy="6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9" name="Google Shape;169;p16"/>
          <p:cNvSpPr txBox="1"/>
          <p:nvPr>
            <p:ph hasCustomPrompt="1" idx="2" type="title"/>
          </p:nvPr>
        </p:nvSpPr>
        <p:spPr>
          <a:xfrm>
            <a:off x="4060050" y="1517000"/>
            <a:ext cx="1023900" cy="6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0" name="Google Shape;170;p16"/>
          <p:cNvSpPr txBox="1"/>
          <p:nvPr>
            <p:ph idx="1" type="subTitle"/>
          </p:nvPr>
        </p:nvSpPr>
        <p:spPr>
          <a:xfrm>
            <a:off x="2416650" y="2839775"/>
            <a:ext cx="4310700" cy="8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6"/>
          <p:cNvSpPr/>
          <p:nvPr/>
        </p:nvSpPr>
        <p:spPr>
          <a:xfrm rot="10800000">
            <a:off x="4" y="4428925"/>
            <a:ext cx="1835100" cy="24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 rot="-8100000">
            <a:off x="2429657" y="4414329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 rot="-8100000">
            <a:off x="2086695" y="4414329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7308904" y="458875"/>
            <a:ext cx="18351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 rot="2700000">
            <a:off x="6436458" y="444279"/>
            <a:ext cx="277893" cy="277893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 rot="2700000">
            <a:off x="6779421" y="444279"/>
            <a:ext cx="277893" cy="277893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" name="Google Shape;177;p16"/>
          <p:cNvGrpSpPr/>
          <p:nvPr/>
        </p:nvGrpSpPr>
        <p:grpSpPr>
          <a:xfrm rot="5400000">
            <a:off x="-678478" y="931427"/>
            <a:ext cx="2009551" cy="401195"/>
            <a:chOff x="3987172" y="4163502"/>
            <a:chExt cx="2009551" cy="401195"/>
          </a:xfrm>
        </p:grpSpPr>
        <p:sp>
          <p:nvSpPr>
            <p:cNvPr id="178" name="Google Shape;178;p16"/>
            <p:cNvSpPr/>
            <p:nvPr/>
          </p:nvSpPr>
          <p:spPr>
            <a:xfrm rot="10800000">
              <a:off x="4258823" y="416864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 rot="10800000">
              <a:off x="3987172" y="416864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 rot="10800000">
              <a:off x="4258823" y="4456698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 rot="10800000">
              <a:off x="3987172" y="4456698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 rot="10800000">
              <a:off x="4802123" y="416521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 rot="10800000">
              <a:off x="4530472" y="416521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 rot="10800000">
              <a:off x="4802123" y="4453273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 rot="10800000">
              <a:off x="4530472" y="4453273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 rot="10800000">
              <a:off x="5345423" y="4166927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 rot="10800000">
              <a:off x="5073772" y="4166927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 rot="10800000">
              <a:off x="5345423" y="445498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 rot="10800000">
              <a:off x="5073772" y="445498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 rot="10800000">
              <a:off x="5888723" y="416350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 rot="10800000">
              <a:off x="5617072" y="416350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 rot="10800000">
              <a:off x="5888723" y="445156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 rot="10800000">
              <a:off x="5617072" y="445156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6"/>
          <p:cNvGrpSpPr/>
          <p:nvPr/>
        </p:nvGrpSpPr>
        <p:grpSpPr>
          <a:xfrm rot="5400000">
            <a:off x="7823222" y="3811752"/>
            <a:ext cx="2009551" cy="401195"/>
            <a:chOff x="3987172" y="4163502"/>
            <a:chExt cx="2009551" cy="401195"/>
          </a:xfrm>
        </p:grpSpPr>
        <p:sp>
          <p:nvSpPr>
            <p:cNvPr id="195" name="Google Shape;195;p16"/>
            <p:cNvSpPr/>
            <p:nvPr/>
          </p:nvSpPr>
          <p:spPr>
            <a:xfrm rot="10800000">
              <a:off x="4258823" y="41686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 rot="10800000">
              <a:off x="3987172" y="41686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 rot="10800000">
              <a:off x="4258823" y="44566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 rot="10800000">
              <a:off x="3987172" y="44566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 rot="10800000">
              <a:off x="4802123" y="41652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 rot="10800000">
              <a:off x="4530472" y="41652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 rot="10800000">
              <a:off x="4802123" y="44532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 rot="10800000">
              <a:off x="4530472" y="44532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 rot="10800000">
              <a:off x="5345423" y="41669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 rot="10800000">
              <a:off x="5073772" y="41669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 rot="10800000">
              <a:off x="5345423" y="44549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 rot="10800000">
              <a:off x="5073772" y="44549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 rot="10800000">
              <a:off x="5888723" y="41635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 rot="10800000">
              <a:off x="5617072" y="41635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 rot="10800000">
              <a:off x="5888723" y="44515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 rot="10800000">
              <a:off x="5617072" y="44515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/>
          <p:nvPr/>
        </p:nvSpPr>
        <p:spPr>
          <a:xfrm>
            <a:off x="572700" y="1211475"/>
            <a:ext cx="7998600" cy="407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 txBox="1"/>
          <p:nvPr>
            <p:ph type="title"/>
          </p:nvPr>
        </p:nvSpPr>
        <p:spPr>
          <a:xfrm>
            <a:off x="720000" y="570550"/>
            <a:ext cx="49974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" name="Google Shape;214;p17"/>
          <p:cNvSpPr txBox="1"/>
          <p:nvPr>
            <p:ph idx="1" type="body"/>
          </p:nvPr>
        </p:nvSpPr>
        <p:spPr>
          <a:xfrm>
            <a:off x="720000" y="1268175"/>
            <a:ext cx="7704000" cy="3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Oswald"/>
              <a:buAutoNum type="arabicPeriod"/>
              <a:defRPr sz="1200"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15" name="Google Shape;215;p17"/>
          <p:cNvSpPr/>
          <p:nvPr/>
        </p:nvSpPr>
        <p:spPr>
          <a:xfrm>
            <a:off x="7581005" y="723350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 rot="2700000">
            <a:off x="7130006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"/>
          <p:cNvSpPr/>
          <p:nvPr/>
        </p:nvSpPr>
        <p:spPr>
          <a:xfrm rot="2700000">
            <a:off x="6837897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/>
          <p:nvPr/>
        </p:nvSpPr>
        <p:spPr>
          <a:xfrm>
            <a:off x="2893525" y="3180300"/>
            <a:ext cx="4361100" cy="130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"/>
          <p:cNvSpPr/>
          <p:nvPr/>
        </p:nvSpPr>
        <p:spPr>
          <a:xfrm>
            <a:off x="2885975" y="1497450"/>
            <a:ext cx="4361100" cy="130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"/>
          <p:cNvSpPr txBox="1"/>
          <p:nvPr>
            <p:ph idx="1" type="subTitle"/>
          </p:nvPr>
        </p:nvSpPr>
        <p:spPr>
          <a:xfrm>
            <a:off x="3007475" y="157290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8"/>
          <p:cNvSpPr txBox="1"/>
          <p:nvPr>
            <p:ph idx="2" type="subTitle"/>
          </p:nvPr>
        </p:nvSpPr>
        <p:spPr>
          <a:xfrm>
            <a:off x="3108425" y="1916747"/>
            <a:ext cx="413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8"/>
          <p:cNvSpPr txBox="1"/>
          <p:nvPr>
            <p:ph hasCustomPrompt="1" type="title"/>
          </p:nvPr>
        </p:nvSpPr>
        <p:spPr>
          <a:xfrm>
            <a:off x="1889372" y="1572900"/>
            <a:ext cx="996600" cy="13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4" name="Google Shape;224;p18"/>
          <p:cNvSpPr txBox="1"/>
          <p:nvPr>
            <p:ph idx="3" type="subTitle"/>
          </p:nvPr>
        </p:nvSpPr>
        <p:spPr>
          <a:xfrm>
            <a:off x="3007475" y="326285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18"/>
          <p:cNvSpPr txBox="1"/>
          <p:nvPr>
            <p:ph idx="4" type="subTitle"/>
          </p:nvPr>
        </p:nvSpPr>
        <p:spPr>
          <a:xfrm>
            <a:off x="3116675" y="3605800"/>
            <a:ext cx="413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hasCustomPrompt="1" idx="5" type="title"/>
          </p:nvPr>
        </p:nvSpPr>
        <p:spPr>
          <a:xfrm>
            <a:off x="1889372" y="3255750"/>
            <a:ext cx="996600" cy="13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7" name="Google Shape;227;p18"/>
          <p:cNvSpPr txBox="1"/>
          <p:nvPr>
            <p:ph idx="6" type="title"/>
          </p:nvPr>
        </p:nvSpPr>
        <p:spPr>
          <a:xfrm>
            <a:off x="720000" y="570550"/>
            <a:ext cx="2727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8" name="Google Shape;228;p18"/>
          <p:cNvSpPr/>
          <p:nvPr/>
        </p:nvSpPr>
        <p:spPr>
          <a:xfrm rot="5400000">
            <a:off x="7653104" y="4101600"/>
            <a:ext cx="1835100" cy="24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rot="8100000">
            <a:off x="8431708" y="2435954"/>
            <a:ext cx="277893" cy="27789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rot="8100000">
            <a:off x="8431708" y="2778917"/>
            <a:ext cx="277893" cy="27789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8126075" y="-508950"/>
            <a:ext cx="1460700" cy="146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-228450" y="3778375"/>
            <a:ext cx="1525500" cy="152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title"/>
          </p:nvPr>
        </p:nvSpPr>
        <p:spPr>
          <a:xfrm>
            <a:off x="720000" y="570550"/>
            <a:ext cx="48405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5" name="Google Shape;235;p19"/>
          <p:cNvSpPr/>
          <p:nvPr/>
        </p:nvSpPr>
        <p:spPr>
          <a:xfrm>
            <a:off x="7581005" y="723350"/>
            <a:ext cx="1563000" cy="2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9"/>
          <p:cNvSpPr/>
          <p:nvPr/>
        </p:nvSpPr>
        <p:spPr>
          <a:xfrm rot="2700000">
            <a:off x="6837897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"/>
          <p:cNvSpPr/>
          <p:nvPr/>
        </p:nvSpPr>
        <p:spPr>
          <a:xfrm rot="2700000">
            <a:off x="7130006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" name="Google Shape;238;p19"/>
          <p:cNvGrpSpPr/>
          <p:nvPr/>
        </p:nvGrpSpPr>
        <p:grpSpPr>
          <a:xfrm>
            <a:off x="2480622" y="4718352"/>
            <a:ext cx="4182751" cy="402045"/>
            <a:chOff x="-79178" y="4632327"/>
            <a:chExt cx="4182751" cy="402045"/>
          </a:xfrm>
        </p:grpSpPr>
        <p:sp>
          <p:nvSpPr>
            <p:cNvPr id="239" name="Google Shape;239;p19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9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9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9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9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"/>
          <p:cNvSpPr/>
          <p:nvPr/>
        </p:nvSpPr>
        <p:spPr>
          <a:xfrm>
            <a:off x="-141700" y="1154800"/>
            <a:ext cx="5186100" cy="286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0"/>
          <p:cNvSpPr txBox="1"/>
          <p:nvPr>
            <p:ph type="title"/>
          </p:nvPr>
        </p:nvSpPr>
        <p:spPr>
          <a:xfrm>
            <a:off x="720000" y="1890725"/>
            <a:ext cx="4169100" cy="53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4" name="Google Shape;274;p20"/>
          <p:cNvSpPr txBox="1"/>
          <p:nvPr>
            <p:ph idx="1" type="subTitle"/>
          </p:nvPr>
        </p:nvSpPr>
        <p:spPr>
          <a:xfrm>
            <a:off x="720000" y="2424725"/>
            <a:ext cx="41691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0"/>
          <p:cNvSpPr/>
          <p:nvPr/>
        </p:nvSpPr>
        <p:spPr>
          <a:xfrm rot="10800000">
            <a:off x="4" y="4428925"/>
            <a:ext cx="18351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 rot="-8100000">
            <a:off x="2086695" y="4414329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170050" y="-530400"/>
            <a:ext cx="1250400" cy="1250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 rot="-8100000">
            <a:off x="2429657" y="4414329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/>
          <p:nvPr/>
        </p:nvSpPr>
        <p:spPr>
          <a:xfrm>
            <a:off x="1246900" y="-286175"/>
            <a:ext cx="6627000" cy="396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1"/>
          <p:cNvSpPr txBox="1"/>
          <p:nvPr>
            <p:ph type="title"/>
          </p:nvPr>
        </p:nvSpPr>
        <p:spPr>
          <a:xfrm>
            <a:off x="3134400" y="2966250"/>
            <a:ext cx="2875200" cy="4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2" name="Google Shape;282;p21"/>
          <p:cNvSpPr txBox="1"/>
          <p:nvPr>
            <p:ph idx="1" type="subTitle"/>
          </p:nvPr>
        </p:nvSpPr>
        <p:spPr>
          <a:xfrm>
            <a:off x="1231050" y="1704750"/>
            <a:ext cx="6681900" cy="10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283" name="Google Shape;283;p21"/>
          <p:cNvSpPr/>
          <p:nvPr/>
        </p:nvSpPr>
        <p:spPr>
          <a:xfrm rot="5400000">
            <a:off x="-383312" y="807450"/>
            <a:ext cx="1904100" cy="28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1"/>
          <p:cNvSpPr/>
          <p:nvPr/>
        </p:nvSpPr>
        <p:spPr>
          <a:xfrm rot="8100000">
            <a:off x="417164" y="2095270"/>
            <a:ext cx="303773" cy="30377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1"/>
          <p:cNvSpPr/>
          <p:nvPr/>
        </p:nvSpPr>
        <p:spPr>
          <a:xfrm rot="8100000">
            <a:off x="417164" y="2493027"/>
            <a:ext cx="303773" cy="30377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1"/>
          <p:cNvSpPr/>
          <p:nvPr/>
        </p:nvSpPr>
        <p:spPr>
          <a:xfrm rot="5400000">
            <a:off x="7622588" y="807450"/>
            <a:ext cx="1904100" cy="28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1"/>
          <p:cNvSpPr/>
          <p:nvPr/>
        </p:nvSpPr>
        <p:spPr>
          <a:xfrm rot="8100000">
            <a:off x="8423064" y="2095270"/>
            <a:ext cx="303773" cy="30377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1"/>
          <p:cNvSpPr/>
          <p:nvPr/>
        </p:nvSpPr>
        <p:spPr>
          <a:xfrm rot="8100000">
            <a:off x="8423064" y="2493027"/>
            <a:ext cx="303773" cy="30377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21"/>
          <p:cNvGrpSpPr/>
          <p:nvPr/>
        </p:nvGrpSpPr>
        <p:grpSpPr>
          <a:xfrm>
            <a:off x="2480622" y="4633877"/>
            <a:ext cx="4182751" cy="402045"/>
            <a:chOff x="-79178" y="4632327"/>
            <a:chExt cx="4182751" cy="402045"/>
          </a:xfrm>
        </p:grpSpPr>
        <p:sp>
          <p:nvSpPr>
            <p:cNvPr id="290" name="Google Shape;290;p21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1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1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1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1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1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1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1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4" name="Google Shape;32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5" name="Google Shape;32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3"/>
          <p:cNvSpPr txBox="1"/>
          <p:nvPr>
            <p:ph type="title"/>
          </p:nvPr>
        </p:nvSpPr>
        <p:spPr>
          <a:xfrm>
            <a:off x="4602750" y="578300"/>
            <a:ext cx="3332400" cy="12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b="0">
                <a:solidFill>
                  <a:schemeClr val="accen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8" name="Google Shape;328;p23"/>
          <p:cNvSpPr/>
          <p:nvPr/>
        </p:nvSpPr>
        <p:spPr>
          <a:xfrm rot="10800000">
            <a:off x="-9" y="4209122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3"/>
          <p:cNvSpPr/>
          <p:nvPr/>
        </p:nvSpPr>
        <p:spPr>
          <a:xfrm rot="-8100000">
            <a:off x="2019785" y="4196604"/>
            <a:ext cx="236739" cy="236739"/>
          </a:xfrm>
          <a:prstGeom prst="plus">
            <a:avLst>
              <a:gd fmla="val 3557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3"/>
          <p:cNvSpPr/>
          <p:nvPr/>
        </p:nvSpPr>
        <p:spPr>
          <a:xfrm rot="-8100000">
            <a:off x="1727676" y="4196604"/>
            <a:ext cx="236739" cy="236739"/>
          </a:xfrm>
          <a:prstGeom prst="plus">
            <a:avLst>
              <a:gd fmla="val 3557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3"/>
          <p:cNvSpPr/>
          <p:nvPr/>
        </p:nvSpPr>
        <p:spPr>
          <a:xfrm>
            <a:off x="-446075" y="-247625"/>
            <a:ext cx="1466700" cy="1466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2" name="Google Shape;332;p23"/>
          <p:cNvGrpSpPr/>
          <p:nvPr/>
        </p:nvGrpSpPr>
        <p:grpSpPr>
          <a:xfrm rot="-5400000">
            <a:off x="6851597" y="2370727"/>
            <a:ext cx="4182751" cy="402045"/>
            <a:chOff x="-79178" y="4632327"/>
            <a:chExt cx="4182751" cy="402045"/>
          </a:xfrm>
        </p:grpSpPr>
        <p:sp>
          <p:nvSpPr>
            <p:cNvPr id="333" name="Google Shape;333;p23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3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3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3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3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3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3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3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3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3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"/>
          <p:cNvSpPr/>
          <p:nvPr/>
        </p:nvSpPr>
        <p:spPr>
          <a:xfrm>
            <a:off x="0" y="1660000"/>
            <a:ext cx="7585200" cy="186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4"/>
          <p:cNvSpPr txBox="1"/>
          <p:nvPr>
            <p:ph hasCustomPrompt="1" type="title"/>
          </p:nvPr>
        </p:nvSpPr>
        <p:spPr>
          <a:xfrm>
            <a:off x="1558625" y="1660000"/>
            <a:ext cx="6026700" cy="19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8" name="Google Shape;368;p24"/>
          <p:cNvSpPr txBox="1"/>
          <p:nvPr>
            <p:ph idx="1" type="body"/>
          </p:nvPr>
        </p:nvSpPr>
        <p:spPr>
          <a:xfrm>
            <a:off x="1995600" y="3529900"/>
            <a:ext cx="51528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9" name="Google Shape;369;p24"/>
          <p:cNvSpPr/>
          <p:nvPr/>
        </p:nvSpPr>
        <p:spPr>
          <a:xfrm rot="10800000">
            <a:off x="-9" y="723447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4"/>
          <p:cNvSpPr/>
          <p:nvPr/>
        </p:nvSpPr>
        <p:spPr>
          <a:xfrm rot="-8100000">
            <a:off x="2019785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4"/>
          <p:cNvSpPr/>
          <p:nvPr/>
        </p:nvSpPr>
        <p:spPr>
          <a:xfrm rot="-8100000">
            <a:off x="1727676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2" name="Google Shape;372;p24"/>
          <p:cNvGrpSpPr/>
          <p:nvPr/>
        </p:nvGrpSpPr>
        <p:grpSpPr>
          <a:xfrm>
            <a:off x="2480622" y="4680352"/>
            <a:ext cx="4182751" cy="402045"/>
            <a:chOff x="-79178" y="4632327"/>
            <a:chExt cx="4182751" cy="402045"/>
          </a:xfrm>
        </p:grpSpPr>
        <p:sp>
          <p:nvSpPr>
            <p:cNvPr id="373" name="Google Shape;373;p24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4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4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4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4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4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4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4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4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4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4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4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4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4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4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4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4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4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4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4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4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4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4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4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4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4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4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4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4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24"/>
          <p:cNvSpPr/>
          <p:nvPr/>
        </p:nvSpPr>
        <p:spPr>
          <a:xfrm>
            <a:off x="7981250" y="-488750"/>
            <a:ext cx="1525500" cy="152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6"/>
          <p:cNvSpPr/>
          <p:nvPr/>
        </p:nvSpPr>
        <p:spPr>
          <a:xfrm>
            <a:off x="-49600" y="1346100"/>
            <a:ext cx="7562400" cy="333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6"/>
          <p:cNvSpPr txBox="1"/>
          <p:nvPr>
            <p:ph type="title"/>
          </p:nvPr>
        </p:nvSpPr>
        <p:spPr>
          <a:xfrm>
            <a:off x="720000" y="570550"/>
            <a:ext cx="35157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0" name="Google Shape;410;p26"/>
          <p:cNvSpPr txBox="1"/>
          <p:nvPr>
            <p:ph idx="1" type="subTitle"/>
          </p:nvPr>
        </p:nvSpPr>
        <p:spPr>
          <a:xfrm>
            <a:off x="2004475" y="194245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26"/>
          <p:cNvSpPr txBox="1"/>
          <p:nvPr>
            <p:ph idx="2" type="subTitle"/>
          </p:nvPr>
        </p:nvSpPr>
        <p:spPr>
          <a:xfrm>
            <a:off x="2004475" y="2284375"/>
            <a:ext cx="2480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26"/>
          <p:cNvSpPr txBox="1"/>
          <p:nvPr>
            <p:ph hasCustomPrompt="1" idx="3" type="title"/>
          </p:nvPr>
        </p:nvSpPr>
        <p:spPr>
          <a:xfrm>
            <a:off x="2004475" y="1534425"/>
            <a:ext cx="753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3" name="Google Shape;413;p26"/>
          <p:cNvSpPr txBox="1"/>
          <p:nvPr>
            <p:ph idx="4" type="subTitle"/>
          </p:nvPr>
        </p:nvSpPr>
        <p:spPr>
          <a:xfrm>
            <a:off x="2004475" y="356465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26"/>
          <p:cNvSpPr txBox="1"/>
          <p:nvPr>
            <p:ph idx="5" type="subTitle"/>
          </p:nvPr>
        </p:nvSpPr>
        <p:spPr>
          <a:xfrm>
            <a:off x="2004475" y="3906575"/>
            <a:ext cx="2480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26"/>
          <p:cNvSpPr txBox="1"/>
          <p:nvPr>
            <p:ph hasCustomPrompt="1" idx="6" type="title"/>
          </p:nvPr>
        </p:nvSpPr>
        <p:spPr>
          <a:xfrm>
            <a:off x="2004475" y="3156625"/>
            <a:ext cx="753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6" name="Google Shape;416;p26"/>
          <p:cNvSpPr txBox="1"/>
          <p:nvPr>
            <p:ph idx="7" type="subTitle"/>
          </p:nvPr>
        </p:nvSpPr>
        <p:spPr>
          <a:xfrm>
            <a:off x="4820775" y="194245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26"/>
          <p:cNvSpPr txBox="1"/>
          <p:nvPr>
            <p:ph idx="8" type="subTitle"/>
          </p:nvPr>
        </p:nvSpPr>
        <p:spPr>
          <a:xfrm>
            <a:off x="4820775" y="2284375"/>
            <a:ext cx="2480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26"/>
          <p:cNvSpPr txBox="1"/>
          <p:nvPr>
            <p:ph hasCustomPrompt="1" idx="9" type="title"/>
          </p:nvPr>
        </p:nvSpPr>
        <p:spPr>
          <a:xfrm>
            <a:off x="4820775" y="1534425"/>
            <a:ext cx="753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9" name="Google Shape;419;p26"/>
          <p:cNvSpPr txBox="1"/>
          <p:nvPr>
            <p:ph idx="13" type="subTitle"/>
          </p:nvPr>
        </p:nvSpPr>
        <p:spPr>
          <a:xfrm>
            <a:off x="4820775" y="356465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26"/>
          <p:cNvSpPr txBox="1"/>
          <p:nvPr>
            <p:ph idx="14" type="subTitle"/>
          </p:nvPr>
        </p:nvSpPr>
        <p:spPr>
          <a:xfrm>
            <a:off x="4820775" y="3906575"/>
            <a:ext cx="2480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26"/>
          <p:cNvSpPr txBox="1"/>
          <p:nvPr>
            <p:ph hasCustomPrompt="1" idx="15" type="title"/>
          </p:nvPr>
        </p:nvSpPr>
        <p:spPr>
          <a:xfrm>
            <a:off x="4820775" y="3156625"/>
            <a:ext cx="753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2" name="Google Shape;422;p26"/>
          <p:cNvSpPr/>
          <p:nvPr/>
        </p:nvSpPr>
        <p:spPr>
          <a:xfrm rot="5400000">
            <a:off x="7689475" y="491725"/>
            <a:ext cx="2257500" cy="24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6"/>
          <p:cNvSpPr/>
          <p:nvPr/>
        </p:nvSpPr>
        <p:spPr>
          <a:xfrm rot="8100000">
            <a:off x="8688401" y="1891781"/>
            <a:ext cx="259650" cy="259650"/>
          </a:xfrm>
          <a:prstGeom prst="plus">
            <a:avLst>
              <a:gd fmla="val 35578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6"/>
          <p:cNvSpPr/>
          <p:nvPr/>
        </p:nvSpPr>
        <p:spPr>
          <a:xfrm>
            <a:off x="8084875" y="4151750"/>
            <a:ext cx="1466700" cy="14667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6"/>
          <p:cNvSpPr/>
          <p:nvPr/>
        </p:nvSpPr>
        <p:spPr>
          <a:xfrm rot="8100000">
            <a:off x="8688401" y="2225349"/>
            <a:ext cx="259650" cy="259650"/>
          </a:xfrm>
          <a:prstGeom prst="plus">
            <a:avLst>
              <a:gd fmla="val 35578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7"/>
          <p:cNvSpPr/>
          <p:nvPr/>
        </p:nvSpPr>
        <p:spPr>
          <a:xfrm rot="-5400000">
            <a:off x="2458125" y="2800225"/>
            <a:ext cx="4233300" cy="246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7"/>
          <p:cNvSpPr/>
          <p:nvPr/>
        </p:nvSpPr>
        <p:spPr>
          <a:xfrm rot="-5400000">
            <a:off x="5067300" y="2800225"/>
            <a:ext cx="4233300" cy="246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7"/>
          <p:cNvSpPr/>
          <p:nvPr/>
        </p:nvSpPr>
        <p:spPr>
          <a:xfrm rot="-5400000">
            <a:off x="-156600" y="2800225"/>
            <a:ext cx="4233300" cy="246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7"/>
          <p:cNvSpPr txBox="1"/>
          <p:nvPr>
            <p:ph idx="1" type="subTitle"/>
          </p:nvPr>
        </p:nvSpPr>
        <p:spPr>
          <a:xfrm>
            <a:off x="3686475" y="278827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27"/>
          <p:cNvSpPr txBox="1"/>
          <p:nvPr>
            <p:ph idx="2" type="subTitle"/>
          </p:nvPr>
        </p:nvSpPr>
        <p:spPr>
          <a:xfrm>
            <a:off x="3473475" y="3130200"/>
            <a:ext cx="21834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27"/>
          <p:cNvSpPr txBox="1"/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3" name="Google Shape;433;p27"/>
          <p:cNvSpPr txBox="1"/>
          <p:nvPr>
            <p:ph idx="3" type="subTitle"/>
          </p:nvPr>
        </p:nvSpPr>
        <p:spPr>
          <a:xfrm>
            <a:off x="6301200" y="278827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27"/>
          <p:cNvSpPr txBox="1"/>
          <p:nvPr>
            <p:ph idx="4" type="subTitle"/>
          </p:nvPr>
        </p:nvSpPr>
        <p:spPr>
          <a:xfrm>
            <a:off x="6088100" y="3130200"/>
            <a:ext cx="21834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27"/>
          <p:cNvSpPr txBox="1"/>
          <p:nvPr>
            <p:ph idx="5" type="subTitle"/>
          </p:nvPr>
        </p:nvSpPr>
        <p:spPr>
          <a:xfrm>
            <a:off x="1077300" y="278827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27"/>
          <p:cNvSpPr txBox="1"/>
          <p:nvPr>
            <p:ph idx="6" type="subTitle"/>
          </p:nvPr>
        </p:nvSpPr>
        <p:spPr>
          <a:xfrm>
            <a:off x="870687" y="3130200"/>
            <a:ext cx="21834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27"/>
          <p:cNvSpPr/>
          <p:nvPr/>
        </p:nvSpPr>
        <p:spPr>
          <a:xfrm rot="2700000">
            <a:off x="6837897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7"/>
          <p:cNvSpPr/>
          <p:nvPr/>
        </p:nvSpPr>
        <p:spPr>
          <a:xfrm rot="2700000">
            <a:off x="7130006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7"/>
          <p:cNvSpPr/>
          <p:nvPr/>
        </p:nvSpPr>
        <p:spPr>
          <a:xfrm>
            <a:off x="7581005" y="723350"/>
            <a:ext cx="1563000" cy="2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3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8"/>
          <p:cNvSpPr/>
          <p:nvPr/>
        </p:nvSpPr>
        <p:spPr>
          <a:xfrm rot="5400000">
            <a:off x="-182366" y="4262568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8"/>
          <p:cNvSpPr/>
          <p:nvPr/>
        </p:nvSpPr>
        <p:spPr>
          <a:xfrm rot="8100000">
            <a:off x="480716" y="2843860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8"/>
          <p:cNvSpPr/>
          <p:nvPr/>
        </p:nvSpPr>
        <p:spPr>
          <a:xfrm rot="8100000">
            <a:off x="480716" y="3135969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8"/>
          <p:cNvSpPr/>
          <p:nvPr/>
        </p:nvSpPr>
        <p:spPr>
          <a:xfrm rot="-5400000">
            <a:off x="7750137" y="675604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8"/>
          <p:cNvSpPr/>
          <p:nvPr/>
        </p:nvSpPr>
        <p:spPr>
          <a:xfrm rot="-2700000">
            <a:off x="8413316" y="2069373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8"/>
          <p:cNvSpPr/>
          <p:nvPr/>
        </p:nvSpPr>
        <p:spPr>
          <a:xfrm rot="-2700000">
            <a:off x="8413316" y="1777264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8"/>
          <p:cNvSpPr/>
          <p:nvPr/>
        </p:nvSpPr>
        <p:spPr>
          <a:xfrm>
            <a:off x="7952125" y="4206150"/>
            <a:ext cx="1466700" cy="1466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8"/>
          <p:cNvSpPr/>
          <p:nvPr/>
        </p:nvSpPr>
        <p:spPr>
          <a:xfrm>
            <a:off x="1930600" y="1432750"/>
            <a:ext cx="5259600" cy="396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8"/>
          <p:cNvSpPr txBox="1"/>
          <p:nvPr>
            <p:ph type="title"/>
          </p:nvPr>
        </p:nvSpPr>
        <p:spPr>
          <a:xfrm>
            <a:off x="720000" y="570550"/>
            <a:ext cx="52908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0" name="Google Shape;450;p28"/>
          <p:cNvSpPr txBox="1"/>
          <p:nvPr>
            <p:ph idx="1" type="body"/>
          </p:nvPr>
        </p:nvSpPr>
        <p:spPr>
          <a:xfrm>
            <a:off x="2089100" y="1513725"/>
            <a:ext cx="5094900" cy="27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9"/>
          <p:cNvSpPr/>
          <p:nvPr/>
        </p:nvSpPr>
        <p:spPr>
          <a:xfrm>
            <a:off x="4797000" y="1681500"/>
            <a:ext cx="4347000" cy="259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9"/>
          <p:cNvSpPr/>
          <p:nvPr/>
        </p:nvSpPr>
        <p:spPr>
          <a:xfrm>
            <a:off x="0" y="1681500"/>
            <a:ext cx="4347000" cy="259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9"/>
          <p:cNvSpPr txBox="1"/>
          <p:nvPr>
            <p:ph idx="1" type="subTitle"/>
          </p:nvPr>
        </p:nvSpPr>
        <p:spPr>
          <a:xfrm>
            <a:off x="1387975" y="1833900"/>
            <a:ext cx="2437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29"/>
          <p:cNvSpPr txBox="1"/>
          <p:nvPr>
            <p:ph idx="2" type="subTitle"/>
          </p:nvPr>
        </p:nvSpPr>
        <p:spPr>
          <a:xfrm>
            <a:off x="1394700" y="2175825"/>
            <a:ext cx="26739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29"/>
          <p:cNvSpPr txBox="1"/>
          <p:nvPr>
            <p:ph idx="3" type="subTitle"/>
          </p:nvPr>
        </p:nvSpPr>
        <p:spPr>
          <a:xfrm>
            <a:off x="1387975" y="3151300"/>
            <a:ext cx="2437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29"/>
          <p:cNvSpPr txBox="1"/>
          <p:nvPr>
            <p:ph idx="4" type="subTitle"/>
          </p:nvPr>
        </p:nvSpPr>
        <p:spPr>
          <a:xfrm>
            <a:off x="1394625" y="3493225"/>
            <a:ext cx="26739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29"/>
          <p:cNvSpPr txBox="1"/>
          <p:nvPr>
            <p:ph idx="5" type="subTitle"/>
          </p:nvPr>
        </p:nvSpPr>
        <p:spPr>
          <a:xfrm>
            <a:off x="5750100" y="183390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29"/>
          <p:cNvSpPr txBox="1"/>
          <p:nvPr>
            <p:ph idx="6" type="subTitle"/>
          </p:nvPr>
        </p:nvSpPr>
        <p:spPr>
          <a:xfrm>
            <a:off x="5750100" y="2175825"/>
            <a:ext cx="26739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29"/>
          <p:cNvSpPr txBox="1"/>
          <p:nvPr>
            <p:ph idx="7" type="subTitle"/>
          </p:nvPr>
        </p:nvSpPr>
        <p:spPr>
          <a:xfrm>
            <a:off x="5750100" y="315130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29"/>
          <p:cNvSpPr txBox="1"/>
          <p:nvPr>
            <p:ph idx="8" type="subTitle"/>
          </p:nvPr>
        </p:nvSpPr>
        <p:spPr>
          <a:xfrm>
            <a:off x="5750100" y="3493225"/>
            <a:ext cx="26739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29"/>
          <p:cNvSpPr txBox="1"/>
          <p:nvPr>
            <p:ph type="title"/>
          </p:nvPr>
        </p:nvSpPr>
        <p:spPr>
          <a:xfrm>
            <a:off x="720000" y="570550"/>
            <a:ext cx="40458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463" name="Google Shape;463;p29"/>
          <p:cNvGrpSpPr/>
          <p:nvPr/>
        </p:nvGrpSpPr>
        <p:grpSpPr>
          <a:xfrm>
            <a:off x="2480622" y="4633877"/>
            <a:ext cx="4182751" cy="402045"/>
            <a:chOff x="-79178" y="4632327"/>
            <a:chExt cx="4182751" cy="402045"/>
          </a:xfrm>
        </p:grpSpPr>
        <p:sp>
          <p:nvSpPr>
            <p:cNvPr id="464" name="Google Shape;464;p29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6" name="Google Shape;496;p29"/>
          <p:cNvSpPr/>
          <p:nvPr/>
        </p:nvSpPr>
        <p:spPr>
          <a:xfrm>
            <a:off x="7581005" y="723350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9"/>
          <p:cNvSpPr/>
          <p:nvPr/>
        </p:nvSpPr>
        <p:spPr>
          <a:xfrm rot="2700000">
            <a:off x="6837897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9"/>
          <p:cNvSpPr/>
          <p:nvPr/>
        </p:nvSpPr>
        <p:spPr>
          <a:xfrm rot="2700000">
            <a:off x="7130006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s">
  <p:cSld name="CUSTOM_12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/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1" name="Google Shape;501;p30"/>
          <p:cNvSpPr/>
          <p:nvPr/>
        </p:nvSpPr>
        <p:spPr>
          <a:xfrm>
            <a:off x="1353175" y="3386500"/>
            <a:ext cx="2874600" cy="184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0"/>
          <p:cNvSpPr/>
          <p:nvPr/>
        </p:nvSpPr>
        <p:spPr>
          <a:xfrm rot="5400000">
            <a:off x="-182366" y="4262568"/>
            <a:ext cx="1563000" cy="2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0"/>
          <p:cNvSpPr/>
          <p:nvPr/>
        </p:nvSpPr>
        <p:spPr>
          <a:xfrm rot="8100000">
            <a:off x="480716" y="2843860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0"/>
          <p:cNvSpPr/>
          <p:nvPr/>
        </p:nvSpPr>
        <p:spPr>
          <a:xfrm rot="8100000">
            <a:off x="480716" y="313596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0"/>
          <p:cNvSpPr/>
          <p:nvPr/>
        </p:nvSpPr>
        <p:spPr>
          <a:xfrm rot="-5400000">
            <a:off x="7750137" y="675604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0"/>
          <p:cNvSpPr/>
          <p:nvPr/>
        </p:nvSpPr>
        <p:spPr>
          <a:xfrm rot="-2700000">
            <a:off x="8413316" y="2069373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0"/>
          <p:cNvSpPr/>
          <p:nvPr/>
        </p:nvSpPr>
        <p:spPr>
          <a:xfrm rot="-2700000">
            <a:off x="8413316" y="1777264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0"/>
          <p:cNvSpPr/>
          <p:nvPr/>
        </p:nvSpPr>
        <p:spPr>
          <a:xfrm>
            <a:off x="4915950" y="3386500"/>
            <a:ext cx="2874600" cy="184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8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1"/>
          <p:cNvSpPr/>
          <p:nvPr/>
        </p:nvSpPr>
        <p:spPr>
          <a:xfrm>
            <a:off x="5306450" y="1303575"/>
            <a:ext cx="4009800" cy="302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1"/>
          <p:cNvSpPr txBox="1"/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512" name="Google Shape;512;p31"/>
          <p:cNvGrpSpPr/>
          <p:nvPr/>
        </p:nvGrpSpPr>
        <p:grpSpPr>
          <a:xfrm rot="-5400000">
            <a:off x="6851597" y="2382327"/>
            <a:ext cx="4182751" cy="402045"/>
            <a:chOff x="-79178" y="4632327"/>
            <a:chExt cx="4182751" cy="402045"/>
          </a:xfrm>
        </p:grpSpPr>
        <p:sp>
          <p:nvSpPr>
            <p:cNvPr id="513" name="Google Shape;513;p31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9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2"/>
          <p:cNvSpPr txBox="1"/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7" name="Google Shape;547;p32"/>
          <p:cNvSpPr/>
          <p:nvPr/>
        </p:nvSpPr>
        <p:spPr>
          <a:xfrm>
            <a:off x="2387550" y="1360275"/>
            <a:ext cx="6928800" cy="323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2"/>
          <p:cNvSpPr/>
          <p:nvPr/>
        </p:nvSpPr>
        <p:spPr>
          <a:xfrm rot="5400000">
            <a:off x="348159" y="4256093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2"/>
          <p:cNvSpPr/>
          <p:nvPr/>
        </p:nvSpPr>
        <p:spPr>
          <a:xfrm rot="8100000">
            <a:off x="1011241" y="2837385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2"/>
          <p:cNvSpPr/>
          <p:nvPr/>
        </p:nvSpPr>
        <p:spPr>
          <a:xfrm rot="8100000">
            <a:off x="1011241" y="3129494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2"/>
          <p:cNvSpPr/>
          <p:nvPr/>
        </p:nvSpPr>
        <p:spPr>
          <a:xfrm rot="5400000">
            <a:off x="7309359" y="4256093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2"/>
          <p:cNvSpPr/>
          <p:nvPr/>
        </p:nvSpPr>
        <p:spPr>
          <a:xfrm rot="8100000">
            <a:off x="7972441" y="2837385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2"/>
          <p:cNvSpPr/>
          <p:nvPr/>
        </p:nvSpPr>
        <p:spPr>
          <a:xfrm rot="8100000">
            <a:off x="7972441" y="3129494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32"/>
          <p:cNvGrpSpPr/>
          <p:nvPr/>
        </p:nvGrpSpPr>
        <p:grpSpPr>
          <a:xfrm rot="-5400000">
            <a:off x="7886297" y="2775027"/>
            <a:ext cx="2009551" cy="401195"/>
            <a:chOff x="2480672" y="4589902"/>
            <a:chExt cx="2009551" cy="401195"/>
          </a:xfrm>
        </p:grpSpPr>
        <p:sp>
          <p:nvSpPr>
            <p:cNvPr id="555" name="Google Shape;555;p32"/>
            <p:cNvSpPr/>
            <p:nvPr/>
          </p:nvSpPr>
          <p:spPr>
            <a:xfrm rot="10800000">
              <a:off x="2752323" y="4595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 rot="10800000">
              <a:off x="2480672" y="4595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 rot="10800000">
              <a:off x="2752323" y="4883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 rot="10800000">
              <a:off x="2480672" y="4883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2"/>
            <p:cNvSpPr/>
            <p:nvPr/>
          </p:nvSpPr>
          <p:spPr>
            <a:xfrm rot="10800000">
              <a:off x="3295623" y="45916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 rot="10800000">
              <a:off x="3023972" y="45916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 rot="10800000">
              <a:off x="3295623" y="48796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 rot="10800000">
              <a:off x="3023972" y="48796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 rot="10800000">
              <a:off x="3838923" y="4593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 rot="10800000">
              <a:off x="3567272" y="4593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 rot="10800000">
              <a:off x="3838923" y="4881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 rot="10800000">
              <a:off x="3567272" y="4881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 rot="10800000">
              <a:off x="4382223" y="45899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 rot="10800000">
              <a:off x="4110572" y="45899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 rot="10800000">
              <a:off x="4382223" y="48779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 rot="10800000">
              <a:off x="4110572" y="48779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32"/>
          <p:cNvSpPr/>
          <p:nvPr/>
        </p:nvSpPr>
        <p:spPr>
          <a:xfrm>
            <a:off x="8112225" y="-325550"/>
            <a:ext cx="1466700" cy="1466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3"/>
          <p:cNvSpPr txBox="1"/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4" name="Google Shape;574;p33"/>
          <p:cNvSpPr/>
          <p:nvPr/>
        </p:nvSpPr>
        <p:spPr>
          <a:xfrm>
            <a:off x="7581005" y="723350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3"/>
          <p:cNvSpPr/>
          <p:nvPr/>
        </p:nvSpPr>
        <p:spPr>
          <a:xfrm rot="2700000">
            <a:off x="6837897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3"/>
          <p:cNvSpPr/>
          <p:nvPr/>
        </p:nvSpPr>
        <p:spPr>
          <a:xfrm rot="2700000">
            <a:off x="7130006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3"/>
          <p:cNvSpPr/>
          <p:nvPr/>
        </p:nvSpPr>
        <p:spPr>
          <a:xfrm>
            <a:off x="4661750" y="1821800"/>
            <a:ext cx="4654500" cy="102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3"/>
          <p:cNvSpPr/>
          <p:nvPr/>
        </p:nvSpPr>
        <p:spPr>
          <a:xfrm>
            <a:off x="4661750" y="2982675"/>
            <a:ext cx="4654500" cy="102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0_1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4"/>
          <p:cNvSpPr txBox="1"/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581" name="Google Shape;581;p34"/>
          <p:cNvGrpSpPr/>
          <p:nvPr/>
        </p:nvGrpSpPr>
        <p:grpSpPr>
          <a:xfrm rot="-5400000">
            <a:off x="6851597" y="2370727"/>
            <a:ext cx="4182751" cy="402045"/>
            <a:chOff x="-79178" y="4632327"/>
            <a:chExt cx="4182751" cy="402045"/>
          </a:xfrm>
        </p:grpSpPr>
        <p:sp>
          <p:nvSpPr>
            <p:cNvPr id="582" name="Google Shape;582;p34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4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4" name="Google Shape;614;p34"/>
          <p:cNvSpPr/>
          <p:nvPr/>
        </p:nvSpPr>
        <p:spPr>
          <a:xfrm rot="-5400000">
            <a:off x="4239150" y="1848975"/>
            <a:ext cx="4233300" cy="297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5"/>
          <p:cNvSpPr txBox="1"/>
          <p:nvPr>
            <p:ph idx="1" type="subTitle"/>
          </p:nvPr>
        </p:nvSpPr>
        <p:spPr>
          <a:xfrm>
            <a:off x="3686475" y="193132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7" name="Google Shape;617;p35"/>
          <p:cNvSpPr txBox="1"/>
          <p:nvPr>
            <p:ph idx="2" type="subTitle"/>
          </p:nvPr>
        </p:nvSpPr>
        <p:spPr>
          <a:xfrm>
            <a:off x="3329175" y="2270575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35"/>
          <p:cNvSpPr txBox="1"/>
          <p:nvPr>
            <p:ph idx="3" type="subTitle"/>
          </p:nvPr>
        </p:nvSpPr>
        <p:spPr>
          <a:xfrm>
            <a:off x="6301200" y="193132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9" name="Google Shape;619;p35"/>
          <p:cNvSpPr txBox="1"/>
          <p:nvPr>
            <p:ph idx="4" type="subTitle"/>
          </p:nvPr>
        </p:nvSpPr>
        <p:spPr>
          <a:xfrm>
            <a:off x="5943900" y="2270575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0" name="Google Shape;620;p35"/>
          <p:cNvSpPr txBox="1"/>
          <p:nvPr>
            <p:ph idx="5" type="subTitle"/>
          </p:nvPr>
        </p:nvSpPr>
        <p:spPr>
          <a:xfrm>
            <a:off x="1077300" y="193132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1" name="Google Shape;621;p35"/>
          <p:cNvSpPr txBox="1"/>
          <p:nvPr>
            <p:ph idx="6" type="subTitle"/>
          </p:nvPr>
        </p:nvSpPr>
        <p:spPr>
          <a:xfrm>
            <a:off x="720000" y="2270650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2" name="Google Shape;622;p35"/>
          <p:cNvSpPr txBox="1"/>
          <p:nvPr>
            <p:ph idx="7" type="subTitle"/>
          </p:nvPr>
        </p:nvSpPr>
        <p:spPr>
          <a:xfrm>
            <a:off x="3686475" y="352932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3" name="Google Shape;623;p35"/>
          <p:cNvSpPr txBox="1"/>
          <p:nvPr>
            <p:ph idx="8" type="subTitle"/>
          </p:nvPr>
        </p:nvSpPr>
        <p:spPr>
          <a:xfrm>
            <a:off x="3329175" y="3872700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4" name="Google Shape;624;p35"/>
          <p:cNvSpPr txBox="1"/>
          <p:nvPr>
            <p:ph idx="9" type="subTitle"/>
          </p:nvPr>
        </p:nvSpPr>
        <p:spPr>
          <a:xfrm>
            <a:off x="6301200" y="352932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5" name="Google Shape;625;p35"/>
          <p:cNvSpPr txBox="1"/>
          <p:nvPr>
            <p:ph idx="13" type="subTitle"/>
          </p:nvPr>
        </p:nvSpPr>
        <p:spPr>
          <a:xfrm>
            <a:off x="5943900" y="3872700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6" name="Google Shape;626;p35"/>
          <p:cNvSpPr txBox="1"/>
          <p:nvPr>
            <p:ph idx="14" type="subTitle"/>
          </p:nvPr>
        </p:nvSpPr>
        <p:spPr>
          <a:xfrm>
            <a:off x="1077300" y="352932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7" name="Google Shape;627;p35"/>
          <p:cNvSpPr txBox="1"/>
          <p:nvPr>
            <p:ph idx="15" type="subTitle"/>
          </p:nvPr>
        </p:nvSpPr>
        <p:spPr>
          <a:xfrm>
            <a:off x="720000" y="3872700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8" name="Google Shape;628;p35"/>
          <p:cNvSpPr txBox="1"/>
          <p:nvPr>
            <p:ph type="title"/>
          </p:nvPr>
        </p:nvSpPr>
        <p:spPr>
          <a:xfrm>
            <a:off x="720000" y="570550"/>
            <a:ext cx="30348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9" name="Google Shape;629;p35"/>
          <p:cNvSpPr/>
          <p:nvPr/>
        </p:nvSpPr>
        <p:spPr>
          <a:xfrm rot="5400000">
            <a:off x="-410966" y="4262568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5"/>
          <p:cNvSpPr/>
          <p:nvPr/>
        </p:nvSpPr>
        <p:spPr>
          <a:xfrm rot="8100000">
            <a:off x="252116" y="2843860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5"/>
          <p:cNvSpPr/>
          <p:nvPr/>
        </p:nvSpPr>
        <p:spPr>
          <a:xfrm rot="8100000">
            <a:off x="252116" y="313596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5"/>
          <p:cNvSpPr/>
          <p:nvPr/>
        </p:nvSpPr>
        <p:spPr>
          <a:xfrm rot="-5400000">
            <a:off x="7978737" y="675604"/>
            <a:ext cx="1563000" cy="2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5"/>
          <p:cNvSpPr/>
          <p:nvPr/>
        </p:nvSpPr>
        <p:spPr>
          <a:xfrm rot="-2700000">
            <a:off x="8641916" y="2069373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5"/>
          <p:cNvSpPr/>
          <p:nvPr/>
        </p:nvSpPr>
        <p:spPr>
          <a:xfrm rot="-2700000">
            <a:off x="8641916" y="1777264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6"/>
          <p:cNvSpPr/>
          <p:nvPr/>
        </p:nvSpPr>
        <p:spPr>
          <a:xfrm>
            <a:off x="445375" y="-110100"/>
            <a:ext cx="3935700" cy="453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6"/>
          <p:cNvSpPr txBox="1"/>
          <p:nvPr>
            <p:ph type="title"/>
          </p:nvPr>
        </p:nvSpPr>
        <p:spPr>
          <a:xfrm>
            <a:off x="894975" y="823125"/>
            <a:ext cx="26595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8" name="Google Shape;638;p36"/>
          <p:cNvSpPr txBox="1"/>
          <p:nvPr/>
        </p:nvSpPr>
        <p:spPr>
          <a:xfrm>
            <a:off x="901075" y="3058475"/>
            <a:ext cx="33510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100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9" name="Google Shape;639;p36"/>
          <p:cNvSpPr txBox="1"/>
          <p:nvPr>
            <p:ph idx="1" type="subTitle"/>
          </p:nvPr>
        </p:nvSpPr>
        <p:spPr>
          <a:xfrm>
            <a:off x="901075" y="3678775"/>
            <a:ext cx="30243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0" name="Google Shape;640;p36"/>
          <p:cNvSpPr txBox="1"/>
          <p:nvPr>
            <p:ph idx="2" type="subTitle"/>
          </p:nvPr>
        </p:nvSpPr>
        <p:spPr>
          <a:xfrm>
            <a:off x="901075" y="1444825"/>
            <a:ext cx="3395400" cy="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1" name="Google Shape;641;p36"/>
          <p:cNvSpPr/>
          <p:nvPr/>
        </p:nvSpPr>
        <p:spPr>
          <a:xfrm>
            <a:off x="7581005" y="272500"/>
            <a:ext cx="1563000" cy="2118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6"/>
          <p:cNvSpPr/>
          <p:nvPr/>
        </p:nvSpPr>
        <p:spPr>
          <a:xfrm rot="2700000">
            <a:off x="6837897" y="26007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6"/>
          <p:cNvSpPr/>
          <p:nvPr/>
        </p:nvSpPr>
        <p:spPr>
          <a:xfrm rot="2700000">
            <a:off x="7130006" y="26007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1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7"/>
          <p:cNvSpPr txBox="1"/>
          <p:nvPr>
            <p:ph type="title"/>
          </p:nvPr>
        </p:nvSpPr>
        <p:spPr>
          <a:xfrm>
            <a:off x="720000" y="570550"/>
            <a:ext cx="46926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 2">
  <p:cSld name="CUSTOM_6"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8"/>
          <p:cNvSpPr/>
          <p:nvPr/>
        </p:nvSpPr>
        <p:spPr>
          <a:xfrm>
            <a:off x="-191275" y="1767950"/>
            <a:ext cx="7545300" cy="188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8"/>
          <p:cNvSpPr txBox="1"/>
          <p:nvPr>
            <p:ph type="title"/>
          </p:nvPr>
        </p:nvSpPr>
        <p:spPr>
          <a:xfrm>
            <a:off x="720000" y="570550"/>
            <a:ext cx="4536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9" name="Google Shape;649;p38"/>
          <p:cNvSpPr txBox="1"/>
          <p:nvPr>
            <p:ph idx="1" type="body"/>
          </p:nvPr>
        </p:nvSpPr>
        <p:spPr>
          <a:xfrm>
            <a:off x="1819200" y="2422100"/>
            <a:ext cx="55365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0" name="Google Shape;650;p38"/>
          <p:cNvSpPr txBox="1"/>
          <p:nvPr>
            <p:ph idx="2" type="subTitle"/>
          </p:nvPr>
        </p:nvSpPr>
        <p:spPr>
          <a:xfrm>
            <a:off x="1819200" y="1959200"/>
            <a:ext cx="30273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51" name="Google Shape;651;p38"/>
          <p:cNvSpPr/>
          <p:nvPr/>
        </p:nvSpPr>
        <p:spPr>
          <a:xfrm>
            <a:off x="7954375" y="-224475"/>
            <a:ext cx="1525500" cy="152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8"/>
          <p:cNvSpPr/>
          <p:nvPr/>
        </p:nvSpPr>
        <p:spPr>
          <a:xfrm rot="5400000">
            <a:off x="7653104" y="4101600"/>
            <a:ext cx="18351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8"/>
          <p:cNvSpPr/>
          <p:nvPr/>
        </p:nvSpPr>
        <p:spPr>
          <a:xfrm rot="8100000">
            <a:off x="8431708" y="2435954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8"/>
          <p:cNvSpPr/>
          <p:nvPr/>
        </p:nvSpPr>
        <p:spPr>
          <a:xfrm rot="8100000">
            <a:off x="8431708" y="2778917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8"/>
          <p:cNvSpPr/>
          <p:nvPr/>
        </p:nvSpPr>
        <p:spPr>
          <a:xfrm>
            <a:off x="-361400" y="4161625"/>
            <a:ext cx="1460700" cy="146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 3">
  <p:cSld name="CUSTOM_6_1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9"/>
          <p:cNvSpPr/>
          <p:nvPr/>
        </p:nvSpPr>
        <p:spPr>
          <a:xfrm>
            <a:off x="-191275" y="1767950"/>
            <a:ext cx="7545300" cy="188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9"/>
          <p:cNvSpPr txBox="1"/>
          <p:nvPr>
            <p:ph type="title"/>
          </p:nvPr>
        </p:nvSpPr>
        <p:spPr>
          <a:xfrm>
            <a:off x="720000" y="570550"/>
            <a:ext cx="4536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9" name="Google Shape;659;p39"/>
          <p:cNvSpPr txBox="1"/>
          <p:nvPr>
            <p:ph idx="1" type="body"/>
          </p:nvPr>
        </p:nvSpPr>
        <p:spPr>
          <a:xfrm>
            <a:off x="1819200" y="2422100"/>
            <a:ext cx="57042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0" name="Google Shape;660;p39"/>
          <p:cNvSpPr txBox="1"/>
          <p:nvPr>
            <p:ph idx="2" type="subTitle"/>
          </p:nvPr>
        </p:nvSpPr>
        <p:spPr>
          <a:xfrm>
            <a:off x="1819200" y="1959200"/>
            <a:ext cx="30273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61" name="Google Shape;661;p39"/>
          <p:cNvSpPr/>
          <p:nvPr/>
        </p:nvSpPr>
        <p:spPr>
          <a:xfrm rot="5400000">
            <a:off x="7653104" y="4101600"/>
            <a:ext cx="1835100" cy="24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9"/>
          <p:cNvSpPr/>
          <p:nvPr/>
        </p:nvSpPr>
        <p:spPr>
          <a:xfrm rot="8100000">
            <a:off x="8431708" y="2435954"/>
            <a:ext cx="277893" cy="27789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9"/>
          <p:cNvSpPr/>
          <p:nvPr/>
        </p:nvSpPr>
        <p:spPr>
          <a:xfrm rot="8100000">
            <a:off x="8431708" y="2778917"/>
            <a:ext cx="277893" cy="27789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9"/>
          <p:cNvSpPr/>
          <p:nvPr/>
        </p:nvSpPr>
        <p:spPr>
          <a:xfrm>
            <a:off x="8126075" y="-508950"/>
            <a:ext cx="1460700" cy="146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9"/>
          <p:cNvSpPr/>
          <p:nvPr/>
        </p:nvSpPr>
        <p:spPr>
          <a:xfrm>
            <a:off x="-327625" y="3971150"/>
            <a:ext cx="1525500" cy="152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solidFill>
          <a:srgbClr val="FFFFFF"/>
        </a:solidFill>
      </p:bgPr>
    </p:bg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0"/>
          <p:cNvSpPr txBox="1"/>
          <p:nvPr>
            <p:ph type="title"/>
          </p:nvPr>
        </p:nvSpPr>
        <p:spPr>
          <a:xfrm>
            <a:off x="720000" y="570550"/>
            <a:ext cx="48405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8" name="Google Shape;668;p40"/>
          <p:cNvSpPr/>
          <p:nvPr/>
        </p:nvSpPr>
        <p:spPr>
          <a:xfrm>
            <a:off x="7581005" y="723350"/>
            <a:ext cx="1563000" cy="2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40"/>
          <p:cNvSpPr/>
          <p:nvPr/>
        </p:nvSpPr>
        <p:spPr>
          <a:xfrm rot="2700000">
            <a:off x="6837897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40"/>
          <p:cNvSpPr/>
          <p:nvPr/>
        </p:nvSpPr>
        <p:spPr>
          <a:xfrm rot="2700000">
            <a:off x="7130006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1" name="Google Shape;671;p40"/>
          <p:cNvGrpSpPr/>
          <p:nvPr/>
        </p:nvGrpSpPr>
        <p:grpSpPr>
          <a:xfrm>
            <a:off x="2480622" y="4718352"/>
            <a:ext cx="4182751" cy="402045"/>
            <a:chOff x="-79178" y="4632327"/>
            <a:chExt cx="4182751" cy="402045"/>
          </a:xfrm>
        </p:grpSpPr>
        <p:sp>
          <p:nvSpPr>
            <p:cNvPr id="672" name="Google Shape;672;p40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rgbClr val="EDF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 txBox="1"/>
          <p:nvPr>
            <p:ph idx="3" type="title"/>
          </p:nvPr>
        </p:nvSpPr>
        <p:spPr>
          <a:xfrm>
            <a:off x="311700" y="426525"/>
            <a:ext cx="8520600" cy="623700"/>
          </a:xfrm>
          <a:prstGeom prst="rect">
            <a:avLst/>
          </a:prstGeom>
          <a:solidFill>
            <a:srgbClr val="EDF2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2" y="1147075"/>
            <a:ext cx="2257500" cy="24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 rot="2700000">
            <a:off x="2405358" y="1140700"/>
            <a:ext cx="259650" cy="259650"/>
          </a:xfrm>
          <a:prstGeom prst="plus">
            <a:avLst>
              <a:gd fmla="val 35578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 rot="2700000">
            <a:off x="2738925" y="1140700"/>
            <a:ext cx="259650" cy="259650"/>
          </a:xfrm>
          <a:prstGeom prst="plus">
            <a:avLst>
              <a:gd fmla="val 35578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rgbClr val="EDF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 txBox="1"/>
          <p:nvPr>
            <p:ph type="title"/>
          </p:nvPr>
        </p:nvSpPr>
        <p:spPr>
          <a:xfrm>
            <a:off x="311700" y="426525"/>
            <a:ext cx="8520600" cy="623700"/>
          </a:xfrm>
          <a:prstGeom prst="rect">
            <a:avLst/>
          </a:prstGeom>
          <a:solidFill>
            <a:srgbClr val="EDF2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2" y="1147075"/>
            <a:ext cx="2257500" cy="24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 rot="2700000">
            <a:off x="2405358" y="1140700"/>
            <a:ext cx="259650" cy="259650"/>
          </a:xfrm>
          <a:prstGeom prst="plus">
            <a:avLst>
              <a:gd fmla="val 35578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 rot="2700000">
            <a:off x="2738925" y="1140700"/>
            <a:ext cx="259650" cy="259650"/>
          </a:xfrm>
          <a:prstGeom prst="plus">
            <a:avLst>
              <a:gd fmla="val 35578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720000" y="570550"/>
            <a:ext cx="77040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720000" y="1681225"/>
            <a:ext cx="7704000" cy="28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F2F4"/>
        </a:solidFill>
      </p:bgPr>
    </p:bg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1"/>
          <p:cNvSpPr txBox="1"/>
          <p:nvPr>
            <p:ph type="ctrTitle"/>
          </p:nvPr>
        </p:nvSpPr>
        <p:spPr>
          <a:xfrm>
            <a:off x="311700" y="106475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700">
                <a:solidFill>
                  <a:srgbClr val="2B2D42"/>
                </a:solidFill>
                <a:latin typeface="Oswald"/>
                <a:ea typeface="Oswald"/>
                <a:cs typeface="Oswald"/>
                <a:sym typeface="Oswald"/>
              </a:rPr>
              <a:t>KG-Grounded Conversation Generation</a:t>
            </a:r>
            <a:endParaRPr b="1" sz="5700">
              <a:solidFill>
                <a:srgbClr val="2B2D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1"/>
          <p:cNvSpPr txBox="1"/>
          <p:nvPr/>
        </p:nvSpPr>
        <p:spPr>
          <a:xfrm>
            <a:off x="4623300" y="3104825"/>
            <a:ext cx="4209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E899C"/>
                </a:solidFill>
                <a:latin typeface="Montserrat"/>
                <a:ea typeface="Montserrat"/>
                <a:cs typeface="Montserrat"/>
                <a:sym typeface="Montserrat"/>
              </a:rPr>
              <a:t>Group 2</a:t>
            </a:r>
            <a:endParaRPr b="1" sz="1600">
              <a:solidFill>
                <a:srgbClr val="7E899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E899C"/>
                </a:solidFill>
                <a:latin typeface="Montserrat"/>
                <a:ea typeface="Montserrat"/>
                <a:cs typeface="Montserrat"/>
                <a:sym typeface="Montserrat"/>
              </a:rPr>
              <a:t>Maria Diea</a:t>
            </a:r>
            <a:endParaRPr sz="1600">
              <a:solidFill>
                <a:srgbClr val="7E899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E899C"/>
                </a:solidFill>
                <a:latin typeface="Montserrat"/>
                <a:ea typeface="Montserrat"/>
                <a:cs typeface="Montserrat"/>
                <a:sym typeface="Montserrat"/>
              </a:rPr>
              <a:t>Diana Epureanu</a:t>
            </a:r>
            <a:endParaRPr sz="1600">
              <a:solidFill>
                <a:srgbClr val="7E899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E899C"/>
                </a:solidFill>
                <a:latin typeface="Montserrat"/>
                <a:ea typeface="Montserrat"/>
                <a:cs typeface="Montserrat"/>
                <a:sym typeface="Montserrat"/>
              </a:rPr>
              <a:t>Teodora Stoenescu</a:t>
            </a:r>
            <a:endParaRPr sz="1600">
              <a:solidFill>
                <a:srgbClr val="7E899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E899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E899C"/>
                </a:solidFill>
                <a:latin typeface="Montserrat"/>
                <a:ea typeface="Montserrat"/>
                <a:cs typeface="Montserrat"/>
                <a:sym typeface="Montserrat"/>
              </a:rPr>
              <a:t>Supervisor</a:t>
            </a:r>
            <a:endParaRPr b="1" sz="1600">
              <a:solidFill>
                <a:srgbClr val="7E899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E899C"/>
                </a:solidFill>
                <a:latin typeface="Montserrat"/>
                <a:ea typeface="Montserrat"/>
                <a:cs typeface="Montserrat"/>
                <a:sym typeface="Montserrat"/>
              </a:rPr>
              <a:t>Sviltana Vakulenko</a:t>
            </a:r>
            <a:endParaRPr sz="1600">
              <a:solidFill>
                <a:srgbClr val="7E899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E89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10" name="Google Shape;710;p41"/>
          <p:cNvGrpSpPr/>
          <p:nvPr/>
        </p:nvGrpSpPr>
        <p:grpSpPr>
          <a:xfrm rot="5400000">
            <a:off x="4376430" y="1049451"/>
            <a:ext cx="391125" cy="4245200"/>
            <a:chOff x="7857330" y="501326"/>
            <a:chExt cx="391125" cy="4245200"/>
          </a:xfrm>
        </p:grpSpPr>
        <p:sp>
          <p:nvSpPr>
            <p:cNvPr id="711" name="Google Shape;711;p41"/>
            <p:cNvSpPr/>
            <p:nvPr/>
          </p:nvSpPr>
          <p:spPr>
            <a:xfrm rot="2700000">
              <a:off x="7879285" y="4608323"/>
              <a:ext cx="120491" cy="112006"/>
            </a:xfrm>
            <a:prstGeom prst="plus">
              <a:avLst>
                <a:gd fmla="val 34106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1"/>
            <p:cNvSpPr/>
            <p:nvPr/>
          </p:nvSpPr>
          <p:spPr>
            <a:xfrm rot="2700000">
              <a:off x="8106010" y="4608323"/>
              <a:ext cx="120491" cy="112006"/>
            </a:xfrm>
            <a:prstGeom prst="plus">
              <a:avLst>
                <a:gd fmla="val 34106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1"/>
            <p:cNvSpPr/>
            <p:nvPr/>
          </p:nvSpPr>
          <p:spPr>
            <a:xfrm rot="2700000">
              <a:off x="7879285" y="4353273"/>
              <a:ext cx="120491" cy="112006"/>
            </a:xfrm>
            <a:prstGeom prst="plus">
              <a:avLst>
                <a:gd fmla="val 34106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1"/>
            <p:cNvSpPr/>
            <p:nvPr/>
          </p:nvSpPr>
          <p:spPr>
            <a:xfrm rot="2700000">
              <a:off x="8106010" y="4353273"/>
              <a:ext cx="120491" cy="112006"/>
            </a:xfrm>
            <a:prstGeom prst="plus">
              <a:avLst>
                <a:gd fmla="val 34106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1"/>
            <p:cNvSpPr/>
            <p:nvPr/>
          </p:nvSpPr>
          <p:spPr>
            <a:xfrm rot="2700000">
              <a:off x="7879285" y="4098223"/>
              <a:ext cx="120491" cy="112006"/>
            </a:xfrm>
            <a:prstGeom prst="plus">
              <a:avLst>
                <a:gd fmla="val 34106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1"/>
            <p:cNvSpPr/>
            <p:nvPr/>
          </p:nvSpPr>
          <p:spPr>
            <a:xfrm rot="2700000">
              <a:off x="8106010" y="4098223"/>
              <a:ext cx="120491" cy="112006"/>
            </a:xfrm>
            <a:prstGeom prst="plus">
              <a:avLst>
                <a:gd fmla="val 34106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1"/>
            <p:cNvSpPr/>
            <p:nvPr/>
          </p:nvSpPr>
          <p:spPr>
            <a:xfrm rot="2700000">
              <a:off x="7879285" y="3843173"/>
              <a:ext cx="120491" cy="112006"/>
            </a:xfrm>
            <a:prstGeom prst="plus">
              <a:avLst>
                <a:gd fmla="val 34106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1"/>
            <p:cNvSpPr/>
            <p:nvPr/>
          </p:nvSpPr>
          <p:spPr>
            <a:xfrm rot="2700000">
              <a:off x="8106010" y="3843173"/>
              <a:ext cx="120491" cy="112006"/>
            </a:xfrm>
            <a:prstGeom prst="plus">
              <a:avLst>
                <a:gd fmla="val 34106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1"/>
            <p:cNvSpPr/>
            <p:nvPr/>
          </p:nvSpPr>
          <p:spPr>
            <a:xfrm rot="2700000">
              <a:off x="7879285" y="3588123"/>
              <a:ext cx="120491" cy="112006"/>
            </a:xfrm>
            <a:prstGeom prst="plus">
              <a:avLst>
                <a:gd fmla="val 34106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1"/>
            <p:cNvSpPr/>
            <p:nvPr/>
          </p:nvSpPr>
          <p:spPr>
            <a:xfrm rot="2700000">
              <a:off x="8106010" y="3588123"/>
              <a:ext cx="120491" cy="112006"/>
            </a:xfrm>
            <a:prstGeom prst="plus">
              <a:avLst>
                <a:gd fmla="val 34106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 rot="2700000">
              <a:off x="7879285" y="3333073"/>
              <a:ext cx="120491" cy="112006"/>
            </a:xfrm>
            <a:prstGeom prst="plus">
              <a:avLst>
                <a:gd fmla="val 34106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 rot="2700000">
              <a:off x="8106010" y="3333073"/>
              <a:ext cx="120491" cy="112006"/>
            </a:xfrm>
            <a:prstGeom prst="plus">
              <a:avLst>
                <a:gd fmla="val 34106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1"/>
            <p:cNvSpPr/>
            <p:nvPr/>
          </p:nvSpPr>
          <p:spPr>
            <a:xfrm rot="2700000">
              <a:off x="7879285" y="3078023"/>
              <a:ext cx="120491" cy="112006"/>
            </a:xfrm>
            <a:prstGeom prst="plus">
              <a:avLst>
                <a:gd fmla="val 34106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1"/>
            <p:cNvSpPr/>
            <p:nvPr/>
          </p:nvSpPr>
          <p:spPr>
            <a:xfrm rot="2700000">
              <a:off x="8106010" y="3078023"/>
              <a:ext cx="120491" cy="112006"/>
            </a:xfrm>
            <a:prstGeom prst="plus">
              <a:avLst>
                <a:gd fmla="val 34106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 rot="2700000">
              <a:off x="7879285" y="2822973"/>
              <a:ext cx="120491" cy="112006"/>
            </a:xfrm>
            <a:prstGeom prst="plus">
              <a:avLst>
                <a:gd fmla="val 34106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 rot="2700000">
              <a:off x="8106010" y="2822973"/>
              <a:ext cx="120491" cy="112006"/>
            </a:xfrm>
            <a:prstGeom prst="plus">
              <a:avLst>
                <a:gd fmla="val 34106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 rot="2700000">
              <a:off x="7879285" y="2567923"/>
              <a:ext cx="120491" cy="112006"/>
            </a:xfrm>
            <a:prstGeom prst="plus">
              <a:avLst>
                <a:gd fmla="val 34106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 rot="2700000">
              <a:off x="8106010" y="2567923"/>
              <a:ext cx="120491" cy="112006"/>
            </a:xfrm>
            <a:prstGeom prst="plus">
              <a:avLst>
                <a:gd fmla="val 34106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1"/>
            <p:cNvSpPr/>
            <p:nvPr/>
          </p:nvSpPr>
          <p:spPr>
            <a:xfrm rot="2700000">
              <a:off x="7879285" y="2312873"/>
              <a:ext cx="120491" cy="112006"/>
            </a:xfrm>
            <a:prstGeom prst="plus">
              <a:avLst>
                <a:gd fmla="val 34106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1"/>
            <p:cNvSpPr/>
            <p:nvPr/>
          </p:nvSpPr>
          <p:spPr>
            <a:xfrm rot="2700000">
              <a:off x="8106010" y="2312873"/>
              <a:ext cx="120491" cy="112006"/>
            </a:xfrm>
            <a:prstGeom prst="plus">
              <a:avLst>
                <a:gd fmla="val 34106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1"/>
            <p:cNvSpPr/>
            <p:nvPr/>
          </p:nvSpPr>
          <p:spPr>
            <a:xfrm rot="2700000">
              <a:off x="7879285" y="2057823"/>
              <a:ext cx="120491" cy="112006"/>
            </a:xfrm>
            <a:prstGeom prst="plus">
              <a:avLst>
                <a:gd fmla="val 34106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1"/>
            <p:cNvSpPr/>
            <p:nvPr/>
          </p:nvSpPr>
          <p:spPr>
            <a:xfrm rot="2700000">
              <a:off x="8106010" y="2057823"/>
              <a:ext cx="120491" cy="112006"/>
            </a:xfrm>
            <a:prstGeom prst="plus">
              <a:avLst>
                <a:gd fmla="val 34106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1"/>
            <p:cNvSpPr/>
            <p:nvPr/>
          </p:nvSpPr>
          <p:spPr>
            <a:xfrm rot="2700000">
              <a:off x="7879285" y="1802773"/>
              <a:ext cx="120491" cy="112006"/>
            </a:xfrm>
            <a:prstGeom prst="plus">
              <a:avLst>
                <a:gd fmla="val 34106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1"/>
            <p:cNvSpPr/>
            <p:nvPr/>
          </p:nvSpPr>
          <p:spPr>
            <a:xfrm rot="2700000">
              <a:off x="8106010" y="1802773"/>
              <a:ext cx="120491" cy="112006"/>
            </a:xfrm>
            <a:prstGeom prst="plus">
              <a:avLst>
                <a:gd fmla="val 34106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1"/>
            <p:cNvSpPr/>
            <p:nvPr/>
          </p:nvSpPr>
          <p:spPr>
            <a:xfrm rot="2700000">
              <a:off x="7879285" y="1547723"/>
              <a:ext cx="120491" cy="112006"/>
            </a:xfrm>
            <a:prstGeom prst="plus">
              <a:avLst>
                <a:gd fmla="val 34106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 rot="2700000">
              <a:off x="8106010" y="1547723"/>
              <a:ext cx="120491" cy="112006"/>
            </a:xfrm>
            <a:prstGeom prst="plus">
              <a:avLst>
                <a:gd fmla="val 34106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 rot="2700000">
              <a:off x="7879285" y="1292673"/>
              <a:ext cx="120491" cy="112006"/>
            </a:xfrm>
            <a:prstGeom prst="plus">
              <a:avLst>
                <a:gd fmla="val 34106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 rot="2700000">
              <a:off x="8106010" y="1292673"/>
              <a:ext cx="120491" cy="112006"/>
            </a:xfrm>
            <a:prstGeom prst="plus">
              <a:avLst>
                <a:gd fmla="val 34106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 rot="2700000">
              <a:off x="7879285" y="1037623"/>
              <a:ext cx="120491" cy="112006"/>
            </a:xfrm>
            <a:prstGeom prst="plus">
              <a:avLst>
                <a:gd fmla="val 34106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 rot="2700000">
              <a:off x="8106010" y="1037623"/>
              <a:ext cx="120491" cy="112006"/>
            </a:xfrm>
            <a:prstGeom prst="plus">
              <a:avLst>
                <a:gd fmla="val 34106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 rot="2700000">
              <a:off x="7879285" y="782573"/>
              <a:ext cx="120491" cy="112006"/>
            </a:xfrm>
            <a:prstGeom prst="plus">
              <a:avLst>
                <a:gd fmla="val 34106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 rot="2700000">
              <a:off x="8106010" y="782573"/>
              <a:ext cx="120491" cy="112006"/>
            </a:xfrm>
            <a:prstGeom prst="plus">
              <a:avLst>
                <a:gd fmla="val 34106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 rot="2700000">
              <a:off x="7879285" y="527523"/>
              <a:ext cx="120491" cy="112006"/>
            </a:xfrm>
            <a:prstGeom prst="plus">
              <a:avLst>
                <a:gd fmla="val 34106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1"/>
            <p:cNvSpPr/>
            <p:nvPr/>
          </p:nvSpPr>
          <p:spPr>
            <a:xfrm rot="2700000">
              <a:off x="8106010" y="527523"/>
              <a:ext cx="120491" cy="112006"/>
            </a:xfrm>
            <a:prstGeom prst="plus">
              <a:avLst>
                <a:gd fmla="val 34106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6" name="Google Shape;896;p50"/>
          <p:cNvGrpSpPr/>
          <p:nvPr/>
        </p:nvGrpSpPr>
        <p:grpSpPr>
          <a:xfrm>
            <a:off x="1050450" y="677125"/>
            <a:ext cx="7043100" cy="570600"/>
            <a:chOff x="1050450" y="677125"/>
            <a:chExt cx="7043100" cy="570600"/>
          </a:xfrm>
        </p:grpSpPr>
        <p:sp>
          <p:nvSpPr>
            <p:cNvPr id="897" name="Google Shape;897;p50"/>
            <p:cNvSpPr txBox="1"/>
            <p:nvPr/>
          </p:nvSpPr>
          <p:spPr>
            <a:xfrm>
              <a:off x="1050450" y="677125"/>
              <a:ext cx="7043100" cy="57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 u="sng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Seed Entity</a:t>
              </a:r>
              <a:r>
                <a:rPr b="1" lang="en" sz="200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      Candidates      Classifier       DialoGPT      DialoRPT           	</a:t>
              </a:r>
              <a:endParaRPr/>
            </a:p>
          </p:txBody>
        </p:sp>
        <p:sp>
          <p:nvSpPr>
            <p:cNvPr id="898" name="Google Shape;898;p50"/>
            <p:cNvSpPr/>
            <p:nvPr/>
          </p:nvSpPr>
          <p:spPr>
            <a:xfrm>
              <a:off x="2412439" y="880897"/>
              <a:ext cx="185410" cy="94006"/>
            </a:xfrm>
            <a:custGeom>
              <a:rect b="b" l="l" r="r" t="t"/>
              <a:pathLst>
                <a:path extrusionOk="0" h="1544" w="3045">
                  <a:moveTo>
                    <a:pt x="1645" y="0"/>
                  </a:moveTo>
                  <a:lnTo>
                    <a:pt x="2143" y="505"/>
                  </a:lnTo>
                  <a:lnTo>
                    <a:pt x="0" y="505"/>
                  </a:lnTo>
                  <a:lnTo>
                    <a:pt x="0" y="1046"/>
                  </a:lnTo>
                  <a:lnTo>
                    <a:pt x="2143" y="1046"/>
                  </a:lnTo>
                  <a:lnTo>
                    <a:pt x="1645" y="1544"/>
                  </a:lnTo>
                  <a:lnTo>
                    <a:pt x="2272" y="1544"/>
                  </a:lnTo>
                  <a:lnTo>
                    <a:pt x="3044" y="772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0"/>
            <p:cNvSpPr/>
            <p:nvPr/>
          </p:nvSpPr>
          <p:spPr>
            <a:xfrm>
              <a:off x="3971539" y="880897"/>
              <a:ext cx="185410" cy="94006"/>
            </a:xfrm>
            <a:custGeom>
              <a:rect b="b" l="l" r="r" t="t"/>
              <a:pathLst>
                <a:path extrusionOk="0" h="1544" w="3045">
                  <a:moveTo>
                    <a:pt x="1645" y="0"/>
                  </a:moveTo>
                  <a:lnTo>
                    <a:pt x="2143" y="505"/>
                  </a:lnTo>
                  <a:lnTo>
                    <a:pt x="0" y="505"/>
                  </a:lnTo>
                  <a:lnTo>
                    <a:pt x="0" y="1046"/>
                  </a:lnTo>
                  <a:lnTo>
                    <a:pt x="2143" y="1046"/>
                  </a:lnTo>
                  <a:lnTo>
                    <a:pt x="1645" y="1544"/>
                  </a:lnTo>
                  <a:lnTo>
                    <a:pt x="2272" y="1544"/>
                  </a:lnTo>
                  <a:lnTo>
                    <a:pt x="3044" y="772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0"/>
            <p:cNvSpPr/>
            <p:nvPr/>
          </p:nvSpPr>
          <p:spPr>
            <a:xfrm>
              <a:off x="5375089" y="880897"/>
              <a:ext cx="185410" cy="94006"/>
            </a:xfrm>
            <a:custGeom>
              <a:rect b="b" l="l" r="r" t="t"/>
              <a:pathLst>
                <a:path extrusionOk="0" h="1544" w="3045">
                  <a:moveTo>
                    <a:pt x="1645" y="0"/>
                  </a:moveTo>
                  <a:lnTo>
                    <a:pt x="2143" y="505"/>
                  </a:lnTo>
                  <a:lnTo>
                    <a:pt x="0" y="505"/>
                  </a:lnTo>
                  <a:lnTo>
                    <a:pt x="0" y="1046"/>
                  </a:lnTo>
                  <a:lnTo>
                    <a:pt x="2143" y="1046"/>
                  </a:lnTo>
                  <a:lnTo>
                    <a:pt x="1645" y="1544"/>
                  </a:lnTo>
                  <a:lnTo>
                    <a:pt x="2272" y="1544"/>
                  </a:lnTo>
                  <a:lnTo>
                    <a:pt x="3044" y="772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0"/>
            <p:cNvSpPr/>
            <p:nvPr/>
          </p:nvSpPr>
          <p:spPr>
            <a:xfrm>
              <a:off x="6701188" y="880897"/>
              <a:ext cx="185410" cy="94006"/>
            </a:xfrm>
            <a:custGeom>
              <a:rect b="b" l="l" r="r" t="t"/>
              <a:pathLst>
                <a:path extrusionOk="0" h="1544" w="3045">
                  <a:moveTo>
                    <a:pt x="1645" y="0"/>
                  </a:moveTo>
                  <a:lnTo>
                    <a:pt x="2143" y="505"/>
                  </a:lnTo>
                  <a:lnTo>
                    <a:pt x="0" y="505"/>
                  </a:lnTo>
                  <a:lnTo>
                    <a:pt x="0" y="1046"/>
                  </a:lnTo>
                  <a:lnTo>
                    <a:pt x="2143" y="1046"/>
                  </a:lnTo>
                  <a:lnTo>
                    <a:pt x="1645" y="1544"/>
                  </a:lnTo>
                  <a:lnTo>
                    <a:pt x="2272" y="1544"/>
                  </a:lnTo>
                  <a:lnTo>
                    <a:pt x="3044" y="772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2" name="Google Shape;902;p50"/>
          <p:cNvSpPr txBox="1"/>
          <p:nvPr/>
        </p:nvSpPr>
        <p:spPr>
          <a:xfrm>
            <a:off x="338550" y="1553425"/>
            <a:ext cx="648000" cy="171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Do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you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like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Iron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Man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03" name="Google Shape;903;p50"/>
          <p:cNvSpPr txBox="1"/>
          <p:nvPr/>
        </p:nvSpPr>
        <p:spPr>
          <a:xfrm>
            <a:off x="1345325" y="2026675"/>
            <a:ext cx="648000" cy="77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Iron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Man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04" name="Google Shape;904;p50"/>
          <p:cNvCxnSpPr>
            <a:stCxn id="903" idx="0"/>
          </p:cNvCxnSpPr>
          <p:nvPr/>
        </p:nvCxnSpPr>
        <p:spPr>
          <a:xfrm rot="10800000">
            <a:off x="1669325" y="1078675"/>
            <a:ext cx="0" cy="94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stealth"/>
            <a:tailEnd len="med" w="med" type="none"/>
          </a:ln>
        </p:spPr>
      </p:cxnSp>
      <p:sp>
        <p:nvSpPr>
          <p:cNvPr id="905" name="Google Shape;905;p50"/>
          <p:cNvSpPr/>
          <p:nvPr/>
        </p:nvSpPr>
        <p:spPr>
          <a:xfrm>
            <a:off x="618339" y="910463"/>
            <a:ext cx="465200" cy="660225"/>
          </a:xfrm>
          <a:custGeom>
            <a:rect b="b" l="l" r="r" t="t"/>
            <a:pathLst>
              <a:path extrusionOk="0" h="26409" w="18608">
                <a:moveTo>
                  <a:pt x="1348" y="26409"/>
                </a:moveTo>
                <a:cubicBezTo>
                  <a:pt x="1348" y="22497"/>
                  <a:pt x="-1529" y="7308"/>
                  <a:pt x="1348" y="2935"/>
                </a:cubicBezTo>
                <a:cubicBezTo>
                  <a:pt x="4225" y="-1438"/>
                  <a:pt x="15731" y="633"/>
                  <a:pt x="18608" y="173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0" name="Google Shape;910;p51"/>
          <p:cNvGrpSpPr/>
          <p:nvPr/>
        </p:nvGrpSpPr>
        <p:grpSpPr>
          <a:xfrm>
            <a:off x="1050450" y="677125"/>
            <a:ext cx="7043100" cy="570600"/>
            <a:chOff x="1050450" y="677125"/>
            <a:chExt cx="7043100" cy="570600"/>
          </a:xfrm>
        </p:grpSpPr>
        <p:sp>
          <p:nvSpPr>
            <p:cNvPr id="911" name="Google Shape;911;p51"/>
            <p:cNvSpPr txBox="1"/>
            <p:nvPr/>
          </p:nvSpPr>
          <p:spPr>
            <a:xfrm>
              <a:off x="1050450" y="677125"/>
              <a:ext cx="7043100" cy="57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Seed Entity      </a:t>
              </a:r>
              <a:r>
                <a:rPr b="1" lang="en" sz="2000" u="sng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Candidates</a:t>
              </a:r>
              <a:r>
                <a:rPr b="1" lang="en" sz="200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      Classifier       DialoGPT      DialoRPT           	</a:t>
              </a:r>
              <a:endParaRPr/>
            </a:p>
          </p:txBody>
        </p:sp>
        <p:sp>
          <p:nvSpPr>
            <p:cNvPr id="912" name="Google Shape;912;p51"/>
            <p:cNvSpPr/>
            <p:nvPr/>
          </p:nvSpPr>
          <p:spPr>
            <a:xfrm>
              <a:off x="2412439" y="880897"/>
              <a:ext cx="185410" cy="94006"/>
            </a:xfrm>
            <a:custGeom>
              <a:rect b="b" l="l" r="r" t="t"/>
              <a:pathLst>
                <a:path extrusionOk="0" h="1544" w="3045">
                  <a:moveTo>
                    <a:pt x="1645" y="0"/>
                  </a:moveTo>
                  <a:lnTo>
                    <a:pt x="2143" y="505"/>
                  </a:lnTo>
                  <a:lnTo>
                    <a:pt x="0" y="505"/>
                  </a:lnTo>
                  <a:lnTo>
                    <a:pt x="0" y="1046"/>
                  </a:lnTo>
                  <a:lnTo>
                    <a:pt x="2143" y="1046"/>
                  </a:lnTo>
                  <a:lnTo>
                    <a:pt x="1645" y="1544"/>
                  </a:lnTo>
                  <a:lnTo>
                    <a:pt x="2272" y="1544"/>
                  </a:lnTo>
                  <a:lnTo>
                    <a:pt x="3044" y="772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1"/>
            <p:cNvSpPr/>
            <p:nvPr/>
          </p:nvSpPr>
          <p:spPr>
            <a:xfrm>
              <a:off x="3971539" y="880897"/>
              <a:ext cx="185410" cy="94006"/>
            </a:xfrm>
            <a:custGeom>
              <a:rect b="b" l="l" r="r" t="t"/>
              <a:pathLst>
                <a:path extrusionOk="0" h="1544" w="3045">
                  <a:moveTo>
                    <a:pt x="1645" y="0"/>
                  </a:moveTo>
                  <a:lnTo>
                    <a:pt x="2143" y="505"/>
                  </a:lnTo>
                  <a:lnTo>
                    <a:pt x="0" y="505"/>
                  </a:lnTo>
                  <a:lnTo>
                    <a:pt x="0" y="1046"/>
                  </a:lnTo>
                  <a:lnTo>
                    <a:pt x="2143" y="1046"/>
                  </a:lnTo>
                  <a:lnTo>
                    <a:pt x="1645" y="1544"/>
                  </a:lnTo>
                  <a:lnTo>
                    <a:pt x="2272" y="1544"/>
                  </a:lnTo>
                  <a:lnTo>
                    <a:pt x="3044" y="772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1"/>
            <p:cNvSpPr/>
            <p:nvPr/>
          </p:nvSpPr>
          <p:spPr>
            <a:xfrm>
              <a:off x="5375089" y="880897"/>
              <a:ext cx="185410" cy="94006"/>
            </a:xfrm>
            <a:custGeom>
              <a:rect b="b" l="l" r="r" t="t"/>
              <a:pathLst>
                <a:path extrusionOk="0" h="1544" w="3045">
                  <a:moveTo>
                    <a:pt x="1645" y="0"/>
                  </a:moveTo>
                  <a:lnTo>
                    <a:pt x="2143" y="505"/>
                  </a:lnTo>
                  <a:lnTo>
                    <a:pt x="0" y="505"/>
                  </a:lnTo>
                  <a:lnTo>
                    <a:pt x="0" y="1046"/>
                  </a:lnTo>
                  <a:lnTo>
                    <a:pt x="2143" y="1046"/>
                  </a:lnTo>
                  <a:lnTo>
                    <a:pt x="1645" y="1544"/>
                  </a:lnTo>
                  <a:lnTo>
                    <a:pt x="2272" y="1544"/>
                  </a:lnTo>
                  <a:lnTo>
                    <a:pt x="3044" y="772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51"/>
            <p:cNvSpPr/>
            <p:nvPr/>
          </p:nvSpPr>
          <p:spPr>
            <a:xfrm>
              <a:off x="6701188" y="880897"/>
              <a:ext cx="185410" cy="94006"/>
            </a:xfrm>
            <a:custGeom>
              <a:rect b="b" l="l" r="r" t="t"/>
              <a:pathLst>
                <a:path extrusionOk="0" h="1544" w="3045">
                  <a:moveTo>
                    <a:pt x="1645" y="0"/>
                  </a:moveTo>
                  <a:lnTo>
                    <a:pt x="2143" y="505"/>
                  </a:lnTo>
                  <a:lnTo>
                    <a:pt x="0" y="505"/>
                  </a:lnTo>
                  <a:lnTo>
                    <a:pt x="0" y="1046"/>
                  </a:lnTo>
                  <a:lnTo>
                    <a:pt x="2143" y="1046"/>
                  </a:lnTo>
                  <a:lnTo>
                    <a:pt x="1645" y="1544"/>
                  </a:lnTo>
                  <a:lnTo>
                    <a:pt x="2272" y="1544"/>
                  </a:lnTo>
                  <a:lnTo>
                    <a:pt x="3044" y="772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6" name="Google Shape;916;p51"/>
          <p:cNvSpPr txBox="1"/>
          <p:nvPr/>
        </p:nvSpPr>
        <p:spPr>
          <a:xfrm>
            <a:off x="338550" y="1553425"/>
            <a:ext cx="648000" cy="171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Do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you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like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Iron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Man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7" name="Google Shape;917;p51"/>
          <p:cNvSpPr txBox="1"/>
          <p:nvPr/>
        </p:nvSpPr>
        <p:spPr>
          <a:xfrm>
            <a:off x="1345325" y="2026675"/>
            <a:ext cx="998100" cy="6603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starred</a:t>
            </a:r>
            <a:endParaRPr b="1"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actors</a:t>
            </a:r>
            <a:endParaRPr b="1"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18" name="Google Shape;918;p51"/>
          <p:cNvCxnSpPr>
            <a:stCxn id="917" idx="0"/>
          </p:cNvCxnSpPr>
          <p:nvPr/>
        </p:nvCxnSpPr>
        <p:spPr>
          <a:xfrm flipH="1" rot="10800000">
            <a:off x="1844375" y="1087375"/>
            <a:ext cx="1122900" cy="93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stealth"/>
            <a:tailEnd len="med" w="med" type="none"/>
          </a:ln>
        </p:spPr>
      </p:cxnSp>
      <p:sp>
        <p:nvSpPr>
          <p:cNvPr id="919" name="Google Shape;919;p51"/>
          <p:cNvSpPr/>
          <p:nvPr/>
        </p:nvSpPr>
        <p:spPr>
          <a:xfrm>
            <a:off x="618339" y="910463"/>
            <a:ext cx="465200" cy="660225"/>
          </a:xfrm>
          <a:custGeom>
            <a:rect b="b" l="l" r="r" t="t"/>
            <a:pathLst>
              <a:path extrusionOk="0" h="26409" w="18608">
                <a:moveTo>
                  <a:pt x="1348" y="26409"/>
                </a:moveTo>
                <a:cubicBezTo>
                  <a:pt x="1348" y="22497"/>
                  <a:pt x="-1529" y="7308"/>
                  <a:pt x="1348" y="2935"/>
                </a:cubicBezTo>
                <a:cubicBezTo>
                  <a:pt x="4225" y="-1438"/>
                  <a:pt x="15731" y="633"/>
                  <a:pt x="18608" y="173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sp>
      <p:cxnSp>
        <p:nvCxnSpPr>
          <p:cNvPr id="920" name="Google Shape;920;p51"/>
          <p:cNvCxnSpPr/>
          <p:nvPr/>
        </p:nvCxnSpPr>
        <p:spPr>
          <a:xfrm rot="10800000">
            <a:off x="3275550" y="1052675"/>
            <a:ext cx="0" cy="94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stealth"/>
            <a:tailEnd len="med" w="med" type="none"/>
          </a:ln>
        </p:spPr>
      </p:cxnSp>
      <p:cxnSp>
        <p:nvCxnSpPr>
          <p:cNvPr id="921" name="Google Shape;921;p51"/>
          <p:cNvCxnSpPr>
            <a:stCxn id="922" idx="0"/>
          </p:cNvCxnSpPr>
          <p:nvPr/>
        </p:nvCxnSpPr>
        <p:spPr>
          <a:xfrm rot="10800000">
            <a:off x="3686725" y="1057975"/>
            <a:ext cx="1020000" cy="96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stealth"/>
            <a:tailEnd len="med" w="med" type="none"/>
          </a:ln>
        </p:spPr>
      </p:cxnSp>
      <p:sp>
        <p:nvSpPr>
          <p:cNvPr id="923" name="Google Shape;923;p51"/>
          <p:cNvSpPr txBox="1"/>
          <p:nvPr/>
        </p:nvSpPr>
        <p:spPr>
          <a:xfrm>
            <a:off x="2776500" y="2026675"/>
            <a:ext cx="998100" cy="6603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produced</a:t>
            </a:r>
            <a:endParaRPr b="1"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by</a:t>
            </a:r>
            <a:endParaRPr b="1"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2" name="Google Shape;922;p51"/>
          <p:cNvSpPr txBox="1"/>
          <p:nvPr/>
        </p:nvSpPr>
        <p:spPr>
          <a:xfrm>
            <a:off x="4207675" y="2026675"/>
            <a:ext cx="998100" cy="6603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place of</a:t>
            </a:r>
            <a:endParaRPr b="1"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birth</a:t>
            </a:r>
            <a:endParaRPr b="1"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4" name="Google Shape;924;p51"/>
          <p:cNvSpPr txBox="1"/>
          <p:nvPr/>
        </p:nvSpPr>
        <p:spPr>
          <a:xfrm>
            <a:off x="1345325" y="3033450"/>
            <a:ext cx="998100" cy="807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Robert Downey Jr.</a:t>
            </a:r>
            <a:endParaRPr b="1"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5" name="Google Shape;925;p51"/>
          <p:cNvSpPr txBox="1"/>
          <p:nvPr/>
        </p:nvSpPr>
        <p:spPr>
          <a:xfrm>
            <a:off x="2776500" y="3033450"/>
            <a:ext cx="998100" cy="66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Marvel</a:t>
            </a:r>
            <a:endParaRPr b="1"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Studios</a:t>
            </a:r>
            <a:endParaRPr b="1"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6" name="Google Shape;926;p51"/>
          <p:cNvSpPr txBox="1"/>
          <p:nvPr/>
        </p:nvSpPr>
        <p:spPr>
          <a:xfrm>
            <a:off x="4207675" y="3033450"/>
            <a:ext cx="998100" cy="66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Long Island</a:t>
            </a:r>
            <a:endParaRPr b="1"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27" name="Google Shape;927;p51"/>
          <p:cNvCxnSpPr>
            <a:stCxn id="917" idx="2"/>
            <a:endCxn id="924" idx="0"/>
          </p:cNvCxnSpPr>
          <p:nvPr/>
        </p:nvCxnSpPr>
        <p:spPr>
          <a:xfrm>
            <a:off x="1844375" y="2686975"/>
            <a:ext cx="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8" name="Google Shape;928;p51"/>
          <p:cNvCxnSpPr/>
          <p:nvPr/>
        </p:nvCxnSpPr>
        <p:spPr>
          <a:xfrm>
            <a:off x="3275550" y="2686975"/>
            <a:ext cx="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9" name="Google Shape;929;p51"/>
          <p:cNvCxnSpPr/>
          <p:nvPr/>
        </p:nvCxnSpPr>
        <p:spPr>
          <a:xfrm>
            <a:off x="4706725" y="2686975"/>
            <a:ext cx="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0" name="Google Shape;930;p51"/>
          <p:cNvSpPr txBox="1"/>
          <p:nvPr/>
        </p:nvSpPr>
        <p:spPr>
          <a:xfrm>
            <a:off x="1345325" y="2026675"/>
            <a:ext cx="648000" cy="77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Iron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Man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31" name="Google Shape;931;p51"/>
          <p:cNvCxnSpPr>
            <a:stCxn id="930" idx="0"/>
          </p:cNvCxnSpPr>
          <p:nvPr/>
        </p:nvCxnSpPr>
        <p:spPr>
          <a:xfrm rot="10800000">
            <a:off x="1669325" y="1078675"/>
            <a:ext cx="0" cy="94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6" name="Google Shape;936;p52"/>
          <p:cNvGrpSpPr/>
          <p:nvPr/>
        </p:nvGrpSpPr>
        <p:grpSpPr>
          <a:xfrm>
            <a:off x="1050450" y="677125"/>
            <a:ext cx="7043100" cy="570600"/>
            <a:chOff x="1050450" y="677125"/>
            <a:chExt cx="7043100" cy="570600"/>
          </a:xfrm>
        </p:grpSpPr>
        <p:sp>
          <p:nvSpPr>
            <p:cNvPr id="937" name="Google Shape;937;p52"/>
            <p:cNvSpPr txBox="1"/>
            <p:nvPr/>
          </p:nvSpPr>
          <p:spPr>
            <a:xfrm>
              <a:off x="1050450" y="677125"/>
              <a:ext cx="7043100" cy="57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Seed Entity      Candidates      </a:t>
              </a:r>
              <a:r>
                <a:rPr b="1" lang="en" sz="2000" u="sng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Classifier</a:t>
              </a:r>
              <a:r>
                <a:rPr b="1" lang="en" sz="200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       DialoGPT      DialoRPT           	</a:t>
              </a:r>
              <a:endParaRPr/>
            </a:p>
          </p:txBody>
        </p:sp>
        <p:sp>
          <p:nvSpPr>
            <p:cNvPr id="938" name="Google Shape;938;p52"/>
            <p:cNvSpPr/>
            <p:nvPr/>
          </p:nvSpPr>
          <p:spPr>
            <a:xfrm>
              <a:off x="2412439" y="880897"/>
              <a:ext cx="185410" cy="94006"/>
            </a:xfrm>
            <a:custGeom>
              <a:rect b="b" l="l" r="r" t="t"/>
              <a:pathLst>
                <a:path extrusionOk="0" h="1544" w="3045">
                  <a:moveTo>
                    <a:pt x="1645" y="0"/>
                  </a:moveTo>
                  <a:lnTo>
                    <a:pt x="2143" y="505"/>
                  </a:lnTo>
                  <a:lnTo>
                    <a:pt x="0" y="505"/>
                  </a:lnTo>
                  <a:lnTo>
                    <a:pt x="0" y="1046"/>
                  </a:lnTo>
                  <a:lnTo>
                    <a:pt x="2143" y="1046"/>
                  </a:lnTo>
                  <a:lnTo>
                    <a:pt x="1645" y="1544"/>
                  </a:lnTo>
                  <a:lnTo>
                    <a:pt x="2272" y="1544"/>
                  </a:lnTo>
                  <a:lnTo>
                    <a:pt x="3044" y="772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52"/>
            <p:cNvSpPr/>
            <p:nvPr/>
          </p:nvSpPr>
          <p:spPr>
            <a:xfrm>
              <a:off x="3971539" y="880897"/>
              <a:ext cx="185410" cy="94006"/>
            </a:xfrm>
            <a:custGeom>
              <a:rect b="b" l="l" r="r" t="t"/>
              <a:pathLst>
                <a:path extrusionOk="0" h="1544" w="3045">
                  <a:moveTo>
                    <a:pt x="1645" y="0"/>
                  </a:moveTo>
                  <a:lnTo>
                    <a:pt x="2143" y="505"/>
                  </a:lnTo>
                  <a:lnTo>
                    <a:pt x="0" y="505"/>
                  </a:lnTo>
                  <a:lnTo>
                    <a:pt x="0" y="1046"/>
                  </a:lnTo>
                  <a:lnTo>
                    <a:pt x="2143" y="1046"/>
                  </a:lnTo>
                  <a:lnTo>
                    <a:pt x="1645" y="1544"/>
                  </a:lnTo>
                  <a:lnTo>
                    <a:pt x="2272" y="1544"/>
                  </a:lnTo>
                  <a:lnTo>
                    <a:pt x="3044" y="772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52"/>
            <p:cNvSpPr/>
            <p:nvPr/>
          </p:nvSpPr>
          <p:spPr>
            <a:xfrm>
              <a:off x="5375089" y="880897"/>
              <a:ext cx="185410" cy="94006"/>
            </a:xfrm>
            <a:custGeom>
              <a:rect b="b" l="l" r="r" t="t"/>
              <a:pathLst>
                <a:path extrusionOk="0" h="1544" w="3045">
                  <a:moveTo>
                    <a:pt x="1645" y="0"/>
                  </a:moveTo>
                  <a:lnTo>
                    <a:pt x="2143" y="505"/>
                  </a:lnTo>
                  <a:lnTo>
                    <a:pt x="0" y="505"/>
                  </a:lnTo>
                  <a:lnTo>
                    <a:pt x="0" y="1046"/>
                  </a:lnTo>
                  <a:lnTo>
                    <a:pt x="2143" y="1046"/>
                  </a:lnTo>
                  <a:lnTo>
                    <a:pt x="1645" y="1544"/>
                  </a:lnTo>
                  <a:lnTo>
                    <a:pt x="2272" y="1544"/>
                  </a:lnTo>
                  <a:lnTo>
                    <a:pt x="3044" y="772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52"/>
            <p:cNvSpPr/>
            <p:nvPr/>
          </p:nvSpPr>
          <p:spPr>
            <a:xfrm>
              <a:off x="6701188" y="880897"/>
              <a:ext cx="185410" cy="94006"/>
            </a:xfrm>
            <a:custGeom>
              <a:rect b="b" l="l" r="r" t="t"/>
              <a:pathLst>
                <a:path extrusionOk="0" h="1544" w="3045">
                  <a:moveTo>
                    <a:pt x="1645" y="0"/>
                  </a:moveTo>
                  <a:lnTo>
                    <a:pt x="2143" y="505"/>
                  </a:lnTo>
                  <a:lnTo>
                    <a:pt x="0" y="505"/>
                  </a:lnTo>
                  <a:lnTo>
                    <a:pt x="0" y="1046"/>
                  </a:lnTo>
                  <a:lnTo>
                    <a:pt x="2143" y="1046"/>
                  </a:lnTo>
                  <a:lnTo>
                    <a:pt x="1645" y="1544"/>
                  </a:lnTo>
                  <a:lnTo>
                    <a:pt x="2272" y="1544"/>
                  </a:lnTo>
                  <a:lnTo>
                    <a:pt x="3044" y="772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2" name="Google Shape;942;p52"/>
          <p:cNvSpPr txBox="1"/>
          <p:nvPr/>
        </p:nvSpPr>
        <p:spPr>
          <a:xfrm>
            <a:off x="338550" y="1553425"/>
            <a:ext cx="648000" cy="171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Do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you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like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Iron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Man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3" name="Google Shape;943;p52"/>
          <p:cNvSpPr txBox="1"/>
          <p:nvPr/>
        </p:nvSpPr>
        <p:spPr>
          <a:xfrm>
            <a:off x="3689825" y="2026675"/>
            <a:ext cx="806100" cy="77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Robert Downey Jr.</a:t>
            </a:r>
            <a:endParaRPr b="1"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44" name="Google Shape;944;p52"/>
          <p:cNvCxnSpPr>
            <a:stCxn id="943" idx="0"/>
          </p:cNvCxnSpPr>
          <p:nvPr/>
        </p:nvCxnSpPr>
        <p:spPr>
          <a:xfrm flipH="1" rot="10800000">
            <a:off x="4092875" y="1069975"/>
            <a:ext cx="346200" cy="95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stealth"/>
            <a:tailEnd len="med" w="med" type="none"/>
          </a:ln>
        </p:spPr>
      </p:cxnSp>
      <p:sp>
        <p:nvSpPr>
          <p:cNvPr id="945" name="Google Shape;945;p52"/>
          <p:cNvSpPr/>
          <p:nvPr/>
        </p:nvSpPr>
        <p:spPr>
          <a:xfrm>
            <a:off x="618339" y="910463"/>
            <a:ext cx="465200" cy="660225"/>
          </a:xfrm>
          <a:custGeom>
            <a:rect b="b" l="l" r="r" t="t"/>
            <a:pathLst>
              <a:path extrusionOk="0" h="26409" w="18608">
                <a:moveTo>
                  <a:pt x="1348" y="26409"/>
                </a:moveTo>
                <a:cubicBezTo>
                  <a:pt x="1348" y="22497"/>
                  <a:pt x="-1529" y="7308"/>
                  <a:pt x="1348" y="2935"/>
                </a:cubicBezTo>
                <a:cubicBezTo>
                  <a:pt x="4225" y="-1438"/>
                  <a:pt x="15731" y="633"/>
                  <a:pt x="18608" y="173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946" name="Google Shape;946;p52"/>
          <p:cNvSpPr txBox="1"/>
          <p:nvPr/>
        </p:nvSpPr>
        <p:spPr>
          <a:xfrm>
            <a:off x="4932475" y="2026675"/>
            <a:ext cx="768000" cy="66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Marvel Studios</a:t>
            </a:r>
            <a:endParaRPr b="1"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47" name="Google Shape;947;p52"/>
          <p:cNvCxnSpPr>
            <a:stCxn id="946" idx="0"/>
          </p:cNvCxnSpPr>
          <p:nvPr/>
        </p:nvCxnSpPr>
        <p:spPr>
          <a:xfrm rot="10800000">
            <a:off x="4966675" y="1061575"/>
            <a:ext cx="349800" cy="96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stealth"/>
            <a:tailEnd len="med" w="med" type="none"/>
          </a:ln>
        </p:spPr>
      </p:cxnSp>
      <p:sp>
        <p:nvSpPr>
          <p:cNvPr id="948" name="Google Shape;948;p52"/>
          <p:cNvSpPr txBox="1"/>
          <p:nvPr/>
        </p:nvSpPr>
        <p:spPr>
          <a:xfrm>
            <a:off x="3816275" y="2886675"/>
            <a:ext cx="5532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0.97</a:t>
            </a:r>
            <a:endParaRPr b="1"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9" name="Google Shape;949;p52"/>
          <p:cNvSpPr txBox="1"/>
          <p:nvPr/>
        </p:nvSpPr>
        <p:spPr>
          <a:xfrm>
            <a:off x="5039875" y="2886675"/>
            <a:ext cx="5532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0.95</a:t>
            </a:r>
            <a:endParaRPr b="1"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50" name="Google Shape;950;p52"/>
          <p:cNvGrpSpPr/>
          <p:nvPr/>
        </p:nvGrpSpPr>
        <p:grpSpPr>
          <a:xfrm>
            <a:off x="1345325" y="1052675"/>
            <a:ext cx="3860450" cy="2787775"/>
            <a:chOff x="1345325" y="1052675"/>
            <a:chExt cx="3860450" cy="2787775"/>
          </a:xfrm>
        </p:grpSpPr>
        <p:sp>
          <p:nvSpPr>
            <p:cNvPr id="951" name="Google Shape;951;p52"/>
            <p:cNvSpPr txBox="1"/>
            <p:nvPr/>
          </p:nvSpPr>
          <p:spPr>
            <a:xfrm>
              <a:off x="1345325" y="2026675"/>
              <a:ext cx="998100" cy="6603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starred</a:t>
              </a:r>
              <a:endParaRPr b="1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actors</a:t>
              </a:r>
              <a:endParaRPr b="1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952" name="Google Shape;952;p52"/>
            <p:cNvCxnSpPr>
              <a:stCxn id="951" idx="0"/>
            </p:cNvCxnSpPr>
            <p:nvPr/>
          </p:nvCxnSpPr>
          <p:spPr>
            <a:xfrm flipH="1" rot="10800000">
              <a:off x="1844375" y="1087375"/>
              <a:ext cx="1122900" cy="939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round/>
              <a:headEnd len="med" w="med" type="stealth"/>
              <a:tailEnd len="med" w="med" type="none"/>
            </a:ln>
          </p:spPr>
        </p:cxnSp>
        <p:cxnSp>
          <p:nvCxnSpPr>
            <p:cNvPr id="953" name="Google Shape;953;p52"/>
            <p:cNvCxnSpPr/>
            <p:nvPr/>
          </p:nvCxnSpPr>
          <p:spPr>
            <a:xfrm rot="10800000">
              <a:off x="3275550" y="1052675"/>
              <a:ext cx="0" cy="949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round/>
              <a:headEnd len="med" w="med" type="stealth"/>
              <a:tailEnd len="med" w="med" type="none"/>
            </a:ln>
          </p:spPr>
        </p:cxnSp>
        <p:cxnSp>
          <p:nvCxnSpPr>
            <p:cNvPr id="954" name="Google Shape;954;p52"/>
            <p:cNvCxnSpPr>
              <a:stCxn id="955" idx="0"/>
            </p:cNvCxnSpPr>
            <p:nvPr/>
          </p:nvCxnSpPr>
          <p:spPr>
            <a:xfrm rot="10800000">
              <a:off x="3686725" y="1057975"/>
              <a:ext cx="1020000" cy="968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round/>
              <a:headEnd len="med" w="med" type="stealth"/>
              <a:tailEnd len="med" w="med" type="none"/>
            </a:ln>
          </p:spPr>
        </p:cxnSp>
        <p:sp>
          <p:nvSpPr>
            <p:cNvPr id="956" name="Google Shape;956;p52"/>
            <p:cNvSpPr txBox="1"/>
            <p:nvPr/>
          </p:nvSpPr>
          <p:spPr>
            <a:xfrm>
              <a:off x="2776500" y="2026675"/>
              <a:ext cx="998100" cy="6603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produced</a:t>
              </a:r>
              <a:endParaRPr b="1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by</a:t>
              </a:r>
              <a:endParaRPr b="1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955" name="Google Shape;955;p52"/>
            <p:cNvSpPr txBox="1"/>
            <p:nvPr/>
          </p:nvSpPr>
          <p:spPr>
            <a:xfrm>
              <a:off x="4207675" y="2026675"/>
              <a:ext cx="998100" cy="6603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place of</a:t>
              </a:r>
              <a:endParaRPr b="1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birth</a:t>
              </a:r>
              <a:endParaRPr b="1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957" name="Google Shape;957;p52"/>
            <p:cNvSpPr txBox="1"/>
            <p:nvPr/>
          </p:nvSpPr>
          <p:spPr>
            <a:xfrm>
              <a:off x="1345325" y="3033450"/>
              <a:ext cx="998100" cy="807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Robert Downey Jr.</a:t>
              </a:r>
              <a:endParaRPr b="1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958" name="Google Shape;958;p52"/>
            <p:cNvSpPr txBox="1"/>
            <p:nvPr/>
          </p:nvSpPr>
          <p:spPr>
            <a:xfrm>
              <a:off x="2776500" y="3033450"/>
              <a:ext cx="998100" cy="660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Marvel</a:t>
              </a:r>
              <a:endParaRPr b="1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Studios</a:t>
              </a:r>
              <a:endParaRPr b="1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959" name="Google Shape;959;p52"/>
            <p:cNvSpPr txBox="1"/>
            <p:nvPr/>
          </p:nvSpPr>
          <p:spPr>
            <a:xfrm>
              <a:off x="4207675" y="3033450"/>
              <a:ext cx="998100" cy="660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Long Island</a:t>
              </a:r>
              <a:endParaRPr b="1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960" name="Google Shape;960;p52"/>
            <p:cNvCxnSpPr>
              <a:stCxn id="951" idx="2"/>
              <a:endCxn id="957" idx="0"/>
            </p:cNvCxnSpPr>
            <p:nvPr/>
          </p:nvCxnSpPr>
          <p:spPr>
            <a:xfrm>
              <a:off x="1844375" y="2686975"/>
              <a:ext cx="0" cy="346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1" name="Google Shape;961;p52"/>
            <p:cNvCxnSpPr/>
            <p:nvPr/>
          </p:nvCxnSpPr>
          <p:spPr>
            <a:xfrm>
              <a:off x="3275550" y="2686975"/>
              <a:ext cx="0" cy="346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2" name="Google Shape;962;p52"/>
            <p:cNvCxnSpPr/>
            <p:nvPr/>
          </p:nvCxnSpPr>
          <p:spPr>
            <a:xfrm>
              <a:off x="4706725" y="2686975"/>
              <a:ext cx="0" cy="346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7" name="Google Shape;967;p53"/>
          <p:cNvGrpSpPr/>
          <p:nvPr/>
        </p:nvGrpSpPr>
        <p:grpSpPr>
          <a:xfrm>
            <a:off x="1050450" y="677125"/>
            <a:ext cx="7043100" cy="570600"/>
            <a:chOff x="1050450" y="677125"/>
            <a:chExt cx="7043100" cy="570600"/>
          </a:xfrm>
        </p:grpSpPr>
        <p:sp>
          <p:nvSpPr>
            <p:cNvPr id="968" name="Google Shape;968;p53"/>
            <p:cNvSpPr txBox="1"/>
            <p:nvPr/>
          </p:nvSpPr>
          <p:spPr>
            <a:xfrm>
              <a:off x="1050450" y="677125"/>
              <a:ext cx="7043100" cy="57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Seed Entity      Candidates      Classifier       </a:t>
              </a:r>
              <a:r>
                <a:rPr b="1" lang="en" sz="2000" u="sng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DialoGPT</a:t>
              </a:r>
              <a:r>
                <a:rPr b="1" lang="en" sz="200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      DialoRPT           	</a:t>
              </a:r>
              <a:endParaRPr/>
            </a:p>
          </p:txBody>
        </p:sp>
        <p:sp>
          <p:nvSpPr>
            <p:cNvPr id="969" name="Google Shape;969;p53"/>
            <p:cNvSpPr/>
            <p:nvPr/>
          </p:nvSpPr>
          <p:spPr>
            <a:xfrm>
              <a:off x="2412439" y="880897"/>
              <a:ext cx="185410" cy="94006"/>
            </a:xfrm>
            <a:custGeom>
              <a:rect b="b" l="l" r="r" t="t"/>
              <a:pathLst>
                <a:path extrusionOk="0" h="1544" w="3045">
                  <a:moveTo>
                    <a:pt x="1645" y="0"/>
                  </a:moveTo>
                  <a:lnTo>
                    <a:pt x="2143" y="505"/>
                  </a:lnTo>
                  <a:lnTo>
                    <a:pt x="0" y="505"/>
                  </a:lnTo>
                  <a:lnTo>
                    <a:pt x="0" y="1046"/>
                  </a:lnTo>
                  <a:lnTo>
                    <a:pt x="2143" y="1046"/>
                  </a:lnTo>
                  <a:lnTo>
                    <a:pt x="1645" y="1544"/>
                  </a:lnTo>
                  <a:lnTo>
                    <a:pt x="2272" y="1544"/>
                  </a:lnTo>
                  <a:lnTo>
                    <a:pt x="3044" y="772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3"/>
            <p:cNvSpPr/>
            <p:nvPr/>
          </p:nvSpPr>
          <p:spPr>
            <a:xfrm>
              <a:off x="3971539" y="880897"/>
              <a:ext cx="185410" cy="94006"/>
            </a:xfrm>
            <a:custGeom>
              <a:rect b="b" l="l" r="r" t="t"/>
              <a:pathLst>
                <a:path extrusionOk="0" h="1544" w="3045">
                  <a:moveTo>
                    <a:pt x="1645" y="0"/>
                  </a:moveTo>
                  <a:lnTo>
                    <a:pt x="2143" y="505"/>
                  </a:lnTo>
                  <a:lnTo>
                    <a:pt x="0" y="505"/>
                  </a:lnTo>
                  <a:lnTo>
                    <a:pt x="0" y="1046"/>
                  </a:lnTo>
                  <a:lnTo>
                    <a:pt x="2143" y="1046"/>
                  </a:lnTo>
                  <a:lnTo>
                    <a:pt x="1645" y="1544"/>
                  </a:lnTo>
                  <a:lnTo>
                    <a:pt x="2272" y="1544"/>
                  </a:lnTo>
                  <a:lnTo>
                    <a:pt x="3044" y="772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53"/>
            <p:cNvSpPr/>
            <p:nvPr/>
          </p:nvSpPr>
          <p:spPr>
            <a:xfrm>
              <a:off x="5375089" y="880897"/>
              <a:ext cx="185410" cy="94006"/>
            </a:xfrm>
            <a:custGeom>
              <a:rect b="b" l="l" r="r" t="t"/>
              <a:pathLst>
                <a:path extrusionOk="0" h="1544" w="3045">
                  <a:moveTo>
                    <a:pt x="1645" y="0"/>
                  </a:moveTo>
                  <a:lnTo>
                    <a:pt x="2143" y="505"/>
                  </a:lnTo>
                  <a:lnTo>
                    <a:pt x="0" y="505"/>
                  </a:lnTo>
                  <a:lnTo>
                    <a:pt x="0" y="1046"/>
                  </a:lnTo>
                  <a:lnTo>
                    <a:pt x="2143" y="1046"/>
                  </a:lnTo>
                  <a:lnTo>
                    <a:pt x="1645" y="1544"/>
                  </a:lnTo>
                  <a:lnTo>
                    <a:pt x="2272" y="1544"/>
                  </a:lnTo>
                  <a:lnTo>
                    <a:pt x="3044" y="772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53"/>
            <p:cNvSpPr/>
            <p:nvPr/>
          </p:nvSpPr>
          <p:spPr>
            <a:xfrm>
              <a:off x="6701188" y="880897"/>
              <a:ext cx="185410" cy="94006"/>
            </a:xfrm>
            <a:custGeom>
              <a:rect b="b" l="l" r="r" t="t"/>
              <a:pathLst>
                <a:path extrusionOk="0" h="1544" w="3045">
                  <a:moveTo>
                    <a:pt x="1645" y="0"/>
                  </a:moveTo>
                  <a:lnTo>
                    <a:pt x="2143" y="505"/>
                  </a:lnTo>
                  <a:lnTo>
                    <a:pt x="0" y="505"/>
                  </a:lnTo>
                  <a:lnTo>
                    <a:pt x="0" y="1046"/>
                  </a:lnTo>
                  <a:lnTo>
                    <a:pt x="2143" y="1046"/>
                  </a:lnTo>
                  <a:lnTo>
                    <a:pt x="1645" y="1544"/>
                  </a:lnTo>
                  <a:lnTo>
                    <a:pt x="2272" y="1544"/>
                  </a:lnTo>
                  <a:lnTo>
                    <a:pt x="3044" y="772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3" name="Google Shape;973;p53"/>
          <p:cNvSpPr txBox="1"/>
          <p:nvPr/>
        </p:nvSpPr>
        <p:spPr>
          <a:xfrm>
            <a:off x="338550" y="1553425"/>
            <a:ext cx="648000" cy="171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Do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you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like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Iron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Man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4" name="Google Shape;974;p53"/>
          <p:cNvSpPr txBox="1"/>
          <p:nvPr/>
        </p:nvSpPr>
        <p:spPr>
          <a:xfrm>
            <a:off x="4302550" y="2147500"/>
            <a:ext cx="17949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Robert Downey Jr. is great in it.</a:t>
            </a:r>
            <a:endParaRPr b="1"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75" name="Google Shape;975;p53"/>
          <p:cNvCxnSpPr>
            <a:stCxn id="974" idx="0"/>
          </p:cNvCxnSpPr>
          <p:nvPr/>
        </p:nvCxnSpPr>
        <p:spPr>
          <a:xfrm flipH="1" rot="10800000">
            <a:off x="5200000" y="1052800"/>
            <a:ext cx="681900" cy="1094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stealth"/>
            <a:tailEnd len="med" w="med" type="none"/>
          </a:ln>
        </p:spPr>
      </p:cxnSp>
      <p:sp>
        <p:nvSpPr>
          <p:cNvPr id="976" name="Google Shape;976;p53"/>
          <p:cNvSpPr/>
          <p:nvPr/>
        </p:nvSpPr>
        <p:spPr>
          <a:xfrm>
            <a:off x="618339" y="910463"/>
            <a:ext cx="465200" cy="660225"/>
          </a:xfrm>
          <a:custGeom>
            <a:rect b="b" l="l" r="r" t="t"/>
            <a:pathLst>
              <a:path extrusionOk="0" h="26409" w="18608">
                <a:moveTo>
                  <a:pt x="1348" y="26409"/>
                </a:moveTo>
                <a:cubicBezTo>
                  <a:pt x="1348" y="22497"/>
                  <a:pt x="-1529" y="7308"/>
                  <a:pt x="1348" y="2935"/>
                </a:cubicBezTo>
                <a:cubicBezTo>
                  <a:pt x="4225" y="-1438"/>
                  <a:pt x="15731" y="633"/>
                  <a:pt x="18608" y="173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977" name="Google Shape;977;p53"/>
          <p:cNvSpPr txBox="1"/>
          <p:nvPr/>
        </p:nvSpPr>
        <p:spPr>
          <a:xfrm>
            <a:off x="6503225" y="2028100"/>
            <a:ext cx="1907400" cy="84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Marvel Studios did a great job with this movie.</a:t>
            </a:r>
            <a:endParaRPr b="1"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78" name="Google Shape;978;p53"/>
          <p:cNvCxnSpPr>
            <a:stCxn id="977" idx="0"/>
          </p:cNvCxnSpPr>
          <p:nvPr/>
        </p:nvCxnSpPr>
        <p:spPr>
          <a:xfrm rot="10800000">
            <a:off x="6434225" y="1044100"/>
            <a:ext cx="1022700" cy="98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stealth"/>
            <a:tailEnd len="med" w="med" type="none"/>
          </a:ln>
        </p:spPr>
      </p:cxnSp>
      <p:grpSp>
        <p:nvGrpSpPr>
          <p:cNvPr id="979" name="Google Shape;979;p53"/>
          <p:cNvGrpSpPr/>
          <p:nvPr/>
        </p:nvGrpSpPr>
        <p:grpSpPr>
          <a:xfrm>
            <a:off x="3689825" y="1061575"/>
            <a:ext cx="2010650" cy="2138900"/>
            <a:chOff x="3689825" y="1061575"/>
            <a:chExt cx="2010650" cy="2138900"/>
          </a:xfrm>
        </p:grpSpPr>
        <p:sp>
          <p:nvSpPr>
            <p:cNvPr id="980" name="Google Shape;980;p53"/>
            <p:cNvSpPr txBox="1"/>
            <p:nvPr/>
          </p:nvSpPr>
          <p:spPr>
            <a:xfrm>
              <a:off x="3689825" y="2026675"/>
              <a:ext cx="806100" cy="771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Robert Downey Jr.</a:t>
              </a:r>
              <a:endParaRPr b="1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981" name="Google Shape;981;p53"/>
            <p:cNvCxnSpPr>
              <a:stCxn id="980" idx="0"/>
            </p:cNvCxnSpPr>
            <p:nvPr/>
          </p:nvCxnSpPr>
          <p:spPr>
            <a:xfrm flipH="1" rot="10800000">
              <a:off x="4092875" y="1069975"/>
              <a:ext cx="346200" cy="956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round/>
              <a:headEnd len="med" w="med" type="stealth"/>
              <a:tailEnd len="med" w="med" type="none"/>
            </a:ln>
          </p:spPr>
        </p:cxnSp>
        <p:sp>
          <p:nvSpPr>
            <p:cNvPr id="982" name="Google Shape;982;p53"/>
            <p:cNvSpPr txBox="1"/>
            <p:nvPr/>
          </p:nvSpPr>
          <p:spPr>
            <a:xfrm>
              <a:off x="4932475" y="2026675"/>
              <a:ext cx="768000" cy="660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Marvel Studios</a:t>
              </a:r>
              <a:endParaRPr b="1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983" name="Google Shape;983;p53"/>
            <p:cNvCxnSpPr>
              <a:stCxn id="982" idx="0"/>
            </p:cNvCxnSpPr>
            <p:nvPr/>
          </p:nvCxnSpPr>
          <p:spPr>
            <a:xfrm rot="10800000">
              <a:off x="4966675" y="1061575"/>
              <a:ext cx="349800" cy="965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round/>
              <a:headEnd len="med" w="med" type="stealth"/>
              <a:tailEnd len="med" w="med" type="none"/>
            </a:ln>
          </p:spPr>
        </p:cxnSp>
        <p:sp>
          <p:nvSpPr>
            <p:cNvPr id="984" name="Google Shape;984;p53"/>
            <p:cNvSpPr txBox="1"/>
            <p:nvPr/>
          </p:nvSpPr>
          <p:spPr>
            <a:xfrm>
              <a:off x="3816275" y="2886675"/>
              <a:ext cx="5532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0.97</a:t>
              </a:r>
              <a:endParaRPr b="1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985" name="Google Shape;985;p53"/>
            <p:cNvSpPr txBox="1"/>
            <p:nvPr/>
          </p:nvSpPr>
          <p:spPr>
            <a:xfrm>
              <a:off x="5039875" y="2886675"/>
              <a:ext cx="5532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0.95</a:t>
              </a:r>
              <a:endParaRPr b="1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0" name="Google Shape;990;p54"/>
          <p:cNvGrpSpPr/>
          <p:nvPr/>
        </p:nvGrpSpPr>
        <p:grpSpPr>
          <a:xfrm>
            <a:off x="1050450" y="677125"/>
            <a:ext cx="7043100" cy="570600"/>
            <a:chOff x="1050450" y="677125"/>
            <a:chExt cx="7043100" cy="570600"/>
          </a:xfrm>
        </p:grpSpPr>
        <p:sp>
          <p:nvSpPr>
            <p:cNvPr id="991" name="Google Shape;991;p54"/>
            <p:cNvSpPr txBox="1"/>
            <p:nvPr/>
          </p:nvSpPr>
          <p:spPr>
            <a:xfrm>
              <a:off x="1050450" y="677125"/>
              <a:ext cx="7043100" cy="57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Seed Entity      Candidates      Classifier       DialoGPT      </a:t>
              </a:r>
              <a:r>
                <a:rPr b="1" lang="en" sz="2000" u="sng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DialoRPT </a:t>
              </a:r>
              <a:r>
                <a:rPr b="1" lang="en" sz="200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          	</a:t>
              </a:r>
              <a:endParaRPr/>
            </a:p>
          </p:txBody>
        </p:sp>
        <p:sp>
          <p:nvSpPr>
            <p:cNvPr id="992" name="Google Shape;992;p54"/>
            <p:cNvSpPr/>
            <p:nvPr/>
          </p:nvSpPr>
          <p:spPr>
            <a:xfrm>
              <a:off x="2412439" y="880897"/>
              <a:ext cx="185410" cy="94006"/>
            </a:xfrm>
            <a:custGeom>
              <a:rect b="b" l="l" r="r" t="t"/>
              <a:pathLst>
                <a:path extrusionOk="0" h="1544" w="3045">
                  <a:moveTo>
                    <a:pt x="1645" y="0"/>
                  </a:moveTo>
                  <a:lnTo>
                    <a:pt x="2143" y="505"/>
                  </a:lnTo>
                  <a:lnTo>
                    <a:pt x="0" y="505"/>
                  </a:lnTo>
                  <a:lnTo>
                    <a:pt x="0" y="1046"/>
                  </a:lnTo>
                  <a:lnTo>
                    <a:pt x="2143" y="1046"/>
                  </a:lnTo>
                  <a:lnTo>
                    <a:pt x="1645" y="1544"/>
                  </a:lnTo>
                  <a:lnTo>
                    <a:pt x="2272" y="1544"/>
                  </a:lnTo>
                  <a:lnTo>
                    <a:pt x="3044" y="772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54"/>
            <p:cNvSpPr/>
            <p:nvPr/>
          </p:nvSpPr>
          <p:spPr>
            <a:xfrm>
              <a:off x="3971539" y="880897"/>
              <a:ext cx="185410" cy="94006"/>
            </a:xfrm>
            <a:custGeom>
              <a:rect b="b" l="l" r="r" t="t"/>
              <a:pathLst>
                <a:path extrusionOk="0" h="1544" w="3045">
                  <a:moveTo>
                    <a:pt x="1645" y="0"/>
                  </a:moveTo>
                  <a:lnTo>
                    <a:pt x="2143" y="505"/>
                  </a:lnTo>
                  <a:lnTo>
                    <a:pt x="0" y="505"/>
                  </a:lnTo>
                  <a:lnTo>
                    <a:pt x="0" y="1046"/>
                  </a:lnTo>
                  <a:lnTo>
                    <a:pt x="2143" y="1046"/>
                  </a:lnTo>
                  <a:lnTo>
                    <a:pt x="1645" y="1544"/>
                  </a:lnTo>
                  <a:lnTo>
                    <a:pt x="2272" y="1544"/>
                  </a:lnTo>
                  <a:lnTo>
                    <a:pt x="3044" y="772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54"/>
            <p:cNvSpPr/>
            <p:nvPr/>
          </p:nvSpPr>
          <p:spPr>
            <a:xfrm>
              <a:off x="5375089" y="880897"/>
              <a:ext cx="185410" cy="94006"/>
            </a:xfrm>
            <a:custGeom>
              <a:rect b="b" l="l" r="r" t="t"/>
              <a:pathLst>
                <a:path extrusionOk="0" h="1544" w="3045">
                  <a:moveTo>
                    <a:pt x="1645" y="0"/>
                  </a:moveTo>
                  <a:lnTo>
                    <a:pt x="2143" y="505"/>
                  </a:lnTo>
                  <a:lnTo>
                    <a:pt x="0" y="505"/>
                  </a:lnTo>
                  <a:lnTo>
                    <a:pt x="0" y="1046"/>
                  </a:lnTo>
                  <a:lnTo>
                    <a:pt x="2143" y="1046"/>
                  </a:lnTo>
                  <a:lnTo>
                    <a:pt x="1645" y="1544"/>
                  </a:lnTo>
                  <a:lnTo>
                    <a:pt x="2272" y="1544"/>
                  </a:lnTo>
                  <a:lnTo>
                    <a:pt x="3044" y="772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54"/>
            <p:cNvSpPr/>
            <p:nvPr/>
          </p:nvSpPr>
          <p:spPr>
            <a:xfrm>
              <a:off x="6701188" y="880897"/>
              <a:ext cx="185410" cy="94006"/>
            </a:xfrm>
            <a:custGeom>
              <a:rect b="b" l="l" r="r" t="t"/>
              <a:pathLst>
                <a:path extrusionOk="0" h="1544" w="3045">
                  <a:moveTo>
                    <a:pt x="1645" y="0"/>
                  </a:moveTo>
                  <a:lnTo>
                    <a:pt x="2143" y="505"/>
                  </a:lnTo>
                  <a:lnTo>
                    <a:pt x="0" y="505"/>
                  </a:lnTo>
                  <a:lnTo>
                    <a:pt x="0" y="1046"/>
                  </a:lnTo>
                  <a:lnTo>
                    <a:pt x="2143" y="1046"/>
                  </a:lnTo>
                  <a:lnTo>
                    <a:pt x="1645" y="1544"/>
                  </a:lnTo>
                  <a:lnTo>
                    <a:pt x="2272" y="1544"/>
                  </a:lnTo>
                  <a:lnTo>
                    <a:pt x="3044" y="772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6" name="Google Shape;996;p54"/>
          <p:cNvSpPr txBox="1"/>
          <p:nvPr/>
        </p:nvSpPr>
        <p:spPr>
          <a:xfrm>
            <a:off x="338550" y="1553425"/>
            <a:ext cx="648000" cy="171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Do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you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like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Iron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Man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7" name="Google Shape;997;p54"/>
          <p:cNvSpPr txBox="1"/>
          <p:nvPr/>
        </p:nvSpPr>
        <p:spPr>
          <a:xfrm>
            <a:off x="4912150" y="2147500"/>
            <a:ext cx="17949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Robert Downey Jr. is great in it.</a:t>
            </a:r>
            <a:endParaRPr b="1"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98" name="Google Shape;998;p54"/>
          <p:cNvCxnSpPr>
            <a:stCxn id="997" idx="0"/>
          </p:cNvCxnSpPr>
          <p:nvPr/>
        </p:nvCxnSpPr>
        <p:spPr>
          <a:xfrm flipH="1" rot="10800000">
            <a:off x="5809600" y="1052800"/>
            <a:ext cx="1332300" cy="1094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stealth"/>
            <a:tailEnd len="med" w="med" type="none"/>
          </a:ln>
        </p:spPr>
      </p:cxnSp>
      <p:sp>
        <p:nvSpPr>
          <p:cNvPr id="999" name="Google Shape;999;p54"/>
          <p:cNvSpPr/>
          <p:nvPr/>
        </p:nvSpPr>
        <p:spPr>
          <a:xfrm>
            <a:off x="618339" y="910463"/>
            <a:ext cx="465200" cy="660225"/>
          </a:xfrm>
          <a:custGeom>
            <a:rect b="b" l="l" r="r" t="t"/>
            <a:pathLst>
              <a:path extrusionOk="0" h="26409" w="18608">
                <a:moveTo>
                  <a:pt x="1348" y="26409"/>
                </a:moveTo>
                <a:cubicBezTo>
                  <a:pt x="1348" y="22497"/>
                  <a:pt x="-1529" y="7308"/>
                  <a:pt x="1348" y="2935"/>
                </a:cubicBezTo>
                <a:cubicBezTo>
                  <a:pt x="4225" y="-1438"/>
                  <a:pt x="15731" y="633"/>
                  <a:pt x="18608" y="173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000" name="Google Shape;1000;p54"/>
          <p:cNvSpPr txBox="1"/>
          <p:nvPr/>
        </p:nvSpPr>
        <p:spPr>
          <a:xfrm>
            <a:off x="6960425" y="2028100"/>
            <a:ext cx="1907400" cy="84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Marvel Studios did a great job with this movie.</a:t>
            </a:r>
            <a:endParaRPr b="1"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001" name="Google Shape;1001;p54"/>
          <p:cNvCxnSpPr>
            <a:stCxn id="1000" idx="0"/>
          </p:cNvCxnSpPr>
          <p:nvPr/>
        </p:nvCxnSpPr>
        <p:spPr>
          <a:xfrm rot="10800000">
            <a:off x="7728725" y="1052800"/>
            <a:ext cx="185400" cy="975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stealth"/>
            <a:tailEnd len="med" w="med" type="none"/>
          </a:ln>
        </p:spPr>
      </p:cxnSp>
      <p:sp>
        <p:nvSpPr>
          <p:cNvPr id="1002" name="Google Shape;1002;p54"/>
          <p:cNvSpPr txBox="1"/>
          <p:nvPr/>
        </p:nvSpPr>
        <p:spPr>
          <a:xfrm>
            <a:off x="5533000" y="2872300"/>
            <a:ext cx="5532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0.40</a:t>
            </a:r>
            <a:endParaRPr b="1"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03" name="Google Shape;1003;p54"/>
          <p:cNvSpPr txBox="1"/>
          <p:nvPr/>
        </p:nvSpPr>
        <p:spPr>
          <a:xfrm>
            <a:off x="7637525" y="2957125"/>
            <a:ext cx="5532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0.36</a:t>
            </a:r>
            <a:endParaRPr b="1"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004" name="Google Shape;1004;p54"/>
          <p:cNvGrpSpPr/>
          <p:nvPr/>
        </p:nvGrpSpPr>
        <p:grpSpPr>
          <a:xfrm>
            <a:off x="4302550" y="1044100"/>
            <a:ext cx="4108075" cy="1828200"/>
            <a:chOff x="4302550" y="1044100"/>
            <a:chExt cx="4108075" cy="1828200"/>
          </a:xfrm>
        </p:grpSpPr>
        <p:sp>
          <p:nvSpPr>
            <p:cNvPr id="1005" name="Google Shape;1005;p54"/>
            <p:cNvSpPr txBox="1"/>
            <p:nvPr/>
          </p:nvSpPr>
          <p:spPr>
            <a:xfrm>
              <a:off x="4302550" y="2147500"/>
              <a:ext cx="1794900" cy="605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Robert Downey Jr. is great in it.</a:t>
              </a:r>
              <a:endParaRPr b="1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1006" name="Google Shape;1006;p54"/>
            <p:cNvCxnSpPr>
              <a:stCxn id="1005" idx="0"/>
            </p:cNvCxnSpPr>
            <p:nvPr/>
          </p:nvCxnSpPr>
          <p:spPr>
            <a:xfrm flipH="1" rot="10800000">
              <a:off x="5200000" y="1052800"/>
              <a:ext cx="681900" cy="1094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round/>
              <a:headEnd len="med" w="med" type="stealth"/>
              <a:tailEnd len="med" w="med" type="none"/>
            </a:ln>
          </p:spPr>
        </p:cxnSp>
        <p:sp>
          <p:nvSpPr>
            <p:cNvPr id="1007" name="Google Shape;1007;p54"/>
            <p:cNvSpPr txBox="1"/>
            <p:nvPr/>
          </p:nvSpPr>
          <p:spPr>
            <a:xfrm>
              <a:off x="6503225" y="2028100"/>
              <a:ext cx="1907400" cy="844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Marvel Studios did a great job with this movie.</a:t>
              </a:r>
              <a:endParaRPr b="1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1008" name="Google Shape;1008;p54"/>
            <p:cNvCxnSpPr>
              <a:stCxn id="1007" idx="0"/>
            </p:cNvCxnSpPr>
            <p:nvPr/>
          </p:nvCxnSpPr>
          <p:spPr>
            <a:xfrm rot="10800000">
              <a:off x="6434225" y="1044100"/>
              <a:ext cx="1022700" cy="984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round/>
              <a:headEnd len="med" w="med" type="stealth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Google Shape;1013;p55"/>
          <p:cNvGrpSpPr/>
          <p:nvPr/>
        </p:nvGrpSpPr>
        <p:grpSpPr>
          <a:xfrm>
            <a:off x="1050450" y="677125"/>
            <a:ext cx="7043100" cy="570600"/>
            <a:chOff x="1050450" y="677125"/>
            <a:chExt cx="7043100" cy="570600"/>
          </a:xfrm>
        </p:grpSpPr>
        <p:sp>
          <p:nvSpPr>
            <p:cNvPr id="1014" name="Google Shape;1014;p55"/>
            <p:cNvSpPr txBox="1"/>
            <p:nvPr/>
          </p:nvSpPr>
          <p:spPr>
            <a:xfrm>
              <a:off x="1050450" y="677125"/>
              <a:ext cx="7043100" cy="57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Seed Entity      Candidates      Classifier       DialoGPT      </a:t>
              </a:r>
              <a:r>
                <a:rPr b="1" lang="en" sz="2000" u="sng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DialoRPT </a:t>
              </a:r>
              <a:r>
                <a:rPr b="1" lang="en" sz="200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          	</a:t>
              </a:r>
              <a:endParaRPr/>
            </a:p>
          </p:txBody>
        </p:sp>
        <p:sp>
          <p:nvSpPr>
            <p:cNvPr id="1015" name="Google Shape;1015;p55"/>
            <p:cNvSpPr/>
            <p:nvPr/>
          </p:nvSpPr>
          <p:spPr>
            <a:xfrm>
              <a:off x="2412439" y="880897"/>
              <a:ext cx="185410" cy="94006"/>
            </a:xfrm>
            <a:custGeom>
              <a:rect b="b" l="l" r="r" t="t"/>
              <a:pathLst>
                <a:path extrusionOk="0" h="1544" w="3045">
                  <a:moveTo>
                    <a:pt x="1645" y="0"/>
                  </a:moveTo>
                  <a:lnTo>
                    <a:pt x="2143" y="505"/>
                  </a:lnTo>
                  <a:lnTo>
                    <a:pt x="0" y="505"/>
                  </a:lnTo>
                  <a:lnTo>
                    <a:pt x="0" y="1046"/>
                  </a:lnTo>
                  <a:lnTo>
                    <a:pt x="2143" y="1046"/>
                  </a:lnTo>
                  <a:lnTo>
                    <a:pt x="1645" y="1544"/>
                  </a:lnTo>
                  <a:lnTo>
                    <a:pt x="2272" y="1544"/>
                  </a:lnTo>
                  <a:lnTo>
                    <a:pt x="3044" y="772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55"/>
            <p:cNvSpPr/>
            <p:nvPr/>
          </p:nvSpPr>
          <p:spPr>
            <a:xfrm>
              <a:off x="3971539" y="880897"/>
              <a:ext cx="185410" cy="94006"/>
            </a:xfrm>
            <a:custGeom>
              <a:rect b="b" l="l" r="r" t="t"/>
              <a:pathLst>
                <a:path extrusionOk="0" h="1544" w="3045">
                  <a:moveTo>
                    <a:pt x="1645" y="0"/>
                  </a:moveTo>
                  <a:lnTo>
                    <a:pt x="2143" y="505"/>
                  </a:lnTo>
                  <a:lnTo>
                    <a:pt x="0" y="505"/>
                  </a:lnTo>
                  <a:lnTo>
                    <a:pt x="0" y="1046"/>
                  </a:lnTo>
                  <a:lnTo>
                    <a:pt x="2143" y="1046"/>
                  </a:lnTo>
                  <a:lnTo>
                    <a:pt x="1645" y="1544"/>
                  </a:lnTo>
                  <a:lnTo>
                    <a:pt x="2272" y="1544"/>
                  </a:lnTo>
                  <a:lnTo>
                    <a:pt x="3044" y="772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5"/>
            <p:cNvSpPr/>
            <p:nvPr/>
          </p:nvSpPr>
          <p:spPr>
            <a:xfrm>
              <a:off x="5375089" y="880897"/>
              <a:ext cx="185410" cy="94006"/>
            </a:xfrm>
            <a:custGeom>
              <a:rect b="b" l="l" r="r" t="t"/>
              <a:pathLst>
                <a:path extrusionOk="0" h="1544" w="3045">
                  <a:moveTo>
                    <a:pt x="1645" y="0"/>
                  </a:moveTo>
                  <a:lnTo>
                    <a:pt x="2143" y="505"/>
                  </a:lnTo>
                  <a:lnTo>
                    <a:pt x="0" y="505"/>
                  </a:lnTo>
                  <a:lnTo>
                    <a:pt x="0" y="1046"/>
                  </a:lnTo>
                  <a:lnTo>
                    <a:pt x="2143" y="1046"/>
                  </a:lnTo>
                  <a:lnTo>
                    <a:pt x="1645" y="1544"/>
                  </a:lnTo>
                  <a:lnTo>
                    <a:pt x="2272" y="1544"/>
                  </a:lnTo>
                  <a:lnTo>
                    <a:pt x="3044" y="772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5"/>
            <p:cNvSpPr/>
            <p:nvPr/>
          </p:nvSpPr>
          <p:spPr>
            <a:xfrm>
              <a:off x="6701188" y="880897"/>
              <a:ext cx="185410" cy="94006"/>
            </a:xfrm>
            <a:custGeom>
              <a:rect b="b" l="l" r="r" t="t"/>
              <a:pathLst>
                <a:path extrusionOk="0" h="1544" w="3045">
                  <a:moveTo>
                    <a:pt x="1645" y="0"/>
                  </a:moveTo>
                  <a:lnTo>
                    <a:pt x="2143" y="505"/>
                  </a:lnTo>
                  <a:lnTo>
                    <a:pt x="0" y="505"/>
                  </a:lnTo>
                  <a:lnTo>
                    <a:pt x="0" y="1046"/>
                  </a:lnTo>
                  <a:lnTo>
                    <a:pt x="2143" y="1046"/>
                  </a:lnTo>
                  <a:lnTo>
                    <a:pt x="1645" y="1544"/>
                  </a:lnTo>
                  <a:lnTo>
                    <a:pt x="2272" y="1544"/>
                  </a:lnTo>
                  <a:lnTo>
                    <a:pt x="3044" y="772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9" name="Google Shape;1019;p55"/>
          <p:cNvSpPr txBox="1"/>
          <p:nvPr/>
        </p:nvSpPr>
        <p:spPr>
          <a:xfrm>
            <a:off x="338550" y="1553425"/>
            <a:ext cx="648000" cy="1717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Do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you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like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Iron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Man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0" name="Google Shape;1020;p55"/>
          <p:cNvSpPr txBox="1"/>
          <p:nvPr/>
        </p:nvSpPr>
        <p:spPr>
          <a:xfrm>
            <a:off x="8007250" y="1414650"/>
            <a:ext cx="1030200" cy="231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Robert Downey Jr. 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is 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great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it.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1" name="Google Shape;1021;p55"/>
          <p:cNvSpPr/>
          <p:nvPr/>
        </p:nvSpPr>
        <p:spPr>
          <a:xfrm>
            <a:off x="618339" y="910463"/>
            <a:ext cx="465200" cy="660225"/>
          </a:xfrm>
          <a:custGeom>
            <a:rect b="b" l="l" r="r" t="t"/>
            <a:pathLst>
              <a:path extrusionOk="0" h="26409" w="18608">
                <a:moveTo>
                  <a:pt x="1348" y="26409"/>
                </a:moveTo>
                <a:cubicBezTo>
                  <a:pt x="1348" y="22497"/>
                  <a:pt x="-1529" y="7308"/>
                  <a:pt x="1348" y="2935"/>
                </a:cubicBezTo>
                <a:cubicBezTo>
                  <a:pt x="4225" y="-1438"/>
                  <a:pt x="15731" y="633"/>
                  <a:pt x="18608" y="173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022" name="Google Shape;1022;p55"/>
          <p:cNvSpPr/>
          <p:nvPr/>
        </p:nvSpPr>
        <p:spPr>
          <a:xfrm rot="5605359">
            <a:off x="8054489" y="780446"/>
            <a:ext cx="465192" cy="660214"/>
          </a:xfrm>
          <a:custGeom>
            <a:rect b="b" l="l" r="r" t="t"/>
            <a:pathLst>
              <a:path extrusionOk="0" h="26409" w="18608">
                <a:moveTo>
                  <a:pt x="1348" y="26409"/>
                </a:moveTo>
                <a:cubicBezTo>
                  <a:pt x="1348" y="22497"/>
                  <a:pt x="-1529" y="7308"/>
                  <a:pt x="1348" y="2935"/>
                </a:cubicBezTo>
                <a:cubicBezTo>
                  <a:pt x="4225" y="-1438"/>
                  <a:pt x="15731" y="633"/>
                  <a:pt x="18608" y="173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sp>
      <p:grpSp>
        <p:nvGrpSpPr>
          <p:cNvPr id="1023" name="Google Shape;1023;p55"/>
          <p:cNvGrpSpPr/>
          <p:nvPr/>
        </p:nvGrpSpPr>
        <p:grpSpPr>
          <a:xfrm>
            <a:off x="4912150" y="1052800"/>
            <a:ext cx="3955675" cy="2218125"/>
            <a:chOff x="4912150" y="1052800"/>
            <a:chExt cx="3955675" cy="2218125"/>
          </a:xfrm>
        </p:grpSpPr>
        <p:sp>
          <p:nvSpPr>
            <p:cNvPr id="1024" name="Google Shape;1024;p55"/>
            <p:cNvSpPr txBox="1"/>
            <p:nvPr/>
          </p:nvSpPr>
          <p:spPr>
            <a:xfrm>
              <a:off x="4912150" y="2147500"/>
              <a:ext cx="1794900" cy="605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Robert Downey Jr. is great in it.</a:t>
              </a:r>
              <a:endParaRPr b="1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1025" name="Google Shape;1025;p55"/>
            <p:cNvCxnSpPr>
              <a:stCxn id="1024" idx="0"/>
            </p:cNvCxnSpPr>
            <p:nvPr/>
          </p:nvCxnSpPr>
          <p:spPr>
            <a:xfrm flipH="1" rot="10800000">
              <a:off x="5809600" y="1052800"/>
              <a:ext cx="1332300" cy="1094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round/>
              <a:headEnd len="med" w="med" type="stealth"/>
              <a:tailEnd len="med" w="med" type="none"/>
            </a:ln>
          </p:spPr>
        </p:cxnSp>
        <p:sp>
          <p:nvSpPr>
            <p:cNvPr id="1026" name="Google Shape;1026;p55"/>
            <p:cNvSpPr txBox="1"/>
            <p:nvPr/>
          </p:nvSpPr>
          <p:spPr>
            <a:xfrm>
              <a:off x="6960425" y="2028100"/>
              <a:ext cx="1907400" cy="844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Marvel Studios did a great job with this movie.</a:t>
              </a:r>
              <a:endParaRPr b="1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1027" name="Google Shape;1027;p55"/>
            <p:cNvCxnSpPr>
              <a:stCxn id="1026" idx="0"/>
            </p:cNvCxnSpPr>
            <p:nvPr/>
          </p:nvCxnSpPr>
          <p:spPr>
            <a:xfrm rot="10800000">
              <a:off x="7728725" y="1052800"/>
              <a:ext cx="185400" cy="975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round/>
              <a:headEnd len="med" w="med" type="stealth"/>
              <a:tailEnd len="med" w="med" type="none"/>
            </a:ln>
          </p:spPr>
        </p:cxnSp>
        <p:sp>
          <p:nvSpPr>
            <p:cNvPr id="1028" name="Google Shape;1028;p55"/>
            <p:cNvSpPr txBox="1"/>
            <p:nvPr/>
          </p:nvSpPr>
          <p:spPr>
            <a:xfrm>
              <a:off x="5533000" y="2872300"/>
              <a:ext cx="5532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0.40</a:t>
              </a:r>
              <a:endParaRPr b="1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029" name="Google Shape;1029;p55"/>
            <p:cNvSpPr txBox="1"/>
            <p:nvPr/>
          </p:nvSpPr>
          <p:spPr>
            <a:xfrm>
              <a:off x="7637525" y="2957125"/>
              <a:ext cx="5532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0.36</a:t>
              </a:r>
              <a:endParaRPr b="1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5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56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BERT encoder</a:t>
            </a:r>
            <a:r>
              <a:rPr lang="en"/>
              <a:t> + dropout + linear layer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Input: dialogue context [SEP] relation [SEP] candidate entity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Dataset: </a:t>
            </a:r>
            <a:r>
              <a:rPr b="1" lang="en"/>
              <a:t>OpenDialKG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Positive samples: top-rated dialogs and KG paths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Negative samples: </a:t>
            </a:r>
            <a:r>
              <a:rPr b="1" lang="en"/>
              <a:t>random </a:t>
            </a:r>
            <a:r>
              <a:rPr lang="en"/>
              <a:t>vs. </a:t>
            </a:r>
            <a:r>
              <a:rPr b="1" lang="en"/>
              <a:t>distribution-based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Experiment with positive:negative ratio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Determine </a:t>
            </a:r>
            <a:r>
              <a:rPr lang="en"/>
              <a:t>relevance</a:t>
            </a:r>
            <a:r>
              <a:rPr lang="en"/>
              <a:t> threshold </a:t>
            </a:r>
            <a:endParaRPr/>
          </a:p>
        </p:txBody>
      </p:sp>
      <p:sp>
        <p:nvSpPr>
          <p:cNvPr id="1036" name="Google Shape;1036;p56"/>
          <p:cNvSpPr txBox="1"/>
          <p:nvPr>
            <p:ph idx="3" type="title"/>
          </p:nvPr>
        </p:nvSpPr>
        <p:spPr>
          <a:xfrm>
            <a:off x="311700" y="4265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Classifier</a:t>
            </a:r>
            <a:endParaRPr/>
          </a:p>
        </p:txBody>
      </p:sp>
      <p:sp>
        <p:nvSpPr>
          <p:cNvPr id="1037" name="Google Shape;1037;p56"/>
          <p:cNvSpPr txBox="1"/>
          <p:nvPr>
            <p:ph idx="1" type="body"/>
          </p:nvPr>
        </p:nvSpPr>
        <p:spPr>
          <a:xfrm>
            <a:off x="311725" y="3369775"/>
            <a:ext cx="3999900" cy="1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Random Negative Sampling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Choose random 1-hop neighbours that are not part of the dialogues</a:t>
            </a:r>
            <a:endParaRPr/>
          </a:p>
        </p:txBody>
      </p:sp>
      <p:sp>
        <p:nvSpPr>
          <p:cNvPr id="1038" name="Google Shape;1038;p56"/>
          <p:cNvSpPr txBox="1"/>
          <p:nvPr>
            <p:ph idx="2" type="body"/>
          </p:nvPr>
        </p:nvSpPr>
        <p:spPr>
          <a:xfrm>
            <a:off x="4832425" y="3361075"/>
            <a:ext cx="3999900" cy="1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Distribution-based Negative Sampling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Relation: globally frequent, locally infrequent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Candidate entity: most frequent given the chosen relation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5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57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Training set: 12.5K sequences.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Validation set: 1.5K sequences.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Testing set: 1.5K sequences.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Max sequence length: 65.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Optimizer: AdamW.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Loss: Cross Entropy.</a:t>
            </a:r>
            <a:endParaRPr/>
          </a:p>
        </p:txBody>
      </p:sp>
      <p:sp>
        <p:nvSpPr>
          <p:cNvPr id="1045" name="Google Shape;1045;p57"/>
          <p:cNvSpPr txBox="1"/>
          <p:nvPr>
            <p:ph idx="3" type="title"/>
          </p:nvPr>
        </p:nvSpPr>
        <p:spPr>
          <a:xfrm>
            <a:off x="311700" y="4265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Classifier - training details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5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58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Large-scale dialog response generation model pretrained on 147M multi-turn conversations from Reddit discussion threads.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as Response Generation module.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Given an input dialog context </a:t>
            </a:r>
            <a:r>
              <a:rPr b="1" lang="en"/>
              <a:t>x</a:t>
            </a:r>
            <a:r>
              <a:rPr lang="en"/>
              <a:t> and a relevant entity </a:t>
            </a:r>
            <a:r>
              <a:rPr i="1" lang="en"/>
              <a:t>o</a:t>
            </a:r>
            <a:r>
              <a:rPr lang="en"/>
              <a:t>, the goal is to generate a response </a:t>
            </a:r>
            <a:r>
              <a:rPr b="1" lang="en"/>
              <a:t>y</a:t>
            </a:r>
            <a:r>
              <a:rPr lang="en"/>
              <a:t>={</a:t>
            </a:r>
            <a:r>
              <a:rPr i="1" lang="en"/>
              <a:t>𝑦1</a:t>
            </a:r>
            <a:r>
              <a:rPr lang="en"/>
              <a:t>, ...,</a:t>
            </a:r>
            <a:r>
              <a:rPr i="1" lang="en"/>
              <a:t>𝑦𝑚</a:t>
            </a:r>
            <a:r>
              <a:rPr lang="en"/>
              <a:t>} such that 𝑜 ∈ </a:t>
            </a:r>
            <a:r>
              <a:rPr b="1" lang="en"/>
              <a:t>y</a:t>
            </a:r>
            <a:r>
              <a:rPr lang="en"/>
              <a:t>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Experiment with entity imputation: </a:t>
            </a:r>
            <a:r>
              <a:rPr b="1" lang="en"/>
              <a:t>training </a:t>
            </a:r>
            <a:r>
              <a:rPr lang="en"/>
              <a:t>vs. </a:t>
            </a:r>
            <a:r>
              <a:rPr b="1" lang="en"/>
              <a:t>inference.</a:t>
            </a:r>
            <a:endParaRPr/>
          </a:p>
        </p:txBody>
      </p:sp>
      <p:sp>
        <p:nvSpPr>
          <p:cNvPr id="1052" name="Google Shape;1052;p58"/>
          <p:cNvSpPr txBox="1"/>
          <p:nvPr>
            <p:ph idx="3" type="title"/>
          </p:nvPr>
        </p:nvSpPr>
        <p:spPr>
          <a:xfrm>
            <a:off x="311700" y="4265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DialoGPT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5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59"/>
          <p:cNvSpPr txBox="1"/>
          <p:nvPr>
            <p:ph idx="1" type="body"/>
          </p:nvPr>
        </p:nvSpPr>
        <p:spPr>
          <a:xfrm>
            <a:off x="311725" y="146255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Entity Imputation at Training Time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Artificially separate the dialogue context and the entity.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Finetune the generator.</a:t>
            </a:r>
            <a:endParaRPr/>
          </a:p>
        </p:txBody>
      </p:sp>
      <p:sp>
        <p:nvSpPr>
          <p:cNvPr id="1059" name="Google Shape;1059;p59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Entity Imputation at Inference Time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Forcefully inject the entity at the beginning of the response.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59"/>
          <p:cNvSpPr txBox="1"/>
          <p:nvPr>
            <p:ph idx="3" type="title"/>
          </p:nvPr>
        </p:nvSpPr>
        <p:spPr>
          <a:xfrm>
            <a:off x="311700" y="4265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DialoGPT</a:t>
            </a:r>
            <a:endParaRPr/>
          </a:p>
        </p:txBody>
      </p:sp>
      <p:graphicFrame>
        <p:nvGraphicFramePr>
          <p:cNvPr id="1061" name="Google Shape;1061;p59"/>
          <p:cNvGraphicFramePr/>
          <p:nvPr/>
        </p:nvGraphicFramePr>
        <p:xfrm>
          <a:off x="145975" y="291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{CB257666-98B0-473A-8310-91B1047BAC4D}</a:tableStyleId>
              </a:tblPr>
              <a:tblGrid>
                <a:gridCol w="800325"/>
                <a:gridCol w="1741375"/>
                <a:gridCol w="624375"/>
                <a:gridCol w="624375"/>
                <a:gridCol w="426000"/>
              </a:tblGrid>
              <a:tr h="42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Context</a:t>
                      </a:r>
                      <a:endParaRPr b="1" sz="12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E899C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Do you like</a:t>
                      </a:r>
                      <a:r>
                        <a:rPr lang="en" sz="1300"/>
                        <a:t> Iron Man? </a:t>
                      </a:r>
                      <a:r>
                        <a:rPr i="1" lang="en" sz="1300"/>
                        <a:t>&lt;Robert Downey Jr.&gt;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44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Expected Response</a:t>
                      </a:r>
                      <a:endParaRPr b="1" sz="12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E899C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Yes, Robert Downey Jr. is great in it.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062" name="Google Shape;1062;p59"/>
          <p:cNvGraphicFramePr/>
          <p:nvPr/>
        </p:nvGraphicFramePr>
        <p:xfrm>
          <a:off x="4832400" y="291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{CB257666-98B0-473A-8310-91B1047BAC4D}</a:tableStyleId>
              </a:tblPr>
              <a:tblGrid>
                <a:gridCol w="800325"/>
                <a:gridCol w="1741375"/>
                <a:gridCol w="624375"/>
                <a:gridCol w="624375"/>
                <a:gridCol w="426000"/>
              </a:tblGrid>
              <a:tr h="42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Context</a:t>
                      </a:r>
                      <a:endParaRPr b="1" sz="12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E899C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Do you like Iron Man?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44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Expected Response</a:t>
                      </a:r>
                      <a:endParaRPr b="1" sz="12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E899C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Robert Downey Jr.</a:t>
                      </a:r>
                      <a:r>
                        <a:rPr lang="en" sz="1300"/>
                        <a:t> is great in it.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42"/>
          <p:cNvSpPr txBox="1"/>
          <p:nvPr>
            <p:ph type="title"/>
          </p:nvPr>
        </p:nvSpPr>
        <p:spPr>
          <a:xfrm>
            <a:off x="311700" y="4265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aphicFrame>
        <p:nvGraphicFramePr>
          <p:cNvPr id="750" name="Google Shape;750;p42"/>
          <p:cNvGraphicFramePr/>
          <p:nvPr/>
        </p:nvGraphicFramePr>
        <p:xfrm>
          <a:off x="311725" y="202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{CB257666-98B0-473A-8310-91B1047BAC4D}</a:tableStyleId>
              </a:tblPr>
              <a:tblGrid>
                <a:gridCol w="517675"/>
                <a:gridCol w="2059225"/>
                <a:gridCol w="633025"/>
                <a:gridCol w="633025"/>
                <a:gridCol w="401675"/>
              </a:tblGrid>
              <a:tr h="42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User</a:t>
                      </a:r>
                      <a:endParaRPr b="1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E899C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Have you seen </a:t>
                      </a:r>
                      <a:r>
                        <a:rPr i="1" lang="en"/>
                        <a:t>Iron Man</a:t>
                      </a: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44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Bot</a:t>
                      </a:r>
                      <a:endParaRPr b="1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E899C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I'm not sure what you're talking about. I'm pretty sure that's a woman.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44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User</a:t>
                      </a:r>
                      <a:endParaRPr b="1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E899C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 like </a:t>
                      </a:r>
                      <a:r>
                        <a:rPr i="1" lang="en"/>
                        <a:t>Iron Man</a:t>
                      </a:r>
                      <a:r>
                        <a:rPr lang="en"/>
                        <a:t>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42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Bot</a:t>
                      </a:r>
                      <a:endParaRPr b="1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E899C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 like turtles.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751" name="Google Shape;751;p42"/>
          <p:cNvCxnSpPr/>
          <p:nvPr/>
        </p:nvCxnSpPr>
        <p:spPr>
          <a:xfrm flipH="1" rot="10800000">
            <a:off x="326175" y="2976363"/>
            <a:ext cx="4238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2" name="Google Shape;752;p42"/>
          <p:cNvSpPr txBox="1"/>
          <p:nvPr/>
        </p:nvSpPr>
        <p:spPr>
          <a:xfrm>
            <a:off x="883275" y="3860600"/>
            <a:ext cx="31242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B2D42"/>
                </a:solidFill>
                <a:latin typeface="Montserrat"/>
                <a:ea typeface="Montserrat"/>
                <a:cs typeface="Montserrat"/>
                <a:sym typeface="Montserrat"/>
              </a:rPr>
              <a:t>Microsoft’s DialoGPT based on OpenAI’s GPT-2</a:t>
            </a:r>
            <a:endParaRPr sz="1000">
              <a:solidFill>
                <a:srgbClr val="2B2D4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3" name="Google Shape;753;p42"/>
          <p:cNvSpPr txBox="1"/>
          <p:nvPr/>
        </p:nvSpPr>
        <p:spPr>
          <a:xfrm>
            <a:off x="4821525" y="2400850"/>
            <a:ext cx="41691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D42"/>
                </a:solidFill>
                <a:latin typeface="Montserrat"/>
                <a:ea typeface="Montserrat"/>
                <a:cs typeface="Montserrat"/>
                <a:sym typeface="Montserrat"/>
              </a:rPr>
              <a:t>“DialoGPT is comparable to human response quality under a single-turn conversation Turing test.”</a:t>
            </a:r>
            <a:endParaRPr>
              <a:solidFill>
                <a:srgbClr val="2B2D4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4" name="Google Shape;754;p42"/>
          <p:cNvSpPr txBox="1"/>
          <p:nvPr/>
        </p:nvSpPr>
        <p:spPr>
          <a:xfrm>
            <a:off x="4888425" y="2370350"/>
            <a:ext cx="41691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B2D42"/>
              </a:buClr>
              <a:buSzPts val="1600"/>
              <a:buFont typeface="Montserrat"/>
              <a:buChar char="●"/>
            </a:pPr>
            <a:r>
              <a:rPr lang="en">
                <a:solidFill>
                  <a:srgbClr val="2B2D42"/>
                </a:solidFill>
                <a:latin typeface="Montserrat"/>
                <a:ea typeface="Montserrat"/>
                <a:cs typeface="Montserrat"/>
                <a:sym typeface="Montserrat"/>
              </a:rPr>
              <a:t>articulate</a:t>
            </a:r>
            <a:endParaRPr>
              <a:solidFill>
                <a:srgbClr val="2B2D4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B2D42"/>
              </a:buClr>
              <a:buSzPts val="1600"/>
              <a:buFont typeface="Montserrat"/>
              <a:buChar char="●"/>
            </a:pPr>
            <a:r>
              <a:rPr lang="en">
                <a:solidFill>
                  <a:srgbClr val="2B2D42"/>
                </a:solidFill>
                <a:latin typeface="Montserrat"/>
                <a:ea typeface="Montserrat"/>
                <a:cs typeface="Montserrat"/>
                <a:sym typeface="Montserrat"/>
              </a:rPr>
              <a:t>but… the conversation falls flat</a:t>
            </a:r>
            <a:endParaRPr>
              <a:solidFill>
                <a:srgbClr val="2B2D4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55" name="Google Shape;755;p42"/>
          <p:cNvGrpSpPr/>
          <p:nvPr/>
        </p:nvGrpSpPr>
        <p:grpSpPr>
          <a:xfrm rot="-75313">
            <a:off x="6747514" y="3419300"/>
            <a:ext cx="450904" cy="441159"/>
            <a:chOff x="5049725" y="3806450"/>
            <a:chExt cx="481825" cy="481825"/>
          </a:xfrm>
        </p:grpSpPr>
        <p:sp>
          <p:nvSpPr>
            <p:cNvPr id="756" name="Google Shape;756;p42"/>
            <p:cNvSpPr/>
            <p:nvPr/>
          </p:nvSpPr>
          <p:spPr>
            <a:xfrm>
              <a:off x="5361150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7" name="Google Shape;757;p42"/>
            <p:cNvSpPr/>
            <p:nvPr/>
          </p:nvSpPr>
          <p:spPr>
            <a:xfrm>
              <a:off x="5191775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8" name="Google Shape;758;p42"/>
            <p:cNvSpPr/>
            <p:nvPr/>
          </p:nvSpPr>
          <p:spPr>
            <a:xfrm>
              <a:off x="5049725" y="3806450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0" y="8901"/>
                    <a:pt x="6686" y="9073"/>
                    <a:pt x="6246" y="9073"/>
                  </a:cubicBezTo>
                  <a:cubicBezTo>
                    <a:pt x="6028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3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0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9636" y="10196"/>
                  </a:moveTo>
                  <a:cubicBezTo>
                    <a:pt x="11955" y="10196"/>
                    <a:pt x="13981" y="11765"/>
                    <a:pt x="14557" y="14012"/>
                  </a:cubicBezTo>
                  <a:cubicBezTo>
                    <a:pt x="14635" y="14316"/>
                    <a:pt x="14454" y="14623"/>
                    <a:pt x="14153" y="14701"/>
                  </a:cubicBezTo>
                  <a:cubicBezTo>
                    <a:pt x="14107" y="14713"/>
                    <a:pt x="14060" y="14718"/>
                    <a:pt x="14014" y="14718"/>
                  </a:cubicBezTo>
                  <a:cubicBezTo>
                    <a:pt x="13760" y="14718"/>
                    <a:pt x="13530" y="14550"/>
                    <a:pt x="13464" y="14295"/>
                  </a:cubicBezTo>
                  <a:cubicBezTo>
                    <a:pt x="13015" y="12548"/>
                    <a:pt x="11440" y="11326"/>
                    <a:pt x="9636" y="11326"/>
                  </a:cubicBezTo>
                  <a:cubicBezTo>
                    <a:pt x="7833" y="11326"/>
                    <a:pt x="6258" y="12548"/>
                    <a:pt x="5809" y="14295"/>
                  </a:cubicBezTo>
                  <a:cubicBezTo>
                    <a:pt x="5743" y="14550"/>
                    <a:pt x="5512" y="14718"/>
                    <a:pt x="5260" y="14718"/>
                  </a:cubicBezTo>
                  <a:cubicBezTo>
                    <a:pt x="5215" y="14718"/>
                    <a:pt x="5169" y="14713"/>
                    <a:pt x="5122" y="14701"/>
                  </a:cubicBezTo>
                  <a:cubicBezTo>
                    <a:pt x="4818" y="14623"/>
                    <a:pt x="4638" y="14316"/>
                    <a:pt x="4716" y="14012"/>
                  </a:cubicBezTo>
                  <a:cubicBezTo>
                    <a:pt x="5291" y="11765"/>
                    <a:pt x="7318" y="10196"/>
                    <a:pt x="9636" y="10196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27" y="0"/>
                    <a:pt x="96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600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1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6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60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Large-scale </a:t>
            </a:r>
            <a:r>
              <a:rPr lang="en"/>
              <a:t>dialog models trained on +100 millions of human feedback data.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to re-rank the generated response candidates in accordance with some task.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Three (Reddit-specific) tasks: more </a:t>
            </a:r>
            <a:r>
              <a:rPr b="1" lang="en"/>
              <a:t>upvotes</a:t>
            </a:r>
            <a:r>
              <a:rPr lang="en"/>
              <a:t>, more </a:t>
            </a:r>
            <a:r>
              <a:rPr b="1" lang="en"/>
              <a:t>direct replies</a:t>
            </a:r>
            <a:r>
              <a:rPr lang="en"/>
              <a:t>, longer </a:t>
            </a:r>
            <a:r>
              <a:rPr b="1" lang="en"/>
              <a:t>follow-up thread</a:t>
            </a:r>
            <a:r>
              <a:rPr lang="en"/>
              <a:t>. 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Assumption: a post with a long follow-up thread means that it has started a debate and it can be thus considered engaging. Experiment with the other tasks as well.</a:t>
            </a:r>
            <a:endParaRPr/>
          </a:p>
        </p:txBody>
      </p:sp>
      <p:sp>
        <p:nvSpPr>
          <p:cNvPr id="1069" name="Google Shape;1069;p60"/>
          <p:cNvSpPr txBox="1"/>
          <p:nvPr>
            <p:ph idx="3" type="title"/>
          </p:nvPr>
        </p:nvSpPr>
        <p:spPr>
          <a:xfrm>
            <a:off x="311700" y="4265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DialoRPT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6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61"/>
          <p:cNvSpPr txBox="1"/>
          <p:nvPr>
            <p:ph idx="3" type="title"/>
          </p:nvPr>
        </p:nvSpPr>
        <p:spPr>
          <a:xfrm>
            <a:off x="311700" y="4265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classifier</a:t>
            </a:r>
            <a:endParaRPr/>
          </a:p>
        </p:txBody>
      </p:sp>
      <p:grpSp>
        <p:nvGrpSpPr>
          <p:cNvPr id="1076" name="Google Shape;1076;p61"/>
          <p:cNvGrpSpPr/>
          <p:nvPr/>
        </p:nvGrpSpPr>
        <p:grpSpPr>
          <a:xfrm>
            <a:off x="7496484" y="3299174"/>
            <a:ext cx="276712" cy="276712"/>
            <a:chOff x="1492675" y="4992125"/>
            <a:chExt cx="481825" cy="481825"/>
          </a:xfrm>
        </p:grpSpPr>
        <p:sp>
          <p:nvSpPr>
            <p:cNvPr id="1077" name="Google Shape;1077;p61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8" name="Google Shape;1078;p61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79" name="Google Shape;1079;p61"/>
          <p:cNvGrpSpPr/>
          <p:nvPr/>
        </p:nvGrpSpPr>
        <p:grpSpPr>
          <a:xfrm>
            <a:off x="7496484" y="2859487"/>
            <a:ext cx="276712" cy="276712"/>
            <a:chOff x="2085525" y="4992125"/>
            <a:chExt cx="481825" cy="481825"/>
          </a:xfrm>
        </p:grpSpPr>
        <p:sp>
          <p:nvSpPr>
            <p:cNvPr id="1080" name="Google Shape;1080;p61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81" name="Google Shape;1081;p61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82" name="Google Shape;1082;p61"/>
          <p:cNvGrpSpPr/>
          <p:nvPr/>
        </p:nvGrpSpPr>
        <p:grpSpPr>
          <a:xfrm>
            <a:off x="7496484" y="3738862"/>
            <a:ext cx="276712" cy="276712"/>
            <a:chOff x="2085525" y="4992125"/>
            <a:chExt cx="481825" cy="481825"/>
          </a:xfrm>
        </p:grpSpPr>
        <p:sp>
          <p:nvSpPr>
            <p:cNvPr id="1083" name="Google Shape;1083;p61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84" name="Google Shape;1084;p61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085" name="Google Shape;1085;p61"/>
          <p:cNvSpPr txBox="1"/>
          <p:nvPr/>
        </p:nvSpPr>
        <p:spPr>
          <a:xfrm flipH="1">
            <a:off x="7297788" y="2246338"/>
            <a:ext cx="674100" cy="39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2B2D42"/>
                </a:solidFill>
                <a:latin typeface="Oswald"/>
                <a:ea typeface="Oswald"/>
                <a:cs typeface="Oswald"/>
                <a:sym typeface="Oswald"/>
              </a:rPr>
              <a:t>Train</a:t>
            </a:r>
            <a:endParaRPr b="1">
              <a:solidFill>
                <a:srgbClr val="2B2D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86" name="Google Shape;1086;p61"/>
          <p:cNvSpPr txBox="1"/>
          <p:nvPr/>
        </p:nvSpPr>
        <p:spPr>
          <a:xfrm flipH="1">
            <a:off x="8085563" y="2246338"/>
            <a:ext cx="674100" cy="39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2B2D42"/>
                </a:solidFill>
                <a:latin typeface="Oswald"/>
                <a:ea typeface="Oswald"/>
                <a:cs typeface="Oswald"/>
                <a:sym typeface="Oswald"/>
              </a:rPr>
              <a:t>Test</a:t>
            </a:r>
            <a:endParaRPr b="1">
              <a:solidFill>
                <a:srgbClr val="2B2D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087" name="Google Shape;1087;p61"/>
          <p:cNvGraphicFramePr/>
          <p:nvPr/>
        </p:nvGraphicFramePr>
        <p:xfrm>
          <a:off x="4811700" y="2778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{CB257666-98B0-473A-8310-91B1047BAC4D}</a:tableStyleId>
              </a:tblPr>
              <a:tblGrid>
                <a:gridCol w="2521125"/>
                <a:gridCol w="706600"/>
                <a:gridCol w="792900"/>
              </a:tblGrid>
              <a:tr h="42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1:5 ratio. Random Negatives.</a:t>
                      </a:r>
                      <a:endParaRPr b="1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E89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0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0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4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1:1 ratio. Random Negatives.</a:t>
                      </a:r>
                      <a:endParaRPr b="1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E89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0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0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4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1:1 ratio. Distribution Negatives.</a:t>
                      </a:r>
                      <a:endParaRPr b="1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E89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89%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0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94%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0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8" name="Google Shape;1088;p61"/>
          <p:cNvGraphicFramePr/>
          <p:nvPr/>
        </p:nvGraphicFramePr>
        <p:xfrm>
          <a:off x="877325" y="22463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{CB257666-98B0-473A-8310-91B1047BAC4D}</a:tableStyleId>
              </a:tblPr>
              <a:tblGrid>
                <a:gridCol w="1496350"/>
                <a:gridCol w="1496350"/>
              </a:tblGrid>
              <a:tr h="110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49%</a:t>
                      </a:r>
                      <a:endParaRPr sz="2000"/>
                    </a:p>
                  </a:txBody>
                  <a:tcPr marT="91425" marB="91425" marR="91425" marL="91425">
                    <a:lnL cap="flat" cmpd="sng" w="19050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r>
                        <a:rPr lang="en" sz="2000"/>
                        <a:t>%</a:t>
                      </a:r>
                      <a:endParaRPr sz="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10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5</a:t>
                      </a:r>
                      <a:r>
                        <a:rPr lang="en" sz="2000"/>
                        <a:t>%</a:t>
                      </a:r>
                      <a:endParaRPr sz="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45%</a:t>
                      </a:r>
                      <a:endParaRPr sz="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6C6C"/>
                    </a:solidFill>
                  </a:tcPr>
                </a:tc>
              </a:tr>
            </a:tbl>
          </a:graphicData>
        </a:graphic>
      </p:graphicFrame>
      <p:sp>
        <p:nvSpPr>
          <p:cNvPr id="1089" name="Google Shape;1089;p61"/>
          <p:cNvSpPr txBox="1"/>
          <p:nvPr/>
        </p:nvSpPr>
        <p:spPr>
          <a:xfrm flipH="1">
            <a:off x="1690863" y="1772800"/>
            <a:ext cx="1365600" cy="39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2B2D42"/>
                </a:solidFill>
                <a:latin typeface="Oswald"/>
                <a:ea typeface="Oswald"/>
                <a:cs typeface="Oswald"/>
                <a:sym typeface="Oswald"/>
              </a:rPr>
              <a:t>Predicted Label</a:t>
            </a:r>
            <a:endParaRPr b="1">
              <a:solidFill>
                <a:srgbClr val="2B2D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0" name="Google Shape;1090;p61"/>
          <p:cNvSpPr txBox="1"/>
          <p:nvPr/>
        </p:nvSpPr>
        <p:spPr>
          <a:xfrm flipH="1" rot="-5400000">
            <a:off x="-219337" y="3154900"/>
            <a:ext cx="1365600" cy="39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2B2D42"/>
                </a:solidFill>
                <a:latin typeface="Oswald"/>
                <a:ea typeface="Oswald"/>
                <a:cs typeface="Oswald"/>
                <a:sym typeface="Oswald"/>
              </a:rPr>
              <a:t>True</a:t>
            </a:r>
            <a:r>
              <a:rPr b="1" lang="en">
                <a:solidFill>
                  <a:srgbClr val="2B2D42"/>
                </a:solidFill>
                <a:latin typeface="Oswald"/>
                <a:ea typeface="Oswald"/>
                <a:cs typeface="Oswald"/>
                <a:sym typeface="Oswald"/>
              </a:rPr>
              <a:t> Label</a:t>
            </a:r>
            <a:endParaRPr b="1">
              <a:solidFill>
                <a:srgbClr val="2B2D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1" name="Google Shape;1091;p61"/>
          <p:cNvSpPr txBox="1"/>
          <p:nvPr/>
        </p:nvSpPr>
        <p:spPr>
          <a:xfrm flipH="1">
            <a:off x="942800" y="4454950"/>
            <a:ext cx="1365600" cy="31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2B2D42"/>
                </a:solidFill>
                <a:latin typeface="Oswald"/>
                <a:ea typeface="Oswald"/>
                <a:cs typeface="Oswald"/>
                <a:sym typeface="Oswald"/>
              </a:rPr>
              <a:t>Relevant</a:t>
            </a:r>
            <a:endParaRPr sz="1000">
              <a:solidFill>
                <a:srgbClr val="2B2D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2" name="Google Shape;1092;p61"/>
          <p:cNvSpPr txBox="1"/>
          <p:nvPr/>
        </p:nvSpPr>
        <p:spPr>
          <a:xfrm flipH="1">
            <a:off x="2424225" y="4454950"/>
            <a:ext cx="1365600" cy="31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2B2D42"/>
                </a:solidFill>
                <a:latin typeface="Oswald"/>
                <a:ea typeface="Oswald"/>
                <a:cs typeface="Oswald"/>
                <a:sym typeface="Oswald"/>
              </a:rPr>
              <a:t>Irr</a:t>
            </a:r>
            <a:r>
              <a:rPr lang="en" sz="1000">
                <a:solidFill>
                  <a:srgbClr val="2B2D42"/>
                </a:solidFill>
                <a:latin typeface="Oswald"/>
                <a:ea typeface="Oswald"/>
                <a:cs typeface="Oswald"/>
                <a:sym typeface="Oswald"/>
              </a:rPr>
              <a:t>elevant</a:t>
            </a:r>
            <a:endParaRPr sz="1000">
              <a:solidFill>
                <a:srgbClr val="2B2D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3" name="Google Shape;1093;p61"/>
          <p:cNvSpPr txBox="1"/>
          <p:nvPr/>
        </p:nvSpPr>
        <p:spPr>
          <a:xfrm flipH="1" rot="-5400000">
            <a:off x="35813" y="3741213"/>
            <a:ext cx="1365600" cy="31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2B2D42"/>
                </a:solidFill>
                <a:latin typeface="Oswald"/>
                <a:ea typeface="Oswald"/>
                <a:cs typeface="Oswald"/>
                <a:sym typeface="Oswald"/>
              </a:rPr>
              <a:t>Irr</a:t>
            </a:r>
            <a:r>
              <a:rPr lang="en" sz="1000">
                <a:solidFill>
                  <a:srgbClr val="2B2D42"/>
                </a:solidFill>
                <a:latin typeface="Oswald"/>
                <a:ea typeface="Oswald"/>
                <a:cs typeface="Oswald"/>
                <a:sym typeface="Oswald"/>
              </a:rPr>
              <a:t>elevant</a:t>
            </a:r>
            <a:endParaRPr sz="1000">
              <a:solidFill>
                <a:srgbClr val="2B2D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4" name="Google Shape;1094;p61"/>
          <p:cNvSpPr txBox="1"/>
          <p:nvPr/>
        </p:nvSpPr>
        <p:spPr>
          <a:xfrm flipH="1" rot="-5400000">
            <a:off x="35813" y="2652338"/>
            <a:ext cx="1365600" cy="31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2B2D42"/>
                </a:solidFill>
                <a:latin typeface="Oswald"/>
                <a:ea typeface="Oswald"/>
                <a:cs typeface="Oswald"/>
                <a:sym typeface="Oswald"/>
              </a:rPr>
              <a:t>R</a:t>
            </a:r>
            <a:r>
              <a:rPr lang="en" sz="1000">
                <a:solidFill>
                  <a:srgbClr val="2B2D42"/>
                </a:solidFill>
                <a:latin typeface="Oswald"/>
                <a:ea typeface="Oswald"/>
                <a:cs typeface="Oswald"/>
                <a:sym typeface="Oswald"/>
              </a:rPr>
              <a:t>elevant</a:t>
            </a:r>
            <a:endParaRPr sz="1000">
              <a:solidFill>
                <a:srgbClr val="2B2D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5" name="Google Shape;1095;p61"/>
          <p:cNvSpPr txBox="1"/>
          <p:nvPr/>
        </p:nvSpPr>
        <p:spPr>
          <a:xfrm flipH="1">
            <a:off x="7590500" y="1865325"/>
            <a:ext cx="863100" cy="39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2B2D42"/>
                </a:solidFill>
                <a:latin typeface="Oswald"/>
                <a:ea typeface="Oswald"/>
                <a:cs typeface="Oswald"/>
                <a:sym typeface="Oswald"/>
              </a:rPr>
              <a:t>Accuracy</a:t>
            </a:r>
            <a:endParaRPr b="1">
              <a:solidFill>
                <a:srgbClr val="2B2D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6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62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Type I. Object-based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200"/>
              <a:t>I think </a:t>
            </a:r>
            <a:r>
              <a:rPr i="1" lang="en" sz="1200" u="sng"/>
              <a:t>Enrique Iglesias</a:t>
            </a:r>
            <a:r>
              <a:rPr i="1" lang="en" sz="1200"/>
              <a:t> is one of the most important singers from Spain. [SEP] directed_by [SEP] </a:t>
            </a:r>
            <a:r>
              <a:rPr i="1" lang="en" sz="1200" u="sng"/>
              <a:t>Takin' Back My Love</a:t>
            </a:r>
            <a:br>
              <a:rPr i="1" lang="en" sz="1200" u="sng"/>
            </a:b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Type II. Relation-based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FFFF"/>
                </a:solidFill>
              </a:rPr>
              <a:t>Do you know about the movie </a:t>
            </a:r>
            <a:r>
              <a:rPr i="1" lang="en" sz="1200" u="sng">
                <a:solidFill>
                  <a:srgbClr val="FFFFFF"/>
                </a:solidFill>
              </a:rPr>
              <a:t>Les Misérables</a:t>
            </a:r>
            <a:r>
              <a:rPr i="1" lang="en" sz="1200">
                <a:solidFill>
                  <a:srgbClr val="FFFFFF"/>
                </a:solidFill>
              </a:rPr>
              <a:t>? [SEP] </a:t>
            </a:r>
            <a:r>
              <a:rPr i="1" lang="en" sz="1200" u="sng">
                <a:solidFill>
                  <a:srgbClr val="FFFFFF"/>
                </a:solidFill>
              </a:rPr>
              <a:t>directed_by</a:t>
            </a:r>
            <a:r>
              <a:rPr i="1" lang="en" sz="1200">
                <a:solidFill>
                  <a:srgbClr val="FFFFFF"/>
                </a:solidFill>
              </a:rPr>
              <a:t> [SEP] Play</a:t>
            </a:r>
            <a:br>
              <a:rPr i="1" lang="en" sz="1200">
                <a:solidFill>
                  <a:srgbClr val="FFFFFF"/>
                </a:solidFill>
              </a:rPr>
            </a:br>
            <a:endParaRPr i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Type III. Relation/Object-based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sz="1200">
                <a:solidFill>
                  <a:srgbClr val="FFFFFF"/>
                </a:solidFill>
              </a:rPr>
              <a:t>Do you know </a:t>
            </a:r>
            <a:r>
              <a:rPr i="1" lang="en" sz="1200" u="sng">
                <a:solidFill>
                  <a:srgbClr val="FFFFFF"/>
                </a:solidFill>
              </a:rPr>
              <a:t>The Dictator</a:t>
            </a:r>
            <a:r>
              <a:rPr i="1" lang="en" sz="1200">
                <a:solidFill>
                  <a:srgbClr val="FFFFFF"/>
                </a:solidFill>
              </a:rPr>
              <a:t>? [SEP] </a:t>
            </a:r>
            <a:r>
              <a:rPr i="1" lang="en" sz="1200" u="sng">
                <a:solidFill>
                  <a:srgbClr val="FFFFFF"/>
                </a:solidFill>
              </a:rPr>
              <a:t>has_genre</a:t>
            </a:r>
            <a:r>
              <a:rPr i="1" lang="en" sz="1200">
                <a:solidFill>
                  <a:srgbClr val="FFFFFF"/>
                </a:solidFill>
              </a:rPr>
              <a:t> [SEP] </a:t>
            </a:r>
            <a:r>
              <a:rPr i="1" lang="en" sz="1200" u="sng">
                <a:solidFill>
                  <a:srgbClr val="FFFFFF"/>
                </a:solidFill>
              </a:rPr>
              <a:t>Sacha Baron Cohen</a:t>
            </a:r>
            <a:endParaRPr i="1" sz="1200" u="sng">
              <a:solidFill>
                <a:srgbClr val="FFFFFF"/>
              </a:solidFill>
            </a:endParaRPr>
          </a:p>
        </p:txBody>
      </p:sp>
      <p:sp>
        <p:nvSpPr>
          <p:cNvPr id="1102" name="Google Shape;1102;p62"/>
          <p:cNvSpPr txBox="1"/>
          <p:nvPr>
            <p:ph idx="3" type="title"/>
          </p:nvPr>
        </p:nvSpPr>
        <p:spPr>
          <a:xfrm>
            <a:off x="311700" y="4265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analysis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6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63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Type I. Object-based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200"/>
              <a:t>I think </a:t>
            </a:r>
            <a:r>
              <a:rPr i="1" lang="en" sz="1200" u="sng"/>
              <a:t>Enrique Iglesias</a:t>
            </a:r>
            <a:r>
              <a:rPr i="1" lang="en" sz="1200"/>
              <a:t> is one of the most important singers from Spain. [SEP] directed_by [SEP] </a:t>
            </a:r>
            <a:r>
              <a:rPr i="1" lang="en" sz="1200" u="sng"/>
              <a:t>Takin' Back My Love</a:t>
            </a:r>
            <a:br>
              <a:rPr i="1" lang="en" sz="1200" u="sng"/>
            </a:b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Type II. Relation-based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200"/>
              <a:t>Do you know about the movie </a:t>
            </a:r>
            <a:r>
              <a:rPr i="1" lang="en" sz="1200" u="sng"/>
              <a:t>Les Misérables</a:t>
            </a:r>
            <a:r>
              <a:rPr i="1" lang="en" sz="1200"/>
              <a:t>? [SEP] </a:t>
            </a:r>
            <a:r>
              <a:rPr i="1" lang="en" sz="1200" u="sng"/>
              <a:t>directed_by</a:t>
            </a:r>
            <a:r>
              <a:rPr i="1" lang="en" sz="1200"/>
              <a:t> [SEP] Play</a:t>
            </a:r>
            <a:br>
              <a:rPr i="1" lang="en" sz="1200"/>
            </a:br>
            <a:endParaRPr i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Type III. Relation/Object-based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sz="1200">
                <a:solidFill>
                  <a:srgbClr val="FFFFFF"/>
                </a:solidFill>
              </a:rPr>
              <a:t>Do you know </a:t>
            </a:r>
            <a:r>
              <a:rPr i="1" lang="en" sz="1200" u="sng">
                <a:solidFill>
                  <a:srgbClr val="FFFFFF"/>
                </a:solidFill>
              </a:rPr>
              <a:t>The Dictator</a:t>
            </a:r>
            <a:r>
              <a:rPr i="1" lang="en" sz="1200">
                <a:solidFill>
                  <a:srgbClr val="FFFFFF"/>
                </a:solidFill>
              </a:rPr>
              <a:t>? [SEP] </a:t>
            </a:r>
            <a:r>
              <a:rPr i="1" lang="en" sz="1200" u="sng">
                <a:solidFill>
                  <a:srgbClr val="FFFFFF"/>
                </a:solidFill>
              </a:rPr>
              <a:t>has_genre</a:t>
            </a:r>
            <a:r>
              <a:rPr i="1" lang="en" sz="1200">
                <a:solidFill>
                  <a:srgbClr val="FFFFFF"/>
                </a:solidFill>
              </a:rPr>
              <a:t> [SEP] </a:t>
            </a:r>
            <a:r>
              <a:rPr i="1" lang="en" sz="1200" u="sng">
                <a:solidFill>
                  <a:srgbClr val="FFFFFF"/>
                </a:solidFill>
              </a:rPr>
              <a:t>Sacha Baron Cohen</a:t>
            </a:r>
            <a:endParaRPr i="1" sz="1200" u="sng">
              <a:solidFill>
                <a:srgbClr val="FFFFFF"/>
              </a:solidFill>
            </a:endParaRPr>
          </a:p>
        </p:txBody>
      </p:sp>
      <p:sp>
        <p:nvSpPr>
          <p:cNvPr id="1109" name="Google Shape;1109;p63"/>
          <p:cNvSpPr txBox="1"/>
          <p:nvPr>
            <p:ph idx="3" type="title"/>
          </p:nvPr>
        </p:nvSpPr>
        <p:spPr>
          <a:xfrm>
            <a:off x="311700" y="4265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analysis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6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64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Type I. Object-based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200"/>
              <a:t>I think </a:t>
            </a:r>
            <a:r>
              <a:rPr i="1" lang="en" sz="1200" u="sng"/>
              <a:t>Enrique Iglesias</a:t>
            </a:r>
            <a:r>
              <a:rPr i="1" lang="en" sz="1200"/>
              <a:t> is one of the most important singers from Spain. [SEP] directed_by [SEP] </a:t>
            </a:r>
            <a:r>
              <a:rPr i="1" lang="en" sz="1200" u="sng"/>
              <a:t>Takin' Back My Love</a:t>
            </a:r>
            <a:br>
              <a:rPr i="1" lang="en" sz="1200" u="sng"/>
            </a:b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Type II. Relation-based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200"/>
              <a:t>Do you know about the movie </a:t>
            </a:r>
            <a:r>
              <a:rPr i="1" lang="en" sz="1200" u="sng"/>
              <a:t>Les Misérables</a:t>
            </a:r>
            <a:r>
              <a:rPr i="1" lang="en" sz="1200"/>
              <a:t>? [SEP] </a:t>
            </a:r>
            <a:r>
              <a:rPr i="1" lang="en" sz="1200" u="sng"/>
              <a:t>directed_by</a:t>
            </a:r>
            <a:r>
              <a:rPr i="1" lang="en" sz="1200"/>
              <a:t> [SEP] Play</a:t>
            </a:r>
            <a:br>
              <a:rPr i="1" lang="en" sz="1200"/>
            </a:br>
            <a:endParaRPr i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Type III. Relation/Object-based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sz="1200"/>
              <a:t>Do you know </a:t>
            </a:r>
            <a:r>
              <a:rPr i="1" lang="en" sz="1200" u="sng"/>
              <a:t>The Dictator</a:t>
            </a:r>
            <a:r>
              <a:rPr i="1" lang="en" sz="1200"/>
              <a:t>? [SEP] </a:t>
            </a:r>
            <a:r>
              <a:rPr i="1" lang="en" sz="1200" u="sng"/>
              <a:t>has_genre</a:t>
            </a:r>
            <a:r>
              <a:rPr i="1" lang="en" sz="1200"/>
              <a:t> [SEP] </a:t>
            </a:r>
            <a:r>
              <a:rPr i="1" lang="en" sz="1200" u="sng"/>
              <a:t>Sacha Baron Cohen</a:t>
            </a:r>
            <a:endParaRPr i="1" sz="1200" u="sng"/>
          </a:p>
        </p:txBody>
      </p:sp>
      <p:sp>
        <p:nvSpPr>
          <p:cNvPr id="1116" name="Google Shape;1116;p64"/>
          <p:cNvSpPr txBox="1"/>
          <p:nvPr>
            <p:ph idx="3" type="title"/>
          </p:nvPr>
        </p:nvSpPr>
        <p:spPr>
          <a:xfrm>
            <a:off x="311700" y="4265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analysis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6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65"/>
          <p:cNvSpPr txBox="1"/>
          <p:nvPr>
            <p:ph idx="2" type="body"/>
          </p:nvPr>
        </p:nvSpPr>
        <p:spPr>
          <a:xfrm>
            <a:off x="4651175" y="1661025"/>
            <a:ext cx="43461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Overconfident in predictions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class &gt; 0.9 score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Possible solution: </a:t>
            </a:r>
            <a:r>
              <a:rPr lang="en"/>
              <a:t>add unlikely but not impossible examples in the training set and force the model to predict a uniform distribution on this data.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Example: </a:t>
            </a:r>
            <a:r>
              <a:rPr lang="en"/>
              <a:t>force the model to predict [0.5, 0.5] for</a:t>
            </a:r>
            <a:br>
              <a:rPr lang="en"/>
            </a:br>
            <a:r>
              <a:rPr i="1" lang="en"/>
              <a:t>Do you like Iron Man? [SEP] species [SEP] Homo Sapiens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65"/>
          <p:cNvSpPr txBox="1"/>
          <p:nvPr>
            <p:ph idx="3" type="title"/>
          </p:nvPr>
        </p:nvSpPr>
        <p:spPr>
          <a:xfrm>
            <a:off x="311700" y="4265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threshold</a:t>
            </a:r>
            <a:endParaRPr/>
          </a:p>
        </p:txBody>
      </p:sp>
      <p:pic>
        <p:nvPicPr>
          <p:cNvPr id="1124" name="Google Shape;112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75" y="1933950"/>
            <a:ext cx="37338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66"/>
          <p:cNvSpPr txBox="1"/>
          <p:nvPr>
            <p:ph type="title"/>
          </p:nvPr>
        </p:nvSpPr>
        <p:spPr>
          <a:xfrm>
            <a:off x="720000" y="570550"/>
            <a:ext cx="48405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graphicFrame>
        <p:nvGraphicFramePr>
          <p:cNvPr id="1130" name="Google Shape;1130;p66"/>
          <p:cNvGraphicFramePr/>
          <p:nvPr/>
        </p:nvGraphicFramePr>
        <p:xfrm>
          <a:off x="701975" y="237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{CB257666-98B0-473A-8310-91B1047BAC4D}</a:tableStyleId>
              </a:tblPr>
              <a:tblGrid>
                <a:gridCol w="1255775"/>
                <a:gridCol w="781200"/>
                <a:gridCol w="849000"/>
                <a:gridCol w="972000"/>
                <a:gridCol w="1000550"/>
                <a:gridCol w="943400"/>
                <a:gridCol w="1060800"/>
                <a:gridCol w="1060800"/>
              </a:tblGrid>
              <a:tr h="42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KG-Copy Network</a:t>
                      </a:r>
                      <a:endParaRPr b="1">
                        <a:solidFill>
                          <a:schemeClr val="dk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23.58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OpenDialKG</a:t>
                      </a:r>
                      <a:endParaRPr b="1">
                        <a:solidFill>
                          <a:schemeClr val="dk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47.9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4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Base model*</a:t>
                      </a:r>
                      <a:endParaRPr b="1">
                        <a:solidFill>
                          <a:schemeClr val="dk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61.50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13.9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4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Fine-tuned</a:t>
                      </a:r>
                      <a:endParaRPr b="1">
                        <a:solidFill>
                          <a:schemeClr val="dk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1131" name="Google Shape;1131;p66"/>
          <p:cNvSpPr txBox="1"/>
          <p:nvPr/>
        </p:nvSpPr>
        <p:spPr>
          <a:xfrm flipH="1">
            <a:off x="1957750" y="1898050"/>
            <a:ext cx="781200" cy="39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BLEU</a:t>
            </a:r>
            <a:endParaRPr b="1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2" name="Google Shape;1132;p66"/>
          <p:cNvSpPr txBox="1"/>
          <p:nvPr/>
        </p:nvSpPr>
        <p:spPr>
          <a:xfrm flipH="1">
            <a:off x="2738950" y="1898050"/>
            <a:ext cx="849000" cy="39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Entity-F1</a:t>
            </a:r>
            <a:endParaRPr b="1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3" name="Google Shape;1133;p66"/>
          <p:cNvSpPr txBox="1"/>
          <p:nvPr/>
        </p:nvSpPr>
        <p:spPr>
          <a:xfrm flipH="1">
            <a:off x="3587950" y="1898050"/>
            <a:ext cx="972000" cy="39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Recall@1</a:t>
            </a:r>
            <a:endParaRPr b="1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4" name="Google Shape;1134;p66"/>
          <p:cNvSpPr txBox="1"/>
          <p:nvPr/>
        </p:nvSpPr>
        <p:spPr>
          <a:xfrm flipH="1">
            <a:off x="4559950" y="1898050"/>
            <a:ext cx="972000" cy="39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Recall@3</a:t>
            </a:r>
            <a:endParaRPr b="1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5" name="Google Shape;1135;p66"/>
          <p:cNvSpPr txBox="1"/>
          <p:nvPr/>
        </p:nvSpPr>
        <p:spPr>
          <a:xfrm flipH="1">
            <a:off x="5531950" y="1898050"/>
            <a:ext cx="972000" cy="39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Recall@5</a:t>
            </a:r>
            <a:endParaRPr b="1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6" name="Google Shape;1136;p66"/>
          <p:cNvSpPr txBox="1"/>
          <p:nvPr/>
        </p:nvSpPr>
        <p:spPr>
          <a:xfrm flipH="1">
            <a:off x="6503900" y="1898050"/>
            <a:ext cx="1060800" cy="39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Recall@10</a:t>
            </a:r>
            <a:endParaRPr b="1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7" name="Google Shape;1137;p66"/>
          <p:cNvSpPr txBox="1"/>
          <p:nvPr/>
        </p:nvSpPr>
        <p:spPr>
          <a:xfrm flipH="1">
            <a:off x="7564700" y="1898050"/>
            <a:ext cx="1060800" cy="39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Recall@25</a:t>
            </a:r>
            <a:endParaRPr b="1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8" name="Google Shape;1138;p66"/>
          <p:cNvSpPr txBox="1"/>
          <p:nvPr/>
        </p:nvSpPr>
        <p:spPr>
          <a:xfrm>
            <a:off x="720000" y="4305650"/>
            <a:ext cx="48942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*entity imputation at inference, DialoRPT optimizing longer discussion threads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67"/>
          <p:cNvSpPr txBox="1"/>
          <p:nvPr>
            <p:ph idx="6" type="title"/>
          </p:nvPr>
        </p:nvSpPr>
        <p:spPr>
          <a:xfrm>
            <a:off x="720000" y="570550"/>
            <a:ext cx="2727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144" name="Google Shape;1144;p67"/>
          <p:cNvSpPr txBox="1"/>
          <p:nvPr>
            <p:ph idx="1" type="subTitle"/>
          </p:nvPr>
        </p:nvSpPr>
        <p:spPr>
          <a:xfrm>
            <a:off x="3007475" y="1572900"/>
            <a:ext cx="4130400" cy="1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Classifier has potential,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improvement. </a:t>
            </a:r>
            <a:endParaRPr/>
          </a:p>
        </p:txBody>
      </p:sp>
      <p:sp>
        <p:nvSpPr>
          <p:cNvPr id="1145" name="Google Shape;1145;p67"/>
          <p:cNvSpPr txBox="1"/>
          <p:nvPr>
            <p:ph idx="2" type="subTitle"/>
          </p:nvPr>
        </p:nvSpPr>
        <p:spPr>
          <a:xfrm>
            <a:off x="3116675" y="1916697"/>
            <a:ext cx="413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46" name="Google Shape;1146;p67"/>
          <p:cNvSpPr txBox="1"/>
          <p:nvPr>
            <p:ph type="title"/>
          </p:nvPr>
        </p:nvSpPr>
        <p:spPr>
          <a:xfrm>
            <a:off x="1889372" y="1572900"/>
            <a:ext cx="996600" cy="13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47" name="Google Shape;1147;p67"/>
          <p:cNvSpPr txBox="1"/>
          <p:nvPr>
            <p:ph idx="3" type="subTitle"/>
          </p:nvPr>
        </p:nvSpPr>
        <p:spPr>
          <a:xfrm>
            <a:off x="3007475" y="326285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67"/>
          <p:cNvSpPr txBox="1"/>
          <p:nvPr>
            <p:ph idx="4" type="subTitle"/>
          </p:nvPr>
        </p:nvSpPr>
        <p:spPr>
          <a:xfrm>
            <a:off x="3116675" y="3605800"/>
            <a:ext cx="413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67"/>
          <p:cNvSpPr txBox="1"/>
          <p:nvPr>
            <p:ph idx="5" type="title"/>
          </p:nvPr>
        </p:nvSpPr>
        <p:spPr>
          <a:xfrm>
            <a:off x="1889372" y="3255750"/>
            <a:ext cx="996600" cy="13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68"/>
          <p:cNvSpPr txBox="1"/>
          <p:nvPr>
            <p:ph type="title"/>
          </p:nvPr>
        </p:nvSpPr>
        <p:spPr>
          <a:xfrm>
            <a:off x="720000" y="570550"/>
            <a:ext cx="56106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attention!</a:t>
            </a:r>
            <a:endParaRPr/>
          </a:p>
        </p:txBody>
      </p:sp>
      <p:sp>
        <p:nvSpPr>
          <p:cNvPr id="1155" name="Google Shape;1155;p68"/>
          <p:cNvSpPr txBox="1"/>
          <p:nvPr>
            <p:ph type="title"/>
          </p:nvPr>
        </p:nvSpPr>
        <p:spPr>
          <a:xfrm>
            <a:off x="4174475" y="2485450"/>
            <a:ext cx="32004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100">
                <a:solidFill>
                  <a:schemeClr val="accent5"/>
                </a:solidFill>
              </a:rPr>
              <a:t>Questions?</a:t>
            </a:r>
            <a:endParaRPr i="1" sz="51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3" name="Google Shape;763;p43"/>
          <p:cNvGrpSpPr/>
          <p:nvPr/>
        </p:nvGrpSpPr>
        <p:grpSpPr>
          <a:xfrm>
            <a:off x="2796367" y="1083219"/>
            <a:ext cx="3551266" cy="2977059"/>
            <a:chOff x="7617850" y="2063282"/>
            <a:chExt cx="799565" cy="670282"/>
          </a:xfrm>
        </p:grpSpPr>
        <p:cxnSp>
          <p:nvCxnSpPr>
            <p:cNvPr id="764" name="Google Shape;764;p43"/>
            <p:cNvCxnSpPr/>
            <p:nvPr/>
          </p:nvCxnSpPr>
          <p:spPr>
            <a:xfrm flipH="1" rot="5400000">
              <a:off x="7629118" y="2104714"/>
              <a:ext cx="129900" cy="1113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667E9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5" name="Google Shape;765;p43"/>
            <p:cNvCxnSpPr/>
            <p:nvPr/>
          </p:nvCxnSpPr>
          <p:spPr>
            <a:xfrm rot="-5400000">
              <a:off x="8276270" y="2104714"/>
              <a:ext cx="129900" cy="1113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667E9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6" name="Google Shape;766;p43"/>
            <p:cNvCxnSpPr/>
            <p:nvPr/>
          </p:nvCxnSpPr>
          <p:spPr>
            <a:xfrm rot="5400000">
              <a:off x="7629118" y="2612964"/>
              <a:ext cx="129900" cy="1113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667E9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7" name="Google Shape;767;p43"/>
            <p:cNvCxnSpPr/>
            <p:nvPr/>
          </p:nvCxnSpPr>
          <p:spPr>
            <a:xfrm flipH="1" rot="-5400000">
              <a:off x="8276270" y="2612964"/>
              <a:ext cx="129900" cy="1113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667E9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" name="Google Shape;768;p43"/>
            <p:cNvCxnSpPr/>
            <p:nvPr/>
          </p:nvCxnSpPr>
          <p:spPr>
            <a:xfrm rot="10800000">
              <a:off x="7617850" y="2393356"/>
              <a:ext cx="83400" cy="0"/>
            </a:xfrm>
            <a:prstGeom prst="straightConnector1">
              <a:avLst/>
            </a:prstGeom>
            <a:noFill/>
            <a:ln cap="flat" cmpd="sng" w="9525">
              <a:solidFill>
                <a:srgbClr val="667E9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" name="Google Shape;769;p43"/>
            <p:cNvCxnSpPr/>
            <p:nvPr/>
          </p:nvCxnSpPr>
          <p:spPr>
            <a:xfrm rot="10800000">
              <a:off x="8334015" y="2393356"/>
              <a:ext cx="83400" cy="0"/>
            </a:xfrm>
            <a:prstGeom prst="straightConnector1">
              <a:avLst/>
            </a:prstGeom>
            <a:noFill/>
            <a:ln cap="flat" cmpd="sng" w="9525">
              <a:solidFill>
                <a:srgbClr val="667E9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70" name="Google Shape;770;p43"/>
            <p:cNvGrpSpPr/>
            <p:nvPr/>
          </p:nvGrpSpPr>
          <p:grpSpPr>
            <a:xfrm>
              <a:off x="7734309" y="2063282"/>
              <a:ext cx="570957" cy="620095"/>
              <a:chOff x="7734309" y="2063282"/>
              <a:chExt cx="570957" cy="620095"/>
            </a:xfrm>
          </p:grpSpPr>
          <p:grpSp>
            <p:nvGrpSpPr>
              <p:cNvPr id="771" name="Google Shape;771;p43"/>
              <p:cNvGrpSpPr/>
              <p:nvPr/>
            </p:nvGrpSpPr>
            <p:grpSpPr>
              <a:xfrm>
                <a:off x="8031573" y="2063282"/>
                <a:ext cx="273693" cy="620095"/>
                <a:chOff x="8031573" y="2063282"/>
                <a:chExt cx="273693" cy="620095"/>
              </a:xfrm>
            </p:grpSpPr>
            <p:sp>
              <p:nvSpPr>
                <p:cNvPr id="772" name="Google Shape;772;p43"/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rect b="b" l="l" r="r" t="t"/>
                  <a:pathLst>
                    <a:path extrusionOk="0" h="14712" w="17944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3" name="Google Shape;773;p43"/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rect b="b" l="l" r="r" t="t"/>
                  <a:pathLst>
                    <a:path extrusionOk="0" h="18243" w="19963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4" name="Google Shape;774;p43"/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rect b="b" l="l" r="r" t="t"/>
                  <a:pathLst>
                    <a:path extrusionOk="0" h="10396" w="12933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5" name="Google Shape;775;p43"/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rect b="b" l="l" r="r" t="t"/>
                  <a:pathLst>
                    <a:path extrusionOk="0" h="12904" w="16142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76" name="Google Shape;776;p43"/>
              <p:cNvGrpSpPr/>
              <p:nvPr/>
            </p:nvGrpSpPr>
            <p:grpSpPr>
              <a:xfrm flipH="1">
                <a:off x="7734309" y="2063282"/>
                <a:ext cx="273693" cy="620095"/>
                <a:chOff x="8031573" y="2063282"/>
                <a:chExt cx="273693" cy="620095"/>
              </a:xfrm>
            </p:grpSpPr>
            <p:sp>
              <p:nvSpPr>
                <p:cNvPr id="777" name="Google Shape;777;p43"/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rect b="b" l="l" r="r" t="t"/>
                  <a:pathLst>
                    <a:path extrusionOk="0" h="14712" w="17944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8" name="Google Shape;778;p43"/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rect b="b" l="l" r="r" t="t"/>
                  <a:pathLst>
                    <a:path extrusionOk="0" h="18243" w="19963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9" name="Google Shape;779;p43"/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rect b="b" l="l" r="r" t="t"/>
                  <a:pathLst>
                    <a:path extrusionOk="0" h="10396" w="12933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0" name="Google Shape;780;p43"/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rect b="b" l="l" r="r" t="t"/>
                  <a:pathLst>
                    <a:path extrusionOk="0" h="12904" w="16142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81" name="Google Shape;781;p43"/>
          <p:cNvSpPr txBox="1"/>
          <p:nvPr/>
        </p:nvSpPr>
        <p:spPr>
          <a:xfrm>
            <a:off x="2416650" y="2185650"/>
            <a:ext cx="43107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CC0000"/>
                </a:solidFill>
                <a:highlight>
                  <a:srgbClr val="435D74"/>
                </a:highlight>
                <a:latin typeface="Oswald"/>
                <a:ea typeface="Oswald"/>
                <a:cs typeface="Oswald"/>
                <a:sym typeface="Oswald"/>
              </a:rPr>
              <a:t>Iron Man</a:t>
            </a:r>
            <a:endParaRPr b="1" sz="3000">
              <a:solidFill>
                <a:srgbClr val="CC0000"/>
              </a:solidFill>
              <a:highlight>
                <a:srgbClr val="435D74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2" name="Google Shape;782;p43"/>
          <p:cNvSpPr txBox="1"/>
          <p:nvPr/>
        </p:nvSpPr>
        <p:spPr>
          <a:xfrm>
            <a:off x="0" y="236975"/>
            <a:ext cx="40569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B2D42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r>
              <a:rPr b="1" lang="en" sz="3000">
                <a:solidFill>
                  <a:srgbClr val="2B2D42"/>
                </a:solidFill>
                <a:latin typeface="Oswald"/>
                <a:ea typeface="Oswald"/>
                <a:cs typeface="Oswald"/>
                <a:sym typeface="Oswald"/>
              </a:rPr>
              <a:t>Do you like Iron Man?”</a:t>
            </a:r>
            <a:endParaRPr b="1" sz="3000">
              <a:solidFill>
                <a:srgbClr val="2B2D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83" name="Google Shape;783;p43"/>
          <p:cNvGrpSpPr/>
          <p:nvPr/>
        </p:nvGrpSpPr>
        <p:grpSpPr>
          <a:xfrm>
            <a:off x="1139375" y="2332350"/>
            <a:ext cx="6865250" cy="2376175"/>
            <a:chOff x="1139375" y="2332350"/>
            <a:chExt cx="6865250" cy="2376175"/>
          </a:xfrm>
        </p:grpSpPr>
        <p:sp>
          <p:nvSpPr>
            <p:cNvPr id="784" name="Google Shape;784;p43"/>
            <p:cNvSpPr txBox="1"/>
            <p:nvPr/>
          </p:nvSpPr>
          <p:spPr>
            <a:xfrm>
              <a:off x="2146450" y="4229725"/>
              <a:ext cx="1454400" cy="47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2B2D4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Marvel </a:t>
              </a:r>
              <a:endParaRPr>
                <a:solidFill>
                  <a:srgbClr val="2B2D4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85" name="Google Shape;785;p43"/>
            <p:cNvSpPr txBox="1"/>
            <p:nvPr/>
          </p:nvSpPr>
          <p:spPr>
            <a:xfrm>
              <a:off x="6550225" y="2332350"/>
              <a:ext cx="1454400" cy="47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2B2D4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Robert</a:t>
              </a:r>
              <a:endParaRPr>
                <a:solidFill>
                  <a:srgbClr val="2B2D4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2B2D4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Downey</a:t>
              </a:r>
              <a:endParaRPr>
                <a:solidFill>
                  <a:srgbClr val="2B2D4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2B2D4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Jr.</a:t>
              </a:r>
              <a:endParaRPr>
                <a:solidFill>
                  <a:srgbClr val="2B2D4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86" name="Google Shape;786;p43"/>
            <p:cNvSpPr txBox="1"/>
            <p:nvPr/>
          </p:nvSpPr>
          <p:spPr>
            <a:xfrm>
              <a:off x="1139375" y="2332350"/>
              <a:ext cx="1454400" cy="47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2B2D4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Avengers</a:t>
              </a:r>
              <a:endParaRPr>
                <a:solidFill>
                  <a:srgbClr val="2B2D4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4"/>
          <p:cNvSpPr/>
          <p:nvPr/>
        </p:nvSpPr>
        <p:spPr>
          <a:xfrm>
            <a:off x="3811575" y="2250275"/>
            <a:ext cx="1517700" cy="478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44"/>
          <p:cNvSpPr txBox="1"/>
          <p:nvPr/>
        </p:nvSpPr>
        <p:spPr>
          <a:xfrm>
            <a:off x="2146450" y="849275"/>
            <a:ext cx="14544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D42"/>
                </a:solidFill>
                <a:latin typeface="Montserrat"/>
                <a:ea typeface="Montserrat"/>
                <a:cs typeface="Montserrat"/>
                <a:sym typeface="Montserrat"/>
              </a:rPr>
              <a:t>English</a:t>
            </a:r>
            <a:endParaRPr>
              <a:solidFill>
                <a:srgbClr val="2B2D4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44"/>
          <p:cNvSpPr txBox="1"/>
          <p:nvPr/>
        </p:nvSpPr>
        <p:spPr>
          <a:xfrm>
            <a:off x="5428825" y="4210375"/>
            <a:ext cx="14544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D42"/>
                </a:solidFill>
                <a:latin typeface="Montserrat"/>
                <a:ea typeface="Montserrat"/>
                <a:cs typeface="Montserrat"/>
                <a:sym typeface="Montserrat"/>
              </a:rPr>
              <a:t>Long Island</a:t>
            </a:r>
            <a:endParaRPr>
              <a:solidFill>
                <a:srgbClr val="2B2D4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4" name="Google Shape;794;p44"/>
          <p:cNvSpPr/>
          <p:nvPr/>
        </p:nvSpPr>
        <p:spPr>
          <a:xfrm>
            <a:off x="2374200" y="820925"/>
            <a:ext cx="947700" cy="535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44"/>
          <p:cNvSpPr/>
          <p:nvPr/>
        </p:nvSpPr>
        <p:spPr>
          <a:xfrm>
            <a:off x="5571175" y="4249075"/>
            <a:ext cx="1169700" cy="440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44"/>
          <p:cNvSpPr txBox="1"/>
          <p:nvPr/>
        </p:nvSpPr>
        <p:spPr>
          <a:xfrm>
            <a:off x="2416650" y="2185650"/>
            <a:ext cx="43107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B2D42"/>
                </a:solidFill>
                <a:latin typeface="Montserrat"/>
                <a:ea typeface="Montserrat"/>
                <a:cs typeface="Montserrat"/>
                <a:sym typeface="Montserrat"/>
              </a:rPr>
              <a:t>Iron Man</a:t>
            </a:r>
            <a:endParaRPr b="1"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7" name="Google Shape;797;p44"/>
          <p:cNvSpPr txBox="1"/>
          <p:nvPr/>
        </p:nvSpPr>
        <p:spPr>
          <a:xfrm>
            <a:off x="2146450" y="4229725"/>
            <a:ext cx="14544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D42"/>
                </a:solidFill>
                <a:latin typeface="Montserrat"/>
                <a:ea typeface="Montserrat"/>
                <a:cs typeface="Montserrat"/>
                <a:sym typeface="Montserrat"/>
              </a:rPr>
              <a:t>Marvel </a:t>
            </a:r>
            <a:endParaRPr>
              <a:solidFill>
                <a:srgbClr val="2B2D4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8" name="Google Shape;798;p44"/>
          <p:cNvSpPr txBox="1"/>
          <p:nvPr/>
        </p:nvSpPr>
        <p:spPr>
          <a:xfrm>
            <a:off x="6550225" y="2332350"/>
            <a:ext cx="14544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D42"/>
                </a:solidFill>
                <a:latin typeface="Montserrat"/>
                <a:ea typeface="Montserrat"/>
                <a:cs typeface="Montserrat"/>
                <a:sym typeface="Montserrat"/>
              </a:rPr>
              <a:t>Robert</a:t>
            </a:r>
            <a:endParaRPr>
              <a:solidFill>
                <a:srgbClr val="2B2D4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D42"/>
                </a:solidFill>
                <a:latin typeface="Montserrat"/>
                <a:ea typeface="Montserrat"/>
                <a:cs typeface="Montserrat"/>
                <a:sym typeface="Montserrat"/>
              </a:rPr>
              <a:t>Downey</a:t>
            </a:r>
            <a:endParaRPr>
              <a:solidFill>
                <a:srgbClr val="2B2D4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D42"/>
                </a:solidFill>
                <a:latin typeface="Montserrat"/>
                <a:ea typeface="Montserrat"/>
                <a:cs typeface="Montserrat"/>
                <a:sym typeface="Montserrat"/>
              </a:rPr>
              <a:t>Jr.</a:t>
            </a:r>
            <a:endParaRPr>
              <a:solidFill>
                <a:srgbClr val="2B2D4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9" name="Google Shape;799;p44"/>
          <p:cNvSpPr txBox="1"/>
          <p:nvPr/>
        </p:nvSpPr>
        <p:spPr>
          <a:xfrm>
            <a:off x="1139375" y="2332350"/>
            <a:ext cx="14544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D42"/>
                </a:solidFill>
                <a:latin typeface="Montserrat"/>
                <a:ea typeface="Montserrat"/>
                <a:cs typeface="Montserrat"/>
                <a:sym typeface="Montserrat"/>
              </a:rPr>
              <a:t>Avengers</a:t>
            </a:r>
            <a:endParaRPr>
              <a:solidFill>
                <a:srgbClr val="2B2D4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0" name="Google Shape;800;p44"/>
          <p:cNvSpPr/>
          <p:nvPr/>
        </p:nvSpPr>
        <p:spPr>
          <a:xfrm>
            <a:off x="6823225" y="2250275"/>
            <a:ext cx="947700" cy="676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44"/>
          <p:cNvSpPr/>
          <p:nvPr/>
        </p:nvSpPr>
        <p:spPr>
          <a:xfrm>
            <a:off x="2399800" y="4229725"/>
            <a:ext cx="947700" cy="440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44"/>
          <p:cNvSpPr/>
          <p:nvPr/>
        </p:nvSpPr>
        <p:spPr>
          <a:xfrm>
            <a:off x="1373075" y="2368625"/>
            <a:ext cx="991800" cy="440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3" name="Google Shape;803;p44"/>
          <p:cNvCxnSpPr>
            <a:stCxn id="791" idx="1"/>
            <a:endCxn id="802" idx="3"/>
          </p:cNvCxnSpPr>
          <p:nvPr/>
        </p:nvCxnSpPr>
        <p:spPr>
          <a:xfrm flipH="1">
            <a:off x="2364975" y="2489675"/>
            <a:ext cx="1446600" cy="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4" name="Google Shape;804;p44"/>
          <p:cNvCxnSpPr>
            <a:endCxn id="801" idx="0"/>
          </p:cNvCxnSpPr>
          <p:nvPr/>
        </p:nvCxnSpPr>
        <p:spPr>
          <a:xfrm flipH="1">
            <a:off x="2873650" y="2732425"/>
            <a:ext cx="1310100" cy="14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5" name="Google Shape;805;p44"/>
          <p:cNvCxnSpPr>
            <a:stCxn id="791" idx="3"/>
            <a:endCxn id="800" idx="1"/>
          </p:cNvCxnSpPr>
          <p:nvPr/>
        </p:nvCxnSpPr>
        <p:spPr>
          <a:xfrm>
            <a:off x="5329275" y="2489675"/>
            <a:ext cx="1494000" cy="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6" name="Google Shape;806;p44"/>
          <p:cNvCxnSpPr>
            <a:endCxn id="795" idx="0"/>
          </p:cNvCxnSpPr>
          <p:nvPr/>
        </p:nvCxnSpPr>
        <p:spPr>
          <a:xfrm>
            <a:off x="5072125" y="2732275"/>
            <a:ext cx="1083900" cy="15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7" name="Google Shape;807;p44"/>
          <p:cNvSpPr txBox="1"/>
          <p:nvPr/>
        </p:nvSpPr>
        <p:spPr>
          <a:xfrm>
            <a:off x="5615150" y="820925"/>
            <a:ext cx="14544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D42"/>
                </a:solidFill>
                <a:latin typeface="Montserrat"/>
                <a:ea typeface="Montserrat"/>
                <a:cs typeface="Montserrat"/>
                <a:sym typeface="Montserrat"/>
              </a:rPr>
              <a:t>Homo Sapiens</a:t>
            </a:r>
            <a:endParaRPr>
              <a:solidFill>
                <a:srgbClr val="2B2D4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8" name="Google Shape;808;p44"/>
          <p:cNvSpPr/>
          <p:nvPr/>
        </p:nvSpPr>
        <p:spPr>
          <a:xfrm>
            <a:off x="5842900" y="792575"/>
            <a:ext cx="947700" cy="535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9" name="Google Shape;809;p44"/>
          <p:cNvCxnSpPr/>
          <p:nvPr/>
        </p:nvCxnSpPr>
        <p:spPr>
          <a:xfrm flipH="1" rot="10800000">
            <a:off x="4971475" y="1328075"/>
            <a:ext cx="1293300" cy="9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0" name="Google Shape;810;p44"/>
          <p:cNvCxnSpPr>
            <a:endCxn id="794" idx="2"/>
          </p:cNvCxnSpPr>
          <p:nvPr/>
        </p:nvCxnSpPr>
        <p:spPr>
          <a:xfrm rot="10800000">
            <a:off x="2848050" y="1356425"/>
            <a:ext cx="1352700" cy="8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1" name="Google Shape;811;p44"/>
          <p:cNvSpPr txBox="1"/>
          <p:nvPr/>
        </p:nvSpPr>
        <p:spPr>
          <a:xfrm>
            <a:off x="2952400" y="1607150"/>
            <a:ext cx="1169700" cy="29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Roboto"/>
                <a:ea typeface="Roboto"/>
                <a:cs typeface="Roboto"/>
                <a:sym typeface="Roboto"/>
              </a:rPr>
              <a:t>in_language</a:t>
            </a:r>
            <a:endParaRPr i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44"/>
          <p:cNvSpPr txBox="1"/>
          <p:nvPr/>
        </p:nvSpPr>
        <p:spPr>
          <a:xfrm>
            <a:off x="5029225" y="1620224"/>
            <a:ext cx="1169700" cy="27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Roboto"/>
                <a:ea typeface="Roboto"/>
                <a:cs typeface="Roboto"/>
                <a:sym typeface="Roboto"/>
              </a:rPr>
              <a:t>species</a:t>
            </a:r>
            <a:endParaRPr i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44"/>
          <p:cNvSpPr txBox="1"/>
          <p:nvPr/>
        </p:nvSpPr>
        <p:spPr>
          <a:xfrm>
            <a:off x="2943850" y="3367888"/>
            <a:ext cx="1169700" cy="29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Roboto"/>
                <a:ea typeface="Roboto"/>
                <a:cs typeface="Roboto"/>
                <a:sym typeface="Roboto"/>
              </a:rPr>
              <a:t>produced_by</a:t>
            </a:r>
            <a:endParaRPr i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44"/>
          <p:cNvSpPr txBox="1"/>
          <p:nvPr/>
        </p:nvSpPr>
        <p:spPr>
          <a:xfrm>
            <a:off x="5095075" y="3377550"/>
            <a:ext cx="1169700" cy="29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Roboto"/>
                <a:ea typeface="Roboto"/>
                <a:cs typeface="Roboto"/>
                <a:sym typeface="Roboto"/>
              </a:rPr>
              <a:t>place_of_birth</a:t>
            </a:r>
            <a:endParaRPr i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44"/>
          <p:cNvSpPr txBox="1"/>
          <p:nvPr/>
        </p:nvSpPr>
        <p:spPr>
          <a:xfrm>
            <a:off x="5505025" y="2341575"/>
            <a:ext cx="1083900" cy="29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Roboto"/>
                <a:ea typeface="Roboto"/>
                <a:cs typeface="Roboto"/>
                <a:sym typeface="Roboto"/>
              </a:rPr>
              <a:t>starred_actors</a:t>
            </a:r>
            <a:endParaRPr i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44"/>
          <p:cNvSpPr txBox="1"/>
          <p:nvPr/>
        </p:nvSpPr>
        <p:spPr>
          <a:xfrm>
            <a:off x="2694725" y="2341650"/>
            <a:ext cx="947700" cy="29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Roboto"/>
                <a:ea typeface="Roboto"/>
                <a:cs typeface="Roboto"/>
                <a:sym typeface="Roboto"/>
              </a:rPr>
              <a:t>organization</a:t>
            </a:r>
            <a:endParaRPr i="1"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5"/>
          <p:cNvSpPr txBox="1"/>
          <p:nvPr>
            <p:ph type="title"/>
          </p:nvPr>
        </p:nvSpPr>
        <p:spPr>
          <a:xfrm>
            <a:off x="720000" y="570550"/>
            <a:ext cx="35157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22" name="Google Shape;822;p45"/>
          <p:cNvSpPr txBox="1"/>
          <p:nvPr>
            <p:ph idx="1" type="subTitle"/>
          </p:nvPr>
        </p:nvSpPr>
        <p:spPr>
          <a:xfrm>
            <a:off x="2004475" y="194245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23" name="Google Shape;823;p45"/>
          <p:cNvSpPr txBox="1"/>
          <p:nvPr>
            <p:ph idx="2" type="subTitle"/>
          </p:nvPr>
        </p:nvSpPr>
        <p:spPr>
          <a:xfrm>
            <a:off x="2004475" y="2284375"/>
            <a:ext cx="2480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motivation</a:t>
            </a:r>
            <a:endParaRPr/>
          </a:p>
        </p:txBody>
      </p:sp>
      <p:sp>
        <p:nvSpPr>
          <p:cNvPr id="824" name="Google Shape;824;p45"/>
          <p:cNvSpPr txBox="1"/>
          <p:nvPr>
            <p:ph idx="3" type="title"/>
          </p:nvPr>
        </p:nvSpPr>
        <p:spPr>
          <a:xfrm>
            <a:off x="2004475" y="1534425"/>
            <a:ext cx="753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25" name="Google Shape;825;p45"/>
          <p:cNvSpPr txBox="1"/>
          <p:nvPr>
            <p:ph idx="4" type="subTitle"/>
          </p:nvPr>
        </p:nvSpPr>
        <p:spPr>
          <a:xfrm>
            <a:off x="2004475" y="3564650"/>
            <a:ext cx="25674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&amp; Results </a:t>
            </a:r>
            <a:endParaRPr/>
          </a:p>
        </p:txBody>
      </p:sp>
      <p:sp>
        <p:nvSpPr>
          <p:cNvPr id="826" name="Google Shape;826;p45"/>
          <p:cNvSpPr txBox="1"/>
          <p:nvPr>
            <p:ph idx="5" type="subTitle"/>
          </p:nvPr>
        </p:nvSpPr>
        <p:spPr>
          <a:xfrm>
            <a:off x="2004475" y="3906575"/>
            <a:ext cx="2480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 and analysis of results</a:t>
            </a:r>
            <a:endParaRPr/>
          </a:p>
        </p:txBody>
      </p:sp>
      <p:sp>
        <p:nvSpPr>
          <p:cNvPr id="827" name="Google Shape;827;p45"/>
          <p:cNvSpPr txBox="1"/>
          <p:nvPr>
            <p:ph idx="6" type="title"/>
          </p:nvPr>
        </p:nvSpPr>
        <p:spPr>
          <a:xfrm>
            <a:off x="2004475" y="3156625"/>
            <a:ext cx="753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28" name="Google Shape;828;p45"/>
          <p:cNvSpPr txBox="1"/>
          <p:nvPr>
            <p:ph idx="7" type="subTitle"/>
          </p:nvPr>
        </p:nvSpPr>
        <p:spPr>
          <a:xfrm>
            <a:off x="4820775" y="194245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Gap</a:t>
            </a:r>
            <a:endParaRPr/>
          </a:p>
        </p:txBody>
      </p:sp>
      <p:sp>
        <p:nvSpPr>
          <p:cNvPr id="829" name="Google Shape;829;p45"/>
          <p:cNvSpPr txBox="1"/>
          <p:nvPr>
            <p:ph idx="8" type="subTitle"/>
          </p:nvPr>
        </p:nvSpPr>
        <p:spPr>
          <a:xfrm>
            <a:off x="4820775" y="2284375"/>
            <a:ext cx="2480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 and research questions</a:t>
            </a:r>
            <a:endParaRPr/>
          </a:p>
        </p:txBody>
      </p:sp>
      <p:sp>
        <p:nvSpPr>
          <p:cNvPr id="830" name="Google Shape;830;p45"/>
          <p:cNvSpPr txBox="1"/>
          <p:nvPr>
            <p:ph idx="9" type="title"/>
          </p:nvPr>
        </p:nvSpPr>
        <p:spPr>
          <a:xfrm>
            <a:off x="4820775" y="1534425"/>
            <a:ext cx="753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31" name="Google Shape;831;p45"/>
          <p:cNvSpPr txBox="1"/>
          <p:nvPr>
            <p:ph idx="13" type="subTitle"/>
          </p:nvPr>
        </p:nvSpPr>
        <p:spPr>
          <a:xfrm>
            <a:off x="4820775" y="356465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832" name="Google Shape;832;p45"/>
          <p:cNvSpPr txBox="1"/>
          <p:nvPr>
            <p:ph idx="14" type="subTitle"/>
          </p:nvPr>
        </p:nvSpPr>
        <p:spPr>
          <a:xfrm>
            <a:off x="4820775" y="3906575"/>
            <a:ext cx="2480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45"/>
          <p:cNvSpPr txBox="1"/>
          <p:nvPr>
            <p:ph idx="15" type="title"/>
          </p:nvPr>
        </p:nvSpPr>
        <p:spPr>
          <a:xfrm>
            <a:off x="4820775" y="3156625"/>
            <a:ext cx="753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46"/>
          <p:cNvSpPr/>
          <p:nvPr/>
        </p:nvSpPr>
        <p:spPr>
          <a:xfrm>
            <a:off x="306850" y="2088475"/>
            <a:ext cx="8520600" cy="1449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35D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4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840" name="Google Shape;840;p46"/>
          <p:cNvSpPr txBox="1"/>
          <p:nvPr>
            <p:ph idx="1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B2D42"/>
                </a:solidFill>
                <a:latin typeface="Oswald"/>
                <a:ea typeface="Oswald"/>
                <a:cs typeface="Oswald"/>
                <a:sym typeface="Oswald"/>
              </a:rPr>
              <a:t>Dataset</a:t>
            </a:r>
            <a:endParaRPr b="1" sz="2000">
              <a:solidFill>
                <a:srgbClr val="2B2D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Moon et al. (2019)</a:t>
            </a:r>
            <a:r>
              <a:rPr b="1" lang="en"/>
              <a:t>:</a:t>
            </a:r>
            <a:r>
              <a:rPr lang="en"/>
              <a:t>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OpenDialKG dataset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Each dialog transition mapped to KG path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15,000 conversations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BiLSTMs for encoding</a:t>
            </a:r>
            <a:endParaRPr/>
          </a:p>
        </p:txBody>
      </p:sp>
      <p:sp>
        <p:nvSpPr>
          <p:cNvPr id="841" name="Google Shape;841;p46"/>
          <p:cNvSpPr txBox="1"/>
          <p:nvPr>
            <p:ph idx="2" type="body"/>
          </p:nvPr>
        </p:nvSpPr>
        <p:spPr>
          <a:xfrm>
            <a:off x="311725" y="1505700"/>
            <a:ext cx="43965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B2D42"/>
                </a:solidFill>
                <a:latin typeface="Oswald"/>
                <a:ea typeface="Oswald"/>
                <a:cs typeface="Oswald"/>
                <a:sym typeface="Oswald"/>
              </a:rPr>
              <a:t>Dataset + Response Generator</a:t>
            </a:r>
            <a:endParaRPr b="1" sz="2000">
              <a:solidFill>
                <a:srgbClr val="2B2D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Chaudhuri et al. (2019):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Soccer dataset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3,000 conversations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Soccer KG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KG Copy model - LSTM encoder and decoder</a:t>
            </a:r>
            <a:br>
              <a:rPr lang="en"/>
            </a:b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Wu et al. (2019):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Movie synopsis dataset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Conversation follow a specific goal:</a:t>
            </a:r>
            <a:br>
              <a:rPr lang="en"/>
            </a:br>
            <a:r>
              <a:rPr lang="en"/>
              <a:t>START -&gt; topic a -&gt; topic 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bi-directional GRUs for encoding</a:t>
            </a:r>
            <a:endParaRPr/>
          </a:p>
        </p:txBody>
      </p:sp>
      <p:sp>
        <p:nvSpPr>
          <p:cNvPr id="842" name="Google Shape;842;p46"/>
          <p:cNvSpPr txBox="1"/>
          <p:nvPr>
            <p:ph idx="3" type="title"/>
          </p:nvPr>
        </p:nvSpPr>
        <p:spPr>
          <a:xfrm>
            <a:off x="311700" y="4265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843" name="Google Shape;843;p46"/>
          <p:cNvSpPr txBox="1"/>
          <p:nvPr/>
        </p:nvSpPr>
        <p:spPr>
          <a:xfrm>
            <a:off x="5110800" y="4133100"/>
            <a:ext cx="34431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B2D42"/>
                </a:solidFill>
                <a:latin typeface="Oswald"/>
                <a:ea typeface="Oswald"/>
                <a:cs typeface="Oswald"/>
                <a:sym typeface="Oswald"/>
              </a:rPr>
              <a:t>Research Gap:</a:t>
            </a:r>
            <a:endParaRPr b="1" sz="2000">
              <a:solidFill>
                <a:srgbClr val="2B2D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2B2D42"/>
                </a:solidFill>
                <a:latin typeface="Oswald"/>
                <a:ea typeface="Oswald"/>
                <a:cs typeface="Oswald"/>
                <a:sym typeface="Oswald"/>
              </a:rPr>
              <a:t>RNN</a:t>
            </a:r>
            <a:r>
              <a:rPr b="1" lang="en" sz="2000">
                <a:solidFill>
                  <a:srgbClr val="2B2D42"/>
                </a:solidFill>
                <a:latin typeface="Oswald"/>
                <a:ea typeface="Oswald"/>
                <a:cs typeface="Oswald"/>
                <a:sym typeface="Oswald"/>
              </a:rPr>
              <a:t>-based entity prediction.</a:t>
            </a:r>
            <a:endParaRPr b="1" sz="2000">
              <a:solidFill>
                <a:srgbClr val="2B2D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4" name="Google Shape;844;p46"/>
          <p:cNvSpPr txBox="1"/>
          <p:nvPr/>
        </p:nvSpPr>
        <p:spPr>
          <a:xfrm>
            <a:off x="7913150" y="3138475"/>
            <a:ext cx="8079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B2D42"/>
                </a:solidFill>
                <a:latin typeface="Oswald"/>
                <a:ea typeface="Oswald"/>
                <a:cs typeface="Oswald"/>
                <a:sym typeface="Oswald"/>
              </a:rPr>
              <a:t>baseline</a:t>
            </a:r>
            <a:endParaRPr sz="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47"/>
          <p:cNvSpPr txBox="1"/>
          <p:nvPr>
            <p:ph idx="1" type="body"/>
          </p:nvPr>
        </p:nvSpPr>
        <p:spPr>
          <a:xfrm>
            <a:off x="311700" y="1315163"/>
            <a:ext cx="85206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B2D4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B2D42"/>
                </a:solidFill>
                <a:latin typeface="Montserrat"/>
                <a:ea typeface="Montserrat"/>
                <a:cs typeface="Montserrat"/>
                <a:sym typeface="Montserrat"/>
              </a:rPr>
              <a:t>How do transformers affect entity prediction performance in conversational Q&amp;A knowledge grounded dialogue?</a:t>
            </a:r>
            <a:endParaRPr/>
          </a:p>
        </p:txBody>
      </p:sp>
      <p:sp>
        <p:nvSpPr>
          <p:cNvPr id="851" name="Google Shape;851;p47"/>
          <p:cNvSpPr txBox="1"/>
          <p:nvPr>
            <p:ph idx="3" type="title"/>
          </p:nvPr>
        </p:nvSpPr>
        <p:spPr>
          <a:xfrm>
            <a:off x="311700" y="4265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852" name="Google Shape;852;p47"/>
          <p:cNvSpPr txBox="1"/>
          <p:nvPr>
            <p:ph idx="1" type="body"/>
          </p:nvPr>
        </p:nvSpPr>
        <p:spPr>
          <a:xfrm>
            <a:off x="4832388" y="24324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 sz="1300"/>
              <a:t>. </a:t>
            </a:r>
            <a:r>
              <a:rPr lang="en"/>
              <a:t>How can we rank the best responses?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solidFill>
                <a:srgbClr val="2B2D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3" name="Google Shape;853;p47"/>
          <p:cNvSpPr txBox="1"/>
          <p:nvPr>
            <p:ph idx="2" type="body"/>
          </p:nvPr>
        </p:nvSpPr>
        <p:spPr>
          <a:xfrm>
            <a:off x="311713" y="2432400"/>
            <a:ext cx="43965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/>
              <a:t>1</a:t>
            </a:r>
            <a:r>
              <a:rPr lang="en" sz="1300"/>
              <a:t>. </a:t>
            </a:r>
            <a:r>
              <a:rPr lang="en"/>
              <a:t>How to combine an entity prediction model and a response generation model?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8"/>
          <p:cNvSpPr txBox="1"/>
          <p:nvPr>
            <p:ph idx="4294967295" type="title"/>
          </p:nvPr>
        </p:nvSpPr>
        <p:spPr>
          <a:xfrm>
            <a:off x="745875" y="521775"/>
            <a:ext cx="48405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contribution</a:t>
            </a:r>
            <a:endParaRPr/>
          </a:p>
        </p:txBody>
      </p:sp>
      <p:grpSp>
        <p:nvGrpSpPr>
          <p:cNvPr id="859" name="Google Shape;859;p48"/>
          <p:cNvGrpSpPr/>
          <p:nvPr/>
        </p:nvGrpSpPr>
        <p:grpSpPr>
          <a:xfrm>
            <a:off x="1050450" y="1667725"/>
            <a:ext cx="7043100" cy="570600"/>
            <a:chOff x="1050450" y="1667725"/>
            <a:chExt cx="7043100" cy="570600"/>
          </a:xfrm>
        </p:grpSpPr>
        <p:sp>
          <p:nvSpPr>
            <p:cNvPr id="860" name="Google Shape;860;p48"/>
            <p:cNvSpPr txBox="1"/>
            <p:nvPr/>
          </p:nvSpPr>
          <p:spPr>
            <a:xfrm>
              <a:off x="1050450" y="1667725"/>
              <a:ext cx="7043100" cy="57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Seed Entity      Candidates      Classifier       DialoGPT      DialoRPT           	</a:t>
              </a:r>
              <a:endParaRPr/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2412439" y="1871497"/>
              <a:ext cx="185410" cy="94006"/>
            </a:xfrm>
            <a:custGeom>
              <a:rect b="b" l="l" r="r" t="t"/>
              <a:pathLst>
                <a:path extrusionOk="0" h="1544" w="3045">
                  <a:moveTo>
                    <a:pt x="1645" y="0"/>
                  </a:moveTo>
                  <a:lnTo>
                    <a:pt x="2143" y="505"/>
                  </a:lnTo>
                  <a:lnTo>
                    <a:pt x="0" y="505"/>
                  </a:lnTo>
                  <a:lnTo>
                    <a:pt x="0" y="1046"/>
                  </a:lnTo>
                  <a:lnTo>
                    <a:pt x="2143" y="1046"/>
                  </a:lnTo>
                  <a:lnTo>
                    <a:pt x="1645" y="1544"/>
                  </a:lnTo>
                  <a:lnTo>
                    <a:pt x="2272" y="1544"/>
                  </a:lnTo>
                  <a:lnTo>
                    <a:pt x="3044" y="772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3971539" y="1871497"/>
              <a:ext cx="185410" cy="94006"/>
            </a:xfrm>
            <a:custGeom>
              <a:rect b="b" l="l" r="r" t="t"/>
              <a:pathLst>
                <a:path extrusionOk="0" h="1544" w="3045">
                  <a:moveTo>
                    <a:pt x="1645" y="0"/>
                  </a:moveTo>
                  <a:lnTo>
                    <a:pt x="2143" y="505"/>
                  </a:lnTo>
                  <a:lnTo>
                    <a:pt x="0" y="505"/>
                  </a:lnTo>
                  <a:lnTo>
                    <a:pt x="0" y="1046"/>
                  </a:lnTo>
                  <a:lnTo>
                    <a:pt x="2143" y="1046"/>
                  </a:lnTo>
                  <a:lnTo>
                    <a:pt x="1645" y="1544"/>
                  </a:lnTo>
                  <a:lnTo>
                    <a:pt x="2272" y="1544"/>
                  </a:lnTo>
                  <a:lnTo>
                    <a:pt x="3044" y="772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8"/>
            <p:cNvSpPr/>
            <p:nvPr/>
          </p:nvSpPr>
          <p:spPr>
            <a:xfrm>
              <a:off x="5375089" y="1871497"/>
              <a:ext cx="185410" cy="94006"/>
            </a:xfrm>
            <a:custGeom>
              <a:rect b="b" l="l" r="r" t="t"/>
              <a:pathLst>
                <a:path extrusionOk="0" h="1544" w="3045">
                  <a:moveTo>
                    <a:pt x="1645" y="0"/>
                  </a:moveTo>
                  <a:lnTo>
                    <a:pt x="2143" y="505"/>
                  </a:lnTo>
                  <a:lnTo>
                    <a:pt x="0" y="505"/>
                  </a:lnTo>
                  <a:lnTo>
                    <a:pt x="0" y="1046"/>
                  </a:lnTo>
                  <a:lnTo>
                    <a:pt x="2143" y="1046"/>
                  </a:lnTo>
                  <a:lnTo>
                    <a:pt x="1645" y="1544"/>
                  </a:lnTo>
                  <a:lnTo>
                    <a:pt x="2272" y="1544"/>
                  </a:lnTo>
                  <a:lnTo>
                    <a:pt x="3044" y="772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6701188" y="1871497"/>
              <a:ext cx="185410" cy="94006"/>
            </a:xfrm>
            <a:custGeom>
              <a:rect b="b" l="l" r="r" t="t"/>
              <a:pathLst>
                <a:path extrusionOk="0" h="1544" w="3045">
                  <a:moveTo>
                    <a:pt x="1645" y="0"/>
                  </a:moveTo>
                  <a:lnTo>
                    <a:pt x="2143" y="505"/>
                  </a:lnTo>
                  <a:lnTo>
                    <a:pt x="0" y="505"/>
                  </a:lnTo>
                  <a:lnTo>
                    <a:pt x="0" y="1046"/>
                  </a:lnTo>
                  <a:lnTo>
                    <a:pt x="2143" y="1046"/>
                  </a:lnTo>
                  <a:lnTo>
                    <a:pt x="1645" y="1544"/>
                  </a:lnTo>
                  <a:lnTo>
                    <a:pt x="2272" y="1544"/>
                  </a:lnTo>
                  <a:lnTo>
                    <a:pt x="3044" y="772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5" name="Google Shape;865;p48"/>
          <p:cNvGrpSpPr/>
          <p:nvPr/>
        </p:nvGrpSpPr>
        <p:grpSpPr>
          <a:xfrm>
            <a:off x="1050450" y="677125"/>
            <a:ext cx="7043100" cy="570600"/>
            <a:chOff x="1050450" y="677125"/>
            <a:chExt cx="7043100" cy="570600"/>
          </a:xfrm>
        </p:grpSpPr>
        <p:sp>
          <p:nvSpPr>
            <p:cNvPr id="866" name="Google Shape;866;p48"/>
            <p:cNvSpPr txBox="1"/>
            <p:nvPr/>
          </p:nvSpPr>
          <p:spPr>
            <a:xfrm>
              <a:off x="1050450" y="677125"/>
              <a:ext cx="7043100" cy="57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Seed Entity      Candidates      Classifier       DialoGPT      DialoRPT           	</a:t>
              </a:r>
              <a:endParaRPr/>
            </a:p>
          </p:txBody>
        </p:sp>
        <p:sp>
          <p:nvSpPr>
            <p:cNvPr id="867" name="Google Shape;867;p48"/>
            <p:cNvSpPr/>
            <p:nvPr/>
          </p:nvSpPr>
          <p:spPr>
            <a:xfrm>
              <a:off x="2412439" y="880897"/>
              <a:ext cx="185410" cy="94006"/>
            </a:xfrm>
            <a:custGeom>
              <a:rect b="b" l="l" r="r" t="t"/>
              <a:pathLst>
                <a:path extrusionOk="0" h="1544" w="3045">
                  <a:moveTo>
                    <a:pt x="1645" y="0"/>
                  </a:moveTo>
                  <a:lnTo>
                    <a:pt x="2143" y="505"/>
                  </a:lnTo>
                  <a:lnTo>
                    <a:pt x="0" y="505"/>
                  </a:lnTo>
                  <a:lnTo>
                    <a:pt x="0" y="1046"/>
                  </a:lnTo>
                  <a:lnTo>
                    <a:pt x="2143" y="1046"/>
                  </a:lnTo>
                  <a:lnTo>
                    <a:pt x="1645" y="1544"/>
                  </a:lnTo>
                  <a:lnTo>
                    <a:pt x="2272" y="1544"/>
                  </a:lnTo>
                  <a:lnTo>
                    <a:pt x="3044" y="772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8"/>
            <p:cNvSpPr/>
            <p:nvPr/>
          </p:nvSpPr>
          <p:spPr>
            <a:xfrm>
              <a:off x="3971539" y="880897"/>
              <a:ext cx="185410" cy="94006"/>
            </a:xfrm>
            <a:custGeom>
              <a:rect b="b" l="l" r="r" t="t"/>
              <a:pathLst>
                <a:path extrusionOk="0" h="1544" w="3045">
                  <a:moveTo>
                    <a:pt x="1645" y="0"/>
                  </a:moveTo>
                  <a:lnTo>
                    <a:pt x="2143" y="505"/>
                  </a:lnTo>
                  <a:lnTo>
                    <a:pt x="0" y="505"/>
                  </a:lnTo>
                  <a:lnTo>
                    <a:pt x="0" y="1046"/>
                  </a:lnTo>
                  <a:lnTo>
                    <a:pt x="2143" y="1046"/>
                  </a:lnTo>
                  <a:lnTo>
                    <a:pt x="1645" y="1544"/>
                  </a:lnTo>
                  <a:lnTo>
                    <a:pt x="2272" y="1544"/>
                  </a:lnTo>
                  <a:lnTo>
                    <a:pt x="3044" y="772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8"/>
            <p:cNvSpPr/>
            <p:nvPr/>
          </p:nvSpPr>
          <p:spPr>
            <a:xfrm>
              <a:off x="5375089" y="880897"/>
              <a:ext cx="185410" cy="94006"/>
            </a:xfrm>
            <a:custGeom>
              <a:rect b="b" l="l" r="r" t="t"/>
              <a:pathLst>
                <a:path extrusionOk="0" h="1544" w="3045">
                  <a:moveTo>
                    <a:pt x="1645" y="0"/>
                  </a:moveTo>
                  <a:lnTo>
                    <a:pt x="2143" y="505"/>
                  </a:lnTo>
                  <a:lnTo>
                    <a:pt x="0" y="505"/>
                  </a:lnTo>
                  <a:lnTo>
                    <a:pt x="0" y="1046"/>
                  </a:lnTo>
                  <a:lnTo>
                    <a:pt x="2143" y="1046"/>
                  </a:lnTo>
                  <a:lnTo>
                    <a:pt x="1645" y="1544"/>
                  </a:lnTo>
                  <a:lnTo>
                    <a:pt x="2272" y="1544"/>
                  </a:lnTo>
                  <a:lnTo>
                    <a:pt x="3044" y="772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8"/>
            <p:cNvSpPr/>
            <p:nvPr/>
          </p:nvSpPr>
          <p:spPr>
            <a:xfrm>
              <a:off x="6701188" y="880897"/>
              <a:ext cx="185410" cy="94006"/>
            </a:xfrm>
            <a:custGeom>
              <a:rect b="b" l="l" r="r" t="t"/>
              <a:pathLst>
                <a:path extrusionOk="0" h="1544" w="3045">
                  <a:moveTo>
                    <a:pt x="1645" y="0"/>
                  </a:moveTo>
                  <a:lnTo>
                    <a:pt x="2143" y="505"/>
                  </a:lnTo>
                  <a:lnTo>
                    <a:pt x="0" y="505"/>
                  </a:lnTo>
                  <a:lnTo>
                    <a:pt x="0" y="1046"/>
                  </a:lnTo>
                  <a:lnTo>
                    <a:pt x="2143" y="1046"/>
                  </a:lnTo>
                  <a:lnTo>
                    <a:pt x="1645" y="1544"/>
                  </a:lnTo>
                  <a:lnTo>
                    <a:pt x="2272" y="1544"/>
                  </a:lnTo>
                  <a:lnTo>
                    <a:pt x="3044" y="772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1" name="Google Shape;871;p48"/>
          <p:cNvGrpSpPr/>
          <p:nvPr/>
        </p:nvGrpSpPr>
        <p:grpSpPr>
          <a:xfrm>
            <a:off x="4100975" y="1760525"/>
            <a:ext cx="1266000" cy="733200"/>
            <a:chOff x="4100975" y="1760525"/>
            <a:chExt cx="1266000" cy="733200"/>
          </a:xfrm>
        </p:grpSpPr>
        <p:sp>
          <p:nvSpPr>
            <p:cNvPr id="872" name="Google Shape;872;p48"/>
            <p:cNvSpPr/>
            <p:nvPr/>
          </p:nvSpPr>
          <p:spPr>
            <a:xfrm>
              <a:off x="4207625" y="1760525"/>
              <a:ext cx="1052700" cy="327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8"/>
            <p:cNvSpPr txBox="1"/>
            <p:nvPr/>
          </p:nvSpPr>
          <p:spPr>
            <a:xfrm>
              <a:off x="4100975" y="2088425"/>
              <a:ext cx="1266000" cy="4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Oswald"/>
                  <a:ea typeface="Oswald"/>
                  <a:cs typeface="Oswald"/>
                  <a:sym typeface="Oswald"/>
                </a:rPr>
                <a:t>entity prediction</a:t>
              </a:r>
              <a:endParaRPr sz="800">
                <a:solidFill>
                  <a:schemeClr val="accent5"/>
                </a:solidFill>
              </a:endParaRPr>
            </a:p>
          </p:txBody>
        </p:sp>
      </p:grpSp>
      <p:grpSp>
        <p:nvGrpSpPr>
          <p:cNvPr id="874" name="Google Shape;874;p48"/>
          <p:cNvGrpSpPr/>
          <p:nvPr/>
        </p:nvGrpSpPr>
        <p:grpSpPr>
          <a:xfrm>
            <a:off x="5491425" y="1760525"/>
            <a:ext cx="1521000" cy="733200"/>
            <a:chOff x="4100975" y="1760525"/>
            <a:chExt cx="1521000" cy="733200"/>
          </a:xfrm>
        </p:grpSpPr>
        <p:sp>
          <p:nvSpPr>
            <p:cNvPr id="875" name="Google Shape;875;p48"/>
            <p:cNvSpPr/>
            <p:nvPr/>
          </p:nvSpPr>
          <p:spPr>
            <a:xfrm>
              <a:off x="4207625" y="1760525"/>
              <a:ext cx="1052700" cy="327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8"/>
            <p:cNvSpPr txBox="1"/>
            <p:nvPr/>
          </p:nvSpPr>
          <p:spPr>
            <a:xfrm>
              <a:off x="4100975" y="2088425"/>
              <a:ext cx="1521000" cy="4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Oswald"/>
                  <a:ea typeface="Oswald"/>
                  <a:cs typeface="Oswald"/>
                  <a:sym typeface="Oswald"/>
                </a:rPr>
                <a:t>response generation</a:t>
              </a:r>
              <a:endParaRPr sz="800">
                <a:solidFill>
                  <a:schemeClr val="accent5"/>
                </a:solidFill>
              </a:endParaRPr>
            </a:p>
          </p:txBody>
        </p:sp>
      </p:grpSp>
      <p:grpSp>
        <p:nvGrpSpPr>
          <p:cNvPr id="877" name="Google Shape;877;p48"/>
          <p:cNvGrpSpPr/>
          <p:nvPr/>
        </p:nvGrpSpPr>
        <p:grpSpPr>
          <a:xfrm>
            <a:off x="6827550" y="1760525"/>
            <a:ext cx="1617300" cy="733200"/>
            <a:chOff x="4100975" y="1760525"/>
            <a:chExt cx="1617300" cy="733200"/>
          </a:xfrm>
        </p:grpSpPr>
        <p:sp>
          <p:nvSpPr>
            <p:cNvPr id="878" name="Google Shape;878;p48"/>
            <p:cNvSpPr/>
            <p:nvPr/>
          </p:nvSpPr>
          <p:spPr>
            <a:xfrm>
              <a:off x="4207625" y="1760525"/>
              <a:ext cx="1052700" cy="327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8"/>
            <p:cNvSpPr txBox="1"/>
            <p:nvPr/>
          </p:nvSpPr>
          <p:spPr>
            <a:xfrm>
              <a:off x="4100975" y="2088425"/>
              <a:ext cx="1617300" cy="4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Oswald"/>
                  <a:ea typeface="Oswald"/>
                  <a:cs typeface="Oswald"/>
                  <a:sym typeface="Oswald"/>
                </a:rPr>
                <a:t>response re-ranking</a:t>
              </a:r>
              <a:endParaRPr sz="800">
                <a:solidFill>
                  <a:schemeClr val="accent5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4" name="Google Shape;884;p49"/>
          <p:cNvGrpSpPr/>
          <p:nvPr/>
        </p:nvGrpSpPr>
        <p:grpSpPr>
          <a:xfrm>
            <a:off x="1050450" y="677125"/>
            <a:ext cx="7043100" cy="570600"/>
            <a:chOff x="1050450" y="677125"/>
            <a:chExt cx="7043100" cy="570600"/>
          </a:xfrm>
        </p:grpSpPr>
        <p:sp>
          <p:nvSpPr>
            <p:cNvPr id="885" name="Google Shape;885;p49"/>
            <p:cNvSpPr txBox="1"/>
            <p:nvPr/>
          </p:nvSpPr>
          <p:spPr>
            <a:xfrm>
              <a:off x="1050450" y="677125"/>
              <a:ext cx="7043100" cy="57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Seed Entity      Candidates      Classifier       DialoGPT      DialoRPT           	</a:t>
              </a:r>
              <a:endParaRPr/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2412439" y="880897"/>
              <a:ext cx="185410" cy="94006"/>
            </a:xfrm>
            <a:custGeom>
              <a:rect b="b" l="l" r="r" t="t"/>
              <a:pathLst>
                <a:path extrusionOk="0" h="1544" w="3045">
                  <a:moveTo>
                    <a:pt x="1645" y="0"/>
                  </a:moveTo>
                  <a:lnTo>
                    <a:pt x="2143" y="505"/>
                  </a:lnTo>
                  <a:lnTo>
                    <a:pt x="0" y="505"/>
                  </a:lnTo>
                  <a:lnTo>
                    <a:pt x="0" y="1046"/>
                  </a:lnTo>
                  <a:lnTo>
                    <a:pt x="2143" y="1046"/>
                  </a:lnTo>
                  <a:lnTo>
                    <a:pt x="1645" y="1544"/>
                  </a:lnTo>
                  <a:lnTo>
                    <a:pt x="2272" y="1544"/>
                  </a:lnTo>
                  <a:lnTo>
                    <a:pt x="3044" y="772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3971539" y="880897"/>
              <a:ext cx="185410" cy="94006"/>
            </a:xfrm>
            <a:custGeom>
              <a:rect b="b" l="l" r="r" t="t"/>
              <a:pathLst>
                <a:path extrusionOk="0" h="1544" w="3045">
                  <a:moveTo>
                    <a:pt x="1645" y="0"/>
                  </a:moveTo>
                  <a:lnTo>
                    <a:pt x="2143" y="505"/>
                  </a:lnTo>
                  <a:lnTo>
                    <a:pt x="0" y="505"/>
                  </a:lnTo>
                  <a:lnTo>
                    <a:pt x="0" y="1046"/>
                  </a:lnTo>
                  <a:lnTo>
                    <a:pt x="2143" y="1046"/>
                  </a:lnTo>
                  <a:lnTo>
                    <a:pt x="1645" y="1544"/>
                  </a:lnTo>
                  <a:lnTo>
                    <a:pt x="2272" y="1544"/>
                  </a:lnTo>
                  <a:lnTo>
                    <a:pt x="3044" y="772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9"/>
            <p:cNvSpPr/>
            <p:nvPr/>
          </p:nvSpPr>
          <p:spPr>
            <a:xfrm>
              <a:off x="5375089" y="880897"/>
              <a:ext cx="185410" cy="94006"/>
            </a:xfrm>
            <a:custGeom>
              <a:rect b="b" l="l" r="r" t="t"/>
              <a:pathLst>
                <a:path extrusionOk="0" h="1544" w="3045">
                  <a:moveTo>
                    <a:pt x="1645" y="0"/>
                  </a:moveTo>
                  <a:lnTo>
                    <a:pt x="2143" y="505"/>
                  </a:lnTo>
                  <a:lnTo>
                    <a:pt x="0" y="505"/>
                  </a:lnTo>
                  <a:lnTo>
                    <a:pt x="0" y="1046"/>
                  </a:lnTo>
                  <a:lnTo>
                    <a:pt x="2143" y="1046"/>
                  </a:lnTo>
                  <a:lnTo>
                    <a:pt x="1645" y="1544"/>
                  </a:lnTo>
                  <a:lnTo>
                    <a:pt x="2272" y="1544"/>
                  </a:lnTo>
                  <a:lnTo>
                    <a:pt x="3044" y="772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9"/>
            <p:cNvSpPr/>
            <p:nvPr/>
          </p:nvSpPr>
          <p:spPr>
            <a:xfrm>
              <a:off x="6701188" y="880897"/>
              <a:ext cx="185410" cy="94006"/>
            </a:xfrm>
            <a:custGeom>
              <a:rect b="b" l="l" r="r" t="t"/>
              <a:pathLst>
                <a:path extrusionOk="0" h="1544" w="3045">
                  <a:moveTo>
                    <a:pt x="1645" y="0"/>
                  </a:moveTo>
                  <a:lnTo>
                    <a:pt x="2143" y="505"/>
                  </a:lnTo>
                  <a:lnTo>
                    <a:pt x="0" y="505"/>
                  </a:lnTo>
                  <a:lnTo>
                    <a:pt x="0" y="1046"/>
                  </a:lnTo>
                  <a:lnTo>
                    <a:pt x="2143" y="1046"/>
                  </a:lnTo>
                  <a:lnTo>
                    <a:pt x="1645" y="1544"/>
                  </a:lnTo>
                  <a:lnTo>
                    <a:pt x="2272" y="1544"/>
                  </a:lnTo>
                  <a:lnTo>
                    <a:pt x="3044" y="772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0" name="Google Shape;890;p49"/>
          <p:cNvSpPr txBox="1"/>
          <p:nvPr/>
        </p:nvSpPr>
        <p:spPr>
          <a:xfrm>
            <a:off x="338550" y="1553425"/>
            <a:ext cx="648000" cy="171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Do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you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like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Iron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Man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91" name="Google Shape;891;p49"/>
          <p:cNvSpPr/>
          <p:nvPr/>
        </p:nvSpPr>
        <p:spPr>
          <a:xfrm>
            <a:off x="618339" y="910463"/>
            <a:ext cx="465200" cy="660225"/>
          </a:xfrm>
          <a:custGeom>
            <a:rect b="b" l="l" r="r" t="t"/>
            <a:pathLst>
              <a:path extrusionOk="0" h="26409" w="18608">
                <a:moveTo>
                  <a:pt x="1348" y="26409"/>
                </a:moveTo>
                <a:cubicBezTo>
                  <a:pt x="1348" y="22497"/>
                  <a:pt x="-1529" y="7308"/>
                  <a:pt x="1348" y="2935"/>
                </a:cubicBezTo>
                <a:cubicBezTo>
                  <a:pt x="4225" y="-1438"/>
                  <a:pt x="15731" y="633"/>
                  <a:pt x="18608" y="173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rnational politics thesis by Slidesgo">
  <a:themeElements>
    <a:clrScheme name="Simple Light">
      <a:dk1>
        <a:srgbClr val="2B2D42"/>
      </a:dk1>
      <a:lt1>
        <a:srgbClr val="EDF2F4"/>
      </a:lt1>
      <a:dk2>
        <a:srgbClr val="FFFFFF"/>
      </a:dk2>
      <a:lt2>
        <a:srgbClr val="7E899C"/>
      </a:lt2>
      <a:accent1>
        <a:srgbClr val="2B2D42"/>
      </a:accent1>
      <a:accent2>
        <a:srgbClr val="EDF2F4"/>
      </a:accent2>
      <a:accent3>
        <a:srgbClr val="E06666"/>
      </a:accent3>
      <a:accent4>
        <a:srgbClr val="2B2D42"/>
      </a:accent4>
      <a:accent5>
        <a:srgbClr val="E06666"/>
      </a:accent5>
      <a:accent6>
        <a:srgbClr val="7E899C"/>
      </a:accent6>
      <a:hlink>
        <a:srgbClr val="2B2D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