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9"/>
  </p:notesMasterIdLst>
  <p:handoutMasterIdLst>
    <p:handoutMasterId r:id="rId20"/>
  </p:handoutMasterIdLst>
  <p:sldIdLst>
    <p:sldId id="629" r:id="rId2"/>
    <p:sldId id="630" r:id="rId3"/>
    <p:sldId id="662" r:id="rId4"/>
    <p:sldId id="683" r:id="rId5"/>
    <p:sldId id="684" r:id="rId6"/>
    <p:sldId id="685" r:id="rId7"/>
    <p:sldId id="686" r:id="rId8"/>
    <p:sldId id="687" r:id="rId9"/>
    <p:sldId id="688" r:id="rId10"/>
    <p:sldId id="689" r:id="rId11"/>
    <p:sldId id="690" r:id="rId12"/>
    <p:sldId id="691" r:id="rId13"/>
    <p:sldId id="692" r:id="rId14"/>
    <p:sldId id="693" r:id="rId15"/>
    <p:sldId id="694" r:id="rId16"/>
    <p:sldId id="695" r:id="rId17"/>
    <p:sldId id="650" r:id="rId18"/>
  </p:sldIdLst>
  <p:sldSz cx="10058400" cy="7772400"/>
  <p:notesSz cx="7010400" cy="9296400"/>
  <p:defaultTextStyle>
    <a:defPPr>
      <a:defRPr lang="en-US"/>
    </a:defPPr>
    <a:lvl1pPr algn="l" rtl="0" eaLnBrk="0" fontAlgn="base" hangingPunct="0">
      <a:spcBef>
        <a:spcPct val="0"/>
      </a:spcBef>
      <a:spcAft>
        <a:spcPct val="0"/>
      </a:spcAft>
      <a:defRPr sz="25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5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5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5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500" kern="1200">
        <a:solidFill>
          <a:schemeClr val="tx1"/>
        </a:solidFill>
        <a:latin typeface="Times New Roman" pitchFamily="18" charset="0"/>
        <a:ea typeface="+mn-ea"/>
        <a:cs typeface="+mn-cs"/>
      </a:defRPr>
    </a:lvl5pPr>
    <a:lvl6pPr marL="2286000" algn="l" defTabSz="914400" rtl="0" eaLnBrk="1" latinLnBrk="0" hangingPunct="1">
      <a:defRPr sz="2500" kern="1200">
        <a:solidFill>
          <a:schemeClr val="tx1"/>
        </a:solidFill>
        <a:latin typeface="Times New Roman" pitchFamily="18" charset="0"/>
        <a:ea typeface="+mn-ea"/>
        <a:cs typeface="+mn-cs"/>
      </a:defRPr>
    </a:lvl6pPr>
    <a:lvl7pPr marL="2743200" algn="l" defTabSz="914400" rtl="0" eaLnBrk="1" latinLnBrk="0" hangingPunct="1">
      <a:defRPr sz="2500" kern="1200">
        <a:solidFill>
          <a:schemeClr val="tx1"/>
        </a:solidFill>
        <a:latin typeface="Times New Roman" pitchFamily="18" charset="0"/>
        <a:ea typeface="+mn-ea"/>
        <a:cs typeface="+mn-cs"/>
      </a:defRPr>
    </a:lvl7pPr>
    <a:lvl8pPr marL="3200400" algn="l" defTabSz="914400" rtl="0" eaLnBrk="1" latinLnBrk="0" hangingPunct="1">
      <a:defRPr sz="2500" kern="1200">
        <a:solidFill>
          <a:schemeClr val="tx1"/>
        </a:solidFill>
        <a:latin typeface="Times New Roman" pitchFamily="18" charset="0"/>
        <a:ea typeface="+mn-ea"/>
        <a:cs typeface="+mn-cs"/>
      </a:defRPr>
    </a:lvl8pPr>
    <a:lvl9pPr marL="3657600" algn="l" defTabSz="914400" rtl="0" eaLnBrk="1" latinLnBrk="0" hangingPunct="1">
      <a:defRPr sz="25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316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33"/>
    <a:srgbClr val="E9DF17"/>
    <a:srgbClr val="996600"/>
    <a:srgbClr val="9900CC"/>
    <a:srgbClr val="B2B2B2"/>
    <a:srgbClr val="009900"/>
    <a:srgbClr val="A50021"/>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9B3F8F-8D41-4C04-AF1D-8523F996A516}" v="44" dt="2021-12-09T14:45:04.036"/>
    <p1510:client id="{6950400F-15A1-211B-BE0C-22B3F2E755C9}" v="5" dt="2021-12-08T15:09:22.608"/>
    <p1510:client id="{9E8D4D1C-ED2A-4D42-D586-C96EBBBC01DE}" v="486" dt="2021-12-08T14:58:23.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4449" autoAdjust="0"/>
  </p:normalViewPr>
  <p:slideViewPr>
    <p:cSldViewPr>
      <p:cViewPr>
        <p:scale>
          <a:sx n="49" d="100"/>
          <a:sy n="49" d="100"/>
        </p:scale>
        <p:origin x="2112" y="53"/>
      </p:cViewPr>
      <p:guideLst>
        <p:guide orient="horz" pos="2592"/>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576"/>
    </p:cViewPr>
  </p:sorterViewPr>
  <p:notesViewPr>
    <p:cSldViewPr>
      <p:cViewPr>
        <p:scale>
          <a:sx n="100" d="100"/>
          <a:sy n="100" d="100"/>
        </p:scale>
        <p:origin x="-816" y="234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Grp="1" noChangeArrowheads="1"/>
          </p:cNvSpPr>
          <p:nvPr>
            <p:ph type="hdr" sz="quarter"/>
          </p:nvPr>
        </p:nvSpPr>
        <p:spPr bwMode="auto">
          <a:xfrm>
            <a:off x="0" y="1"/>
            <a:ext cx="3047170" cy="456236"/>
          </a:xfrm>
          <a:prstGeom prst="rect">
            <a:avLst/>
          </a:prstGeom>
          <a:noFill/>
          <a:ln w="9525">
            <a:noFill/>
            <a:miter lim="800000"/>
            <a:headEnd/>
            <a:tailEnd/>
          </a:ln>
          <a:effectLst/>
        </p:spPr>
        <p:txBody>
          <a:bodyPr vert="horz" wrap="square" lIns="92164" tIns="46082" rIns="92164" bIns="46082" numCol="1" anchor="t" anchorCtr="0" compatLnSpc="1">
            <a:prstTxWarp prst="textNoShape">
              <a:avLst/>
            </a:prstTxWarp>
          </a:bodyPr>
          <a:lstStyle>
            <a:lvl1pPr defTabSz="922131">
              <a:defRPr sz="1200"/>
            </a:lvl1pPr>
          </a:lstStyle>
          <a:p>
            <a:r>
              <a:rPr lang="en-US"/>
              <a:t>Gannon University</a:t>
            </a:r>
          </a:p>
        </p:txBody>
      </p:sp>
      <p:sp>
        <p:nvSpPr>
          <p:cNvPr id="328707" name="Rectangle 3"/>
          <p:cNvSpPr>
            <a:spLocks noGrp="1" noChangeArrowheads="1"/>
          </p:cNvSpPr>
          <p:nvPr>
            <p:ph type="dt" sz="quarter" idx="1"/>
          </p:nvPr>
        </p:nvSpPr>
        <p:spPr bwMode="auto">
          <a:xfrm>
            <a:off x="3963230" y="1"/>
            <a:ext cx="3047170" cy="456236"/>
          </a:xfrm>
          <a:prstGeom prst="rect">
            <a:avLst/>
          </a:prstGeom>
          <a:noFill/>
          <a:ln w="9525">
            <a:noFill/>
            <a:miter lim="800000"/>
            <a:headEnd/>
            <a:tailEnd/>
          </a:ln>
          <a:effectLst/>
        </p:spPr>
        <p:txBody>
          <a:bodyPr vert="horz" wrap="square" lIns="92164" tIns="46082" rIns="92164" bIns="46082" numCol="1" anchor="t" anchorCtr="0" compatLnSpc="1">
            <a:prstTxWarp prst="textNoShape">
              <a:avLst/>
            </a:prstTxWarp>
          </a:bodyPr>
          <a:lstStyle>
            <a:lvl1pPr algn="r" defTabSz="922131">
              <a:defRPr sz="1200"/>
            </a:lvl1pPr>
          </a:lstStyle>
          <a:p>
            <a:fld id="{C1A1EC81-05A5-4D47-8B22-DB8EFD24A9C7}" type="datetime4">
              <a:rPr lang="en-US"/>
              <a:pPr/>
              <a:t>March 21, 2022</a:t>
            </a:fld>
            <a:endParaRPr lang="en-US"/>
          </a:p>
        </p:txBody>
      </p:sp>
      <p:sp>
        <p:nvSpPr>
          <p:cNvPr id="328708" name="Rectangle 4"/>
          <p:cNvSpPr>
            <a:spLocks noGrp="1" noChangeArrowheads="1"/>
          </p:cNvSpPr>
          <p:nvPr>
            <p:ph type="ftr" sz="quarter" idx="2"/>
          </p:nvPr>
        </p:nvSpPr>
        <p:spPr bwMode="auto">
          <a:xfrm>
            <a:off x="0" y="8840165"/>
            <a:ext cx="3047170" cy="456235"/>
          </a:xfrm>
          <a:prstGeom prst="rect">
            <a:avLst/>
          </a:prstGeom>
          <a:noFill/>
          <a:ln w="9525">
            <a:noFill/>
            <a:miter lim="800000"/>
            <a:headEnd/>
            <a:tailEnd/>
          </a:ln>
          <a:effectLst/>
        </p:spPr>
        <p:txBody>
          <a:bodyPr vert="horz" wrap="square" lIns="92164" tIns="46082" rIns="92164" bIns="46082" numCol="1" anchor="b" anchorCtr="0" compatLnSpc="1">
            <a:prstTxWarp prst="textNoShape">
              <a:avLst/>
            </a:prstTxWarp>
          </a:bodyPr>
          <a:lstStyle>
            <a:lvl1pPr defTabSz="922131">
              <a:defRPr sz="1200"/>
            </a:lvl1pPr>
          </a:lstStyle>
          <a:p>
            <a:endParaRPr lang="en-US"/>
          </a:p>
        </p:txBody>
      </p:sp>
      <p:sp>
        <p:nvSpPr>
          <p:cNvPr id="328709" name="Rectangle 5"/>
          <p:cNvSpPr>
            <a:spLocks noGrp="1" noChangeArrowheads="1"/>
          </p:cNvSpPr>
          <p:nvPr>
            <p:ph type="sldNum" sz="quarter" idx="3"/>
          </p:nvPr>
        </p:nvSpPr>
        <p:spPr bwMode="auto">
          <a:xfrm>
            <a:off x="3963230" y="8840165"/>
            <a:ext cx="3047170" cy="456235"/>
          </a:xfrm>
          <a:prstGeom prst="rect">
            <a:avLst/>
          </a:prstGeom>
          <a:noFill/>
          <a:ln w="9525">
            <a:noFill/>
            <a:miter lim="800000"/>
            <a:headEnd/>
            <a:tailEnd/>
          </a:ln>
          <a:effectLst/>
        </p:spPr>
        <p:txBody>
          <a:bodyPr vert="horz" wrap="square" lIns="92164" tIns="46082" rIns="92164" bIns="46082" numCol="1" anchor="b" anchorCtr="0" compatLnSpc="1">
            <a:prstTxWarp prst="textNoShape">
              <a:avLst/>
            </a:prstTxWarp>
          </a:bodyPr>
          <a:lstStyle>
            <a:lvl1pPr algn="r" defTabSz="922131">
              <a:defRPr sz="1200"/>
            </a:lvl1pPr>
          </a:lstStyle>
          <a:p>
            <a:fld id="{D920BDD8-9984-42EE-ACD0-F12813BC4BB7}"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7628" cy="465774"/>
          </a:xfrm>
          <a:prstGeom prst="rect">
            <a:avLst/>
          </a:prstGeom>
          <a:noFill/>
          <a:ln w="9525">
            <a:noFill/>
            <a:miter lim="800000"/>
            <a:headEnd/>
            <a:tailEnd/>
          </a:ln>
          <a:effectLst/>
        </p:spPr>
        <p:txBody>
          <a:bodyPr vert="horz" wrap="square" lIns="93252" tIns="46627" rIns="93252" bIns="46627" numCol="1" anchor="t" anchorCtr="0" compatLnSpc="1">
            <a:prstTxWarp prst="textNoShape">
              <a:avLst/>
            </a:prstTxWarp>
          </a:bodyPr>
          <a:lstStyle>
            <a:lvl1pPr defTabSz="933261">
              <a:defRPr sz="1200"/>
            </a:lvl1pPr>
          </a:lstStyle>
          <a:p>
            <a:r>
              <a:rPr lang="en-US"/>
              <a:t>Gannon University</a:t>
            </a:r>
          </a:p>
        </p:txBody>
      </p:sp>
      <p:sp>
        <p:nvSpPr>
          <p:cNvPr id="9219" name="Rectangle 3"/>
          <p:cNvSpPr>
            <a:spLocks noGrp="1" noChangeArrowheads="1"/>
          </p:cNvSpPr>
          <p:nvPr>
            <p:ph type="dt" idx="1"/>
          </p:nvPr>
        </p:nvSpPr>
        <p:spPr bwMode="auto">
          <a:xfrm>
            <a:off x="3972773" y="0"/>
            <a:ext cx="3037628" cy="465774"/>
          </a:xfrm>
          <a:prstGeom prst="rect">
            <a:avLst/>
          </a:prstGeom>
          <a:noFill/>
          <a:ln w="9525">
            <a:noFill/>
            <a:miter lim="800000"/>
            <a:headEnd/>
            <a:tailEnd/>
          </a:ln>
          <a:effectLst/>
        </p:spPr>
        <p:txBody>
          <a:bodyPr vert="horz" wrap="square" lIns="93252" tIns="46627" rIns="93252" bIns="46627" numCol="1" anchor="t" anchorCtr="0" compatLnSpc="1">
            <a:prstTxWarp prst="textNoShape">
              <a:avLst/>
            </a:prstTxWarp>
          </a:bodyPr>
          <a:lstStyle>
            <a:lvl1pPr algn="r" defTabSz="933261">
              <a:defRPr sz="1200"/>
            </a:lvl1pPr>
          </a:lstStyle>
          <a:p>
            <a:fld id="{D7770B7A-D447-4680-A541-87527BAD3CAA}" type="datetime4">
              <a:rPr lang="en-US"/>
              <a:pPr/>
              <a:t>March 21, 2022</a:t>
            </a:fld>
            <a:endParaRPr lang="en-US"/>
          </a:p>
        </p:txBody>
      </p:sp>
      <p:sp>
        <p:nvSpPr>
          <p:cNvPr id="9220" name="Rectangle 4"/>
          <p:cNvSpPr>
            <a:spLocks noGrp="1" noRot="1" noChangeAspect="1" noChangeArrowheads="1" noTextEdit="1"/>
          </p:cNvSpPr>
          <p:nvPr>
            <p:ph type="sldImg" idx="2"/>
          </p:nvPr>
        </p:nvSpPr>
        <p:spPr bwMode="auto">
          <a:xfrm>
            <a:off x="1254125" y="700088"/>
            <a:ext cx="4506913" cy="3482975"/>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935144" y="4416108"/>
            <a:ext cx="5140112" cy="4180837"/>
          </a:xfrm>
          <a:prstGeom prst="rect">
            <a:avLst/>
          </a:prstGeom>
          <a:noFill/>
          <a:ln w="9525">
            <a:noFill/>
            <a:miter lim="800000"/>
            <a:headEnd/>
            <a:tailEnd/>
          </a:ln>
          <a:effectLst/>
        </p:spPr>
        <p:txBody>
          <a:bodyPr vert="horz" wrap="square" lIns="93252" tIns="46627" rIns="93252" bIns="4662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830627"/>
            <a:ext cx="3037628" cy="465773"/>
          </a:xfrm>
          <a:prstGeom prst="rect">
            <a:avLst/>
          </a:prstGeom>
          <a:noFill/>
          <a:ln w="9525">
            <a:noFill/>
            <a:miter lim="800000"/>
            <a:headEnd/>
            <a:tailEnd/>
          </a:ln>
          <a:effectLst/>
        </p:spPr>
        <p:txBody>
          <a:bodyPr vert="horz" wrap="square" lIns="93252" tIns="46627" rIns="93252" bIns="46627" numCol="1" anchor="b" anchorCtr="0" compatLnSpc="1">
            <a:prstTxWarp prst="textNoShape">
              <a:avLst/>
            </a:prstTxWarp>
          </a:bodyPr>
          <a:lstStyle>
            <a:lvl1pPr defTabSz="933261">
              <a:defRPr sz="1200"/>
            </a:lvl1pPr>
          </a:lstStyle>
          <a:p>
            <a:endParaRPr lang="en-US"/>
          </a:p>
        </p:txBody>
      </p:sp>
      <p:sp>
        <p:nvSpPr>
          <p:cNvPr id="9223" name="Rectangle 7"/>
          <p:cNvSpPr>
            <a:spLocks noGrp="1" noChangeArrowheads="1"/>
          </p:cNvSpPr>
          <p:nvPr>
            <p:ph type="sldNum" sz="quarter" idx="5"/>
          </p:nvPr>
        </p:nvSpPr>
        <p:spPr bwMode="auto">
          <a:xfrm>
            <a:off x="3972773" y="8830627"/>
            <a:ext cx="3037628" cy="465773"/>
          </a:xfrm>
          <a:prstGeom prst="rect">
            <a:avLst/>
          </a:prstGeom>
          <a:noFill/>
          <a:ln w="9525">
            <a:noFill/>
            <a:miter lim="800000"/>
            <a:headEnd/>
            <a:tailEnd/>
          </a:ln>
          <a:effectLst/>
        </p:spPr>
        <p:txBody>
          <a:bodyPr vert="horz" wrap="square" lIns="93252" tIns="46627" rIns="93252" bIns="46627" numCol="1" anchor="b" anchorCtr="0" compatLnSpc="1">
            <a:prstTxWarp prst="textNoShape">
              <a:avLst/>
            </a:prstTxWarp>
          </a:bodyPr>
          <a:lstStyle>
            <a:lvl1pPr algn="r" defTabSz="933261">
              <a:defRPr sz="1200"/>
            </a:lvl1pPr>
          </a:lstStyle>
          <a:p>
            <a:fld id="{EEC9EFBE-A174-470C-9EF9-2B91F6EA5ADC}" type="slidenum">
              <a:rPr lang="en-US"/>
              <a:pPr/>
              <a:t>‹#›</a:t>
            </a:fld>
            <a:endParaRPr lang="en-US"/>
          </a:p>
        </p:txBody>
      </p:sp>
    </p:spTree>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Gannon University</a:t>
            </a:r>
          </a:p>
        </p:txBody>
      </p:sp>
      <p:sp>
        <p:nvSpPr>
          <p:cNvPr id="5" name="Rectangle 3"/>
          <p:cNvSpPr>
            <a:spLocks noGrp="1" noChangeArrowheads="1"/>
          </p:cNvSpPr>
          <p:nvPr>
            <p:ph type="dt" idx="1"/>
          </p:nvPr>
        </p:nvSpPr>
        <p:spPr>
          <a:ln/>
        </p:spPr>
        <p:txBody>
          <a:bodyPr/>
          <a:lstStyle/>
          <a:p>
            <a:fld id="{A64CCBD1-2EA6-4451-BE1E-A51DB08E05BA}" type="datetime4">
              <a:rPr lang="en-US"/>
              <a:pPr/>
              <a:t>March 21, 2022</a:t>
            </a:fld>
            <a:endParaRPr lang="en-US"/>
          </a:p>
        </p:txBody>
      </p:sp>
      <p:sp>
        <p:nvSpPr>
          <p:cNvPr id="6" name="Rectangle 7"/>
          <p:cNvSpPr>
            <a:spLocks noGrp="1" noChangeArrowheads="1"/>
          </p:cNvSpPr>
          <p:nvPr>
            <p:ph type="sldNum" sz="quarter" idx="5"/>
          </p:nvPr>
        </p:nvSpPr>
        <p:spPr>
          <a:ln/>
        </p:spPr>
        <p:txBody>
          <a:bodyPr/>
          <a:lstStyle/>
          <a:p>
            <a:fld id="{93EFB8B0-D903-4A2D-96DE-D1887A51C47E}" type="slidenum">
              <a:rPr lang="en-US"/>
              <a:pPr/>
              <a:t>1</a:t>
            </a:fld>
            <a:endParaRPr lang="en-US"/>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r>
              <a:rPr lang="en-US" dirty="0"/>
              <a:t>Hello everyone, Hope everyone is doing good.</a:t>
            </a:r>
          </a:p>
          <a:p>
            <a:endParaRPr lang="en-US" dirty="0"/>
          </a:p>
          <a:p>
            <a:r>
              <a:rPr lang="en-US" dirty="0"/>
              <a:t>We have chosen spam filter as our topic</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Spam frequency by message length, Here the text length between 100 to 170 could be spam.</a:t>
            </a:r>
          </a:p>
          <a:p>
            <a:r>
              <a:rPr lang="en-US" dirty="0"/>
              <a:t>We will focus on this numbers during model training section.</a:t>
            </a:r>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10</a:t>
            </a:fld>
            <a:endParaRPr lang="en-US"/>
          </a:p>
        </p:txBody>
      </p:sp>
    </p:spTree>
    <p:extLst>
      <p:ext uri="{BB962C8B-B14F-4D97-AF65-F5344CB8AC3E}">
        <p14:creationId xmlns:p14="http://schemas.microsoft.com/office/powerpoint/2010/main" val="2780577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mainly focus on supervised learning because our dataset has labels.</a:t>
            </a:r>
          </a:p>
          <a:p>
            <a:r>
              <a:rPr lang="en-US" dirty="0"/>
              <a:t>We chose 4 algorithms.</a:t>
            </a:r>
          </a:p>
          <a:p>
            <a:r>
              <a:rPr lang="en-US" dirty="0"/>
              <a:t>First one is Naïve Bayes Classifier</a:t>
            </a:r>
          </a:p>
          <a:p>
            <a:r>
              <a:rPr lang="en-US" dirty="0"/>
              <a:t>Second one is </a:t>
            </a:r>
            <a:r>
              <a:rPr lang="en-US" dirty="0" err="1"/>
              <a:t>RandomForest</a:t>
            </a:r>
            <a:r>
              <a:rPr lang="en-US" dirty="0"/>
              <a:t> Classifier</a:t>
            </a:r>
          </a:p>
          <a:p>
            <a:r>
              <a:rPr lang="en-US" dirty="0"/>
              <a:t>And Support Vector Machine</a:t>
            </a:r>
          </a:p>
          <a:p>
            <a:r>
              <a:rPr lang="en-US" dirty="0"/>
              <a:t>Finally, K-neighbors classifier.</a:t>
            </a:r>
          </a:p>
          <a:p>
            <a:r>
              <a:rPr lang="en-US" dirty="0"/>
              <a:t>All of these models are good fit to our project.</a:t>
            </a:r>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11</a:t>
            </a:fld>
            <a:endParaRPr lang="en-US"/>
          </a:p>
        </p:txBody>
      </p:sp>
    </p:spTree>
    <p:extLst>
      <p:ext uri="{BB962C8B-B14F-4D97-AF65-F5344CB8AC3E}">
        <p14:creationId xmlns:p14="http://schemas.microsoft.com/office/powerpoint/2010/main" val="1851787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data exploration we will use </a:t>
            </a:r>
            <a:r>
              <a:rPr lang="en-US" dirty="0" err="1"/>
              <a:t>numpy</a:t>
            </a:r>
            <a:r>
              <a:rPr lang="en-US" dirty="0"/>
              <a:t>, pandas, matplotlib, seaborn</a:t>
            </a:r>
          </a:p>
          <a:p>
            <a:r>
              <a:rPr lang="en-US" dirty="0"/>
              <a:t>For data cleaning we use natural language toolkit NLTK.</a:t>
            </a:r>
          </a:p>
          <a:p>
            <a:r>
              <a:rPr lang="en-US" dirty="0"/>
              <a:t>For model training we use scikit learn</a:t>
            </a:r>
          </a:p>
          <a:p>
            <a:r>
              <a:rPr lang="en-US" dirty="0"/>
              <a:t>Also we will compare confusing matrix, classification report, accuracy and f1 score.</a:t>
            </a:r>
          </a:p>
          <a:p>
            <a:endParaRPr lang="en-US" dirty="0"/>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12</a:t>
            </a:fld>
            <a:endParaRPr lang="en-US"/>
          </a:p>
        </p:txBody>
      </p:sp>
    </p:spTree>
    <p:extLst>
      <p:ext uri="{BB962C8B-B14F-4D97-AF65-F5344CB8AC3E}">
        <p14:creationId xmlns:p14="http://schemas.microsoft.com/office/powerpoint/2010/main" val="1568410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planned our project as Agile scrum within 5 sprints.</a:t>
            </a:r>
          </a:p>
          <a:p>
            <a:r>
              <a:rPr lang="en-US" dirty="0"/>
              <a:t>Each sprint is 1 week.</a:t>
            </a:r>
          </a:p>
          <a:p>
            <a:r>
              <a:rPr lang="en-US" dirty="0"/>
              <a:t>Sprint 1 is started today.</a:t>
            </a:r>
          </a:p>
          <a:p>
            <a:r>
              <a:rPr lang="en-US" dirty="0"/>
              <a:t>For the tasks.</a:t>
            </a:r>
          </a:p>
          <a:p>
            <a:endParaRPr lang="en-US" dirty="0"/>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13</a:t>
            </a:fld>
            <a:endParaRPr lang="en-US"/>
          </a:p>
        </p:txBody>
      </p:sp>
    </p:spTree>
    <p:extLst>
      <p:ext uri="{BB962C8B-B14F-4D97-AF65-F5344CB8AC3E}">
        <p14:creationId xmlns:p14="http://schemas.microsoft.com/office/powerpoint/2010/main" val="401824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14</a:t>
            </a:fld>
            <a:endParaRPr lang="en-US"/>
          </a:p>
        </p:txBody>
      </p:sp>
    </p:spTree>
    <p:extLst>
      <p:ext uri="{BB962C8B-B14F-4D97-AF65-F5344CB8AC3E}">
        <p14:creationId xmlns:p14="http://schemas.microsoft.com/office/powerpoint/2010/main" val="2948044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15</a:t>
            </a:fld>
            <a:endParaRPr lang="en-US"/>
          </a:p>
        </p:txBody>
      </p:sp>
    </p:spTree>
    <p:extLst>
      <p:ext uri="{BB962C8B-B14F-4D97-AF65-F5344CB8AC3E}">
        <p14:creationId xmlns:p14="http://schemas.microsoft.com/office/powerpoint/2010/main" val="188549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16</a:t>
            </a:fld>
            <a:endParaRPr lang="en-US"/>
          </a:p>
        </p:txBody>
      </p:sp>
    </p:spTree>
    <p:extLst>
      <p:ext uri="{BB962C8B-B14F-4D97-AF65-F5344CB8AC3E}">
        <p14:creationId xmlns:p14="http://schemas.microsoft.com/office/powerpoint/2010/main" val="1639963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17</a:t>
            </a:fld>
            <a:endParaRPr lang="en-US"/>
          </a:p>
        </p:txBody>
      </p:sp>
    </p:spTree>
    <p:extLst>
      <p:ext uri="{BB962C8B-B14F-4D97-AF65-F5344CB8AC3E}">
        <p14:creationId xmlns:p14="http://schemas.microsoft.com/office/powerpoint/2010/main" val="56344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Gannon University</a:t>
            </a:r>
          </a:p>
        </p:txBody>
      </p:sp>
      <p:sp>
        <p:nvSpPr>
          <p:cNvPr id="5" name="Rectangle 3"/>
          <p:cNvSpPr>
            <a:spLocks noGrp="1" noChangeArrowheads="1"/>
          </p:cNvSpPr>
          <p:nvPr>
            <p:ph type="dt" idx="1"/>
          </p:nvPr>
        </p:nvSpPr>
        <p:spPr>
          <a:ln/>
        </p:spPr>
        <p:txBody>
          <a:bodyPr/>
          <a:lstStyle/>
          <a:p>
            <a:fld id="{597F4677-1A34-4FD9-B62C-42DA1B74D680}" type="datetime4">
              <a:rPr lang="en-US"/>
              <a:pPr/>
              <a:t>March 21, 2022</a:t>
            </a:fld>
            <a:endParaRPr lang="en-US"/>
          </a:p>
        </p:txBody>
      </p:sp>
      <p:sp>
        <p:nvSpPr>
          <p:cNvPr id="6" name="Rectangle 7"/>
          <p:cNvSpPr>
            <a:spLocks noGrp="1" noChangeArrowheads="1"/>
          </p:cNvSpPr>
          <p:nvPr>
            <p:ph type="sldNum" sz="quarter" idx="5"/>
          </p:nvPr>
        </p:nvSpPr>
        <p:spPr>
          <a:ln/>
        </p:spPr>
        <p:txBody>
          <a:bodyPr/>
          <a:lstStyle/>
          <a:p>
            <a:fld id="{F47E2104-3EBB-4F5E-8CA8-0897B423C795}" type="slidenum">
              <a:rPr lang="en-US"/>
              <a:pPr/>
              <a:t>2</a:t>
            </a:fld>
            <a:endParaRPr lang="en-US"/>
          </a:p>
        </p:txBody>
      </p:sp>
      <p:sp>
        <p:nvSpPr>
          <p:cNvPr id="904194" name="Rectangle 2"/>
          <p:cNvSpPr>
            <a:spLocks noGrp="1" noRot="1" noChangeAspect="1" noChangeArrowheads="1" noTextEdit="1"/>
          </p:cNvSpPr>
          <p:nvPr>
            <p:ph type="sldImg"/>
          </p:nvPr>
        </p:nvSpPr>
        <p:spPr>
          <a:ln/>
        </p:spPr>
      </p:sp>
      <p:sp>
        <p:nvSpPr>
          <p:cNvPr id="904195" name="Rectangle 3"/>
          <p:cNvSpPr>
            <a:spLocks noGrp="1" noChangeArrowheads="1"/>
          </p:cNvSpPr>
          <p:nvPr>
            <p:ph type="body" idx="1"/>
          </p:nvPr>
        </p:nvSpPr>
        <p:spPr/>
        <p:txBody>
          <a:bodyPr/>
          <a:lstStyle/>
          <a:p>
            <a:r>
              <a:rPr lang="en-US" dirty="0"/>
              <a:t>We will introduce you our</a:t>
            </a:r>
          </a:p>
          <a:p>
            <a:r>
              <a:rPr lang="en-US" dirty="0"/>
              <a:t>Project background</a:t>
            </a:r>
          </a:p>
          <a:p>
            <a:r>
              <a:rPr lang="en-US" dirty="0"/>
              <a:t>Motivation and problem statement</a:t>
            </a:r>
          </a:p>
          <a:p>
            <a:r>
              <a:rPr lang="en-US" dirty="0"/>
              <a:t>Dataset that we chosen</a:t>
            </a:r>
          </a:p>
          <a:p>
            <a:r>
              <a:rPr lang="en-US" dirty="0"/>
              <a:t>Also, methods and python packages we use</a:t>
            </a:r>
          </a:p>
          <a:p>
            <a:r>
              <a:rPr lang="en-US" dirty="0"/>
              <a:t>We made our project plan and timeline</a:t>
            </a:r>
          </a:p>
          <a:p>
            <a:r>
              <a:rPr lang="en-US" dirty="0"/>
              <a:t>Also, division of the work and expected result.</a:t>
            </a:r>
          </a:p>
          <a:p>
            <a:r>
              <a:rPr lang="en-US" dirty="0"/>
              <a:t>Lets begin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what is spam?</a:t>
            </a:r>
          </a:p>
          <a:p>
            <a:r>
              <a:rPr lang="en-US" dirty="0"/>
              <a:t>Spam is basically unwanted text. Often spam is sent via email.</a:t>
            </a:r>
          </a:p>
          <a:p>
            <a:r>
              <a:rPr lang="en-US" dirty="0"/>
              <a:t>But it can also be distributed via text messages, phone calls, or social media.</a:t>
            </a:r>
          </a:p>
          <a:p>
            <a:r>
              <a:rPr lang="en-US" dirty="0"/>
              <a:t>We need to avoid of them. We need to be careful when we receive any text messages</a:t>
            </a:r>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3</a:t>
            </a:fld>
            <a:endParaRPr lang="en-US"/>
          </a:p>
        </p:txBody>
      </p:sp>
    </p:spTree>
    <p:extLst>
      <p:ext uri="{BB962C8B-B14F-4D97-AF65-F5344CB8AC3E}">
        <p14:creationId xmlns:p14="http://schemas.microsoft.com/office/powerpoint/2010/main" val="114448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Graphik"/>
              </a:rPr>
              <a:t>What are the spam types?</a:t>
            </a:r>
          </a:p>
          <a:p>
            <a:r>
              <a:rPr lang="en-US" b="1" i="0" dirty="0">
                <a:solidFill>
                  <a:srgbClr val="000000"/>
                </a:solidFill>
                <a:effectLst/>
                <a:latin typeface="Graphik"/>
              </a:rPr>
              <a:t>Phishing emails </a:t>
            </a:r>
            <a:r>
              <a:rPr lang="en-US" b="0" i="0" dirty="0">
                <a:solidFill>
                  <a:srgbClr val="000000"/>
                </a:solidFill>
                <a:effectLst/>
                <a:latin typeface="Graphik"/>
              </a:rPr>
              <a:t>are a type of spam cybercriminals send to many people, hoping to “hook” a few people. Phishing emails trick victims into giving up sensitive information like website logins or credit card information.</a:t>
            </a:r>
          </a:p>
          <a:p>
            <a:r>
              <a:rPr lang="en-US" b="1" i="0" dirty="0">
                <a:solidFill>
                  <a:srgbClr val="000000"/>
                </a:solidFill>
                <a:effectLst/>
                <a:latin typeface="Graphik"/>
              </a:rPr>
              <a:t>Spoofed email</a:t>
            </a:r>
            <a:r>
              <a:rPr lang="en-US" b="0" i="0" dirty="0">
                <a:solidFill>
                  <a:srgbClr val="000000"/>
                </a:solidFill>
                <a:effectLst/>
                <a:latin typeface="Graphik"/>
              </a:rPr>
              <a:t>s mimic, or spoof, an email from a legitimate sender, and ask you to take some sort of action. Well-executed spoofs will contain familiar branding and content, often from a large well-known company such as PayPal or Apple. </a:t>
            </a:r>
          </a:p>
          <a:p>
            <a:r>
              <a:rPr lang="en-US" b="1" i="0" dirty="0">
                <a:solidFill>
                  <a:srgbClr val="000000"/>
                </a:solidFill>
                <a:effectLst/>
                <a:latin typeface="Graphik"/>
              </a:rPr>
              <a:t>In a tech support scam, </a:t>
            </a:r>
            <a:r>
              <a:rPr lang="en-US" b="0" i="0" dirty="0">
                <a:solidFill>
                  <a:srgbClr val="000000"/>
                </a:solidFill>
                <a:effectLst/>
                <a:latin typeface="Graphik"/>
              </a:rPr>
              <a:t>the spam message indicates that you have a technical problem and you should contact tech support by calling the phone number or clicking a link I</a:t>
            </a:r>
          </a:p>
          <a:p>
            <a:r>
              <a:rPr lang="en-US" b="0" i="0" dirty="0">
                <a:solidFill>
                  <a:srgbClr val="000000"/>
                </a:solidFill>
                <a:effectLst/>
                <a:latin typeface="Graphik"/>
              </a:rPr>
              <a:t>n the message.</a:t>
            </a:r>
          </a:p>
          <a:p>
            <a:r>
              <a:rPr lang="en-US" b="0" i="0" dirty="0">
                <a:solidFill>
                  <a:srgbClr val="000000"/>
                </a:solidFill>
                <a:effectLst/>
                <a:latin typeface="Graphik"/>
              </a:rPr>
              <a:t>All of these spams are cybercrime.</a:t>
            </a:r>
            <a:endParaRPr lang="en-US" dirty="0"/>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4</a:t>
            </a:fld>
            <a:endParaRPr lang="en-US"/>
          </a:p>
        </p:txBody>
      </p:sp>
    </p:spTree>
    <p:extLst>
      <p:ext uri="{BB962C8B-B14F-4D97-AF65-F5344CB8AC3E}">
        <p14:creationId xmlns:p14="http://schemas.microsoft.com/office/powerpoint/2010/main" val="2651690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Barlow" panose="00000500000000000000" pitchFamily="2" charset="0"/>
              </a:rPr>
              <a:t>An investigation of malware concluded that a whopping 94% used email as a delivery method. </a:t>
            </a:r>
          </a:p>
          <a:p>
            <a:r>
              <a:rPr lang="en-US" b="0" i="0" dirty="0">
                <a:effectLst/>
                <a:latin typeface="Barlow" panose="00000500000000000000" pitchFamily="2" charset="0"/>
              </a:rPr>
              <a:t>These statistics about email spam show just how dangerous it can be to engage in such instances.</a:t>
            </a:r>
          </a:p>
          <a:p>
            <a:r>
              <a:rPr lang="en-US" b="0" i="0" dirty="0">
                <a:effectLst/>
                <a:latin typeface="Barlow" panose="00000500000000000000" pitchFamily="2" charset="0"/>
              </a:rPr>
              <a:t> The most common spam emails include an attachment, with 45% of malware files being Office doc files. </a:t>
            </a:r>
          </a:p>
          <a:p>
            <a:r>
              <a:rPr lang="en-US" b="0" i="0" dirty="0">
                <a:effectLst/>
                <a:latin typeface="Barlow" panose="00000500000000000000" pitchFamily="2" charset="0"/>
              </a:rPr>
              <a:t>At 26%, Windows apps were second, as another type of malware delivery through spam mail.</a:t>
            </a:r>
            <a:endParaRPr lang="en-US" dirty="0"/>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5</a:t>
            </a:fld>
            <a:endParaRPr lang="en-US"/>
          </a:p>
        </p:txBody>
      </p:sp>
    </p:spTree>
    <p:extLst>
      <p:ext uri="{BB962C8B-B14F-4D97-AF65-F5344CB8AC3E}">
        <p14:creationId xmlns:p14="http://schemas.microsoft.com/office/powerpoint/2010/main" val="85533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itchFamily="2" charset="2"/>
              <a:buNone/>
            </a:pPr>
            <a:r>
              <a:rPr lang="en-US" b="1" kern="0" dirty="0"/>
              <a:t>Problem</a:t>
            </a:r>
            <a:endParaRPr lang="en-US" sz="1100" b="1" kern="0" dirty="0"/>
          </a:p>
          <a:p>
            <a:pPr marL="0" indent="0">
              <a:buFont typeface="Wingdings" pitchFamily="2" charset="2"/>
              <a:buNone/>
            </a:pPr>
            <a:r>
              <a:rPr lang="en-US" kern="0" dirty="0"/>
              <a:t>Spam is a big problem of Internet communications. Day by day the amount of incoming spam increase and, scammer attacks are becoming targeted and consequently more of a threat. Most of the Internet users could not recognize which one is spam or not. </a:t>
            </a:r>
          </a:p>
          <a:p>
            <a:pPr marL="0" indent="0">
              <a:buFont typeface="Wingdings" pitchFamily="2" charset="2"/>
              <a:buNone/>
            </a:pPr>
            <a:endParaRPr lang="en-US" kern="0" dirty="0"/>
          </a:p>
          <a:p>
            <a:pPr marL="0" indent="0">
              <a:buFont typeface="Wingdings" pitchFamily="2" charset="2"/>
              <a:buNone/>
            </a:pPr>
            <a:r>
              <a:rPr lang="en-US" b="1" kern="0" dirty="0"/>
              <a:t>Motivation</a:t>
            </a:r>
          </a:p>
          <a:p>
            <a:pPr marL="0" indent="0">
              <a:buNone/>
            </a:pPr>
            <a:r>
              <a:rPr lang="en-US" sz="1200" kern="0" dirty="0"/>
              <a:t>Our motivation is to build the Machine Learning models to identify spam or not spam from the dataset we chosen. We compare the results, and accuracies of the models related with this project.</a:t>
            </a:r>
          </a:p>
          <a:p>
            <a:pPr marL="0" indent="0">
              <a:buFont typeface="Wingdings" pitchFamily="2" charset="2"/>
              <a:buNone/>
            </a:pPr>
            <a:endParaRPr lang="en-US" kern="0" dirty="0"/>
          </a:p>
          <a:p>
            <a:endParaRPr lang="en-US" dirty="0"/>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6</a:t>
            </a:fld>
            <a:endParaRPr lang="en-US"/>
          </a:p>
        </p:txBody>
      </p:sp>
    </p:spTree>
    <p:extLst>
      <p:ext uri="{BB962C8B-B14F-4D97-AF65-F5344CB8AC3E}">
        <p14:creationId xmlns:p14="http://schemas.microsoft.com/office/powerpoint/2010/main" val="466097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Spam messages include advertisements, free services, promotions, awards, etc.</a:t>
            </a:r>
          </a:p>
          <a:p>
            <a:r>
              <a:rPr lang="en-US" dirty="0"/>
              <a:t>Users will miss their important emails because of huge numbers of spam emails.</a:t>
            </a:r>
          </a:p>
          <a:p>
            <a:endParaRPr lang="en-US" dirty="0"/>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7</a:t>
            </a:fld>
            <a:endParaRPr lang="en-US"/>
          </a:p>
        </p:txBody>
      </p:sp>
    </p:spTree>
    <p:extLst>
      <p:ext uri="{BB962C8B-B14F-4D97-AF65-F5344CB8AC3E}">
        <p14:creationId xmlns:p14="http://schemas.microsoft.com/office/powerpoint/2010/main" val="2873138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8</a:t>
            </a:fld>
            <a:endParaRPr lang="en-US"/>
          </a:p>
        </p:txBody>
      </p:sp>
    </p:spTree>
    <p:extLst>
      <p:ext uri="{BB962C8B-B14F-4D97-AF65-F5344CB8AC3E}">
        <p14:creationId xmlns:p14="http://schemas.microsoft.com/office/powerpoint/2010/main" val="3156809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dataset distribution by target which is spam or not.</a:t>
            </a:r>
          </a:p>
          <a:p>
            <a:r>
              <a:rPr lang="en-US" dirty="0"/>
              <a:t>About 13% of messages are spam and rest of them are not spam.</a:t>
            </a:r>
          </a:p>
          <a:p>
            <a:r>
              <a:rPr lang="en-US" dirty="0"/>
              <a:t>It will be helpful to train our models.</a:t>
            </a:r>
          </a:p>
        </p:txBody>
      </p:sp>
      <p:sp>
        <p:nvSpPr>
          <p:cNvPr id="4" name="Header Placeholder 3"/>
          <p:cNvSpPr>
            <a:spLocks noGrp="1"/>
          </p:cNvSpPr>
          <p:nvPr>
            <p:ph type="hdr" sz="quarter"/>
          </p:nvPr>
        </p:nvSpPr>
        <p:spPr/>
        <p:txBody>
          <a:bodyPr/>
          <a:lstStyle/>
          <a:p>
            <a:r>
              <a:rPr lang="en-US"/>
              <a:t>Gannon University</a:t>
            </a:r>
          </a:p>
        </p:txBody>
      </p:sp>
      <p:sp>
        <p:nvSpPr>
          <p:cNvPr id="5" name="Date Placeholder 4"/>
          <p:cNvSpPr>
            <a:spLocks noGrp="1"/>
          </p:cNvSpPr>
          <p:nvPr>
            <p:ph type="dt" idx="1"/>
          </p:nvPr>
        </p:nvSpPr>
        <p:spPr/>
        <p:txBody>
          <a:bodyPr/>
          <a:lstStyle/>
          <a:p>
            <a:fld id="{D7770B7A-D447-4680-A541-87527BAD3CAA}" type="datetime4">
              <a:rPr lang="en-US" smtClean="0"/>
              <a:pPr/>
              <a:t>March 21, 2022</a:t>
            </a:fld>
            <a:endParaRPr lang="en-US"/>
          </a:p>
        </p:txBody>
      </p:sp>
      <p:sp>
        <p:nvSpPr>
          <p:cNvPr id="6" name="Slide Number Placeholder 5"/>
          <p:cNvSpPr>
            <a:spLocks noGrp="1"/>
          </p:cNvSpPr>
          <p:nvPr>
            <p:ph type="sldNum" sz="quarter" idx="5"/>
          </p:nvPr>
        </p:nvSpPr>
        <p:spPr/>
        <p:txBody>
          <a:bodyPr/>
          <a:lstStyle/>
          <a:p>
            <a:fld id="{EEC9EFBE-A174-470C-9EF9-2B91F6EA5ADC}" type="slidenum">
              <a:rPr lang="en-US" smtClean="0"/>
              <a:pPr/>
              <a:t>9</a:t>
            </a:fld>
            <a:endParaRPr lang="en-US"/>
          </a:p>
        </p:txBody>
      </p:sp>
    </p:spTree>
    <p:extLst>
      <p:ext uri="{BB962C8B-B14F-4D97-AF65-F5344CB8AC3E}">
        <p14:creationId xmlns:p14="http://schemas.microsoft.com/office/powerpoint/2010/main" val="1107166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a:t>Click to edit Master title style</a:t>
            </a:r>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74588E07-9985-47EB-B651-EC629C190650}" type="slidenum">
              <a:rPr lang="en-US"/>
              <a:pPr/>
              <a:t>‹#›</a:t>
            </a:fld>
            <a:endParaRPr 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8367DED-D07A-405F-94D3-0C85AC107E06}" type="slidenum">
              <a:rPr lang="en-US"/>
              <a:pPr/>
              <a:t>‹#›</a:t>
            </a:fld>
            <a:endParaRPr 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1863" y="763588"/>
            <a:ext cx="2273300" cy="6323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3588"/>
            <a:ext cx="6672263" cy="6323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701EE51-46C6-4016-B873-C8325ED5324B}" type="slidenum">
              <a:rPr lang="en-US"/>
              <a:pPr/>
              <a:t>‹#›</a:t>
            </a:fld>
            <a:endParaRPr 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590800" y="763588"/>
            <a:ext cx="6934200" cy="684212"/>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471988"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81588" y="1981200"/>
            <a:ext cx="4473575"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81588" y="4610100"/>
            <a:ext cx="4473575"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4114800" y="7240588"/>
            <a:ext cx="1447800" cy="379412"/>
          </a:xfrm>
        </p:spPr>
        <p:txBody>
          <a:bodyPr/>
          <a:lstStyle>
            <a:lvl1pPr>
              <a:defRPr/>
            </a:lvl1pPr>
          </a:lstStyle>
          <a:p>
            <a:fld id="{72BFADA8-E889-4FE1-948A-7D7057B4D8C9}" type="slidenum">
              <a:rPr lang="en-US"/>
              <a:pPr/>
              <a:t>‹#›</a:t>
            </a:fld>
            <a:endParaRPr lang="en-US"/>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69CC633-91A9-4F73-BD88-166F2962DFBA}" type="slidenum">
              <a:rPr lang="en-US"/>
              <a:pPr/>
              <a:t>‹#›</a:t>
            </a:fld>
            <a:endParaRPr 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06BD4695-0170-4A10-8E2B-F1BA67A8B355}" type="slidenum">
              <a:rPr lang="en-US"/>
              <a:pPr/>
              <a:t>‹#›</a:t>
            </a:fld>
            <a:endParaRPr 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471988"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1588" y="1981200"/>
            <a:ext cx="4473575"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3E126E10-A5F7-4D62-8388-4D6B0E0AA75E}" type="slidenum">
              <a:rPr lang="en-US"/>
              <a:pPr/>
              <a:t>‹#›</a:t>
            </a:fld>
            <a:endParaRPr 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1220630D-F8A6-4C13-8280-F98BE5DF55FC}" type="slidenum">
              <a:rPr lang="en-US"/>
              <a:pPr/>
              <a:t>‹#›</a:t>
            </a:fld>
            <a:endParaRPr 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8CDB889C-5212-479C-B501-B85CB4D4121B}" type="slidenum">
              <a:rPr lang="en-US"/>
              <a:pPr/>
              <a:t>‹#›</a:t>
            </a:fld>
            <a:endParaRPr 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5799189-6BDE-4A63-92BF-0BFBF29F9519}" type="slidenum">
              <a:rPr lang="en-US"/>
              <a:pPr/>
              <a:t>‹#›</a:t>
            </a:fld>
            <a:endParaRPr 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2F8A3A3-3053-4564-8798-FB76733D7633}" type="slidenum">
              <a:rPr lang="en-US"/>
              <a:pPr/>
              <a:t>‹#›</a:t>
            </a:fld>
            <a:endParaRPr 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7F695DB-2CF0-493A-9762-DE63642DE0E4}" type="slidenum">
              <a:rPr lang="en-US"/>
              <a:pPr/>
              <a:t>‹#›</a:t>
            </a:fld>
            <a:endParaRPr 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981200"/>
            <a:ext cx="9097963" cy="5105400"/>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6" name="Rectangle 2"/>
          <p:cNvSpPr>
            <a:spLocks noGrp="1" noChangeArrowheads="1"/>
          </p:cNvSpPr>
          <p:nvPr>
            <p:ph type="title"/>
          </p:nvPr>
        </p:nvSpPr>
        <p:spPr bwMode="auto">
          <a:xfrm>
            <a:off x="2590800" y="763588"/>
            <a:ext cx="6934200" cy="684212"/>
          </a:xfrm>
          <a:prstGeom prst="rect">
            <a:avLst/>
          </a:prstGeom>
          <a:noFill/>
          <a:ln w="9525">
            <a:noFill/>
            <a:miter lim="800000"/>
            <a:headEnd/>
            <a:tailEnd/>
          </a:ln>
          <a:effectLst/>
        </p:spPr>
        <p:txBody>
          <a:bodyPr vert="horz" wrap="square" lIns="101858" tIns="50929" rIns="101858" bIns="50929"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sldNum" sz="quarter" idx="4"/>
          </p:nvPr>
        </p:nvSpPr>
        <p:spPr bwMode="auto">
          <a:xfrm>
            <a:off x="4114800" y="7240588"/>
            <a:ext cx="1447800" cy="379412"/>
          </a:xfrm>
          <a:prstGeom prst="rect">
            <a:avLst/>
          </a:prstGeom>
          <a:noFill/>
          <a:ln w="9525">
            <a:noFill/>
            <a:miter lim="800000"/>
            <a:headEnd/>
            <a:tailEnd/>
          </a:ln>
          <a:effectLst/>
        </p:spPr>
        <p:txBody>
          <a:bodyPr vert="horz" wrap="square" lIns="101858" tIns="50929" rIns="101858" bIns="50929" numCol="1" anchor="t" anchorCtr="0" compatLnSpc="1">
            <a:prstTxWarp prst="textNoShape">
              <a:avLst/>
            </a:prstTxWarp>
          </a:bodyPr>
          <a:lstStyle>
            <a:lvl1pPr algn="ctr" defTabSz="1019175">
              <a:defRPr sz="1600" b="1">
                <a:solidFill>
                  <a:srgbClr val="993333"/>
                </a:solidFill>
              </a:defRPr>
            </a:lvl1pPr>
          </a:lstStyle>
          <a:p>
            <a:fld id="{FE548613-FB46-4B33-BD91-FB929771AB42}" type="slidenum">
              <a:rPr lang="en-US"/>
              <a:pPr/>
              <a:t>‹#›</a:t>
            </a:fld>
            <a:endParaRPr lang="en-US"/>
          </a:p>
        </p:txBody>
      </p:sp>
      <p:pic>
        <p:nvPicPr>
          <p:cNvPr id="1050" name="Picture 26"/>
          <p:cNvPicPr>
            <a:picLocks noChangeAspect="1" noChangeArrowheads="1"/>
          </p:cNvPicPr>
          <p:nvPr userDrawn="1"/>
        </p:nvPicPr>
        <p:blipFill>
          <a:blip r:embed="rId14" cstate="print"/>
          <a:srcRect/>
          <a:stretch>
            <a:fillRect/>
          </a:stretch>
        </p:blipFill>
        <p:spPr bwMode="auto">
          <a:xfrm>
            <a:off x="0" y="0"/>
            <a:ext cx="10058400" cy="404813"/>
          </a:xfrm>
          <a:prstGeom prst="rect">
            <a:avLst/>
          </a:prstGeom>
          <a:noFill/>
          <a:ln w="9525">
            <a:noFill/>
            <a:miter lim="800000"/>
            <a:headEnd/>
            <a:tailEnd/>
          </a:ln>
          <a:effectLst/>
        </p:spPr>
      </p:pic>
      <p:pic>
        <p:nvPicPr>
          <p:cNvPr id="1051" name="Picture 27"/>
          <p:cNvPicPr>
            <a:picLocks noChangeAspect="1" noChangeArrowheads="1"/>
          </p:cNvPicPr>
          <p:nvPr userDrawn="1"/>
        </p:nvPicPr>
        <p:blipFill>
          <a:blip r:embed="rId15" cstate="print"/>
          <a:srcRect/>
          <a:stretch>
            <a:fillRect/>
          </a:stretch>
        </p:blipFill>
        <p:spPr bwMode="auto">
          <a:xfrm>
            <a:off x="381000" y="766763"/>
            <a:ext cx="1447800" cy="60483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hf hdr="0" ftr="0" dt="0"/>
  <p:txStyles>
    <p:titleStyle>
      <a:lvl1pPr algn="l" defTabSz="1019175" rtl="0" eaLnBrk="0" fontAlgn="base" hangingPunct="0">
        <a:spcBef>
          <a:spcPct val="0"/>
        </a:spcBef>
        <a:spcAft>
          <a:spcPct val="0"/>
        </a:spcAft>
        <a:defRPr sz="4400">
          <a:solidFill>
            <a:srgbClr val="993333"/>
          </a:solidFill>
          <a:latin typeface="+mj-lt"/>
          <a:ea typeface="+mj-ea"/>
          <a:cs typeface="+mj-cs"/>
        </a:defRPr>
      </a:lvl1pPr>
      <a:lvl2pPr algn="l" defTabSz="1019175" rtl="0" eaLnBrk="0" fontAlgn="base" hangingPunct="0">
        <a:spcBef>
          <a:spcPct val="0"/>
        </a:spcBef>
        <a:spcAft>
          <a:spcPct val="0"/>
        </a:spcAft>
        <a:defRPr sz="4400">
          <a:solidFill>
            <a:srgbClr val="993333"/>
          </a:solidFill>
          <a:latin typeface="Times New Roman" pitchFamily="18" charset="0"/>
        </a:defRPr>
      </a:lvl2pPr>
      <a:lvl3pPr algn="l" defTabSz="1019175" rtl="0" eaLnBrk="0" fontAlgn="base" hangingPunct="0">
        <a:spcBef>
          <a:spcPct val="0"/>
        </a:spcBef>
        <a:spcAft>
          <a:spcPct val="0"/>
        </a:spcAft>
        <a:defRPr sz="4400">
          <a:solidFill>
            <a:srgbClr val="993333"/>
          </a:solidFill>
          <a:latin typeface="Times New Roman" pitchFamily="18" charset="0"/>
        </a:defRPr>
      </a:lvl3pPr>
      <a:lvl4pPr algn="l" defTabSz="1019175" rtl="0" eaLnBrk="0" fontAlgn="base" hangingPunct="0">
        <a:spcBef>
          <a:spcPct val="0"/>
        </a:spcBef>
        <a:spcAft>
          <a:spcPct val="0"/>
        </a:spcAft>
        <a:defRPr sz="4400">
          <a:solidFill>
            <a:srgbClr val="993333"/>
          </a:solidFill>
          <a:latin typeface="Times New Roman" pitchFamily="18" charset="0"/>
        </a:defRPr>
      </a:lvl4pPr>
      <a:lvl5pPr algn="l" defTabSz="1019175" rtl="0" eaLnBrk="0" fontAlgn="base" hangingPunct="0">
        <a:spcBef>
          <a:spcPct val="0"/>
        </a:spcBef>
        <a:spcAft>
          <a:spcPct val="0"/>
        </a:spcAft>
        <a:defRPr sz="4400">
          <a:solidFill>
            <a:srgbClr val="993333"/>
          </a:solidFill>
          <a:latin typeface="Times New Roman" pitchFamily="18" charset="0"/>
        </a:defRPr>
      </a:lvl5pPr>
      <a:lvl6pPr marL="457200" algn="l" defTabSz="1019175" rtl="0" eaLnBrk="0" fontAlgn="base" hangingPunct="0">
        <a:spcBef>
          <a:spcPct val="0"/>
        </a:spcBef>
        <a:spcAft>
          <a:spcPct val="0"/>
        </a:spcAft>
        <a:defRPr sz="4400">
          <a:solidFill>
            <a:srgbClr val="993333"/>
          </a:solidFill>
          <a:latin typeface="Times New Roman" pitchFamily="18" charset="0"/>
        </a:defRPr>
      </a:lvl6pPr>
      <a:lvl7pPr marL="914400" algn="l" defTabSz="1019175" rtl="0" eaLnBrk="0" fontAlgn="base" hangingPunct="0">
        <a:spcBef>
          <a:spcPct val="0"/>
        </a:spcBef>
        <a:spcAft>
          <a:spcPct val="0"/>
        </a:spcAft>
        <a:defRPr sz="4400">
          <a:solidFill>
            <a:srgbClr val="993333"/>
          </a:solidFill>
          <a:latin typeface="Times New Roman" pitchFamily="18" charset="0"/>
        </a:defRPr>
      </a:lvl7pPr>
      <a:lvl8pPr marL="1371600" algn="l" defTabSz="1019175" rtl="0" eaLnBrk="0" fontAlgn="base" hangingPunct="0">
        <a:spcBef>
          <a:spcPct val="0"/>
        </a:spcBef>
        <a:spcAft>
          <a:spcPct val="0"/>
        </a:spcAft>
        <a:defRPr sz="4400">
          <a:solidFill>
            <a:srgbClr val="993333"/>
          </a:solidFill>
          <a:latin typeface="Times New Roman" pitchFamily="18" charset="0"/>
        </a:defRPr>
      </a:lvl8pPr>
      <a:lvl9pPr marL="1828800" algn="l" defTabSz="1019175" rtl="0" eaLnBrk="0" fontAlgn="base" hangingPunct="0">
        <a:spcBef>
          <a:spcPct val="0"/>
        </a:spcBef>
        <a:spcAft>
          <a:spcPct val="0"/>
        </a:spcAft>
        <a:defRPr sz="4400">
          <a:solidFill>
            <a:srgbClr val="993333"/>
          </a:solidFill>
          <a:latin typeface="Times New Roman" pitchFamily="18" charset="0"/>
        </a:defRPr>
      </a:lvl9pPr>
    </p:titleStyle>
    <p:body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BCF1781A-364E-4AED-83E1-325E1A6596FC}" type="slidenum">
              <a:rPr lang="en-US"/>
              <a:pPr/>
              <a:t>1</a:t>
            </a:fld>
            <a:endParaRPr lang="en-US"/>
          </a:p>
        </p:txBody>
      </p:sp>
      <p:pic>
        <p:nvPicPr>
          <p:cNvPr id="900098" name="Picture 2"/>
          <p:cNvPicPr>
            <a:picLocks noGrp="1" noChangeAspect="1" noChangeArrowheads="1"/>
          </p:cNvPicPr>
          <p:nvPr>
            <p:ph sz="quarter" idx="2"/>
          </p:nvPr>
        </p:nvPicPr>
        <p:blipFill>
          <a:blip r:embed="rId3" cstate="print"/>
          <a:srcRect/>
          <a:stretch>
            <a:fillRect/>
          </a:stretch>
        </p:blipFill>
        <p:spPr>
          <a:xfrm>
            <a:off x="0" y="0"/>
            <a:ext cx="10058400" cy="7772400"/>
          </a:xfrm>
        </p:spPr>
      </p:pic>
      <p:pic>
        <p:nvPicPr>
          <p:cNvPr id="900099" name="Picture 3"/>
          <p:cNvPicPr>
            <a:picLocks noGrp="1" noChangeAspect="1" noChangeArrowheads="1"/>
          </p:cNvPicPr>
          <p:nvPr>
            <p:ph sz="quarter" idx="3"/>
          </p:nvPr>
        </p:nvPicPr>
        <p:blipFill>
          <a:blip r:embed="rId4" cstate="print"/>
          <a:srcRect/>
          <a:stretch>
            <a:fillRect/>
          </a:stretch>
        </p:blipFill>
        <p:spPr>
          <a:xfrm>
            <a:off x="2687638" y="4687888"/>
            <a:ext cx="4581525" cy="2035175"/>
          </a:xfrm>
        </p:spPr>
      </p:pic>
      <p:sp>
        <p:nvSpPr>
          <p:cNvPr id="900100" name="Text Box 4"/>
          <p:cNvSpPr txBox="1">
            <a:spLocks noChangeArrowheads="1"/>
          </p:cNvSpPr>
          <p:nvPr/>
        </p:nvSpPr>
        <p:spPr bwMode="auto">
          <a:xfrm>
            <a:off x="0" y="1200150"/>
            <a:ext cx="10058400" cy="3011353"/>
          </a:xfrm>
          <a:prstGeom prst="rect">
            <a:avLst/>
          </a:prstGeom>
          <a:noFill/>
          <a:ln w="9525">
            <a:noFill/>
            <a:miter lim="800000"/>
            <a:headEnd/>
            <a:tailEnd/>
          </a:ln>
          <a:effectLst/>
        </p:spPr>
        <p:txBody>
          <a:bodyPr lIns="101870" tIns="50935" rIns="101870" bIns="50935" anchor="t">
            <a:spAutoFit/>
          </a:bodyPr>
          <a:lstStyle/>
          <a:p>
            <a:pPr algn="ctr" defTabSz="1019175">
              <a:spcBef>
                <a:spcPct val="50000"/>
              </a:spcBef>
            </a:pPr>
            <a:r>
              <a:rPr lang="en-US" sz="5400" b="1" dirty="0">
                <a:solidFill>
                  <a:srgbClr val="993333"/>
                </a:solidFill>
                <a:latin typeface="Times New Roman"/>
                <a:cs typeface="Times New Roman"/>
              </a:rPr>
              <a:t>Spam Filter</a:t>
            </a:r>
          </a:p>
          <a:p>
            <a:pPr algn="ctr" defTabSz="1019175">
              <a:spcBef>
                <a:spcPct val="50000"/>
              </a:spcBef>
            </a:pPr>
            <a:r>
              <a:rPr lang="en-US" sz="5400" b="1" dirty="0">
                <a:solidFill>
                  <a:srgbClr val="993333"/>
                </a:solidFill>
                <a:latin typeface="Times New Roman"/>
                <a:cs typeface="Times New Roman"/>
              </a:rPr>
              <a:t>Statistical Computer</a:t>
            </a:r>
            <a:endParaRPr lang="en-US" sz="5400" b="1" dirty="0">
              <a:latin typeface="Times New Roman"/>
              <a:cs typeface="Times New Roman"/>
            </a:endParaRPr>
          </a:p>
          <a:p>
            <a:pPr algn="ctr" defTabSz="1019175">
              <a:spcBef>
                <a:spcPct val="50000"/>
              </a:spcBef>
            </a:pPr>
            <a:r>
              <a:rPr lang="en-US" sz="3600" dirty="0">
                <a:solidFill>
                  <a:srgbClr val="993333"/>
                </a:solidFill>
                <a:latin typeface="Times New Roman"/>
                <a:cs typeface="Times New Roman"/>
              </a:rPr>
              <a:t>Team 1: Purevdorj Enkhjargal, Dinesh </a:t>
            </a:r>
            <a:r>
              <a:rPr lang="en-US" sz="3600" dirty="0" err="1">
                <a:solidFill>
                  <a:srgbClr val="993333"/>
                </a:solidFill>
                <a:latin typeface="Times New Roman"/>
                <a:cs typeface="Times New Roman"/>
              </a:rPr>
              <a:t>Siripurapu</a:t>
            </a:r>
            <a:endParaRPr lang="en-US" sz="3600" dirty="0">
              <a:solidFill>
                <a:srgbClr val="993333"/>
              </a:solidFill>
              <a:cs typeface="Times New Roman"/>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3588"/>
            <a:ext cx="9639300" cy="684212"/>
          </a:xfrm>
        </p:spPr>
        <p:txBody>
          <a:bodyPr/>
          <a:lstStyle/>
          <a:p>
            <a:pPr algn="ctr"/>
            <a:r>
              <a:rPr lang="en-US" sz="4000" dirty="0"/>
              <a:t>Dataset</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10</a:t>
            </a:fld>
            <a:endParaRPr lang="en-US"/>
          </a:p>
        </p:txBody>
      </p:sp>
      <p:sp>
        <p:nvSpPr>
          <p:cNvPr id="5" name="Content Placeholder 2">
            <a:extLst>
              <a:ext uri="{FF2B5EF4-FFF2-40B4-BE49-F238E27FC236}">
                <a16:creationId xmlns:a16="http://schemas.microsoft.com/office/drawing/2014/main" id="{DE522A43-8F49-48B9-BED6-30C97DF4C9A7}"/>
              </a:ext>
            </a:extLst>
          </p:cNvPr>
          <p:cNvSpPr txBox="1">
            <a:spLocks/>
          </p:cNvSpPr>
          <p:nvPr/>
        </p:nvSpPr>
        <p:spPr bwMode="auto">
          <a:xfrm>
            <a:off x="438150" y="1981200"/>
            <a:ext cx="9448800" cy="5337176"/>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a:lstStyle>
          <a:p>
            <a:pPr marL="0" indent="0">
              <a:buFont typeface="Wingdings" pitchFamily="2" charset="2"/>
              <a:buNone/>
            </a:pPr>
            <a:r>
              <a:rPr lang="en-US" sz="2400" b="1" kern="0" dirty="0"/>
              <a:t>Spam frequency by message length</a:t>
            </a:r>
          </a:p>
        </p:txBody>
      </p:sp>
      <p:pic>
        <p:nvPicPr>
          <p:cNvPr id="8" name="Picture 7">
            <a:extLst>
              <a:ext uri="{FF2B5EF4-FFF2-40B4-BE49-F238E27FC236}">
                <a16:creationId xmlns:a16="http://schemas.microsoft.com/office/drawing/2014/main" id="{02024B56-C0BC-468D-BBF5-63E53738ED08}"/>
              </a:ext>
            </a:extLst>
          </p:cNvPr>
          <p:cNvPicPr>
            <a:picLocks noChangeAspect="1"/>
          </p:cNvPicPr>
          <p:nvPr/>
        </p:nvPicPr>
        <p:blipFill>
          <a:blip r:embed="rId3"/>
          <a:stretch>
            <a:fillRect/>
          </a:stretch>
        </p:blipFill>
        <p:spPr>
          <a:xfrm>
            <a:off x="419100" y="2579260"/>
            <a:ext cx="9448801" cy="4469240"/>
          </a:xfrm>
          <a:prstGeom prst="rect">
            <a:avLst/>
          </a:prstGeom>
        </p:spPr>
      </p:pic>
    </p:spTree>
    <p:extLst>
      <p:ext uri="{BB962C8B-B14F-4D97-AF65-F5344CB8AC3E}">
        <p14:creationId xmlns:p14="http://schemas.microsoft.com/office/powerpoint/2010/main" val="238506312"/>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3588"/>
            <a:ext cx="9639300" cy="684212"/>
          </a:xfrm>
        </p:spPr>
        <p:txBody>
          <a:bodyPr/>
          <a:lstStyle/>
          <a:p>
            <a:pPr algn="ctr"/>
            <a:r>
              <a:rPr lang="en-US" sz="4000" dirty="0"/>
              <a:t>Methods/Python packages</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11</a:t>
            </a:fld>
            <a:endParaRPr lang="en-US"/>
          </a:p>
        </p:txBody>
      </p:sp>
      <p:sp>
        <p:nvSpPr>
          <p:cNvPr id="5" name="Content Placeholder 2">
            <a:extLst>
              <a:ext uri="{FF2B5EF4-FFF2-40B4-BE49-F238E27FC236}">
                <a16:creationId xmlns:a16="http://schemas.microsoft.com/office/drawing/2014/main" id="{DE522A43-8F49-48B9-BED6-30C97DF4C9A7}"/>
              </a:ext>
            </a:extLst>
          </p:cNvPr>
          <p:cNvSpPr txBox="1">
            <a:spLocks/>
          </p:cNvSpPr>
          <p:nvPr/>
        </p:nvSpPr>
        <p:spPr bwMode="auto">
          <a:xfrm>
            <a:off x="269328" y="1563962"/>
            <a:ext cx="9636672" cy="5337176"/>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a:lstStyle>
          <a:p>
            <a:r>
              <a:rPr lang="en-US" b="1" kern="0" dirty="0"/>
              <a:t> </a:t>
            </a:r>
            <a:r>
              <a:rPr lang="en-US" sz="2400" b="1" kern="0" dirty="0"/>
              <a:t>Naive Bayes Classifier</a:t>
            </a:r>
          </a:p>
          <a:p>
            <a:pPr marL="0" indent="0" algn="l">
              <a:buNone/>
            </a:pPr>
            <a:r>
              <a:rPr lang="en-US" sz="2400" b="0" i="0" dirty="0">
                <a:solidFill>
                  <a:srgbClr val="292929"/>
                </a:solidFill>
                <a:effectLst/>
                <a:latin typeface="charter"/>
              </a:rPr>
              <a:t>A Naive Bayes classifier is a probabilistic machine learning model that’s used for classification task. The crux of the classifier is based on the Bayes theorem.</a:t>
            </a:r>
          </a:p>
          <a:p>
            <a:r>
              <a:rPr lang="en-US" sz="2400" b="1" kern="0" dirty="0"/>
              <a:t> </a:t>
            </a:r>
            <a:r>
              <a:rPr lang="en-US" sz="2400" b="1" kern="0" dirty="0" err="1"/>
              <a:t>RandomForestClassifier</a:t>
            </a:r>
            <a:endParaRPr lang="en-US" sz="2400" b="1" kern="0" dirty="0"/>
          </a:p>
          <a:p>
            <a:pPr marL="0" indent="0">
              <a:buNone/>
            </a:pPr>
            <a:r>
              <a:rPr lang="en-US" sz="2400" kern="0" dirty="0"/>
              <a:t>It supports both binary and multiclass labels, as well as both continuous and categorical features.</a:t>
            </a:r>
          </a:p>
          <a:p>
            <a:r>
              <a:rPr lang="en-US" sz="2400" b="1" kern="0" dirty="0"/>
              <a:t> Support Vector Machine</a:t>
            </a:r>
          </a:p>
          <a:p>
            <a:pPr marL="0" indent="0">
              <a:buNone/>
            </a:pPr>
            <a:r>
              <a:rPr lang="en-US" sz="2400" kern="0" dirty="0"/>
              <a:t>The objective of the support vector machine algorithm is to find a hyperplane in an N-dimensional space(N — the number of features) that distinctly classifies the data points.</a:t>
            </a:r>
          </a:p>
          <a:p>
            <a:r>
              <a:rPr lang="en-US" sz="2400" b="1" kern="0" dirty="0"/>
              <a:t> </a:t>
            </a:r>
            <a:r>
              <a:rPr lang="en-US" sz="2400" b="1" kern="0" dirty="0" err="1"/>
              <a:t>KNeighborsClassifier</a:t>
            </a:r>
            <a:endParaRPr lang="en-US" sz="2400" b="1" kern="0" dirty="0"/>
          </a:p>
          <a:p>
            <a:pPr marL="0" indent="0">
              <a:buNone/>
            </a:pPr>
            <a:r>
              <a:rPr lang="en-US" sz="2400" kern="0" dirty="0"/>
              <a:t>KNN classifier estimates the conditional distribution of Y given X and then classifies the observation to the class with the highest estimated probability. </a:t>
            </a:r>
          </a:p>
          <a:p>
            <a:pPr marL="0" indent="0">
              <a:buFont typeface="Wingdings" pitchFamily="2" charset="2"/>
              <a:buNone/>
            </a:pPr>
            <a:endParaRPr lang="en-US" b="1" kern="0" dirty="0"/>
          </a:p>
        </p:txBody>
      </p:sp>
    </p:spTree>
    <p:extLst>
      <p:ext uri="{BB962C8B-B14F-4D97-AF65-F5344CB8AC3E}">
        <p14:creationId xmlns:p14="http://schemas.microsoft.com/office/powerpoint/2010/main" val="801650147"/>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3588"/>
            <a:ext cx="9639300" cy="684212"/>
          </a:xfrm>
        </p:spPr>
        <p:txBody>
          <a:bodyPr/>
          <a:lstStyle/>
          <a:p>
            <a:pPr algn="ctr"/>
            <a:r>
              <a:rPr lang="en-US" sz="4000" dirty="0"/>
              <a:t>Methods/Python packages</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12</a:t>
            </a:fld>
            <a:endParaRPr lang="en-US"/>
          </a:p>
        </p:txBody>
      </p:sp>
      <p:sp>
        <p:nvSpPr>
          <p:cNvPr id="7" name="Content Placeholder 2">
            <a:extLst>
              <a:ext uri="{FF2B5EF4-FFF2-40B4-BE49-F238E27FC236}">
                <a16:creationId xmlns:a16="http://schemas.microsoft.com/office/drawing/2014/main" id="{F7A9DBF4-2403-4F9D-B9EF-47A5BA37CDB6}"/>
              </a:ext>
            </a:extLst>
          </p:cNvPr>
          <p:cNvSpPr txBox="1">
            <a:spLocks/>
          </p:cNvSpPr>
          <p:nvPr/>
        </p:nvSpPr>
        <p:spPr bwMode="auto">
          <a:xfrm>
            <a:off x="269328" y="1563962"/>
            <a:ext cx="9636672" cy="5337176"/>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a:lstStyle>
          <a:p>
            <a:r>
              <a:rPr lang="en-US" b="1" kern="0" dirty="0"/>
              <a:t> </a:t>
            </a:r>
            <a:r>
              <a:rPr lang="en-US" sz="2400" b="1" kern="0" dirty="0" err="1"/>
              <a:t>Numpy</a:t>
            </a:r>
            <a:endParaRPr lang="en-US" sz="2400" b="1" kern="0" dirty="0"/>
          </a:p>
          <a:p>
            <a:r>
              <a:rPr lang="en-US" sz="2400" b="1" kern="0" dirty="0"/>
              <a:t> Pandas</a:t>
            </a:r>
          </a:p>
          <a:p>
            <a:r>
              <a:rPr lang="en-US" sz="2400" b="1" kern="0" dirty="0"/>
              <a:t> Matplotlib</a:t>
            </a:r>
          </a:p>
          <a:p>
            <a:r>
              <a:rPr lang="en-US" sz="2400" b="1" kern="0" dirty="0"/>
              <a:t> Seaborn</a:t>
            </a:r>
          </a:p>
          <a:p>
            <a:r>
              <a:rPr lang="en-US" sz="2400" b="1" kern="0" dirty="0"/>
              <a:t> NLTK /</a:t>
            </a:r>
            <a:r>
              <a:rPr lang="en-US" sz="2400" b="1" kern="0" dirty="0" err="1"/>
              <a:t>stopwords</a:t>
            </a:r>
            <a:r>
              <a:rPr lang="en-US" sz="2400" b="1" kern="0" dirty="0"/>
              <a:t>, </a:t>
            </a:r>
            <a:r>
              <a:rPr lang="en-US" sz="2400" b="1" kern="0" dirty="0" err="1"/>
              <a:t>PorterStemmer</a:t>
            </a:r>
            <a:r>
              <a:rPr lang="en-US" sz="2400" b="1" kern="0" dirty="0"/>
              <a:t>, </a:t>
            </a:r>
            <a:r>
              <a:rPr lang="en-US" sz="2400" b="1" kern="0" dirty="0" err="1"/>
              <a:t>WordNetLemmatizer</a:t>
            </a:r>
            <a:r>
              <a:rPr lang="en-US" sz="2400" b="1" kern="0" dirty="0"/>
              <a:t>, </a:t>
            </a:r>
            <a:r>
              <a:rPr lang="en-US" sz="2400" b="1" kern="0" dirty="0" err="1"/>
              <a:t>etc</a:t>
            </a:r>
            <a:r>
              <a:rPr lang="en-US" sz="2400" b="1" kern="0" dirty="0"/>
              <a:t> ../</a:t>
            </a:r>
          </a:p>
          <a:p>
            <a:r>
              <a:rPr lang="en-US" sz="2400" b="1" kern="0" dirty="0"/>
              <a:t> Scikit-Learn </a:t>
            </a:r>
          </a:p>
          <a:p>
            <a:pPr lvl="1"/>
            <a:r>
              <a:rPr lang="en-US" b="1" kern="0" dirty="0"/>
              <a:t> Feature extractions</a:t>
            </a:r>
          </a:p>
          <a:p>
            <a:pPr lvl="1"/>
            <a:r>
              <a:rPr lang="en-US" b="1" kern="0" dirty="0"/>
              <a:t> Preprocessing</a:t>
            </a:r>
          </a:p>
          <a:p>
            <a:pPr lvl="1"/>
            <a:r>
              <a:rPr lang="en-US" b="1" kern="0" dirty="0"/>
              <a:t> Model selection – </a:t>
            </a:r>
            <a:r>
              <a:rPr lang="en-US" b="1" kern="0" dirty="0" err="1"/>
              <a:t>train_test_split</a:t>
            </a:r>
            <a:r>
              <a:rPr lang="en-US" b="1" kern="0" dirty="0"/>
              <a:t>, </a:t>
            </a:r>
            <a:r>
              <a:rPr lang="en-US" b="1" kern="0" dirty="0" err="1"/>
              <a:t>cross_val_score</a:t>
            </a:r>
            <a:endParaRPr lang="en-US" b="1" kern="0" dirty="0"/>
          </a:p>
          <a:p>
            <a:pPr lvl="1"/>
            <a:r>
              <a:rPr lang="en-US" b="1" kern="0" dirty="0"/>
              <a:t> Naïve Baynes, SVM, </a:t>
            </a:r>
            <a:r>
              <a:rPr lang="en-US" b="1" kern="0" dirty="0" err="1"/>
              <a:t>RandomForestClassifier</a:t>
            </a:r>
            <a:r>
              <a:rPr lang="en-US" b="1" kern="0" dirty="0"/>
              <a:t>, </a:t>
            </a:r>
            <a:r>
              <a:rPr lang="en-US" b="1" kern="0" dirty="0" err="1"/>
              <a:t>KneighborsClassifier</a:t>
            </a:r>
            <a:endParaRPr lang="en-US" b="1" kern="0" dirty="0"/>
          </a:p>
          <a:p>
            <a:pPr lvl="1"/>
            <a:r>
              <a:rPr lang="en-US" b="1" kern="0" dirty="0"/>
              <a:t> Metrics – </a:t>
            </a:r>
            <a:r>
              <a:rPr lang="en-US" b="1" kern="0" dirty="0" err="1"/>
              <a:t>confusing_matrix</a:t>
            </a:r>
            <a:r>
              <a:rPr lang="en-US" b="1" kern="0" dirty="0"/>
              <a:t>, </a:t>
            </a:r>
            <a:r>
              <a:rPr lang="en-US" b="1" kern="0" dirty="0" err="1"/>
              <a:t>classification_report</a:t>
            </a:r>
            <a:r>
              <a:rPr lang="en-US" b="1" kern="0" dirty="0"/>
              <a:t>, </a:t>
            </a:r>
            <a:r>
              <a:rPr lang="en-US" b="1" kern="0" dirty="0" err="1"/>
              <a:t>accuracy_score</a:t>
            </a:r>
            <a:r>
              <a:rPr lang="en-US" b="1" kern="0" dirty="0"/>
              <a:t>, f1_score </a:t>
            </a:r>
            <a:endParaRPr lang="en-US" kern="0" dirty="0"/>
          </a:p>
          <a:p>
            <a:pPr marL="0" indent="0">
              <a:buFont typeface="Wingdings" pitchFamily="2" charset="2"/>
              <a:buNone/>
            </a:pPr>
            <a:endParaRPr lang="en-US" b="1" kern="0" dirty="0"/>
          </a:p>
        </p:txBody>
      </p:sp>
    </p:spTree>
    <p:extLst>
      <p:ext uri="{BB962C8B-B14F-4D97-AF65-F5344CB8AC3E}">
        <p14:creationId xmlns:p14="http://schemas.microsoft.com/office/powerpoint/2010/main" val="3441343385"/>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3588"/>
            <a:ext cx="9639300" cy="684212"/>
          </a:xfrm>
        </p:spPr>
        <p:txBody>
          <a:bodyPr/>
          <a:lstStyle/>
          <a:p>
            <a:pPr algn="ctr"/>
            <a:r>
              <a:rPr lang="en-US" sz="4000" dirty="0"/>
              <a:t>Project plan and timeline</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13</a:t>
            </a:fld>
            <a:endParaRPr lang="en-US"/>
          </a:p>
        </p:txBody>
      </p:sp>
      <p:pic>
        <p:nvPicPr>
          <p:cNvPr id="7" name="Picture 6">
            <a:extLst>
              <a:ext uri="{FF2B5EF4-FFF2-40B4-BE49-F238E27FC236}">
                <a16:creationId xmlns:a16="http://schemas.microsoft.com/office/drawing/2014/main" id="{F3754C04-517E-4519-B0CA-26C68B7FB4F7}"/>
              </a:ext>
            </a:extLst>
          </p:cNvPr>
          <p:cNvPicPr>
            <a:picLocks noChangeAspect="1"/>
          </p:cNvPicPr>
          <p:nvPr/>
        </p:nvPicPr>
        <p:blipFill>
          <a:blip r:embed="rId3"/>
          <a:stretch>
            <a:fillRect/>
          </a:stretch>
        </p:blipFill>
        <p:spPr>
          <a:xfrm>
            <a:off x="754731" y="1717676"/>
            <a:ext cx="8846469" cy="5484812"/>
          </a:xfrm>
          <a:prstGeom prst="rect">
            <a:avLst/>
          </a:prstGeom>
        </p:spPr>
      </p:pic>
    </p:spTree>
    <p:extLst>
      <p:ext uri="{BB962C8B-B14F-4D97-AF65-F5344CB8AC3E}">
        <p14:creationId xmlns:p14="http://schemas.microsoft.com/office/powerpoint/2010/main" val="99743734"/>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3588"/>
            <a:ext cx="9639300" cy="684212"/>
          </a:xfrm>
        </p:spPr>
        <p:txBody>
          <a:bodyPr/>
          <a:lstStyle/>
          <a:p>
            <a:pPr algn="ctr"/>
            <a:r>
              <a:rPr lang="en-US" sz="4000" dirty="0"/>
              <a:t>Division by a member</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14</a:t>
            </a:fld>
            <a:endParaRPr lang="en-US"/>
          </a:p>
        </p:txBody>
      </p:sp>
      <p:pic>
        <p:nvPicPr>
          <p:cNvPr id="6" name="Picture 5">
            <a:extLst>
              <a:ext uri="{FF2B5EF4-FFF2-40B4-BE49-F238E27FC236}">
                <a16:creationId xmlns:a16="http://schemas.microsoft.com/office/drawing/2014/main" id="{014D5DA9-0434-4F18-8B5A-59114EA06D1A}"/>
              </a:ext>
            </a:extLst>
          </p:cNvPr>
          <p:cNvPicPr>
            <a:picLocks noChangeAspect="1"/>
          </p:cNvPicPr>
          <p:nvPr/>
        </p:nvPicPr>
        <p:blipFill>
          <a:blip r:embed="rId3"/>
          <a:stretch>
            <a:fillRect/>
          </a:stretch>
        </p:blipFill>
        <p:spPr>
          <a:xfrm>
            <a:off x="800100" y="1726492"/>
            <a:ext cx="8458200" cy="5206120"/>
          </a:xfrm>
          <a:prstGeom prst="rect">
            <a:avLst/>
          </a:prstGeom>
        </p:spPr>
      </p:pic>
    </p:spTree>
    <p:extLst>
      <p:ext uri="{BB962C8B-B14F-4D97-AF65-F5344CB8AC3E}">
        <p14:creationId xmlns:p14="http://schemas.microsoft.com/office/powerpoint/2010/main" val="1001680673"/>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3588"/>
            <a:ext cx="9639300" cy="684212"/>
          </a:xfrm>
        </p:spPr>
        <p:txBody>
          <a:bodyPr/>
          <a:lstStyle/>
          <a:p>
            <a:pPr algn="ctr"/>
            <a:r>
              <a:rPr lang="en-US" sz="4000" dirty="0"/>
              <a:t>Division by a member</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15</a:t>
            </a:fld>
            <a:endParaRPr lang="en-US"/>
          </a:p>
        </p:txBody>
      </p:sp>
      <p:pic>
        <p:nvPicPr>
          <p:cNvPr id="7" name="Picture 6">
            <a:extLst>
              <a:ext uri="{FF2B5EF4-FFF2-40B4-BE49-F238E27FC236}">
                <a16:creationId xmlns:a16="http://schemas.microsoft.com/office/drawing/2014/main" id="{245EDC51-C8CE-430C-BAA1-72CB6B912A5F}"/>
              </a:ext>
            </a:extLst>
          </p:cNvPr>
          <p:cNvPicPr>
            <a:picLocks noChangeAspect="1"/>
          </p:cNvPicPr>
          <p:nvPr/>
        </p:nvPicPr>
        <p:blipFill>
          <a:blip r:embed="rId3"/>
          <a:stretch>
            <a:fillRect/>
          </a:stretch>
        </p:blipFill>
        <p:spPr>
          <a:xfrm>
            <a:off x="836459" y="1689090"/>
            <a:ext cx="8612341" cy="5243521"/>
          </a:xfrm>
          <a:prstGeom prst="rect">
            <a:avLst/>
          </a:prstGeom>
        </p:spPr>
      </p:pic>
    </p:spTree>
    <p:extLst>
      <p:ext uri="{BB962C8B-B14F-4D97-AF65-F5344CB8AC3E}">
        <p14:creationId xmlns:p14="http://schemas.microsoft.com/office/powerpoint/2010/main" val="1001980870"/>
      </p:ext>
    </p:extLst>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3588"/>
            <a:ext cx="9639300" cy="684212"/>
          </a:xfrm>
        </p:spPr>
        <p:txBody>
          <a:bodyPr/>
          <a:lstStyle/>
          <a:p>
            <a:pPr algn="ctr"/>
            <a:r>
              <a:rPr lang="en-US" sz="4000" dirty="0"/>
              <a:t>Expected result</a:t>
            </a:r>
          </a:p>
        </p:txBody>
      </p:sp>
      <p:sp>
        <p:nvSpPr>
          <p:cNvPr id="3" name="Content Placeholder 2"/>
          <p:cNvSpPr>
            <a:spLocks noGrp="1"/>
          </p:cNvSpPr>
          <p:nvPr>
            <p:ph idx="1"/>
          </p:nvPr>
        </p:nvSpPr>
        <p:spPr>
          <a:xfrm>
            <a:off x="457200" y="2161464"/>
            <a:ext cx="9448800" cy="5105400"/>
          </a:xfrm>
        </p:spPr>
        <p:txBody>
          <a:bodyPr/>
          <a:lstStyle/>
          <a:p>
            <a:pPr marL="682625" indent="-457200">
              <a:buFont typeface="Wingdings" panose="05000000000000000000" pitchFamily="2" charset="2"/>
              <a:buChar char="ü"/>
            </a:pPr>
            <a:r>
              <a:rPr lang="en-US" dirty="0"/>
              <a:t>Good accuracy which is greater than 95% </a:t>
            </a:r>
          </a:p>
          <a:p>
            <a:pPr marL="682625" indent="-457200">
              <a:buFont typeface="Wingdings" panose="05000000000000000000" pitchFamily="2" charset="2"/>
              <a:buChar char="ü"/>
            </a:pPr>
            <a:r>
              <a:rPr lang="en-US" dirty="0"/>
              <a:t>Good understanding of statistics libraries in Python</a:t>
            </a:r>
          </a:p>
          <a:p>
            <a:pPr marL="682625" indent="-457200">
              <a:buFont typeface="Wingdings" panose="05000000000000000000" pitchFamily="2" charset="2"/>
              <a:buChar char="ü"/>
            </a:pPr>
            <a:r>
              <a:rPr lang="en-US" dirty="0"/>
              <a:t>A comparison between Naive Bayes Classifier, Logistic Regression, Support Vector Machine, and </a:t>
            </a:r>
            <a:r>
              <a:rPr lang="en-US" dirty="0" err="1"/>
              <a:t>KNeighborsClassifier</a:t>
            </a:r>
            <a:r>
              <a:rPr lang="en-US" dirty="0"/>
              <a:t> </a:t>
            </a:r>
          </a:p>
          <a:p>
            <a:pPr indent="0">
              <a:buNone/>
            </a:pPr>
            <a:endParaRPr lang="en-US" dirty="0"/>
          </a:p>
          <a:p>
            <a:pPr marL="682625" indent="-457200">
              <a:buFont typeface="Wingdings" panose="05000000000000000000" pitchFamily="2" charset="2"/>
              <a:buChar char="ü"/>
            </a:pPr>
            <a:endParaRPr lang="en-US" dirty="0"/>
          </a:p>
          <a:p>
            <a:pPr marL="682625" indent="-457200">
              <a:buFont typeface="Wingdings" panose="05000000000000000000" pitchFamily="2" charset="2"/>
              <a:buChar char="ü"/>
            </a:pPr>
            <a:endParaRPr lang="en-US" dirty="0"/>
          </a:p>
          <a:p>
            <a:pPr marL="682625" indent="-457200">
              <a:buFont typeface="Wingdings" panose="05000000000000000000" pitchFamily="2" charset="2"/>
              <a:buChar char="ü"/>
            </a:pPr>
            <a:endParaRPr lang="en-US" dirty="0"/>
          </a:p>
          <a:p>
            <a:pPr marL="682625" indent="-457200">
              <a:buFont typeface="Wingdings" panose="05000000000000000000" pitchFamily="2" charset="2"/>
              <a:buChar char="ü"/>
            </a:pPr>
            <a:endParaRPr lang="en-US" dirty="0"/>
          </a:p>
          <a:p>
            <a:pPr marL="682625" indent="-457200">
              <a:buFont typeface="Wingdings" panose="05000000000000000000" pitchFamily="2" charset="2"/>
              <a:buChar char="ü"/>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16</a:t>
            </a:fld>
            <a:endParaRPr lang="en-US"/>
          </a:p>
        </p:txBody>
      </p:sp>
    </p:spTree>
    <p:extLst>
      <p:ext uri="{BB962C8B-B14F-4D97-AF65-F5344CB8AC3E}">
        <p14:creationId xmlns:p14="http://schemas.microsoft.com/office/powerpoint/2010/main" val="1415008276"/>
      </p:ext>
    </p:extLst>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b="1" cap="all" dirty="0">
              <a:ln w="0"/>
              <a:effectLst>
                <a:reflection blurRad="12700" stA="50000" endPos="50000" dist="5000" dir="5400000" sy="-100000" rotWithShape="0"/>
              </a:effectLst>
            </a:endParaRPr>
          </a:p>
          <a:p>
            <a:pPr algn="ctr">
              <a:buNone/>
            </a:pPr>
            <a:r>
              <a:rPr lang="en-US" sz="4800" b="1" cap="all" dirty="0">
                <a:ln w="0"/>
                <a:solidFill>
                  <a:srgbClr val="993333"/>
                </a:solidFill>
                <a:effectLst>
                  <a:reflection blurRad="12700" stA="50000" endPos="50000" dist="5000" dir="5400000" sy="-100000" rotWithShape="0"/>
                </a:effectLst>
                <a:latin typeface="Verdana" pitchFamily="34" charset="0"/>
                <a:ea typeface="Verdana" pitchFamily="34" charset="0"/>
                <a:cs typeface="Verdana" pitchFamily="34" charset="0"/>
              </a:rPr>
              <a:t>THANK YOU</a:t>
            </a:r>
            <a:endParaRPr lang="en-US" dirty="0">
              <a:solidFill>
                <a:srgbClr val="993333"/>
              </a:solidFill>
            </a:endParaRPr>
          </a:p>
        </p:txBody>
      </p:sp>
      <p:sp>
        <p:nvSpPr>
          <p:cNvPr id="4" name="Slide Number Placeholder 3"/>
          <p:cNvSpPr>
            <a:spLocks noGrp="1"/>
          </p:cNvSpPr>
          <p:nvPr>
            <p:ph type="sldNum" sz="quarter" idx="4294967295"/>
          </p:nvPr>
        </p:nvSpPr>
        <p:spPr>
          <a:xfrm>
            <a:off x="8992210" y="2575"/>
            <a:ext cx="838200" cy="414528"/>
          </a:xfrm>
          <a:prstGeom prst="rect">
            <a:avLst/>
          </a:prstGeom>
        </p:spPr>
        <p:txBody>
          <a:bodyPr lIns="101882" tIns="50941" rIns="101882" bIns="50941"/>
          <a:lstStyle/>
          <a:p>
            <a:fld id="{A4109DFA-83D9-48DD-8067-17BABB8589B4}" type="slidenum">
              <a:rPr lang="en-US" smtClean="0"/>
              <a:pPr/>
              <a:t>17</a:t>
            </a:fld>
            <a:endParaRPr lang="en-US"/>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1AFC80E-FE2C-4C9B-9320-366D3C4E2267}" type="slidenum">
              <a:rPr lang="en-US"/>
              <a:pPr/>
              <a:t>2</a:t>
            </a:fld>
            <a:endParaRPr lang="en-US"/>
          </a:p>
        </p:txBody>
      </p:sp>
      <p:sp>
        <p:nvSpPr>
          <p:cNvPr id="901122" name="Rectangle 2"/>
          <p:cNvSpPr>
            <a:spLocks noGrp="1" noChangeArrowheads="1"/>
          </p:cNvSpPr>
          <p:nvPr>
            <p:ph type="title"/>
          </p:nvPr>
        </p:nvSpPr>
        <p:spPr>
          <a:xfrm>
            <a:off x="228600" y="763588"/>
            <a:ext cx="9296400" cy="684212"/>
          </a:xfrm>
        </p:spPr>
        <p:txBody>
          <a:bodyPr/>
          <a:lstStyle/>
          <a:p>
            <a:pPr algn="ctr"/>
            <a:r>
              <a:rPr lang="en-US" sz="4000" dirty="0"/>
              <a:t>Outline</a:t>
            </a:r>
          </a:p>
        </p:txBody>
      </p:sp>
      <p:sp>
        <p:nvSpPr>
          <p:cNvPr id="901123" name="Rectangle 3"/>
          <p:cNvSpPr>
            <a:spLocks noGrp="1" noChangeArrowheads="1"/>
          </p:cNvSpPr>
          <p:nvPr>
            <p:ph type="body" idx="1"/>
          </p:nvPr>
        </p:nvSpPr>
        <p:spPr>
          <a:xfrm>
            <a:off x="762000" y="1816894"/>
            <a:ext cx="9097963" cy="5105400"/>
          </a:xfrm>
        </p:spPr>
        <p:txBody>
          <a:bodyPr/>
          <a:lstStyle/>
          <a:p>
            <a:pPr>
              <a:buFont typeface="Wingdings" panose="05000000000000000000" pitchFamily="2" charset="2"/>
              <a:buChar char="§"/>
            </a:pPr>
            <a:r>
              <a:rPr lang="en-US" sz="3200" dirty="0"/>
              <a:t> Project Background</a:t>
            </a:r>
          </a:p>
          <a:p>
            <a:pPr>
              <a:buFont typeface="Wingdings" panose="05000000000000000000" pitchFamily="2" charset="2"/>
              <a:buChar char="§"/>
            </a:pPr>
            <a:r>
              <a:rPr lang="en-US" sz="3200" dirty="0">
                <a:cs typeface="Times New Roman"/>
              </a:rPr>
              <a:t> Motivation and Problem statement</a:t>
            </a:r>
          </a:p>
          <a:p>
            <a:pPr>
              <a:buFont typeface="Wingdings" panose="05000000000000000000" pitchFamily="2" charset="2"/>
              <a:buChar char="§"/>
            </a:pPr>
            <a:r>
              <a:rPr lang="en-US" sz="3200" dirty="0">
                <a:cs typeface="Times New Roman"/>
              </a:rPr>
              <a:t> Dataset</a:t>
            </a:r>
          </a:p>
          <a:p>
            <a:pPr>
              <a:buFont typeface="Wingdings" panose="05000000000000000000" pitchFamily="2" charset="2"/>
              <a:buChar char="§"/>
            </a:pPr>
            <a:r>
              <a:rPr lang="en-US" sz="3200" dirty="0">
                <a:cs typeface="Times New Roman"/>
              </a:rPr>
              <a:t> Methods / Python packages using to solve</a:t>
            </a:r>
          </a:p>
          <a:p>
            <a:pPr>
              <a:buFont typeface="Wingdings" panose="05000000000000000000" pitchFamily="2" charset="2"/>
              <a:buChar char="§"/>
            </a:pPr>
            <a:r>
              <a:rPr lang="en-US" sz="3200" dirty="0">
                <a:cs typeface="Times New Roman"/>
              </a:rPr>
              <a:t> Project plan and timeline</a:t>
            </a:r>
          </a:p>
          <a:p>
            <a:pPr>
              <a:buFont typeface="Wingdings" panose="05000000000000000000" pitchFamily="2" charset="2"/>
              <a:buChar char="§"/>
            </a:pPr>
            <a:r>
              <a:rPr lang="en-US" sz="3200" dirty="0">
                <a:cs typeface="Times New Roman"/>
              </a:rPr>
              <a:t> Division of the work</a:t>
            </a:r>
          </a:p>
          <a:p>
            <a:pPr>
              <a:buFont typeface="Wingdings" panose="05000000000000000000" pitchFamily="2" charset="2"/>
              <a:buChar char="§"/>
            </a:pPr>
            <a:r>
              <a:rPr lang="en-US" sz="3200" dirty="0">
                <a:cs typeface="Times New Roman"/>
              </a:rPr>
              <a:t> Expected Result</a:t>
            </a: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763588"/>
            <a:ext cx="9220200" cy="684212"/>
          </a:xfrm>
        </p:spPr>
        <p:txBody>
          <a:bodyPr/>
          <a:lstStyle/>
          <a:p>
            <a:pPr algn="ctr"/>
            <a:r>
              <a:rPr lang="en-US" sz="4000" dirty="0"/>
              <a:t>    Project Background</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3</a:t>
            </a:fld>
            <a:endParaRPr lang="en-US"/>
          </a:p>
        </p:txBody>
      </p:sp>
      <p:sp>
        <p:nvSpPr>
          <p:cNvPr id="5" name="Content Placeholder 2">
            <a:extLst>
              <a:ext uri="{FF2B5EF4-FFF2-40B4-BE49-F238E27FC236}">
                <a16:creationId xmlns:a16="http://schemas.microsoft.com/office/drawing/2014/main" id="{DE522A43-8F49-48B9-BED6-30C97DF4C9A7}"/>
              </a:ext>
            </a:extLst>
          </p:cNvPr>
          <p:cNvSpPr txBox="1">
            <a:spLocks/>
          </p:cNvSpPr>
          <p:nvPr/>
        </p:nvSpPr>
        <p:spPr bwMode="auto">
          <a:xfrm>
            <a:off x="424543" y="1903412"/>
            <a:ext cx="9448800" cy="5105400"/>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a:lstStyle>
          <a:p>
            <a:pPr marL="0" marR="0" indent="0" algn="just">
              <a:lnSpc>
                <a:spcPct val="107000"/>
              </a:lnSpc>
              <a:spcBef>
                <a:spcPts val="0"/>
              </a:spcBef>
              <a:spcAft>
                <a:spcPts val="800"/>
              </a:spcAft>
              <a:buNone/>
            </a:pPr>
            <a:r>
              <a:rPr lang="en-US" sz="2400" b="1" dirty="0">
                <a:effectLst/>
                <a:latin typeface="+mj-lt"/>
                <a:ea typeface="Calibri" panose="020F0502020204030204" pitchFamily="34" charset="0"/>
                <a:cs typeface="Times New Roman" panose="02020603050405020304" pitchFamily="18" charset="0"/>
              </a:rPr>
              <a:t>What is SPAM?</a:t>
            </a:r>
          </a:p>
          <a:p>
            <a:pPr marL="0" marR="0" indent="0" algn="just">
              <a:lnSpc>
                <a:spcPct val="107000"/>
              </a:lnSpc>
              <a:spcBef>
                <a:spcPts val="0"/>
              </a:spcBef>
              <a:spcAft>
                <a:spcPts val="800"/>
              </a:spcAft>
              <a:buNone/>
            </a:pPr>
            <a:r>
              <a:rPr lang="en-US" sz="2400" dirty="0">
                <a:effectLst/>
                <a:ea typeface="Calibri" panose="020F0502020204030204" pitchFamily="34" charset="0"/>
                <a:cs typeface="Times New Roman" panose="02020603050405020304" pitchFamily="18" charset="0"/>
              </a:rPr>
              <a:t>Spam is any kind of unwanted, unsolicited digital communication that gets sent out in bulk. Often spam is sent via email, but it can also be distributed via text messages, phone calls, or social media.</a:t>
            </a: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None/>
            </a:pPr>
            <a:endParaRPr lang="en-US" kern="0" dirty="0"/>
          </a:p>
        </p:txBody>
      </p:sp>
      <p:pic>
        <p:nvPicPr>
          <p:cNvPr id="1028" name="Picture 4" descr="The Filter Bubble is Nothing Compared to Comment Censorship">
            <a:extLst>
              <a:ext uri="{FF2B5EF4-FFF2-40B4-BE49-F238E27FC236}">
                <a16:creationId xmlns:a16="http://schemas.microsoft.com/office/drawing/2014/main" id="{1B5E355A-33AC-4E23-A58E-41FF0BD5E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2" y="3845718"/>
            <a:ext cx="5705475" cy="31630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763588"/>
            <a:ext cx="9220200" cy="684212"/>
          </a:xfrm>
        </p:spPr>
        <p:txBody>
          <a:bodyPr/>
          <a:lstStyle/>
          <a:p>
            <a:pPr algn="ctr"/>
            <a:r>
              <a:rPr lang="en-US" sz="4000" dirty="0"/>
              <a:t>    Project Background</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4</a:t>
            </a:fld>
            <a:endParaRPr lang="en-US"/>
          </a:p>
        </p:txBody>
      </p:sp>
      <p:sp>
        <p:nvSpPr>
          <p:cNvPr id="5" name="Content Placeholder 2">
            <a:extLst>
              <a:ext uri="{FF2B5EF4-FFF2-40B4-BE49-F238E27FC236}">
                <a16:creationId xmlns:a16="http://schemas.microsoft.com/office/drawing/2014/main" id="{DE522A43-8F49-48B9-BED6-30C97DF4C9A7}"/>
              </a:ext>
            </a:extLst>
          </p:cNvPr>
          <p:cNvSpPr txBox="1">
            <a:spLocks/>
          </p:cNvSpPr>
          <p:nvPr/>
        </p:nvSpPr>
        <p:spPr bwMode="auto">
          <a:xfrm>
            <a:off x="424543" y="1903412"/>
            <a:ext cx="9448800" cy="2592388"/>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a:lstStyle>
          <a:p>
            <a:pPr marL="0" marR="0" indent="0" algn="just">
              <a:lnSpc>
                <a:spcPct val="107000"/>
              </a:lnSpc>
              <a:spcBef>
                <a:spcPts val="0"/>
              </a:spcBef>
              <a:spcAft>
                <a:spcPts val="800"/>
              </a:spcAft>
              <a:buNone/>
            </a:pPr>
            <a:r>
              <a:rPr lang="en-US" sz="2400" b="1" dirty="0">
                <a:effectLst/>
                <a:latin typeface="+mj-lt"/>
                <a:ea typeface="Calibri" panose="020F0502020204030204" pitchFamily="34" charset="0"/>
                <a:cs typeface="Times New Roman" panose="02020603050405020304" pitchFamily="18" charset="0"/>
              </a:rPr>
              <a:t>What are the common spam types?</a:t>
            </a:r>
          </a:p>
          <a:p>
            <a:pPr marL="0" marR="0" indent="0" algn="just">
              <a:lnSpc>
                <a:spcPct val="107000"/>
              </a:lnSpc>
              <a:spcBef>
                <a:spcPts val="0"/>
              </a:spcBef>
              <a:spcAft>
                <a:spcPts val="800"/>
              </a:spcAft>
              <a:buNone/>
            </a:pPr>
            <a:r>
              <a:rPr lang="en-US" sz="2400" dirty="0">
                <a:effectLst/>
                <a:ea typeface="Calibri" panose="020F0502020204030204" pitchFamily="34" charset="0"/>
                <a:cs typeface="Times New Roman" panose="02020603050405020304" pitchFamily="18" charset="0"/>
              </a:rPr>
              <a:t>Spammers use many forms of communication to bulk-send their unwanted messages. Some of these are marketing messages peddling unsolicited goods. Other types of spam messages can spread malware, trick you into masking personal information, or scare you into thinking you need to pay to get out of trouble.</a:t>
            </a: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None/>
            </a:pPr>
            <a:endParaRPr lang="en-US" kern="0" dirty="0"/>
          </a:p>
        </p:txBody>
      </p:sp>
      <p:sp>
        <p:nvSpPr>
          <p:cNvPr id="8" name="Content Placeholder 2">
            <a:extLst>
              <a:ext uri="{FF2B5EF4-FFF2-40B4-BE49-F238E27FC236}">
                <a16:creationId xmlns:a16="http://schemas.microsoft.com/office/drawing/2014/main" id="{92FD24F6-5536-4A68-B721-DF494CCCDAC8}"/>
              </a:ext>
            </a:extLst>
          </p:cNvPr>
          <p:cNvSpPr txBox="1">
            <a:spLocks/>
          </p:cNvSpPr>
          <p:nvPr/>
        </p:nvSpPr>
        <p:spPr bwMode="auto">
          <a:xfrm>
            <a:off x="457200" y="4533900"/>
            <a:ext cx="9448800" cy="2171700"/>
          </a:xfrm>
          <a:prstGeom prst="rect">
            <a:avLst/>
          </a:prstGeom>
          <a:noFill/>
          <a:ln w="9525">
            <a:noFill/>
            <a:miter lim="800000"/>
            <a:headEnd/>
            <a:tailEnd/>
          </a:ln>
          <a:effectLst/>
        </p:spPr>
        <p:txBody>
          <a:bodyPr vert="horz" wrap="square" lIns="45715" tIns="20371" rIns="18286" bIns="18286" numCol="2" anchor="t" anchorCtr="0" compatLnSpc="1">
            <a:prstTxWarp prst="textNoShape">
              <a:avLst/>
            </a:prstTxWarp>
          </a:bodyPr>
          <a:lst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a:lstStyle>
          <a:p>
            <a:pPr>
              <a:buFont typeface="Wingdings" panose="05000000000000000000" pitchFamily="2" charset="2"/>
              <a:buChar char="§"/>
            </a:pPr>
            <a:r>
              <a:rPr lang="en-US" sz="2400" dirty="0">
                <a:cs typeface="Times New Roman"/>
              </a:rPr>
              <a:t> Phishing emails</a:t>
            </a:r>
          </a:p>
          <a:p>
            <a:pPr>
              <a:buFont typeface="Wingdings" panose="05000000000000000000" pitchFamily="2" charset="2"/>
              <a:buChar char="§"/>
            </a:pPr>
            <a:r>
              <a:rPr lang="en-US" sz="2400" dirty="0">
                <a:cs typeface="Times New Roman"/>
              </a:rPr>
              <a:t> Email spoofing</a:t>
            </a:r>
          </a:p>
          <a:p>
            <a:pPr>
              <a:buFont typeface="Wingdings" panose="05000000000000000000" pitchFamily="2" charset="2"/>
              <a:buChar char="§"/>
            </a:pPr>
            <a:r>
              <a:rPr lang="en-US" sz="2400" dirty="0">
                <a:cs typeface="Times New Roman"/>
              </a:rPr>
              <a:t> Tech support emails</a:t>
            </a:r>
          </a:p>
          <a:p>
            <a:pPr>
              <a:buFont typeface="Wingdings" panose="05000000000000000000" pitchFamily="2" charset="2"/>
              <a:buChar char="§"/>
            </a:pPr>
            <a:r>
              <a:rPr lang="en-US" sz="2400" dirty="0">
                <a:cs typeface="Times New Roman"/>
              </a:rPr>
              <a:t> Current event emails</a:t>
            </a: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2400" dirty="0">
              <a:cs typeface="Times New Roman"/>
            </a:endParaRPr>
          </a:p>
          <a:p>
            <a:pPr>
              <a:buFont typeface="Wingdings" panose="05000000000000000000" pitchFamily="2" charset="2"/>
              <a:buChar char="§"/>
            </a:pPr>
            <a:endParaRPr lang="en-US" sz="2400" dirty="0">
              <a:cs typeface="Times New Roman"/>
            </a:endParaRPr>
          </a:p>
          <a:p>
            <a:pPr>
              <a:buFont typeface="Wingdings" panose="05000000000000000000" pitchFamily="2" charset="2"/>
              <a:buChar char="§"/>
            </a:pPr>
            <a:endParaRPr lang="en-US" sz="2400" dirty="0">
              <a:cs typeface="Times New Roman"/>
            </a:endParaRPr>
          </a:p>
          <a:p>
            <a:pPr>
              <a:buFont typeface="Wingdings" panose="05000000000000000000" pitchFamily="2" charset="2"/>
              <a:buChar char="§"/>
            </a:pPr>
            <a:r>
              <a:rPr lang="en-US" sz="2400" dirty="0">
                <a:cs typeface="Times New Roman"/>
              </a:rPr>
              <a:t> Phishing SMS</a:t>
            </a:r>
          </a:p>
          <a:p>
            <a:pPr>
              <a:buFont typeface="Wingdings" panose="05000000000000000000" pitchFamily="2" charset="2"/>
              <a:buChar char="§"/>
            </a:pPr>
            <a:r>
              <a:rPr lang="en-US" sz="2400" dirty="0">
                <a:cs typeface="Times New Roman"/>
              </a:rPr>
              <a:t> Fake package delivery</a:t>
            </a:r>
          </a:p>
          <a:p>
            <a:pPr>
              <a:buFont typeface="Wingdings" panose="05000000000000000000" pitchFamily="2" charset="2"/>
              <a:buChar char="§"/>
            </a:pPr>
            <a:r>
              <a:rPr lang="en-US" sz="2400" dirty="0">
                <a:cs typeface="Times New Roman"/>
              </a:rPr>
              <a:t> Credit/Debit card related</a:t>
            </a:r>
          </a:p>
          <a:p>
            <a:pPr>
              <a:buFont typeface="Wingdings" panose="05000000000000000000" pitchFamily="2" charset="2"/>
              <a:buChar char="§"/>
            </a:pPr>
            <a:r>
              <a:rPr lang="en-US" sz="2400" dirty="0">
                <a:cs typeface="Times New Roman"/>
              </a:rPr>
              <a:t> Advance fee scams</a:t>
            </a:r>
          </a:p>
          <a:p>
            <a:pPr>
              <a:buFont typeface="Wingdings" panose="05000000000000000000" pitchFamily="2" charset="2"/>
              <a:buChar char="§"/>
            </a:pPr>
            <a:endParaRPr lang="en-US" sz="2400" dirty="0">
              <a:cs typeface="Times New Roman"/>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None/>
            </a:pPr>
            <a:endParaRPr lang="en-US" kern="0" dirty="0"/>
          </a:p>
        </p:txBody>
      </p:sp>
    </p:spTree>
    <p:extLst>
      <p:ext uri="{BB962C8B-B14F-4D97-AF65-F5344CB8AC3E}">
        <p14:creationId xmlns:p14="http://schemas.microsoft.com/office/powerpoint/2010/main" val="985136100"/>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763588"/>
            <a:ext cx="9220200" cy="684212"/>
          </a:xfrm>
        </p:spPr>
        <p:txBody>
          <a:bodyPr/>
          <a:lstStyle/>
          <a:p>
            <a:pPr algn="ctr"/>
            <a:r>
              <a:rPr lang="en-US" sz="4000" dirty="0"/>
              <a:t>    Project Background</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5</a:t>
            </a:fld>
            <a:endParaRPr lang="en-US"/>
          </a:p>
        </p:txBody>
      </p:sp>
      <p:pic>
        <p:nvPicPr>
          <p:cNvPr id="2050" name="Picture 2" descr="Common Email Spam File Types">
            <a:extLst>
              <a:ext uri="{FF2B5EF4-FFF2-40B4-BE49-F238E27FC236}">
                <a16:creationId xmlns:a16="http://schemas.microsoft.com/office/drawing/2014/main" id="{4DD73A13-2024-41B5-8911-8D4E1D52E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698" y="1827212"/>
            <a:ext cx="8243003" cy="472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058191"/>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3588"/>
            <a:ext cx="7886700" cy="684212"/>
          </a:xfrm>
        </p:spPr>
        <p:txBody>
          <a:bodyPr/>
          <a:lstStyle/>
          <a:p>
            <a:pPr algn="ctr"/>
            <a:r>
              <a:rPr lang="en-US" sz="4000" dirty="0"/>
              <a:t>Motivation and Problem statement</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6</a:t>
            </a:fld>
            <a:endParaRPr lang="en-US"/>
          </a:p>
        </p:txBody>
      </p:sp>
      <p:sp>
        <p:nvSpPr>
          <p:cNvPr id="5" name="Content Placeholder 2">
            <a:extLst>
              <a:ext uri="{FF2B5EF4-FFF2-40B4-BE49-F238E27FC236}">
                <a16:creationId xmlns:a16="http://schemas.microsoft.com/office/drawing/2014/main" id="{DE522A43-8F49-48B9-BED6-30C97DF4C9A7}"/>
              </a:ext>
            </a:extLst>
          </p:cNvPr>
          <p:cNvSpPr txBox="1">
            <a:spLocks/>
          </p:cNvSpPr>
          <p:nvPr/>
        </p:nvSpPr>
        <p:spPr bwMode="auto">
          <a:xfrm>
            <a:off x="424543" y="1903412"/>
            <a:ext cx="9448800" cy="5337176"/>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a:lstStyle>
          <a:p>
            <a:pPr marL="0" indent="0">
              <a:buFont typeface="Wingdings" pitchFamily="2" charset="2"/>
              <a:buNone/>
            </a:pPr>
            <a:r>
              <a:rPr lang="en-US" b="1" kern="0" dirty="0"/>
              <a:t>Problem</a:t>
            </a:r>
            <a:endParaRPr lang="en-US" sz="2400" b="1" kern="0" dirty="0"/>
          </a:p>
          <a:p>
            <a:pPr marL="0" indent="0">
              <a:buFont typeface="Wingdings" pitchFamily="2" charset="2"/>
              <a:buNone/>
            </a:pPr>
            <a:r>
              <a:rPr lang="en-US" kern="0" dirty="0"/>
              <a:t>Spam is a big problem of Internet communications. Day by day the amount of incoming spam increase and, scammer attacks are becoming targeted and consequently more of a threat. Most of the Internet users could not recognize which one is spam or not. </a:t>
            </a:r>
          </a:p>
          <a:p>
            <a:pPr marL="0" indent="0">
              <a:buFont typeface="Wingdings" pitchFamily="2" charset="2"/>
              <a:buNone/>
            </a:pPr>
            <a:endParaRPr lang="en-US" kern="0" dirty="0"/>
          </a:p>
          <a:p>
            <a:pPr marL="0" indent="0">
              <a:buFont typeface="Wingdings" pitchFamily="2" charset="2"/>
              <a:buNone/>
            </a:pPr>
            <a:r>
              <a:rPr lang="en-US" b="1" kern="0" dirty="0"/>
              <a:t>Motivation</a:t>
            </a:r>
          </a:p>
          <a:p>
            <a:pPr marL="0" indent="0">
              <a:buNone/>
            </a:pPr>
            <a:r>
              <a:rPr lang="en-US" sz="2800" kern="0" dirty="0"/>
              <a:t>Our motivation is to build the Machine Learning models to identify spam or not spam from the dataset we have chosen. We compare the results, and accuracies of the models related with this project.</a:t>
            </a:r>
          </a:p>
          <a:p>
            <a:pPr marL="0" indent="0">
              <a:buFont typeface="Wingdings" pitchFamily="2" charset="2"/>
              <a:buNone/>
            </a:pPr>
            <a:endParaRPr lang="en-US" kern="0" dirty="0"/>
          </a:p>
        </p:txBody>
      </p:sp>
    </p:spTree>
    <p:extLst>
      <p:ext uri="{BB962C8B-B14F-4D97-AF65-F5344CB8AC3E}">
        <p14:creationId xmlns:p14="http://schemas.microsoft.com/office/powerpoint/2010/main" val="2062795435"/>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3588"/>
            <a:ext cx="7886700" cy="684212"/>
          </a:xfrm>
        </p:spPr>
        <p:txBody>
          <a:bodyPr/>
          <a:lstStyle/>
          <a:p>
            <a:pPr algn="ctr"/>
            <a:r>
              <a:rPr lang="en-US" sz="4000" dirty="0"/>
              <a:t>Motivation and Problem statement</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7</a:t>
            </a:fld>
            <a:endParaRPr lang="en-US"/>
          </a:p>
        </p:txBody>
      </p:sp>
      <p:sp>
        <p:nvSpPr>
          <p:cNvPr id="5" name="Content Placeholder 2">
            <a:extLst>
              <a:ext uri="{FF2B5EF4-FFF2-40B4-BE49-F238E27FC236}">
                <a16:creationId xmlns:a16="http://schemas.microsoft.com/office/drawing/2014/main" id="{DE522A43-8F49-48B9-BED6-30C97DF4C9A7}"/>
              </a:ext>
            </a:extLst>
          </p:cNvPr>
          <p:cNvSpPr txBox="1">
            <a:spLocks/>
          </p:cNvSpPr>
          <p:nvPr/>
        </p:nvSpPr>
        <p:spPr bwMode="auto">
          <a:xfrm>
            <a:off x="424543" y="1903412"/>
            <a:ext cx="4376057" cy="5337176"/>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a:lstStyle>
          <a:p>
            <a:pPr marL="0" indent="0">
              <a:buFont typeface="Wingdings" pitchFamily="2" charset="2"/>
              <a:buNone/>
            </a:pPr>
            <a:r>
              <a:rPr lang="en-US" dirty="0"/>
              <a:t>Spam is a waste of time to the user since they have to sort the unwanted junk mail and it consumed storage space and communication bandwidth.</a:t>
            </a:r>
          </a:p>
          <a:p>
            <a:pPr marL="0" indent="0">
              <a:buFont typeface="Wingdings" pitchFamily="2" charset="2"/>
              <a:buNone/>
            </a:pPr>
            <a:endParaRPr lang="en-US" kern="0" dirty="0"/>
          </a:p>
          <a:p>
            <a:pPr marL="0" indent="0">
              <a:buFont typeface="Wingdings" pitchFamily="2" charset="2"/>
              <a:buNone/>
            </a:pPr>
            <a:r>
              <a:rPr lang="en-US" kern="0" dirty="0"/>
              <a:t>In the statistics, e-mail spam categories proportions in the table.</a:t>
            </a:r>
          </a:p>
        </p:txBody>
      </p:sp>
      <p:graphicFrame>
        <p:nvGraphicFramePr>
          <p:cNvPr id="6" name="Table 6">
            <a:extLst>
              <a:ext uri="{FF2B5EF4-FFF2-40B4-BE49-F238E27FC236}">
                <a16:creationId xmlns:a16="http://schemas.microsoft.com/office/drawing/2014/main" id="{44E370DF-0620-4104-94F6-587948687FAF}"/>
              </a:ext>
            </a:extLst>
          </p:cNvPr>
          <p:cNvGraphicFramePr>
            <a:graphicFrameLocks noGrp="1"/>
          </p:cNvGraphicFramePr>
          <p:nvPr>
            <p:extLst>
              <p:ext uri="{D42A27DB-BD31-4B8C-83A1-F6EECF244321}">
                <p14:modId xmlns:p14="http://schemas.microsoft.com/office/powerpoint/2010/main" val="3621215049"/>
              </p:ext>
            </p:extLst>
          </p:nvPr>
        </p:nvGraphicFramePr>
        <p:xfrm>
          <a:off x="5257801" y="1981200"/>
          <a:ext cx="4699906" cy="4572000"/>
        </p:xfrm>
        <a:graphic>
          <a:graphicData uri="http://schemas.openxmlformats.org/drawingml/2006/table">
            <a:tbl>
              <a:tblPr firstRow="1" bandRow="1">
                <a:tableStyleId>{68D230F3-CF80-4859-8CE7-A43EE81993B5}</a:tableStyleId>
              </a:tblPr>
              <a:tblGrid>
                <a:gridCol w="2349953">
                  <a:extLst>
                    <a:ext uri="{9D8B030D-6E8A-4147-A177-3AD203B41FA5}">
                      <a16:colId xmlns:a16="http://schemas.microsoft.com/office/drawing/2014/main" val="3228573368"/>
                    </a:ext>
                  </a:extLst>
                </a:gridCol>
                <a:gridCol w="2349953">
                  <a:extLst>
                    <a:ext uri="{9D8B030D-6E8A-4147-A177-3AD203B41FA5}">
                      <a16:colId xmlns:a16="http://schemas.microsoft.com/office/drawing/2014/main" val="1053710309"/>
                    </a:ext>
                  </a:extLst>
                </a:gridCol>
              </a:tblGrid>
              <a:tr h="449739">
                <a:tc gridSpan="2">
                  <a:txBody>
                    <a:bodyPr/>
                    <a:lstStyle/>
                    <a:p>
                      <a:pPr algn="ctr"/>
                      <a:r>
                        <a:rPr lang="en-US" sz="2400" dirty="0"/>
                        <a:t>E-mail Spam by Category</a:t>
                      </a:r>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455867"/>
                  </a:ext>
                </a:extLst>
              </a:tr>
              <a:tr h="449739">
                <a:tc>
                  <a:txBody>
                    <a:bodyPr/>
                    <a:lstStyle/>
                    <a:p>
                      <a:pPr algn="ctr"/>
                      <a:r>
                        <a:rPr lang="en-US" sz="2400" dirty="0"/>
                        <a:t>Products</a:t>
                      </a:r>
                    </a:p>
                  </a:txBody>
                  <a:tcPr/>
                </a:tc>
                <a:tc>
                  <a:txBody>
                    <a:bodyPr/>
                    <a:lstStyle/>
                    <a:p>
                      <a:pPr algn="ctr"/>
                      <a:r>
                        <a:rPr lang="en-US" sz="2400" dirty="0"/>
                        <a:t>25%</a:t>
                      </a:r>
                    </a:p>
                  </a:txBody>
                  <a:tcPr/>
                </a:tc>
                <a:extLst>
                  <a:ext uri="{0D108BD9-81ED-4DB2-BD59-A6C34878D82A}">
                    <a16:rowId xmlns:a16="http://schemas.microsoft.com/office/drawing/2014/main" val="2441993276"/>
                  </a:ext>
                </a:extLst>
              </a:tr>
              <a:tr h="449739">
                <a:tc>
                  <a:txBody>
                    <a:bodyPr/>
                    <a:lstStyle/>
                    <a:p>
                      <a:pPr algn="ctr"/>
                      <a:r>
                        <a:rPr lang="en-US" sz="2400" dirty="0"/>
                        <a:t>Financial</a:t>
                      </a:r>
                    </a:p>
                  </a:txBody>
                  <a:tcPr/>
                </a:tc>
                <a:tc>
                  <a:txBody>
                    <a:bodyPr/>
                    <a:lstStyle/>
                    <a:p>
                      <a:pPr algn="ctr"/>
                      <a:r>
                        <a:rPr lang="en-US" sz="2400" dirty="0"/>
                        <a:t>20%</a:t>
                      </a:r>
                    </a:p>
                  </a:txBody>
                  <a:tcPr/>
                </a:tc>
                <a:extLst>
                  <a:ext uri="{0D108BD9-81ED-4DB2-BD59-A6C34878D82A}">
                    <a16:rowId xmlns:a16="http://schemas.microsoft.com/office/drawing/2014/main" val="3379961811"/>
                  </a:ext>
                </a:extLst>
              </a:tr>
              <a:tr h="449739">
                <a:tc>
                  <a:txBody>
                    <a:bodyPr/>
                    <a:lstStyle/>
                    <a:p>
                      <a:pPr algn="ctr"/>
                      <a:r>
                        <a:rPr lang="en-US" sz="2400" dirty="0"/>
                        <a:t>Adult</a:t>
                      </a:r>
                    </a:p>
                  </a:txBody>
                  <a:tcPr/>
                </a:tc>
                <a:tc>
                  <a:txBody>
                    <a:bodyPr/>
                    <a:lstStyle/>
                    <a:p>
                      <a:pPr algn="ctr"/>
                      <a:r>
                        <a:rPr lang="en-US" sz="2400" dirty="0"/>
                        <a:t>19%</a:t>
                      </a:r>
                    </a:p>
                  </a:txBody>
                  <a:tcPr/>
                </a:tc>
                <a:extLst>
                  <a:ext uri="{0D108BD9-81ED-4DB2-BD59-A6C34878D82A}">
                    <a16:rowId xmlns:a16="http://schemas.microsoft.com/office/drawing/2014/main" val="355385874"/>
                  </a:ext>
                </a:extLst>
              </a:tr>
              <a:tr h="449739">
                <a:tc>
                  <a:txBody>
                    <a:bodyPr/>
                    <a:lstStyle/>
                    <a:p>
                      <a:pPr algn="ctr"/>
                      <a:r>
                        <a:rPr lang="en-US" sz="2400" dirty="0"/>
                        <a:t>Scams</a:t>
                      </a:r>
                    </a:p>
                  </a:txBody>
                  <a:tcPr/>
                </a:tc>
                <a:tc>
                  <a:txBody>
                    <a:bodyPr/>
                    <a:lstStyle/>
                    <a:p>
                      <a:pPr algn="ctr"/>
                      <a:r>
                        <a:rPr lang="en-US" sz="2400" dirty="0"/>
                        <a:t>9%</a:t>
                      </a:r>
                    </a:p>
                  </a:txBody>
                  <a:tcPr/>
                </a:tc>
                <a:extLst>
                  <a:ext uri="{0D108BD9-81ED-4DB2-BD59-A6C34878D82A}">
                    <a16:rowId xmlns:a16="http://schemas.microsoft.com/office/drawing/2014/main" val="3943158995"/>
                  </a:ext>
                </a:extLst>
              </a:tr>
              <a:tr h="449739">
                <a:tc>
                  <a:txBody>
                    <a:bodyPr/>
                    <a:lstStyle/>
                    <a:p>
                      <a:pPr algn="ctr"/>
                      <a:r>
                        <a:rPr lang="en-US" sz="2400" dirty="0"/>
                        <a:t>Health</a:t>
                      </a:r>
                    </a:p>
                  </a:txBody>
                  <a:tcPr/>
                </a:tc>
                <a:tc>
                  <a:txBody>
                    <a:bodyPr/>
                    <a:lstStyle/>
                    <a:p>
                      <a:pPr algn="ctr"/>
                      <a:r>
                        <a:rPr lang="en-US" sz="2400" dirty="0"/>
                        <a:t>9%</a:t>
                      </a:r>
                    </a:p>
                  </a:txBody>
                  <a:tcPr/>
                </a:tc>
                <a:extLst>
                  <a:ext uri="{0D108BD9-81ED-4DB2-BD59-A6C34878D82A}">
                    <a16:rowId xmlns:a16="http://schemas.microsoft.com/office/drawing/2014/main" val="1182728482"/>
                  </a:ext>
                </a:extLst>
              </a:tr>
              <a:tr h="449739">
                <a:tc>
                  <a:txBody>
                    <a:bodyPr/>
                    <a:lstStyle/>
                    <a:p>
                      <a:pPr algn="ctr"/>
                      <a:r>
                        <a:rPr lang="en-US" sz="2400" dirty="0"/>
                        <a:t>Internet</a:t>
                      </a:r>
                    </a:p>
                  </a:txBody>
                  <a:tcPr/>
                </a:tc>
                <a:tc>
                  <a:txBody>
                    <a:bodyPr/>
                    <a:lstStyle/>
                    <a:p>
                      <a:pPr algn="ctr"/>
                      <a:r>
                        <a:rPr lang="en-US" sz="2400" dirty="0"/>
                        <a:t>7%</a:t>
                      </a:r>
                    </a:p>
                  </a:txBody>
                  <a:tcPr/>
                </a:tc>
                <a:extLst>
                  <a:ext uri="{0D108BD9-81ED-4DB2-BD59-A6C34878D82A}">
                    <a16:rowId xmlns:a16="http://schemas.microsoft.com/office/drawing/2014/main" val="2114930980"/>
                  </a:ext>
                </a:extLst>
              </a:tr>
              <a:tr h="449739">
                <a:tc>
                  <a:txBody>
                    <a:bodyPr/>
                    <a:lstStyle/>
                    <a:p>
                      <a:pPr algn="ctr"/>
                      <a:r>
                        <a:rPr lang="en-US" sz="2400" dirty="0"/>
                        <a:t>Leisure</a:t>
                      </a:r>
                    </a:p>
                  </a:txBody>
                  <a:tcPr/>
                </a:tc>
                <a:tc>
                  <a:txBody>
                    <a:bodyPr/>
                    <a:lstStyle/>
                    <a:p>
                      <a:pPr algn="ctr"/>
                      <a:r>
                        <a:rPr lang="en-US" sz="2400" dirty="0"/>
                        <a:t>6%</a:t>
                      </a:r>
                    </a:p>
                  </a:txBody>
                  <a:tcPr/>
                </a:tc>
                <a:extLst>
                  <a:ext uri="{0D108BD9-81ED-4DB2-BD59-A6C34878D82A}">
                    <a16:rowId xmlns:a16="http://schemas.microsoft.com/office/drawing/2014/main" val="1050999820"/>
                  </a:ext>
                </a:extLst>
              </a:tr>
              <a:tr h="449739">
                <a:tc>
                  <a:txBody>
                    <a:bodyPr/>
                    <a:lstStyle/>
                    <a:p>
                      <a:pPr algn="ctr"/>
                      <a:r>
                        <a:rPr lang="en-US" sz="2400" dirty="0"/>
                        <a:t>Spiritual</a:t>
                      </a:r>
                    </a:p>
                  </a:txBody>
                  <a:tcPr/>
                </a:tc>
                <a:tc>
                  <a:txBody>
                    <a:bodyPr/>
                    <a:lstStyle/>
                    <a:p>
                      <a:pPr algn="ctr"/>
                      <a:r>
                        <a:rPr lang="en-US" sz="2400" dirty="0"/>
                        <a:t>4%</a:t>
                      </a:r>
                    </a:p>
                  </a:txBody>
                  <a:tcPr/>
                </a:tc>
                <a:extLst>
                  <a:ext uri="{0D108BD9-81ED-4DB2-BD59-A6C34878D82A}">
                    <a16:rowId xmlns:a16="http://schemas.microsoft.com/office/drawing/2014/main" val="3006284834"/>
                  </a:ext>
                </a:extLst>
              </a:tr>
              <a:tr h="449739">
                <a:tc>
                  <a:txBody>
                    <a:bodyPr/>
                    <a:lstStyle/>
                    <a:p>
                      <a:pPr algn="ctr"/>
                      <a:r>
                        <a:rPr lang="en-US" sz="2400" dirty="0"/>
                        <a:t>Other</a:t>
                      </a:r>
                    </a:p>
                  </a:txBody>
                  <a:tcPr/>
                </a:tc>
                <a:tc>
                  <a:txBody>
                    <a:bodyPr/>
                    <a:lstStyle/>
                    <a:p>
                      <a:pPr algn="ctr"/>
                      <a:r>
                        <a:rPr lang="en-US" sz="2400" dirty="0"/>
                        <a:t>3%</a:t>
                      </a:r>
                    </a:p>
                  </a:txBody>
                  <a:tcPr/>
                </a:tc>
                <a:extLst>
                  <a:ext uri="{0D108BD9-81ED-4DB2-BD59-A6C34878D82A}">
                    <a16:rowId xmlns:a16="http://schemas.microsoft.com/office/drawing/2014/main" val="2118156455"/>
                  </a:ext>
                </a:extLst>
              </a:tr>
            </a:tbl>
          </a:graphicData>
        </a:graphic>
      </p:graphicFrame>
    </p:spTree>
    <p:extLst>
      <p:ext uri="{BB962C8B-B14F-4D97-AF65-F5344CB8AC3E}">
        <p14:creationId xmlns:p14="http://schemas.microsoft.com/office/powerpoint/2010/main" val="2052922775"/>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3588"/>
            <a:ext cx="9639300" cy="684212"/>
          </a:xfrm>
        </p:spPr>
        <p:txBody>
          <a:bodyPr/>
          <a:lstStyle/>
          <a:p>
            <a:pPr algn="ctr"/>
            <a:r>
              <a:rPr lang="en-US" sz="4000" dirty="0"/>
              <a:t>Dataset</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8</a:t>
            </a:fld>
            <a:endParaRPr lang="en-US"/>
          </a:p>
        </p:txBody>
      </p:sp>
      <p:sp>
        <p:nvSpPr>
          <p:cNvPr id="5" name="Content Placeholder 2">
            <a:extLst>
              <a:ext uri="{FF2B5EF4-FFF2-40B4-BE49-F238E27FC236}">
                <a16:creationId xmlns:a16="http://schemas.microsoft.com/office/drawing/2014/main" id="{DE522A43-8F49-48B9-BED6-30C97DF4C9A7}"/>
              </a:ext>
            </a:extLst>
          </p:cNvPr>
          <p:cNvSpPr txBox="1">
            <a:spLocks/>
          </p:cNvSpPr>
          <p:nvPr/>
        </p:nvSpPr>
        <p:spPr bwMode="auto">
          <a:xfrm>
            <a:off x="304800" y="1692274"/>
            <a:ext cx="9448800" cy="5337176"/>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a:lstStyle>
          <a:p>
            <a:pPr marL="0" indent="0">
              <a:buFont typeface="Wingdings" pitchFamily="2" charset="2"/>
              <a:buNone/>
            </a:pPr>
            <a:r>
              <a:rPr lang="en-US" b="1" kern="0" dirty="0">
                <a:latin typeface="+mj-lt"/>
              </a:rPr>
              <a:t>Context</a:t>
            </a:r>
          </a:p>
          <a:p>
            <a:pPr marL="0" indent="0">
              <a:buFont typeface="Wingdings" pitchFamily="2" charset="2"/>
              <a:buNone/>
            </a:pPr>
            <a:r>
              <a:rPr lang="en-US" kern="0" dirty="0"/>
              <a:t>The SMS Spam Collection is a set of SMS tagged messages that have been collected for SMS Spam research. It contains one set of SMS messages in English of 5,574 messages, tagged according being ham (legitimate) or spam. (Source: Kaggle.com)</a:t>
            </a:r>
          </a:p>
          <a:p>
            <a:pPr marL="0" indent="0">
              <a:buFont typeface="Wingdings" pitchFamily="2" charset="2"/>
              <a:buNone/>
            </a:pPr>
            <a:endParaRPr lang="en-US" kern="0" dirty="0"/>
          </a:p>
          <a:p>
            <a:pPr marL="0" indent="0">
              <a:buFont typeface="Wingdings" pitchFamily="2" charset="2"/>
              <a:buNone/>
            </a:pPr>
            <a:r>
              <a:rPr lang="en-US" b="1" kern="0" dirty="0">
                <a:latin typeface="+mj-lt"/>
              </a:rPr>
              <a:t>Content</a:t>
            </a:r>
          </a:p>
          <a:p>
            <a:pPr marL="0" indent="0">
              <a:buFont typeface="Wingdings" pitchFamily="2" charset="2"/>
              <a:buNone/>
            </a:pPr>
            <a:r>
              <a:rPr lang="en-US" kern="0" dirty="0"/>
              <a:t>The files contain one message per line. Each line is composed by two columns: v1 contains the label (ham or spam) and v2 contains the raw text. </a:t>
            </a:r>
          </a:p>
        </p:txBody>
      </p:sp>
    </p:spTree>
    <p:extLst>
      <p:ext uri="{BB962C8B-B14F-4D97-AF65-F5344CB8AC3E}">
        <p14:creationId xmlns:p14="http://schemas.microsoft.com/office/powerpoint/2010/main" val="1641480371"/>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3588"/>
            <a:ext cx="9639300" cy="684212"/>
          </a:xfrm>
        </p:spPr>
        <p:txBody>
          <a:bodyPr/>
          <a:lstStyle/>
          <a:p>
            <a:pPr algn="ctr"/>
            <a:r>
              <a:rPr lang="en-US" sz="4000" dirty="0"/>
              <a:t>Dataset</a:t>
            </a:r>
          </a:p>
        </p:txBody>
      </p:sp>
      <p:sp>
        <p:nvSpPr>
          <p:cNvPr id="3" name="Content Placeholder 2"/>
          <p:cNvSpPr>
            <a:spLocks noGrp="1"/>
          </p:cNvSpPr>
          <p:nvPr>
            <p:ph idx="1"/>
          </p:nvPr>
        </p:nvSpPr>
        <p:spPr>
          <a:xfrm>
            <a:off x="457200" y="1981200"/>
            <a:ext cx="9448800" cy="5105400"/>
          </a:xfrm>
        </p:spPr>
        <p:txBody>
          <a:bodyPr/>
          <a:lstStyle/>
          <a:p>
            <a:pPr indent="9525">
              <a:buNone/>
            </a:pPr>
            <a:endParaRPr lang="en-US" dirty="0"/>
          </a:p>
          <a:p>
            <a:pPr indent="9525">
              <a:buNone/>
            </a:pPr>
            <a:endParaRPr lang="en-US" dirty="0"/>
          </a:p>
          <a:p>
            <a:pPr indent="9525">
              <a:buNone/>
            </a:pPr>
            <a:endParaRPr lang="en-US" dirty="0"/>
          </a:p>
          <a:p>
            <a:pPr>
              <a:buNone/>
            </a:pPr>
            <a:r>
              <a:rPr lang="en-US" dirty="0"/>
              <a:t>	</a:t>
            </a:r>
          </a:p>
          <a:p>
            <a:pPr>
              <a:buNone/>
            </a:pPr>
            <a:endParaRPr lang="en-US" dirty="0"/>
          </a:p>
        </p:txBody>
      </p:sp>
      <p:sp>
        <p:nvSpPr>
          <p:cNvPr id="4" name="Slide Number Placeholder 3"/>
          <p:cNvSpPr>
            <a:spLocks noGrp="1"/>
          </p:cNvSpPr>
          <p:nvPr>
            <p:ph type="sldNum" sz="quarter" idx="10"/>
          </p:nvPr>
        </p:nvSpPr>
        <p:spPr/>
        <p:txBody>
          <a:bodyPr/>
          <a:lstStyle/>
          <a:p>
            <a:fld id="{E69CC633-91A9-4F73-BD88-166F2962DFBA}" type="slidenum">
              <a:rPr lang="en-US" smtClean="0"/>
              <a:pPr/>
              <a:t>9</a:t>
            </a:fld>
            <a:endParaRPr lang="en-US"/>
          </a:p>
        </p:txBody>
      </p:sp>
      <p:sp>
        <p:nvSpPr>
          <p:cNvPr id="5" name="Content Placeholder 2">
            <a:extLst>
              <a:ext uri="{FF2B5EF4-FFF2-40B4-BE49-F238E27FC236}">
                <a16:creationId xmlns:a16="http://schemas.microsoft.com/office/drawing/2014/main" id="{DE522A43-8F49-48B9-BED6-30C97DF4C9A7}"/>
              </a:ext>
            </a:extLst>
          </p:cNvPr>
          <p:cNvSpPr txBox="1">
            <a:spLocks/>
          </p:cNvSpPr>
          <p:nvPr/>
        </p:nvSpPr>
        <p:spPr bwMode="auto">
          <a:xfrm>
            <a:off x="438150" y="1981200"/>
            <a:ext cx="9448800" cy="5337176"/>
          </a:xfrm>
          <a:prstGeom prst="rect">
            <a:avLst/>
          </a:prstGeom>
          <a:noFill/>
          <a:ln w="9525">
            <a:noFill/>
            <a:miter lim="800000"/>
            <a:headEnd/>
            <a:tailEnd/>
          </a:ln>
          <a:effectLst/>
        </p:spPr>
        <p:txBody>
          <a:bodyPr vert="horz" wrap="square" lIns="45715" tIns="20371" rIns="18286" bIns="18286" numCol="1" anchor="t" anchorCtr="0" compatLnSpc="1">
            <a:prstTxWarp prst="textNoShape">
              <a:avLst/>
            </a:prstTxWarp>
          </a:bodyPr>
          <a:lstStyle>
            <a:lvl1pPr marL="225425" indent="-225425" algn="l" defTabSz="1019175" rtl="0" eaLnBrk="0" fontAlgn="base" hangingPunct="0">
              <a:spcBef>
                <a:spcPct val="20000"/>
              </a:spcBef>
              <a:spcAft>
                <a:spcPct val="0"/>
              </a:spcAft>
              <a:buClr>
                <a:srgbClr val="A50021"/>
              </a:buClr>
              <a:buSzPct val="75000"/>
              <a:buFont typeface="Wingdings" pitchFamily="2" charset="2"/>
              <a:buChar char="Ø"/>
              <a:defRPr sz="2800">
                <a:solidFill>
                  <a:schemeClr val="tx1"/>
                </a:solidFill>
                <a:latin typeface="+mn-lt"/>
                <a:ea typeface="+mn-ea"/>
                <a:cs typeface="+mn-cs"/>
              </a:defRPr>
            </a:lvl1pPr>
            <a:lvl2pPr marL="563563" indent="-225425" algn="l" defTabSz="1019175" rtl="0" eaLnBrk="0" fontAlgn="base" hangingPunct="0">
              <a:spcBef>
                <a:spcPct val="20000"/>
              </a:spcBef>
              <a:spcAft>
                <a:spcPct val="0"/>
              </a:spcAft>
              <a:buClr>
                <a:srgbClr val="A50021"/>
              </a:buClr>
              <a:buSzPct val="75000"/>
              <a:buFont typeface="Wingdings" pitchFamily="2" charset="2"/>
              <a:buChar char="q"/>
              <a:defRPr sz="2400" i="1">
                <a:solidFill>
                  <a:schemeClr val="tx1"/>
                </a:solidFill>
                <a:latin typeface="+mn-lt"/>
              </a:defRPr>
            </a:lvl2pPr>
            <a:lvl3pPr marL="908050" indent="-228600" algn="l" defTabSz="1019175" rtl="0" eaLnBrk="0" fontAlgn="base" hangingPunct="0">
              <a:spcBef>
                <a:spcPct val="20000"/>
              </a:spcBef>
              <a:spcAft>
                <a:spcPct val="0"/>
              </a:spcAft>
              <a:buClr>
                <a:srgbClr val="A50021"/>
              </a:buClr>
              <a:buSzPct val="80000"/>
              <a:buFont typeface="Wingdings" pitchFamily="2" charset="2"/>
              <a:buChar char="§"/>
              <a:defRPr sz="2000">
                <a:solidFill>
                  <a:schemeClr val="tx1"/>
                </a:solidFill>
                <a:latin typeface="+mn-lt"/>
              </a:defRPr>
            </a:lvl3pPr>
            <a:lvl4pPr marL="1250950" indent="-223838" algn="l" defTabSz="1019175" rtl="0" eaLnBrk="0" fontAlgn="base" hangingPunct="0">
              <a:spcBef>
                <a:spcPct val="20000"/>
              </a:spcBef>
              <a:spcAft>
                <a:spcPct val="0"/>
              </a:spcAft>
              <a:buChar char="•"/>
              <a:defRPr>
                <a:solidFill>
                  <a:schemeClr val="tx1"/>
                </a:solidFill>
                <a:latin typeface="+mn-lt"/>
              </a:defRPr>
            </a:lvl4pPr>
            <a:lvl5pPr marL="1608138" indent="-239713" algn="l" defTabSz="1019175" rtl="0" eaLnBrk="0" fontAlgn="base" hangingPunct="0">
              <a:spcBef>
                <a:spcPct val="20000"/>
              </a:spcBef>
              <a:spcAft>
                <a:spcPct val="0"/>
              </a:spcAft>
              <a:buChar char="•"/>
              <a:defRPr sz="1600">
                <a:solidFill>
                  <a:schemeClr val="tx1"/>
                </a:solidFill>
                <a:latin typeface="+mn-lt"/>
              </a:defRPr>
            </a:lvl5pPr>
            <a:lvl6pPr marL="2065338" indent="-239713" algn="l" defTabSz="1019175" rtl="0" eaLnBrk="0" fontAlgn="base" hangingPunct="0">
              <a:spcBef>
                <a:spcPct val="20000"/>
              </a:spcBef>
              <a:spcAft>
                <a:spcPct val="0"/>
              </a:spcAft>
              <a:buChar char="•"/>
              <a:defRPr sz="1600">
                <a:solidFill>
                  <a:schemeClr val="tx1"/>
                </a:solidFill>
                <a:latin typeface="+mn-lt"/>
              </a:defRPr>
            </a:lvl6pPr>
            <a:lvl7pPr marL="2522538" indent="-239713" algn="l" defTabSz="1019175" rtl="0" eaLnBrk="0" fontAlgn="base" hangingPunct="0">
              <a:spcBef>
                <a:spcPct val="20000"/>
              </a:spcBef>
              <a:spcAft>
                <a:spcPct val="0"/>
              </a:spcAft>
              <a:buChar char="•"/>
              <a:defRPr sz="1600">
                <a:solidFill>
                  <a:schemeClr val="tx1"/>
                </a:solidFill>
                <a:latin typeface="+mn-lt"/>
              </a:defRPr>
            </a:lvl7pPr>
            <a:lvl8pPr marL="2979738" indent="-239713" algn="l" defTabSz="1019175" rtl="0" eaLnBrk="0" fontAlgn="base" hangingPunct="0">
              <a:spcBef>
                <a:spcPct val="20000"/>
              </a:spcBef>
              <a:spcAft>
                <a:spcPct val="0"/>
              </a:spcAft>
              <a:buChar char="•"/>
              <a:defRPr sz="1600">
                <a:solidFill>
                  <a:schemeClr val="tx1"/>
                </a:solidFill>
                <a:latin typeface="+mn-lt"/>
              </a:defRPr>
            </a:lvl8pPr>
            <a:lvl9pPr marL="3436938" indent="-239713" algn="l" defTabSz="1019175" rtl="0" eaLnBrk="0" fontAlgn="base" hangingPunct="0">
              <a:spcBef>
                <a:spcPct val="20000"/>
              </a:spcBef>
              <a:spcAft>
                <a:spcPct val="0"/>
              </a:spcAft>
              <a:buChar char="•"/>
              <a:defRPr sz="1600">
                <a:solidFill>
                  <a:schemeClr val="tx1"/>
                </a:solidFill>
                <a:latin typeface="+mn-lt"/>
              </a:defRPr>
            </a:lvl9pPr>
          </a:lstStyle>
          <a:p>
            <a:pPr marL="0" indent="0">
              <a:buFont typeface="Wingdings" pitchFamily="2" charset="2"/>
              <a:buNone/>
            </a:pPr>
            <a:r>
              <a:rPr lang="en-US" sz="2400" b="1" kern="0" dirty="0"/>
              <a:t>Dataset distribution by target</a:t>
            </a:r>
          </a:p>
        </p:txBody>
      </p:sp>
      <p:pic>
        <p:nvPicPr>
          <p:cNvPr id="7" name="Picture 6">
            <a:extLst>
              <a:ext uri="{FF2B5EF4-FFF2-40B4-BE49-F238E27FC236}">
                <a16:creationId xmlns:a16="http://schemas.microsoft.com/office/drawing/2014/main" id="{F9B729D3-A5DA-4337-988E-833D997DF969}"/>
              </a:ext>
            </a:extLst>
          </p:cNvPr>
          <p:cNvPicPr>
            <a:picLocks noChangeAspect="1"/>
          </p:cNvPicPr>
          <p:nvPr/>
        </p:nvPicPr>
        <p:blipFill>
          <a:blip r:embed="rId3"/>
          <a:stretch>
            <a:fillRect/>
          </a:stretch>
        </p:blipFill>
        <p:spPr>
          <a:xfrm>
            <a:off x="310849" y="2357776"/>
            <a:ext cx="9436702" cy="4805818"/>
          </a:xfrm>
          <a:prstGeom prst="rect">
            <a:avLst/>
          </a:prstGeom>
        </p:spPr>
      </p:pic>
    </p:spTree>
    <p:extLst>
      <p:ext uri="{BB962C8B-B14F-4D97-AF65-F5344CB8AC3E}">
        <p14:creationId xmlns:p14="http://schemas.microsoft.com/office/powerpoint/2010/main" val="1994403881"/>
      </p:ext>
    </p:extLst>
  </p:cSld>
  <p:clrMapOvr>
    <a:masterClrMapping/>
  </p:clrMapOvr>
  <p:transition>
    <p:blinds dir="vert"/>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13342</TotalTime>
  <Words>1402</Words>
  <Application>Microsoft Office PowerPoint</Application>
  <PresentationFormat>Custom</PresentationFormat>
  <Paragraphs>310</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Barlow</vt:lpstr>
      <vt:lpstr>Calibri</vt:lpstr>
      <vt:lpstr>charter</vt:lpstr>
      <vt:lpstr>Graphik</vt:lpstr>
      <vt:lpstr>Times New Roman</vt:lpstr>
      <vt:lpstr>Verdana</vt:lpstr>
      <vt:lpstr>Wingdings</vt:lpstr>
      <vt:lpstr>Default Design</vt:lpstr>
      <vt:lpstr>PowerPoint Presentation</vt:lpstr>
      <vt:lpstr>Outline</vt:lpstr>
      <vt:lpstr>    Project Background</vt:lpstr>
      <vt:lpstr>    Project Background</vt:lpstr>
      <vt:lpstr>    Project Background</vt:lpstr>
      <vt:lpstr>Motivation and Problem statement</vt:lpstr>
      <vt:lpstr>Motivation and Problem statement</vt:lpstr>
      <vt:lpstr>Dataset</vt:lpstr>
      <vt:lpstr>Dataset</vt:lpstr>
      <vt:lpstr>Dataset</vt:lpstr>
      <vt:lpstr>Methods/Python packages</vt:lpstr>
      <vt:lpstr>Methods/Python packages</vt:lpstr>
      <vt:lpstr>Project plan and timeline</vt:lpstr>
      <vt:lpstr>Division by a member</vt:lpstr>
      <vt:lpstr>Division by a member</vt:lpstr>
      <vt:lpstr>Expected result</vt:lpstr>
      <vt:lpstr>PowerPoint Presentation</vt:lpstr>
    </vt:vector>
  </TitlesOfParts>
  <Company>Gannon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Gannon University Powerpoint Template</dc:title>
  <dc:creator>Vernaza, Karinna M</dc:creator>
  <cp:lastModifiedBy>Purevdorj Enkhjargal</cp:lastModifiedBy>
  <cp:revision>537</cp:revision>
  <cp:lastPrinted>2003-01-15T14:38:51Z</cp:lastPrinted>
  <dcterms:created xsi:type="dcterms:W3CDTF">2001-02-17T02:40:03Z</dcterms:created>
  <dcterms:modified xsi:type="dcterms:W3CDTF">2022-03-21T20:38:12Z</dcterms:modified>
</cp:coreProperties>
</file>