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E35"/>
    <a:srgbClr val="EB1C24"/>
    <a:srgbClr val="D1820D"/>
    <a:srgbClr val="9D100F"/>
    <a:srgbClr val="E38D0F"/>
    <a:srgbClr val="EB920F"/>
    <a:srgbClr val="E7900F"/>
    <a:srgbClr val="3C4F3B"/>
    <a:srgbClr val="A2B0B0"/>
    <a:srgbClr val="405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764" y="15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9BDD-D7D5-4AA5-845B-43662F574CA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3F5D-FE37-473B-9FA8-1275E9223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3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9BDD-D7D5-4AA5-845B-43662F574CA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3F5D-FE37-473B-9FA8-1275E9223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9BDD-D7D5-4AA5-845B-43662F574CA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3F5D-FE37-473B-9FA8-1275E9223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8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9BDD-D7D5-4AA5-845B-43662F574CA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3F5D-FE37-473B-9FA8-1275E9223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6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9BDD-D7D5-4AA5-845B-43662F574CA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3F5D-FE37-473B-9FA8-1275E9223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9BDD-D7D5-4AA5-845B-43662F574CA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3F5D-FE37-473B-9FA8-1275E9223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6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9BDD-D7D5-4AA5-845B-43662F574CA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3F5D-FE37-473B-9FA8-1275E9223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3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9BDD-D7D5-4AA5-845B-43662F574CA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3F5D-FE37-473B-9FA8-1275E9223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9BDD-D7D5-4AA5-845B-43662F574CA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3F5D-FE37-473B-9FA8-1275E9223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9BDD-D7D5-4AA5-845B-43662F574CA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3F5D-FE37-473B-9FA8-1275E9223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9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9BDD-D7D5-4AA5-845B-43662F574CA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3F5D-FE37-473B-9FA8-1275E9223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3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89BDD-D7D5-4AA5-845B-43662F574CA7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3F5D-FE37-473B-9FA8-1275E9223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6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ebp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rot="19741763">
            <a:off x="4416250" y="-374693"/>
            <a:ext cx="749299" cy="63695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96575" y="2262644"/>
            <a:ext cx="611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9600"/>
              </a:lnSpc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파프리카 생육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·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환경 데이터를 이용한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5" name="TextBox 17"/>
          <p:cNvSpPr txBox="1"/>
          <p:nvPr/>
        </p:nvSpPr>
        <p:spPr>
          <a:xfrm>
            <a:off x="3227603" y="2806748"/>
            <a:ext cx="8784912" cy="63788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altLang="en-US" sz="4800" spc="-300" dirty="0" smtClean="0">
                <a:solidFill>
                  <a:srgbClr val="466E35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파프리카</a:t>
            </a:r>
            <a:r>
              <a:rPr lang="ko-KR" altLang="en-US" sz="4800" b="0" i="0" u="none" strike="noStrike" spc="-300" dirty="0" smtClean="0">
                <a:solidFill>
                  <a:srgbClr val="466E35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4800" b="0" i="0" u="none" strike="noStrike" spc="-300" dirty="0" err="1" smtClean="0">
                <a:solidFill>
                  <a:srgbClr val="466E35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생장관리</a:t>
            </a:r>
            <a:r>
              <a:rPr lang="ko-KR" altLang="en-US" sz="4800" b="0" i="0" u="none" strike="noStrike" spc="-300" dirty="0" smtClean="0">
                <a:solidFill>
                  <a:srgbClr val="466E35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4800" b="0" i="0" u="none" strike="noStrike" spc="-300" dirty="0" smtClean="0">
                <a:solidFill>
                  <a:srgbClr val="466E35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모델 제안 </a:t>
            </a:r>
            <a:endParaRPr lang="ko-KR" sz="4800" b="0" i="0" u="none" strike="noStrike" spc="-300" dirty="0">
              <a:solidFill>
                <a:srgbClr val="466E35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20" name="Picture 4" descr="강원특별자치도농업기술원 (@GangWon_Ares) / 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338" y="0"/>
            <a:ext cx="936622" cy="93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4-H회원 활동 연령 확대...9~34세→7~39세로 - 대한급식신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960" y="76561"/>
            <a:ext cx="825754" cy="69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 rot="20367974">
            <a:off x="4848555" y="-164261"/>
            <a:ext cx="749299" cy="6369529"/>
          </a:xfrm>
          <a:prstGeom prst="rect">
            <a:avLst/>
          </a:prstGeom>
          <a:solidFill>
            <a:srgbClr val="466E35"/>
          </a:solidFill>
          <a:ln>
            <a:noFill/>
          </a:ln>
          <a:effectLst>
            <a:outerShdw blurRad="1270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5995">
            <a:off x="-1042569" y="-495316"/>
            <a:ext cx="6403606" cy="8538141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18000"/>
              </a:prstClr>
            </a:outerShdw>
          </a:effectLst>
        </p:spPr>
      </p:pic>
      <p:grpSp>
        <p:nvGrpSpPr>
          <p:cNvPr id="21" name="그룹 20"/>
          <p:cNvGrpSpPr/>
          <p:nvPr/>
        </p:nvGrpSpPr>
        <p:grpSpPr>
          <a:xfrm>
            <a:off x="7736577" y="3304400"/>
            <a:ext cx="4765188" cy="862289"/>
            <a:chOff x="7666727" y="3456800"/>
            <a:chExt cx="4765188" cy="86228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687309" y="3761950"/>
              <a:ext cx="4058713" cy="410834"/>
            </a:xfrm>
            <a:prstGeom prst="roundRect">
              <a:avLst>
                <a:gd name="adj" fmla="val 19059"/>
              </a:avLst>
            </a:prstGeom>
            <a:solidFill>
              <a:srgbClr val="466E3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7666727" y="3456800"/>
              <a:ext cx="4765188" cy="862289"/>
              <a:chOff x="7584177" y="3278340"/>
              <a:chExt cx="4765188" cy="86228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8163930" y="3605170"/>
                <a:ext cx="4185435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 algn="ctr">
                  <a:lnSpc>
                    <a:spcPct val="99600"/>
                  </a:lnSpc>
                </a:pPr>
                <a:r>
                  <a:rPr lang="ko-KR" altLang="en-US" spc="-150" dirty="0" smtClean="0">
                    <a:solidFill>
                      <a:schemeClr val="bg1"/>
                    </a:solidFill>
                    <a:effectLst>
                      <a:outerShdw blurRad="127000" dist="38100" dir="2700000" algn="tl" rotWithShape="0">
                        <a:prstClr val="black">
                          <a:alpha val="10000"/>
                        </a:prstClr>
                      </a:outerShdw>
                    </a:effectLst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농업빅데이터조사원</a:t>
                </a:r>
                <a:r>
                  <a:rPr lang="ko-KR" altLang="en-US" sz="2000" spc="-1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127000" dist="38100" dir="2700000" algn="tl" rotWithShape="0">
                        <a:prstClr val="black">
                          <a:alpha val="10000"/>
                        </a:prstClr>
                      </a:outerShdw>
                    </a:effectLst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　</a:t>
                </a:r>
                <a:r>
                  <a:rPr lang="ko-KR" altLang="en-US" sz="2400" dirty="0" smtClean="0">
                    <a:solidFill>
                      <a:schemeClr val="bg1"/>
                    </a:solidFill>
                    <a:effectLst>
                      <a:outerShdw blurRad="127000" dist="38100" dir="2700000" algn="tl" rotWithShape="0">
                        <a:prstClr val="black">
                          <a:alpha val="10000"/>
                        </a:prstClr>
                      </a:outerShdw>
                    </a:effectLst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홍승표</a:t>
                </a:r>
                <a:endParaRPr lang="ko-KR" altLang="en-US" sz="2400" dirty="0">
                  <a:solidFill>
                    <a:schemeClr val="bg1"/>
                  </a:solidFill>
                  <a:effectLst>
                    <a:outerShdw blurRad="1270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17" name="직각 삼각형 16"/>
              <p:cNvSpPr/>
              <p:nvPr/>
            </p:nvSpPr>
            <p:spPr>
              <a:xfrm rot="16619462" flipV="1">
                <a:off x="7478362" y="3384155"/>
                <a:ext cx="862289" cy="65066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타원 18"/>
          <p:cNvSpPr/>
          <p:nvPr/>
        </p:nvSpPr>
        <p:spPr>
          <a:xfrm>
            <a:off x="8122920" y="2749717"/>
            <a:ext cx="72000" cy="72000"/>
          </a:xfrm>
          <a:prstGeom prst="ellipse">
            <a:avLst/>
          </a:prstGeom>
          <a:solidFill>
            <a:srgbClr val="466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574935" y="2749717"/>
            <a:ext cx="72000" cy="72000"/>
          </a:xfrm>
          <a:prstGeom prst="ellipse">
            <a:avLst/>
          </a:prstGeom>
          <a:solidFill>
            <a:srgbClr val="466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9025697" y="2749717"/>
            <a:ext cx="72000" cy="72000"/>
          </a:xfrm>
          <a:prstGeom prst="ellipse">
            <a:avLst/>
          </a:prstGeom>
          <a:solidFill>
            <a:srgbClr val="466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494010" y="2749717"/>
            <a:ext cx="72000" cy="72000"/>
          </a:xfrm>
          <a:prstGeom prst="ellipse">
            <a:avLst/>
          </a:prstGeom>
          <a:solidFill>
            <a:srgbClr val="466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1842750" y="0"/>
            <a:ext cx="228600" cy="6858000"/>
          </a:xfrm>
          <a:prstGeom prst="rect">
            <a:avLst/>
          </a:prstGeom>
          <a:solidFill>
            <a:srgbClr val="A2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17"/>
          <p:cNvSpPr txBox="1"/>
          <p:nvPr/>
        </p:nvSpPr>
        <p:spPr>
          <a:xfrm>
            <a:off x="8980703" y="110013"/>
            <a:ext cx="1325347" cy="63788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4800" dirty="0" smtClean="0">
                <a:solidFill>
                  <a:srgbClr val="3C4F3B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목차</a:t>
            </a:r>
            <a:endParaRPr lang="ko-KR" sz="4800" b="0" i="0" u="none" strike="noStrike" dirty="0">
              <a:solidFill>
                <a:srgbClr val="3C4F3B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" name="TextBox 17"/>
          <p:cNvSpPr txBox="1"/>
          <p:nvPr/>
        </p:nvSpPr>
        <p:spPr>
          <a:xfrm>
            <a:off x="10174503" y="217962"/>
            <a:ext cx="1382497" cy="63788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600" b="1" spc="-300" dirty="0" smtClean="0">
                <a:solidFill>
                  <a:srgbClr val="3C4F3B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</a:t>
            </a:r>
            <a:r>
              <a:rPr lang="en-US" altLang="ko-KR" sz="3600" spc="-300" dirty="0" smtClean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NDEX</a:t>
            </a:r>
            <a:endParaRPr lang="ko-KR" sz="3600" b="0" i="0" u="none" strike="noStrike" spc="-300" dirty="0">
              <a:solidFill>
                <a:schemeClr val="bg1">
                  <a:lumMod val="50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" r="34019"/>
          <a:stretch/>
        </p:blipFill>
        <p:spPr>
          <a:xfrm>
            <a:off x="-38100" y="0"/>
            <a:ext cx="3752850" cy="6858000"/>
          </a:xfrm>
          <a:custGeom>
            <a:avLst/>
            <a:gdLst>
              <a:gd name="connsiteX0" fmla="*/ 0 w 3752850"/>
              <a:gd name="connsiteY0" fmla="*/ 0 h 6858000"/>
              <a:gd name="connsiteX1" fmla="*/ 2090187 w 3752850"/>
              <a:gd name="connsiteY1" fmla="*/ 0 h 6858000"/>
              <a:gd name="connsiteX2" fmla="*/ 3752850 w 3752850"/>
              <a:gd name="connsiteY2" fmla="*/ 3429000 h 6858000"/>
              <a:gd name="connsiteX3" fmla="*/ 2090187 w 3752850"/>
              <a:gd name="connsiteY3" fmla="*/ 6858000 h 6858000"/>
              <a:gd name="connsiteX4" fmla="*/ 0 w 37528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6858000">
                <a:moveTo>
                  <a:pt x="0" y="0"/>
                </a:moveTo>
                <a:lnTo>
                  <a:pt x="2090187" y="0"/>
                </a:lnTo>
                <a:lnTo>
                  <a:pt x="3752850" y="3429000"/>
                </a:lnTo>
                <a:lnTo>
                  <a:pt x="20901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8" name="직사각형 37"/>
          <p:cNvSpPr/>
          <p:nvPr/>
        </p:nvSpPr>
        <p:spPr>
          <a:xfrm>
            <a:off x="11963400" y="0"/>
            <a:ext cx="228600" cy="6858000"/>
          </a:xfrm>
          <a:prstGeom prst="rect">
            <a:avLst/>
          </a:prstGeom>
          <a:solidFill>
            <a:srgbClr val="3C4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4" t="66" r="23884" b="85417"/>
          <a:stretch>
            <a:fillRect/>
          </a:stretch>
        </p:blipFill>
        <p:spPr>
          <a:xfrm>
            <a:off x="2268495" y="135412"/>
            <a:ext cx="871566" cy="751350"/>
          </a:xfrm>
          <a:custGeom>
            <a:avLst/>
            <a:gdLst>
              <a:gd name="connsiteX0" fmla="*/ 0 w 1154838"/>
              <a:gd name="connsiteY0" fmla="*/ 0 h 995550"/>
              <a:gd name="connsiteX1" fmla="*/ 1154838 w 1154838"/>
              <a:gd name="connsiteY1" fmla="*/ 0 h 995550"/>
              <a:gd name="connsiteX2" fmla="*/ 522345 w 1154838"/>
              <a:gd name="connsiteY2" fmla="*/ 995550 h 9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4838" h="995550">
                <a:moveTo>
                  <a:pt x="0" y="0"/>
                </a:moveTo>
                <a:lnTo>
                  <a:pt x="1154838" y="0"/>
                </a:lnTo>
                <a:lnTo>
                  <a:pt x="522345" y="995550"/>
                </a:lnTo>
                <a:close/>
              </a:path>
            </a:pathLst>
          </a:custGeom>
        </p:spPr>
      </p:pic>
      <p:grpSp>
        <p:nvGrpSpPr>
          <p:cNvPr id="56" name="그룹 55"/>
          <p:cNvGrpSpPr/>
          <p:nvPr/>
        </p:nvGrpSpPr>
        <p:grpSpPr>
          <a:xfrm>
            <a:off x="3161311" y="544745"/>
            <a:ext cx="6399677" cy="1512699"/>
            <a:chOff x="3469098" y="855851"/>
            <a:chExt cx="6399677" cy="1512699"/>
          </a:xfrm>
        </p:grpSpPr>
        <p:sp>
          <p:nvSpPr>
            <p:cNvPr id="7" name="TextBox 17"/>
            <p:cNvSpPr txBox="1"/>
            <p:nvPr/>
          </p:nvSpPr>
          <p:spPr>
            <a:xfrm>
              <a:off x="4491919" y="995550"/>
              <a:ext cx="4519397" cy="63788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ko-KR" altLang="en-US" sz="3600" dirty="0" err="1" smtClean="0">
                  <a:solidFill>
                    <a:srgbClr val="466E35"/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연구동기</a:t>
              </a:r>
              <a:endParaRPr lang="ko-KR" sz="3600" b="0" i="0" u="none" strike="noStrike" dirty="0">
                <a:solidFill>
                  <a:srgbClr val="466E35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9" name="TextBox 17"/>
            <p:cNvSpPr txBox="1"/>
            <p:nvPr/>
          </p:nvSpPr>
          <p:spPr>
            <a:xfrm>
              <a:off x="3469098" y="855851"/>
              <a:ext cx="1325347" cy="63788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0</a:t>
              </a:r>
              <a:r>
                <a:rPr lang="en-US" altLang="ko-KR" sz="6000" dirty="0" smtClean="0">
                  <a:solidFill>
                    <a:srgbClr val="466E35"/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sz="6000" b="0" i="0" u="none" strike="noStrike" dirty="0">
                <a:solidFill>
                  <a:srgbClr val="466E35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cxnSp>
          <p:nvCxnSpPr>
            <p:cNvPr id="11" name="직선 연결선 10"/>
            <p:cNvCxnSpPr>
              <a:endCxn id="55" idx="2"/>
            </p:cNvCxnSpPr>
            <p:nvPr/>
          </p:nvCxnSpPr>
          <p:spPr>
            <a:xfrm flipV="1">
              <a:off x="4046948" y="1657268"/>
              <a:ext cx="5713827" cy="315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7"/>
            <p:cNvSpPr txBox="1"/>
            <p:nvPr/>
          </p:nvSpPr>
          <p:spPr>
            <a:xfrm>
              <a:off x="4479219" y="1708195"/>
              <a:ext cx="4519397" cy="36825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ko-KR" alt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연구동기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및 필요성</a:t>
              </a:r>
              <a:endParaRPr lang="ko-KR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54" name="TextBox 17"/>
            <p:cNvSpPr txBox="1"/>
            <p:nvPr/>
          </p:nvSpPr>
          <p:spPr>
            <a:xfrm>
              <a:off x="4479219" y="1998279"/>
              <a:ext cx="4519397" cy="3702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선행연구</a:t>
              </a:r>
              <a:endParaRPr lang="ko-KR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760775" y="1603268"/>
              <a:ext cx="108000" cy="108000"/>
            </a:xfrm>
            <a:prstGeom prst="ellipse">
              <a:avLst/>
            </a:prstGeom>
            <a:solidFill>
              <a:srgbClr val="466E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894548" y="2155626"/>
            <a:ext cx="5656567" cy="1512699"/>
            <a:chOff x="3469098" y="855851"/>
            <a:chExt cx="5656567" cy="1512699"/>
          </a:xfrm>
        </p:grpSpPr>
        <p:sp>
          <p:nvSpPr>
            <p:cNvPr id="58" name="TextBox 17"/>
            <p:cNvSpPr txBox="1"/>
            <p:nvPr/>
          </p:nvSpPr>
          <p:spPr>
            <a:xfrm>
              <a:off x="4599869" y="995550"/>
              <a:ext cx="4519397" cy="63788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ko-KR" altLang="en-US" sz="3600" b="0" i="0" u="none" strike="noStrike" dirty="0" smtClean="0">
                  <a:solidFill>
                    <a:srgbClr val="466E35"/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분석방법</a:t>
              </a:r>
              <a:endParaRPr lang="ko-KR" sz="3600" b="0" i="0" u="none" strike="noStrike" dirty="0">
                <a:solidFill>
                  <a:srgbClr val="466E35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59" name="TextBox 17"/>
            <p:cNvSpPr txBox="1"/>
            <p:nvPr/>
          </p:nvSpPr>
          <p:spPr>
            <a:xfrm>
              <a:off x="3469098" y="855851"/>
              <a:ext cx="1325347" cy="63788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0</a:t>
              </a:r>
              <a:r>
                <a:rPr lang="en-US" altLang="ko-KR" sz="6000" dirty="0" smtClean="0">
                  <a:solidFill>
                    <a:srgbClr val="466E35"/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2</a:t>
              </a:r>
              <a:endParaRPr lang="ko-KR" sz="6000" b="0" i="0" u="none" strike="noStrike" dirty="0">
                <a:solidFill>
                  <a:srgbClr val="466E35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3977098" y="1633439"/>
              <a:ext cx="508682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17"/>
            <p:cNvSpPr txBox="1"/>
            <p:nvPr/>
          </p:nvSpPr>
          <p:spPr>
            <a:xfrm>
              <a:off x="4479219" y="1708195"/>
              <a:ext cx="4519397" cy="36825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ko-KR" altLang="en-US" b="0" i="0" u="none" strike="noStrike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데이터 수집 및 전처리</a:t>
              </a:r>
              <a:endParaRPr lang="ko-KR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62" name="TextBox 17"/>
            <p:cNvSpPr txBox="1"/>
            <p:nvPr/>
          </p:nvSpPr>
          <p:spPr>
            <a:xfrm>
              <a:off x="4479219" y="1998279"/>
              <a:ext cx="4519397" cy="3702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ko-KR" altLang="en-US" b="0" i="0" u="none" strike="noStrike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분석모델</a:t>
              </a:r>
              <a:endParaRPr lang="ko-KR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9017665" y="1576288"/>
              <a:ext cx="108000" cy="108000"/>
            </a:xfrm>
            <a:prstGeom prst="ellipse">
              <a:avLst/>
            </a:prstGeom>
            <a:solidFill>
              <a:srgbClr val="466E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3894548" y="3730426"/>
            <a:ext cx="5656567" cy="1512699"/>
            <a:chOff x="3469098" y="855851"/>
            <a:chExt cx="5656567" cy="1512699"/>
          </a:xfrm>
        </p:grpSpPr>
        <p:sp>
          <p:nvSpPr>
            <p:cNvPr id="79" name="TextBox 17"/>
            <p:cNvSpPr txBox="1"/>
            <p:nvPr/>
          </p:nvSpPr>
          <p:spPr>
            <a:xfrm>
              <a:off x="4599869" y="995550"/>
              <a:ext cx="4519397" cy="63788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ko-KR" altLang="en-US" sz="3600" b="0" i="0" u="none" strike="noStrike" dirty="0" smtClean="0">
                  <a:solidFill>
                    <a:srgbClr val="466E35"/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분석결과</a:t>
              </a:r>
              <a:endParaRPr lang="ko-KR" sz="3600" b="0" i="0" u="none" strike="noStrike" dirty="0">
                <a:solidFill>
                  <a:srgbClr val="466E35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80" name="TextBox 17"/>
            <p:cNvSpPr txBox="1"/>
            <p:nvPr/>
          </p:nvSpPr>
          <p:spPr>
            <a:xfrm>
              <a:off x="3469098" y="855851"/>
              <a:ext cx="1325347" cy="63788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0</a:t>
              </a:r>
              <a:r>
                <a:rPr lang="en-US" altLang="ko-KR" sz="6000" dirty="0" smtClean="0">
                  <a:solidFill>
                    <a:srgbClr val="466E35"/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3</a:t>
              </a:r>
              <a:endParaRPr lang="ko-KR" sz="6000" b="0" i="0" u="none" strike="noStrike" dirty="0">
                <a:solidFill>
                  <a:srgbClr val="466E35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977098" y="1633439"/>
              <a:ext cx="508682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17"/>
            <p:cNvSpPr txBox="1"/>
            <p:nvPr/>
          </p:nvSpPr>
          <p:spPr>
            <a:xfrm>
              <a:off x="4479219" y="1708195"/>
              <a:ext cx="4519397" cy="36825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ko-KR" altLang="en-US" b="0" i="0" u="none" strike="noStrike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생장상태</a:t>
              </a:r>
              <a:r>
                <a:rPr lang="ko-KR" altLang="en-US" b="0" i="0" u="none" strike="noStrike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</a:t>
              </a:r>
              <a:r>
                <a:rPr lang="ko-KR" altLang="en-US" b="0" i="0" u="none" strike="noStrike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라벨링</a:t>
              </a:r>
              <a:r>
                <a:rPr lang="ko-KR" altLang="en-US" b="0" i="0" u="none" strike="noStrike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모델</a:t>
              </a:r>
              <a:endParaRPr lang="ko-KR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83" name="TextBox 17"/>
            <p:cNvSpPr txBox="1"/>
            <p:nvPr/>
          </p:nvSpPr>
          <p:spPr>
            <a:xfrm>
              <a:off x="4479219" y="1998279"/>
              <a:ext cx="4519397" cy="3702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ko-KR" altLang="en-US" b="0" i="0" u="none" strike="noStrike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생장관리</a:t>
              </a:r>
              <a:r>
                <a:rPr lang="ko-KR" altLang="en-US" b="0" i="0" u="none" strike="noStrike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제안 모델</a:t>
              </a:r>
              <a:endParaRPr lang="ko-KR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9017665" y="1576288"/>
              <a:ext cx="108000" cy="108000"/>
            </a:xfrm>
            <a:prstGeom prst="ellipse">
              <a:avLst/>
            </a:prstGeom>
            <a:solidFill>
              <a:srgbClr val="466E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114601" y="5349676"/>
            <a:ext cx="6430537" cy="1512699"/>
            <a:chOff x="3469098" y="855851"/>
            <a:chExt cx="6430537" cy="1512699"/>
          </a:xfrm>
        </p:grpSpPr>
        <p:sp>
          <p:nvSpPr>
            <p:cNvPr id="86" name="TextBox 17"/>
            <p:cNvSpPr txBox="1"/>
            <p:nvPr/>
          </p:nvSpPr>
          <p:spPr>
            <a:xfrm>
              <a:off x="4599869" y="995550"/>
              <a:ext cx="4519397" cy="63788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ko-KR" altLang="en-US" sz="3600" b="0" i="0" u="none" strike="noStrike" dirty="0" smtClean="0">
                  <a:solidFill>
                    <a:srgbClr val="466E35"/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개선점 및 </a:t>
              </a:r>
              <a:r>
                <a:rPr lang="ko-KR" altLang="en-US" sz="3600" b="0" i="0" u="none" strike="noStrike" dirty="0" err="1" smtClean="0">
                  <a:solidFill>
                    <a:srgbClr val="466E35"/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후속연구</a:t>
              </a:r>
              <a:endParaRPr lang="ko-KR" sz="3600" b="0" i="0" u="none" strike="noStrike" dirty="0">
                <a:solidFill>
                  <a:srgbClr val="466E35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87" name="TextBox 17"/>
            <p:cNvSpPr txBox="1"/>
            <p:nvPr/>
          </p:nvSpPr>
          <p:spPr>
            <a:xfrm>
              <a:off x="3469098" y="855851"/>
              <a:ext cx="1325347" cy="63788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0</a:t>
              </a:r>
              <a:r>
                <a:rPr lang="en-US" altLang="ko-KR" sz="6000" dirty="0" smtClean="0">
                  <a:solidFill>
                    <a:srgbClr val="466E35"/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4</a:t>
              </a:r>
              <a:endParaRPr lang="ko-KR" sz="6000" b="0" i="0" u="none" strike="noStrike" dirty="0">
                <a:solidFill>
                  <a:srgbClr val="466E35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cxnSp>
          <p:nvCxnSpPr>
            <p:cNvPr id="88" name="직선 연결선 87"/>
            <p:cNvCxnSpPr>
              <a:endCxn id="91" idx="2"/>
            </p:cNvCxnSpPr>
            <p:nvPr/>
          </p:nvCxnSpPr>
          <p:spPr>
            <a:xfrm flipV="1">
              <a:off x="3977098" y="1630288"/>
              <a:ext cx="5814537" cy="315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17"/>
            <p:cNvSpPr txBox="1"/>
            <p:nvPr/>
          </p:nvSpPr>
          <p:spPr>
            <a:xfrm>
              <a:off x="4479219" y="1708195"/>
              <a:ext cx="4519397" cy="36825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ko-KR" altLang="en-US" b="0" i="0" u="none" strike="noStrike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효과적인 </a:t>
              </a:r>
              <a:r>
                <a:rPr lang="ko-KR" altLang="en-US" b="0" i="0" u="none" strike="noStrike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데이터셋</a:t>
              </a:r>
              <a:r>
                <a:rPr lang="ko-KR" altLang="en-US" b="0" i="0" u="none" strike="noStrike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확립</a:t>
              </a:r>
              <a:endParaRPr lang="ko-KR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90" name="TextBox 17"/>
            <p:cNvSpPr txBox="1"/>
            <p:nvPr/>
          </p:nvSpPr>
          <p:spPr>
            <a:xfrm>
              <a:off x="4479219" y="1998279"/>
              <a:ext cx="4519397" cy="3702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ko-KR" altLang="en-US" b="0" i="0" u="none" strike="noStrike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후속연구</a:t>
              </a:r>
              <a:endParaRPr lang="ko-KR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9791635" y="1576288"/>
              <a:ext cx="108000" cy="108000"/>
            </a:xfrm>
            <a:prstGeom prst="ellipse">
              <a:avLst/>
            </a:prstGeom>
            <a:solidFill>
              <a:srgbClr val="466E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32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000" y="933411"/>
            <a:ext cx="3490005" cy="5851663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02211" y="195495"/>
            <a:ext cx="5504118" cy="741117"/>
            <a:chOff x="3469098" y="855851"/>
            <a:chExt cx="5504118" cy="741117"/>
          </a:xfrm>
        </p:grpSpPr>
        <p:sp>
          <p:nvSpPr>
            <p:cNvPr id="5" name="TextBox 17"/>
            <p:cNvSpPr txBox="1"/>
            <p:nvPr/>
          </p:nvSpPr>
          <p:spPr>
            <a:xfrm>
              <a:off x="4453819" y="913000"/>
              <a:ext cx="4519397" cy="63788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ko-KR" altLang="en-US" sz="3600" dirty="0" err="1" smtClean="0">
                  <a:solidFill>
                    <a:srgbClr val="466E35"/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연구동기</a:t>
              </a:r>
              <a:endParaRPr lang="ko-KR" sz="3600" b="0" i="0" u="none" strike="noStrike" dirty="0">
                <a:solidFill>
                  <a:srgbClr val="466E35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6" name="TextBox 17"/>
            <p:cNvSpPr txBox="1"/>
            <p:nvPr/>
          </p:nvSpPr>
          <p:spPr>
            <a:xfrm>
              <a:off x="3469098" y="855851"/>
              <a:ext cx="1325347" cy="63788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9600"/>
                </a:lnSpc>
              </a:pPr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0</a:t>
              </a:r>
              <a:r>
                <a:rPr lang="en-US" altLang="ko-KR" sz="6000" dirty="0" smtClean="0">
                  <a:solidFill>
                    <a:srgbClr val="466E35"/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sz="6000" b="0" i="0" u="none" strike="noStrike" dirty="0">
                <a:solidFill>
                  <a:srgbClr val="466E35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 flipV="1">
              <a:off x="3983448" y="1536618"/>
              <a:ext cx="2915639" cy="315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6895887" y="1488968"/>
              <a:ext cx="108000" cy="108000"/>
            </a:xfrm>
            <a:prstGeom prst="ellipse">
              <a:avLst/>
            </a:prstGeom>
            <a:solidFill>
              <a:srgbClr val="466E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443" y="538596"/>
            <a:ext cx="1969536" cy="26260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016" y="3651797"/>
            <a:ext cx="1969704" cy="262627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010650" y="6699250"/>
            <a:ext cx="3181350" cy="158750"/>
          </a:xfrm>
          <a:prstGeom prst="rect">
            <a:avLst/>
          </a:prstGeom>
          <a:solidFill>
            <a:srgbClr val="3C4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896000" y="1616099"/>
            <a:ext cx="372280" cy="383140"/>
            <a:chOff x="6157485" y="5453"/>
            <a:chExt cx="2467930" cy="2539925"/>
          </a:xfrm>
        </p:grpSpPr>
        <p:sp>
          <p:nvSpPr>
            <p:cNvPr id="17" name="눈물 방울 16"/>
            <p:cNvSpPr/>
            <p:nvPr/>
          </p:nvSpPr>
          <p:spPr>
            <a:xfrm rot="8136995">
              <a:off x="6157485" y="5453"/>
              <a:ext cx="2467930" cy="2539925"/>
            </a:xfrm>
            <a:prstGeom prst="teardrop">
              <a:avLst>
                <a:gd name="adj" fmla="val 118486"/>
              </a:avLst>
            </a:prstGeom>
            <a:solidFill>
              <a:srgbClr val="466E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6765575" y="649540"/>
              <a:ext cx="1251749" cy="12517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349165" y="1626909"/>
            <a:ext cx="2108855" cy="361519"/>
          </a:xfrm>
          <a:prstGeom prst="roundRect">
            <a:avLst>
              <a:gd name="adj" fmla="val 15152"/>
            </a:avLst>
          </a:prstGeom>
          <a:solidFill>
            <a:schemeClr val="bg1"/>
          </a:solidFill>
          <a:ln w="38100">
            <a:solidFill>
              <a:srgbClr val="466E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강원도 평창군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29" y="1807668"/>
            <a:ext cx="3575215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48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Pretendard ExtraBold</vt:lpstr>
      <vt:lpstr>Pretendard Light</vt:lpstr>
      <vt:lpstr>Pretendard Medium</vt:lpstr>
      <vt:lpstr>Pretendard SemiBold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2025-07-04T09:22:59Z</dcterms:created>
  <dcterms:modified xsi:type="dcterms:W3CDTF">2025-07-04T11:54:58Z</dcterms:modified>
</cp:coreProperties>
</file>