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9" r:id="rId2"/>
    <p:sldId id="550" r:id="rId3"/>
    <p:sldId id="551" r:id="rId4"/>
    <p:sldId id="557" r:id="rId5"/>
    <p:sldId id="561" r:id="rId6"/>
    <p:sldId id="554" r:id="rId7"/>
    <p:sldId id="558" r:id="rId8"/>
    <p:sldId id="555" r:id="rId9"/>
    <p:sldId id="556" r:id="rId10"/>
    <p:sldId id="559" r:id="rId11"/>
    <p:sldId id="560" r:id="rId12"/>
    <p:sldId id="5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737-STND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BANK!$H$3:$H$28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BANK!$J$3:$J$28</c:f>
              <c:numCache>
                <c:formatCode>General</c:formatCode>
                <c:ptCount val="26"/>
                <c:pt idx="0">
                  <c:v>19.9713447554374</c:v>
                </c:pt>
                <c:pt idx="1">
                  <c:v>14.3792353944871</c:v>
                </c:pt>
                <c:pt idx="2">
                  <c:v>26.1238191766681</c:v>
                </c:pt>
                <c:pt idx="3">
                  <c:v>8.5402776851459397</c:v>
                </c:pt>
                <c:pt idx="4">
                  <c:v>8.5038565080172699</c:v>
                </c:pt>
                <c:pt idx="5">
                  <c:v>8.4704018960591707</c:v>
                </c:pt>
                <c:pt idx="6">
                  <c:v>8.4398164863745393</c:v>
                </c:pt>
                <c:pt idx="7">
                  <c:v>5.84283293655914</c:v>
                </c:pt>
                <c:pt idx="8">
                  <c:v>4.6051436608630603</c:v>
                </c:pt>
                <c:pt idx="9">
                  <c:v>4.59217365884607</c:v>
                </c:pt>
                <c:pt idx="10">
                  <c:v>0.93656210194532297</c:v>
                </c:pt>
                <c:pt idx="11">
                  <c:v>6.2292576381586802</c:v>
                </c:pt>
                <c:pt idx="12">
                  <c:v>3.57607302433623</c:v>
                </c:pt>
                <c:pt idx="13">
                  <c:v>184.77043520424101</c:v>
                </c:pt>
                <c:pt idx="14">
                  <c:v>96.486375147877297</c:v>
                </c:pt>
                <c:pt idx="15">
                  <c:v>3.4405947606246801</c:v>
                </c:pt>
                <c:pt idx="16">
                  <c:v>4.1094495673066396</c:v>
                </c:pt>
                <c:pt idx="17">
                  <c:v>3.4309551642195402</c:v>
                </c:pt>
                <c:pt idx="18">
                  <c:v>11.431017970303399</c:v>
                </c:pt>
                <c:pt idx="19">
                  <c:v>9.2735399814648094</c:v>
                </c:pt>
                <c:pt idx="20">
                  <c:v>7.4383060925865703</c:v>
                </c:pt>
                <c:pt idx="21">
                  <c:v>5.9123498333954201</c:v>
                </c:pt>
                <c:pt idx="22">
                  <c:v>4.7015534437291597</c:v>
                </c:pt>
                <c:pt idx="23">
                  <c:v>3.8095159098199298</c:v>
                </c:pt>
                <c:pt idx="24">
                  <c:v>342.17506789190497</c:v>
                </c:pt>
                <c:pt idx="2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C6-4BFB-A53B-E9342939D5E0}"/>
            </c:ext>
          </c:extLst>
        </c:ser>
        <c:ser>
          <c:idx val="1"/>
          <c:order val="1"/>
          <c:tx>
            <c:v>737-BANK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BANK!$N$3:$N$27</c:f>
              <c:numCache>
                <c:formatCode>General</c:formatCode>
                <c:ptCount val="25"/>
                <c:pt idx="0">
                  <c:v>0</c:v>
                </c:pt>
                <c:pt idx="1">
                  <c:v>1.6065754433444199</c:v>
                </c:pt>
                <c:pt idx="2">
                  <c:v>4.69758901562696</c:v>
                </c:pt>
                <c:pt idx="3">
                  <c:v>5.9241934772640503</c:v>
                </c:pt>
                <c:pt idx="4">
                  <c:v>7.0690088575267396</c:v>
                </c:pt>
                <c:pt idx="5">
                  <c:v>8.1320351564150197</c:v>
                </c:pt>
                <c:pt idx="6">
                  <c:v>9.1132723739289005</c:v>
                </c:pt>
                <c:pt idx="7">
                  <c:v>9.7437829166043493</c:v>
                </c:pt>
                <c:pt idx="8">
                  <c:v>10.2077542801877</c:v>
                </c:pt>
                <c:pt idx="9">
                  <c:v>10.6385306787922</c:v>
                </c:pt>
                <c:pt idx="10">
                  <c:v>10.642121227797199</c:v>
                </c:pt>
                <c:pt idx="11">
                  <c:v>10.6649077610278</c:v>
                </c:pt>
                <c:pt idx="12">
                  <c:v>10.8294865947211</c:v>
                </c:pt>
                <c:pt idx="13">
                  <c:v>11.343214762601599</c:v>
                </c:pt>
                <c:pt idx="14">
                  <c:v>11.677378464465599</c:v>
                </c:pt>
                <c:pt idx="15">
                  <c:v>11.689174651885001</c:v>
                </c:pt>
                <c:pt idx="16">
                  <c:v>11.7032539723533</c:v>
                </c:pt>
                <c:pt idx="17">
                  <c:v>11.768065117061701</c:v>
                </c:pt>
                <c:pt idx="18">
                  <c:v>11.928626121493901</c:v>
                </c:pt>
                <c:pt idx="19">
                  <c:v>12.067067475773101</c:v>
                </c:pt>
                <c:pt idx="20">
                  <c:v>12.183389179899301</c:v>
                </c:pt>
                <c:pt idx="21">
                  <c:v>12.277591233872499</c:v>
                </c:pt>
                <c:pt idx="22">
                  <c:v>12.3496736376926</c:v>
                </c:pt>
                <c:pt idx="23">
                  <c:v>12.399636391359801</c:v>
                </c:pt>
                <c:pt idx="24">
                  <c:v>12.399636391359801</c:v>
                </c:pt>
              </c:numCache>
            </c:numRef>
          </c:xVal>
          <c:yVal>
            <c:numRef>
              <c:f>BANK!$P$3:$P$27</c:f>
              <c:numCache>
                <c:formatCode>General</c:formatCode>
                <c:ptCount val="25"/>
                <c:pt idx="0">
                  <c:v>10.000006936623</c:v>
                </c:pt>
                <c:pt idx="1">
                  <c:v>20.2797853426197</c:v>
                </c:pt>
                <c:pt idx="2">
                  <c:v>8.5402741310332697</c:v>
                </c:pt>
                <c:pt idx="3">
                  <c:v>8.5038529853707807</c:v>
                </c:pt>
                <c:pt idx="4">
                  <c:v>8.4703984013152294</c:v>
                </c:pt>
                <c:pt idx="5">
                  <c:v>8.4398130161244698</c:v>
                </c:pt>
                <c:pt idx="6">
                  <c:v>5.84283293655914</c:v>
                </c:pt>
                <c:pt idx="7">
                  <c:v>4.6051436608630603</c:v>
                </c:pt>
                <c:pt idx="8">
                  <c:v>4.59217365884607</c:v>
                </c:pt>
                <c:pt idx="9">
                  <c:v>6.3985813981914594E-2</c:v>
                </c:pt>
                <c:pt idx="10">
                  <c:v>0.425407304151115</c:v>
                </c:pt>
                <c:pt idx="11">
                  <c:v>2.2699636203259499</c:v>
                </c:pt>
                <c:pt idx="12">
                  <c:v>7.2910098769178502</c:v>
                </c:pt>
                <c:pt idx="13">
                  <c:v>4.9153637723215597</c:v>
                </c:pt>
                <c:pt idx="14">
                  <c:v>0.176068546224912</c:v>
                </c:pt>
                <c:pt idx="15">
                  <c:v>0.21037815847802899</c:v>
                </c:pt>
                <c:pt idx="16">
                  <c:v>0.88595289354053297</c:v>
                </c:pt>
                <c:pt idx="17">
                  <c:v>11.431017970303399</c:v>
                </c:pt>
                <c:pt idx="18">
                  <c:v>9.2735399814648094</c:v>
                </c:pt>
                <c:pt idx="19">
                  <c:v>7.4383060925865703</c:v>
                </c:pt>
                <c:pt idx="20">
                  <c:v>5.9123498333954201</c:v>
                </c:pt>
                <c:pt idx="21">
                  <c:v>4.7015534437291597</c:v>
                </c:pt>
                <c:pt idx="22">
                  <c:v>3.8095159098199298</c:v>
                </c:pt>
                <c:pt idx="23">
                  <c:v>342.17506789190497</c:v>
                </c:pt>
                <c:pt idx="2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C6-4BFB-A53B-E9342939D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022464"/>
        <c:axId val="883474080"/>
      </c:scatterChart>
      <c:valAx>
        <c:axId val="88202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74080"/>
        <c:crosses val="autoZero"/>
        <c:crossBetween val="midCat"/>
      </c:valAx>
      <c:valAx>
        <c:axId val="883474080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Fuel Burn (lbs)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22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737-STND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BANK!$H$3:$H$28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BANK!$I$3:$I$28</c:f>
              <c:numCache>
                <c:formatCode>General</c:formatCode>
                <c:ptCount val="26"/>
                <c:pt idx="0">
                  <c:v>271.38498318125602</c:v>
                </c:pt>
                <c:pt idx="1">
                  <c:v>267.58600345850101</c:v>
                </c:pt>
                <c:pt idx="2">
                  <c:v>264.93298891969602</c:v>
                </c:pt>
                <c:pt idx="3">
                  <c:v>260.177478842791</c:v>
                </c:pt>
                <c:pt idx="4">
                  <c:v>243.38876067797</c:v>
                </c:pt>
                <c:pt idx="5">
                  <c:v>226.60004251314999</c:v>
                </c:pt>
                <c:pt idx="6">
                  <c:v>209.81132434832901</c:v>
                </c:pt>
                <c:pt idx="7">
                  <c:v>193.022606183508</c:v>
                </c:pt>
                <c:pt idx="8">
                  <c:v>179.657474010752</c:v>
                </c:pt>
                <c:pt idx="9">
                  <c:v>167.247756637886</c:v>
                </c:pt>
                <c:pt idx="10">
                  <c:v>154.83803926502</c:v>
                </c:pt>
                <c:pt idx="11">
                  <c:v>152.99563115995099</c:v>
                </c:pt>
                <c:pt idx="12">
                  <c:v>141.29844212514701</c:v>
                </c:pt>
                <c:pt idx="13">
                  <c:v>141.18889285779099</c:v>
                </c:pt>
                <c:pt idx="14">
                  <c:v>137.38799223953399</c:v>
                </c:pt>
                <c:pt idx="15">
                  <c:v>135.46037823498699</c:v>
                </c:pt>
                <c:pt idx="16">
                  <c:v>135.390875620239</c:v>
                </c:pt>
                <c:pt idx="17">
                  <c:v>135.307874152138</c:v>
                </c:pt>
                <c:pt idx="18">
                  <c:v>135.089101534875</c:v>
                </c:pt>
                <c:pt idx="19">
                  <c:v>117.67790690314401</c:v>
                </c:pt>
                <c:pt idx="20">
                  <c:v>100.26671227141399</c:v>
                </c:pt>
                <c:pt idx="21">
                  <c:v>82.855517639683399</c:v>
                </c:pt>
                <c:pt idx="22">
                  <c:v>65.444323007953003</c:v>
                </c:pt>
                <c:pt idx="23">
                  <c:v>48.0331283762225</c:v>
                </c:pt>
                <c:pt idx="24">
                  <c:v>0</c:v>
                </c:pt>
                <c:pt idx="25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3C-4E44-9740-677822C988EC}"/>
            </c:ext>
          </c:extLst>
        </c:ser>
        <c:ser>
          <c:idx val="1"/>
          <c:order val="1"/>
          <c:tx>
            <c:v>737-BANK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BANK!$N$3:$N$27</c:f>
              <c:numCache>
                <c:formatCode>General</c:formatCode>
                <c:ptCount val="25"/>
                <c:pt idx="0">
                  <c:v>0</c:v>
                </c:pt>
                <c:pt idx="1">
                  <c:v>1.6065754433444199</c:v>
                </c:pt>
                <c:pt idx="2">
                  <c:v>4.69758901562696</c:v>
                </c:pt>
                <c:pt idx="3">
                  <c:v>5.9241934772640503</c:v>
                </c:pt>
                <c:pt idx="4">
                  <c:v>7.0690088575267396</c:v>
                </c:pt>
                <c:pt idx="5">
                  <c:v>8.1320351564150197</c:v>
                </c:pt>
                <c:pt idx="6">
                  <c:v>9.1132723739289005</c:v>
                </c:pt>
                <c:pt idx="7">
                  <c:v>9.7437829166043493</c:v>
                </c:pt>
                <c:pt idx="8">
                  <c:v>10.2077542801877</c:v>
                </c:pt>
                <c:pt idx="9">
                  <c:v>10.6385306787922</c:v>
                </c:pt>
                <c:pt idx="10">
                  <c:v>10.642121227797199</c:v>
                </c:pt>
                <c:pt idx="11">
                  <c:v>10.6649077610278</c:v>
                </c:pt>
                <c:pt idx="12">
                  <c:v>10.8294865947211</c:v>
                </c:pt>
                <c:pt idx="13">
                  <c:v>11.343214762601599</c:v>
                </c:pt>
                <c:pt idx="14">
                  <c:v>11.677378464465599</c:v>
                </c:pt>
                <c:pt idx="15">
                  <c:v>11.689174651885001</c:v>
                </c:pt>
                <c:pt idx="16">
                  <c:v>11.7032539723533</c:v>
                </c:pt>
                <c:pt idx="17">
                  <c:v>11.768065117061701</c:v>
                </c:pt>
                <c:pt idx="18">
                  <c:v>11.928626121493901</c:v>
                </c:pt>
                <c:pt idx="19">
                  <c:v>12.067067475773101</c:v>
                </c:pt>
                <c:pt idx="20">
                  <c:v>12.183389179899301</c:v>
                </c:pt>
                <c:pt idx="21">
                  <c:v>12.277591233872499</c:v>
                </c:pt>
                <c:pt idx="22">
                  <c:v>12.3496736376926</c:v>
                </c:pt>
                <c:pt idx="23">
                  <c:v>12.399636391359801</c:v>
                </c:pt>
                <c:pt idx="24">
                  <c:v>12.399636391359801</c:v>
                </c:pt>
              </c:numCache>
            </c:numRef>
          </c:xVal>
          <c:yVal>
            <c:numRef>
              <c:f>BANK!$O$3:$O$27</c:f>
              <c:numCache>
                <c:formatCode>General</c:formatCode>
                <c:ptCount val="25"/>
                <c:pt idx="0">
                  <c:v>271.38498318125602</c:v>
                </c:pt>
                <c:pt idx="1">
                  <c:v>267.552007189942</c:v>
                </c:pt>
                <c:pt idx="2">
                  <c:v>260.17745104290998</c:v>
                </c:pt>
                <c:pt idx="3">
                  <c:v>243.38873982806001</c:v>
                </c:pt>
                <c:pt idx="4">
                  <c:v>226.60002861320899</c:v>
                </c:pt>
                <c:pt idx="5">
                  <c:v>209.81131739835899</c:v>
                </c:pt>
                <c:pt idx="6">
                  <c:v>193.022606183508</c:v>
                </c:pt>
                <c:pt idx="7">
                  <c:v>179.657474010752</c:v>
                </c:pt>
                <c:pt idx="8">
                  <c:v>167.247756637886</c:v>
                </c:pt>
                <c:pt idx="9">
                  <c:v>154.83803926502</c:v>
                </c:pt>
                <c:pt idx="10">
                  <c:v>152.99497767830599</c:v>
                </c:pt>
                <c:pt idx="11">
                  <c:v>141.29844212514701</c:v>
                </c:pt>
                <c:pt idx="12">
                  <c:v>140.36519575581301</c:v>
                </c:pt>
                <c:pt idx="13">
                  <c:v>137.39340671980199</c:v>
                </c:pt>
                <c:pt idx="14">
                  <c:v>135.46035323447401</c:v>
                </c:pt>
                <c:pt idx="15">
                  <c:v>135.39086201003701</c:v>
                </c:pt>
                <c:pt idx="16">
                  <c:v>135.307874152138</c:v>
                </c:pt>
                <c:pt idx="17">
                  <c:v>135.089101534875</c:v>
                </c:pt>
                <c:pt idx="18">
                  <c:v>117.67790690314401</c:v>
                </c:pt>
                <c:pt idx="19">
                  <c:v>100.26671227141399</c:v>
                </c:pt>
                <c:pt idx="20">
                  <c:v>82.855517639683399</c:v>
                </c:pt>
                <c:pt idx="21">
                  <c:v>65.444323007953003</c:v>
                </c:pt>
                <c:pt idx="22">
                  <c:v>48.0331283762225</c:v>
                </c:pt>
                <c:pt idx="23">
                  <c:v>0</c:v>
                </c:pt>
                <c:pt idx="24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3C-4E44-9740-677822C98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066864"/>
        <c:axId val="883092672"/>
      </c:scatterChart>
      <c:valAx>
        <c:axId val="88206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092672"/>
        <c:crosses val="autoZero"/>
        <c:crossBetween val="midCat"/>
      </c:valAx>
      <c:valAx>
        <c:axId val="88309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Ground Speed (kts)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66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737-STND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BANK!$H$3:$H$28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BANK!$G$3:$G$28</c:f>
              <c:numCache>
                <c:formatCode>General</c:formatCode>
                <c:ptCount val="26"/>
                <c:pt idx="0">
                  <c:v>5988.6</c:v>
                </c:pt>
                <c:pt idx="1">
                  <c:v>4962.6000000000004</c:v>
                </c:pt>
                <c:pt idx="2">
                  <c:v>4246.0936968708202</c:v>
                </c:pt>
                <c:pt idx="3">
                  <c:v>2988.6</c:v>
                </c:pt>
                <c:pt idx="4">
                  <c:v>2988.6</c:v>
                </c:pt>
                <c:pt idx="5">
                  <c:v>2988.6</c:v>
                </c:pt>
                <c:pt idx="6">
                  <c:v>2988.6</c:v>
                </c:pt>
                <c:pt idx="7">
                  <c:v>2988.6</c:v>
                </c:pt>
                <c:pt idx="8">
                  <c:v>2988.6</c:v>
                </c:pt>
                <c:pt idx="9">
                  <c:v>2988.6</c:v>
                </c:pt>
                <c:pt idx="10">
                  <c:v>2988.6</c:v>
                </c:pt>
                <c:pt idx="11">
                  <c:v>2962.6</c:v>
                </c:pt>
                <c:pt idx="12">
                  <c:v>2797.5296694537201</c:v>
                </c:pt>
                <c:pt idx="13">
                  <c:v>2745.1218901706802</c:v>
                </c:pt>
                <c:pt idx="14">
                  <c:v>962.6</c:v>
                </c:pt>
                <c:pt idx="15">
                  <c:v>58.600000000005103</c:v>
                </c:pt>
                <c:pt idx="16">
                  <c:v>26.6882352941204</c:v>
                </c:pt>
                <c:pt idx="17">
                  <c:v>-11.4</c:v>
                </c:pt>
                <c:pt idx="18">
                  <c:v>-11.4</c:v>
                </c:pt>
                <c:pt idx="19">
                  <c:v>-11.4</c:v>
                </c:pt>
                <c:pt idx="20">
                  <c:v>-11.4</c:v>
                </c:pt>
                <c:pt idx="21">
                  <c:v>-11.4</c:v>
                </c:pt>
                <c:pt idx="22">
                  <c:v>-11.4</c:v>
                </c:pt>
                <c:pt idx="23">
                  <c:v>-11.4</c:v>
                </c:pt>
                <c:pt idx="24">
                  <c:v>-11.4</c:v>
                </c:pt>
                <c:pt idx="25">
                  <c:v>-11.4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4F-461A-915F-F32926DFF3B9}"/>
            </c:ext>
          </c:extLst>
        </c:ser>
        <c:ser>
          <c:idx val="1"/>
          <c:order val="1"/>
          <c:tx>
            <c:v>737-BANK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BANK!$N$3:$N$27</c:f>
              <c:numCache>
                <c:formatCode>General</c:formatCode>
                <c:ptCount val="25"/>
                <c:pt idx="0">
                  <c:v>0</c:v>
                </c:pt>
                <c:pt idx="1">
                  <c:v>1.6065754433444199</c:v>
                </c:pt>
                <c:pt idx="2">
                  <c:v>4.69758901562696</c:v>
                </c:pt>
                <c:pt idx="3">
                  <c:v>5.9241934772640503</c:v>
                </c:pt>
                <c:pt idx="4">
                  <c:v>7.0690088575267396</c:v>
                </c:pt>
                <c:pt idx="5">
                  <c:v>8.1320351564150197</c:v>
                </c:pt>
                <c:pt idx="6">
                  <c:v>9.1132723739289005</c:v>
                </c:pt>
                <c:pt idx="7">
                  <c:v>9.7437829166043493</c:v>
                </c:pt>
                <c:pt idx="8">
                  <c:v>10.2077542801877</c:v>
                </c:pt>
                <c:pt idx="9">
                  <c:v>10.6385306787922</c:v>
                </c:pt>
                <c:pt idx="10">
                  <c:v>10.642121227797199</c:v>
                </c:pt>
                <c:pt idx="11">
                  <c:v>10.6649077610278</c:v>
                </c:pt>
                <c:pt idx="12">
                  <c:v>10.8294865947211</c:v>
                </c:pt>
                <c:pt idx="13">
                  <c:v>11.343214762601599</c:v>
                </c:pt>
                <c:pt idx="14">
                  <c:v>11.677378464465599</c:v>
                </c:pt>
                <c:pt idx="15">
                  <c:v>11.689174651885001</c:v>
                </c:pt>
                <c:pt idx="16">
                  <c:v>11.7032539723533</c:v>
                </c:pt>
                <c:pt idx="17">
                  <c:v>11.768065117061701</c:v>
                </c:pt>
                <c:pt idx="18">
                  <c:v>11.928626121493901</c:v>
                </c:pt>
                <c:pt idx="19">
                  <c:v>12.067067475773101</c:v>
                </c:pt>
                <c:pt idx="20">
                  <c:v>12.183389179899301</c:v>
                </c:pt>
                <c:pt idx="21">
                  <c:v>12.277591233872499</c:v>
                </c:pt>
                <c:pt idx="22">
                  <c:v>12.3496736376926</c:v>
                </c:pt>
                <c:pt idx="23">
                  <c:v>12.399636391359801</c:v>
                </c:pt>
                <c:pt idx="24">
                  <c:v>12.399636391359801</c:v>
                </c:pt>
              </c:numCache>
            </c:numRef>
          </c:xVal>
          <c:yVal>
            <c:numRef>
              <c:f>BANK!$M$3:$M$27</c:f>
              <c:numCache>
                <c:formatCode>General</c:formatCode>
                <c:ptCount val="25"/>
                <c:pt idx="0">
                  <c:v>5988.6</c:v>
                </c:pt>
                <c:pt idx="1">
                  <c:v>4962.6000000000004</c:v>
                </c:pt>
                <c:pt idx="2">
                  <c:v>2988.6</c:v>
                </c:pt>
                <c:pt idx="3">
                  <c:v>2988.6</c:v>
                </c:pt>
                <c:pt idx="4">
                  <c:v>2988.6</c:v>
                </c:pt>
                <c:pt idx="5">
                  <c:v>2988.6</c:v>
                </c:pt>
                <c:pt idx="6">
                  <c:v>2988.6</c:v>
                </c:pt>
                <c:pt idx="7">
                  <c:v>2988.6</c:v>
                </c:pt>
                <c:pt idx="8">
                  <c:v>2988.6</c:v>
                </c:pt>
                <c:pt idx="9">
                  <c:v>2988.6</c:v>
                </c:pt>
                <c:pt idx="10">
                  <c:v>2962.6</c:v>
                </c:pt>
                <c:pt idx="11">
                  <c:v>2797.5974159440598</c:v>
                </c:pt>
                <c:pt idx="12">
                  <c:v>2352.36873063552</c:v>
                </c:pt>
                <c:pt idx="13">
                  <c:v>962.6</c:v>
                </c:pt>
                <c:pt idx="14">
                  <c:v>58.600000000004698</c:v>
                </c:pt>
                <c:pt idx="15">
                  <c:v>26.688235294120201</c:v>
                </c:pt>
                <c:pt idx="16">
                  <c:v>-11.4</c:v>
                </c:pt>
                <c:pt idx="17">
                  <c:v>-11.4</c:v>
                </c:pt>
                <c:pt idx="18">
                  <c:v>-11.4</c:v>
                </c:pt>
                <c:pt idx="19">
                  <c:v>-11.4</c:v>
                </c:pt>
                <c:pt idx="20">
                  <c:v>-11.4</c:v>
                </c:pt>
                <c:pt idx="21">
                  <c:v>-11.4</c:v>
                </c:pt>
                <c:pt idx="22">
                  <c:v>-11.4</c:v>
                </c:pt>
                <c:pt idx="23">
                  <c:v>-11.4</c:v>
                </c:pt>
                <c:pt idx="24">
                  <c:v>-11.4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44F-461A-915F-F32926DFF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6458320"/>
        <c:axId val="731802896"/>
      </c:scatterChart>
      <c:valAx>
        <c:axId val="93645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802896"/>
        <c:crosses val="autoZero"/>
        <c:crossBetween val="midCat"/>
      </c:valAx>
      <c:valAx>
        <c:axId val="731802896"/>
        <c:scaling>
          <c:orientation val="minMax"/>
          <c:max val="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Altitude AFE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458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A320-STND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FLAPS!$B$3:$B$28</c:f>
              <c:numCache>
                <c:formatCode>General</c:formatCode>
                <c:ptCount val="26"/>
                <c:pt idx="0">
                  <c:v>0</c:v>
                </c:pt>
                <c:pt idx="1">
                  <c:v>2.0628257905937799</c:v>
                </c:pt>
                <c:pt idx="2">
                  <c:v>2.7608019890886499</c:v>
                </c:pt>
                <c:pt idx="3">
                  <c:v>8.07252043593172</c:v>
                </c:pt>
                <c:pt idx="4">
                  <c:v>9.1216929793500903</c:v>
                </c:pt>
                <c:pt idx="5">
                  <c:v>10.0974886980802</c:v>
                </c:pt>
                <c:pt idx="6">
                  <c:v>10.999907592122</c:v>
                </c:pt>
                <c:pt idx="7">
                  <c:v>11.4884736042602</c:v>
                </c:pt>
                <c:pt idx="8">
                  <c:v>11.9527414197032</c:v>
                </c:pt>
                <c:pt idx="9">
                  <c:v>12.0343905514651</c:v>
                </c:pt>
                <c:pt idx="10">
                  <c:v>13.2190542511168</c:v>
                </c:pt>
                <c:pt idx="11">
                  <c:v>14.3831564547499</c:v>
                </c:pt>
                <c:pt idx="12">
                  <c:v>15.4221915347826</c:v>
                </c:pt>
                <c:pt idx="13">
                  <c:v>15.812271160402901</c:v>
                </c:pt>
                <c:pt idx="14">
                  <c:v>15.976849994096201</c:v>
                </c:pt>
                <c:pt idx="15">
                  <c:v>18.315092994682701</c:v>
                </c:pt>
                <c:pt idx="16">
                  <c:v>21.153970499017099</c:v>
                </c:pt>
                <c:pt idx="17">
                  <c:v>21.216777523449299</c:v>
                </c:pt>
                <c:pt idx="18">
                  <c:v>21.3737950845297</c:v>
                </c:pt>
                <c:pt idx="19">
                  <c:v>21.4237447605556</c:v>
                </c:pt>
                <c:pt idx="20">
                  <c:v>21.557369663126899</c:v>
                </c:pt>
                <c:pt idx="21">
                  <c:v>21.6691384686243</c:v>
                </c:pt>
                <c:pt idx="22">
                  <c:v>21.759051177047599</c:v>
                </c:pt>
                <c:pt idx="23">
                  <c:v>21.827107788396901</c:v>
                </c:pt>
                <c:pt idx="24">
                  <c:v>21.873308302672299</c:v>
                </c:pt>
                <c:pt idx="25">
                  <c:v>21.873308302672299</c:v>
                </c:pt>
              </c:numCache>
            </c:numRef>
          </c:xVal>
          <c:yVal>
            <c:numRef>
              <c:f>FLAPS!$C$3:$C$28</c:f>
              <c:numCache>
                <c:formatCode>General</c:formatCode>
                <c:ptCount val="26"/>
                <c:pt idx="0">
                  <c:v>272.58070058597002</c:v>
                </c:pt>
                <c:pt idx="1">
                  <c:v>269.60461922188699</c:v>
                </c:pt>
                <c:pt idx="2">
                  <c:v>268.575153621715</c:v>
                </c:pt>
                <c:pt idx="3">
                  <c:v>260.74074403781702</c:v>
                </c:pt>
                <c:pt idx="4">
                  <c:v>243.121243343163</c:v>
                </c:pt>
                <c:pt idx="5">
                  <c:v>225.50174264851</c:v>
                </c:pt>
                <c:pt idx="6">
                  <c:v>207.88224195385601</c:v>
                </c:pt>
                <c:pt idx="7">
                  <c:v>197.794342670107</c:v>
                </c:pt>
                <c:pt idx="8">
                  <c:v>187.70644338635799</c:v>
                </c:pt>
                <c:pt idx="9">
                  <c:v>187.052032141393</c:v>
                </c:pt>
                <c:pt idx="10">
                  <c:v>177.55704756746101</c:v>
                </c:pt>
                <c:pt idx="11">
                  <c:v>159.45342639478801</c:v>
                </c:pt>
                <c:pt idx="12">
                  <c:v>141.349805222116</c:v>
                </c:pt>
                <c:pt idx="13">
                  <c:v>132.27627854876201</c:v>
                </c:pt>
                <c:pt idx="14">
                  <c:v>132.16744011951999</c:v>
                </c:pt>
                <c:pt idx="15">
                  <c:v>130.60098362266299</c:v>
                </c:pt>
                <c:pt idx="16">
                  <c:v>128.699137617209</c:v>
                </c:pt>
                <c:pt idx="17">
                  <c:v>128.65648735655</c:v>
                </c:pt>
                <c:pt idx="18">
                  <c:v>130.09335793138601</c:v>
                </c:pt>
                <c:pt idx="19">
                  <c:v>125.4942289616</c:v>
                </c:pt>
                <c:pt idx="20">
                  <c:v>106.51976991817899</c:v>
                </c:pt>
                <c:pt idx="21">
                  <c:v>87.545310874757106</c:v>
                </c:pt>
                <c:pt idx="22">
                  <c:v>68.570851831335403</c:v>
                </c:pt>
                <c:pt idx="23">
                  <c:v>49.5963927879138</c:v>
                </c:pt>
                <c:pt idx="24">
                  <c:v>0</c:v>
                </c:pt>
                <c:pt idx="25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2A-4985-B820-CCAF08131F4F}"/>
            </c:ext>
          </c:extLst>
        </c:ser>
        <c:ser>
          <c:idx val="1"/>
          <c:order val="1"/>
          <c:tx>
            <c:v>A320-FLAPS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FLAPS!$H$3:$H$28</c:f>
              <c:numCache>
                <c:formatCode>General</c:formatCode>
                <c:ptCount val="26"/>
                <c:pt idx="0">
                  <c:v>0</c:v>
                </c:pt>
                <c:pt idx="1">
                  <c:v>2.0628257905937799</c:v>
                </c:pt>
                <c:pt idx="2">
                  <c:v>2.7608019890886499</c:v>
                </c:pt>
                <c:pt idx="3">
                  <c:v>8.07252043593172</c:v>
                </c:pt>
                <c:pt idx="4">
                  <c:v>9.1216929793500903</c:v>
                </c:pt>
                <c:pt idx="5">
                  <c:v>10.0974886980802</c:v>
                </c:pt>
                <c:pt idx="6">
                  <c:v>10.999907592122</c:v>
                </c:pt>
                <c:pt idx="7">
                  <c:v>11.4884736042602</c:v>
                </c:pt>
                <c:pt idx="8">
                  <c:v>11.9527414197032</c:v>
                </c:pt>
                <c:pt idx="9">
                  <c:v>12.0343905514651</c:v>
                </c:pt>
                <c:pt idx="10">
                  <c:v>13.2190542511168</c:v>
                </c:pt>
                <c:pt idx="11">
                  <c:v>14.3831564547499</c:v>
                </c:pt>
                <c:pt idx="12">
                  <c:v>15.4221915347826</c:v>
                </c:pt>
                <c:pt idx="13">
                  <c:v>15.812271160402901</c:v>
                </c:pt>
                <c:pt idx="14">
                  <c:v>15.976849994096201</c:v>
                </c:pt>
                <c:pt idx="15">
                  <c:v>18.315092994682701</c:v>
                </c:pt>
                <c:pt idx="16">
                  <c:v>21.153970499017099</c:v>
                </c:pt>
                <c:pt idx="17">
                  <c:v>21.216777523449299</c:v>
                </c:pt>
                <c:pt idx="18">
                  <c:v>21.3737950845297</c:v>
                </c:pt>
                <c:pt idx="19">
                  <c:v>21.4237447605556</c:v>
                </c:pt>
                <c:pt idx="20">
                  <c:v>21.557369663126899</c:v>
                </c:pt>
                <c:pt idx="21">
                  <c:v>21.6691384686243</c:v>
                </c:pt>
                <c:pt idx="22">
                  <c:v>21.759051177047599</c:v>
                </c:pt>
                <c:pt idx="23">
                  <c:v>21.827107788396901</c:v>
                </c:pt>
                <c:pt idx="24">
                  <c:v>21.873308302672299</c:v>
                </c:pt>
                <c:pt idx="25">
                  <c:v>21.873308302672299</c:v>
                </c:pt>
              </c:numCache>
            </c:numRef>
          </c:xVal>
          <c:yVal>
            <c:numRef>
              <c:f>FLAPS!$I$3:$I$28</c:f>
              <c:numCache>
                <c:formatCode>General</c:formatCode>
                <c:ptCount val="26"/>
                <c:pt idx="0">
                  <c:v>272.58070058597002</c:v>
                </c:pt>
                <c:pt idx="1">
                  <c:v>269.60461922188699</c:v>
                </c:pt>
                <c:pt idx="2">
                  <c:v>268.575153621715</c:v>
                </c:pt>
                <c:pt idx="3">
                  <c:v>260.74074403781702</c:v>
                </c:pt>
                <c:pt idx="4">
                  <c:v>243.121243343163</c:v>
                </c:pt>
                <c:pt idx="5">
                  <c:v>225.50174264851</c:v>
                </c:pt>
                <c:pt idx="6">
                  <c:v>207.88224195385601</c:v>
                </c:pt>
                <c:pt idx="7">
                  <c:v>197.794342670107</c:v>
                </c:pt>
                <c:pt idx="8">
                  <c:v>187.70644338635799</c:v>
                </c:pt>
                <c:pt idx="9">
                  <c:v>187.052032141393</c:v>
                </c:pt>
                <c:pt idx="10">
                  <c:v>177.55704756746101</c:v>
                </c:pt>
                <c:pt idx="11">
                  <c:v>159.45342639478801</c:v>
                </c:pt>
                <c:pt idx="12">
                  <c:v>141.349805222116</c:v>
                </c:pt>
                <c:pt idx="13">
                  <c:v>132.27627854876201</c:v>
                </c:pt>
                <c:pt idx="14">
                  <c:v>132.16744011951999</c:v>
                </c:pt>
                <c:pt idx="15">
                  <c:v>130.60098362266299</c:v>
                </c:pt>
                <c:pt idx="16">
                  <c:v>128.699137617209</c:v>
                </c:pt>
                <c:pt idx="17">
                  <c:v>128.65648735655</c:v>
                </c:pt>
                <c:pt idx="18">
                  <c:v>130.09335793138601</c:v>
                </c:pt>
                <c:pt idx="19">
                  <c:v>125.4942289616</c:v>
                </c:pt>
                <c:pt idx="20">
                  <c:v>106.51976991817899</c:v>
                </c:pt>
                <c:pt idx="21">
                  <c:v>87.545310874757106</c:v>
                </c:pt>
                <c:pt idx="22">
                  <c:v>68.570851831335403</c:v>
                </c:pt>
                <c:pt idx="23">
                  <c:v>49.5963927879138</c:v>
                </c:pt>
                <c:pt idx="24">
                  <c:v>0</c:v>
                </c:pt>
                <c:pt idx="25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2A-4985-B820-CCAF08131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1514256"/>
        <c:axId val="731808720"/>
      </c:scatterChart>
      <c:valAx>
        <c:axId val="94151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808720"/>
        <c:crosses val="autoZero"/>
        <c:crossBetween val="midCat"/>
      </c:valAx>
      <c:valAx>
        <c:axId val="7318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Ground Speed (kts)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514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A320-STND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FLAPS!$B$3:$B$28</c:f>
              <c:numCache>
                <c:formatCode>General</c:formatCode>
                <c:ptCount val="26"/>
                <c:pt idx="0">
                  <c:v>0</c:v>
                </c:pt>
                <c:pt idx="1">
                  <c:v>2.0628257905937799</c:v>
                </c:pt>
                <c:pt idx="2">
                  <c:v>2.7608019890886499</c:v>
                </c:pt>
                <c:pt idx="3">
                  <c:v>8.07252043593172</c:v>
                </c:pt>
                <c:pt idx="4">
                  <c:v>9.1216929793500903</c:v>
                </c:pt>
                <c:pt idx="5">
                  <c:v>10.0974886980802</c:v>
                </c:pt>
                <c:pt idx="6">
                  <c:v>10.999907592122</c:v>
                </c:pt>
                <c:pt idx="7">
                  <c:v>11.4884736042602</c:v>
                </c:pt>
                <c:pt idx="8">
                  <c:v>11.9527414197032</c:v>
                </c:pt>
                <c:pt idx="9">
                  <c:v>12.0343905514651</c:v>
                </c:pt>
                <c:pt idx="10">
                  <c:v>13.2190542511168</c:v>
                </c:pt>
                <c:pt idx="11">
                  <c:v>14.3831564547499</c:v>
                </c:pt>
                <c:pt idx="12">
                  <c:v>15.4221915347826</c:v>
                </c:pt>
                <c:pt idx="13">
                  <c:v>15.812271160402901</c:v>
                </c:pt>
                <c:pt idx="14">
                  <c:v>15.976849994096201</c:v>
                </c:pt>
                <c:pt idx="15">
                  <c:v>18.315092994682701</c:v>
                </c:pt>
                <c:pt idx="16">
                  <c:v>21.153970499017099</c:v>
                </c:pt>
                <c:pt idx="17">
                  <c:v>21.216777523449299</c:v>
                </c:pt>
                <c:pt idx="18">
                  <c:v>21.3737950845297</c:v>
                </c:pt>
                <c:pt idx="19">
                  <c:v>21.4237447605556</c:v>
                </c:pt>
                <c:pt idx="20">
                  <c:v>21.557369663126899</c:v>
                </c:pt>
                <c:pt idx="21">
                  <c:v>21.6691384686243</c:v>
                </c:pt>
                <c:pt idx="22">
                  <c:v>21.759051177047599</c:v>
                </c:pt>
                <c:pt idx="23">
                  <c:v>21.827107788396901</c:v>
                </c:pt>
                <c:pt idx="24">
                  <c:v>21.873308302672299</c:v>
                </c:pt>
                <c:pt idx="25">
                  <c:v>21.873308302672299</c:v>
                </c:pt>
              </c:numCache>
            </c:numRef>
          </c:xVal>
          <c:yVal>
            <c:numRef>
              <c:f>FLAPS!$A$3:$A$28</c:f>
              <c:numCache>
                <c:formatCode>General</c:formatCode>
                <c:ptCount val="26"/>
                <c:pt idx="0">
                  <c:v>5988.6</c:v>
                </c:pt>
                <c:pt idx="1">
                  <c:v>5221.9896927363998</c:v>
                </c:pt>
                <c:pt idx="2">
                  <c:v>4962.6000000000004</c:v>
                </c:pt>
                <c:pt idx="3">
                  <c:v>2988.6</c:v>
                </c:pt>
                <c:pt idx="4">
                  <c:v>2988.6</c:v>
                </c:pt>
                <c:pt idx="5">
                  <c:v>2988.6</c:v>
                </c:pt>
                <c:pt idx="6">
                  <c:v>2988.6</c:v>
                </c:pt>
                <c:pt idx="7">
                  <c:v>2988.6</c:v>
                </c:pt>
                <c:pt idx="8">
                  <c:v>2988.6</c:v>
                </c:pt>
                <c:pt idx="9">
                  <c:v>2962.6</c:v>
                </c:pt>
                <c:pt idx="10">
                  <c:v>2585.3607627134102</c:v>
                </c:pt>
                <c:pt idx="11">
                  <c:v>2214.6690402006702</c:v>
                </c:pt>
                <c:pt idx="12">
                  <c:v>1883.8031571481599</c:v>
                </c:pt>
                <c:pt idx="13">
                  <c:v>1759.58787099285</c:v>
                </c:pt>
                <c:pt idx="14">
                  <c:v>1707.1800917098101</c:v>
                </c:pt>
                <c:pt idx="15">
                  <c:v>962.6</c:v>
                </c:pt>
                <c:pt idx="16">
                  <c:v>58.600000000001003</c:v>
                </c:pt>
                <c:pt idx="17">
                  <c:v>38.599999999999902</c:v>
                </c:pt>
                <c:pt idx="18">
                  <c:v>-11.4</c:v>
                </c:pt>
                <c:pt idx="19">
                  <c:v>-11.4</c:v>
                </c:pt>
                <c:pt idx="20">
                  <c:v>-11.4</c:v>
                </c:pt>
                <c:pt idx="21">
                  <c:v>-11.4</c:v>
                </c:pt>
                <c:pt idx="22">
                  <c:v>-11.4</c:v>
                </c:pt>
                <c:pt idx="23">
                  <c:v>-11.4</c:v>
                </c:pt>
                <c:pt idx="24">
                  <c:v>-11.4</c:v>
                </c:pt>
                <c:pt idx="25">
                  <c:v>-11.4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41-4F47-BF94-FF0ED84CA678}"/>
            </c:ext>
          </c:extLst>
        </c:ser>
        <c:ser>
          <c:idx val="1"/>
          <c:order val="1"/>
          <c:tx>
            <c:v>A320-FLAPS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FLAPS!$H$3:$H$28</c:f>
              <c:numCache>
                <c:formatCode>General</c:formatCode>
                <c:ptCount val="26"/>
                <c:pt idx="0">
                  <c:v>0</c:v>
                </c:pt>
                <c:pt idx="1">
                  <c:v>2.0628257905937799</c:v>
                </c:pt>
                <c:pt idx="2">
                  <c:v>2.7608019890886499</c:v>
                </c:pt>
                <c:pt idx="3">
                  <c:v>8.07252043593172</c:v>
                </c:pt>
                <c:pt idx="4">
                  <c:v>9.1216929793500903</c:v>
                </c:pt>
                <c:pt idx="5">
                  <c:v>10.0974886980802</c:v>
                </c:pt>
                <c:pt idx="6">
                  <c:v>10.999907592122</c:v>
                </c:pt>
                <c:pt idx="7">
                  <c:v>11.4884736042602</c:v>
                </c:pt>
                <c:pt idx="8">
                  <c:v>11.9527414197032</c:v>
                </c:pt>
                <c:pt idx="9">
                  <c:v>12.0343905514651</c:v>
                </c:pt>
                <c:pt idx="10">
                  <c:v>13.2190542511168</c:v>
                </c:pt>
                <c:pt idx="11">
                  <c:v>14.3831564547499</c:v>
                </c:pt>
                <c:pt idx="12">
                  <c:v>15.4221915347826</c:v>
                </c:pt>
                <c:pt idx="13">
                  <c:v>15.812271160402901</c:v>
                </c:pt>
                <c:pt idx="14">
                  <c:v>15.976849994096201</c:v>
                </c:pt>
                <c:pt idx="15">
                  <c:v>18.315092994682701</c:v>
                </c:pt>
                <c:pt idx="16">
                  <c:v>21.153970499017099</c:v>
                </c:pt>
                <c:pt idx="17">
                  <c:v>21.216777523449299</c:v>
                </c:pt>
                <c:pt idx="18">
                  <c:v>21.3737950845297</c:v>
                </c:pt>
                <c:pt idx="19">
                  <c:v>21.4237447605556</c:v>
                </c:pt>
                <c:pt idx="20">
                  <c:v>21.557369663126899</c:v>
                </c:pt>
                <c:pt idx="21">
                  <c:v>21.6691384686243</c:v>
                </c:pt>
                <c:pt idx="22">
                  <c:v>21.759051177047599</c:v>
                </c:pt>
                <c:pt idx="23">
                  <c:v>21.827107788396901</c:v>
                </c:pt>
                <c:pt idx="24">
                  <c:v>21.873308302672299</c:v>
                </c:pt>
                <c:pt idx="25">
                  <c:v>21.873308302672299</c:v>
                </c:pt>
              </c:numCache>
            </c:numRef>
          </c:xVal>
          <c:yVal>
            <c:numRef>
              <c:f>FLAPS!$G$3:$G$28</c:f>
              <c:numCache>
                <c:formatCode>General</c:formatCode>
                <c:ptCount val="26"/>
                <c:pt idx="0">
                  <c:v>5988.6</c:v>
                </c:pt>
                <c:pt idx="1">
                  <c:v>5221.9896927363998</c:v>
                </c:pt>
                <c:pt idx="2">
                  <c:v>4962.6000000000004</c:v>
                </c:pt>
                <c:pt idx="3">
                  <c:v>2988.6</c:v>
                </c:pt>
                <c:pt idx="4">
                  <c:v>2988.6</c:v>
                </c:pt>
                <c:pt idx="5">
                  <c:v>2988.6</c:v>
                </c:pt>
                <c:pt idx="6">
                  <c:v>2988.6</c:v>
                </c:pt>
                <c:pt idx="7">
                  <c:v>2988.6</c:v>
                </c:pt>
                <c:pt idx="8">
                  <c:v>2988.6</c:v>
                </c:pt>
                <c:pt idx="9">
                  <c:v>2962.6</c:v>
                </c:pt>
                <c:pt idx="10">
                  <c:v>2585.3607627134102</c:v>
                </c:pt>
                <c:pt idx="11">
                  <c:v>2214.6690402006702</c:v>
                </c:pt>
                <c:pt idx="12">
                  <c:v>1883.8031571481599</c:v>
                </c:pt>
                <c:pt idx="13">
                  <c:v>1759.58787099285</c:v>
                </c:pt>
                <c:pt idx="14">
                  <c:v>1707.1800917098101</c:v>
                </c:pt>
                <c:pt idx="15">
                  <c:v>962.6</c:v>
                </c:pt>
                <c:pt idx="16">
                  <c:v>58.600000000001003</c:v>
                </c:pt>
                <c:pt idx="17">
                  <c:v>38.599999999999902</c:v>
                </c:pt>
                <c:pt idx="18">
                  <c:v>-11.4</c:v>
                </c:pt>
                <c:pt idx="19">
                  <c:v>-11.4</c:v>
                </c:pt>
                <c:pt idx="20">
                  <c:v>-11.4</c:v>
                </c:pt>
                <c:pt idx="21">
                  <c:v>-11.4</c:v>
                </c:pt>
                <c:pt idx="22">
                  <c:v>-11.4</c:v>
                </c:pt>
                <c:pt idx="23">
                  <c:v>-11.4</c:v>
                </c:pt>
                <c:pt idx="24">
                  <c:v>-11.4</c:v>
                </c:pt>
                <c:pt idx="25">
                  <c:v>-11.4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F41-4F47-BF94-FF0ED84C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6436720"/>
        <c:axId val="569265600"/>
      </c:scatterChart>
      <c:valAx>
        <c:axId val="93643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Ground</a:t>
                </a:r>
                <a:r>
                  <a:rPr lang="en-US" baseline="0" dirty="0"/>
                  <a:t> Track Distance (nmi)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65600"/>
        <c:crosses val="autoZero"/>
        <c:crossBetween val="midCat"/>
      </c:valAx>
      <c:valAx>
        <c:axId val="569265600"/>
        <c:scaling>
          <c:orientation val="minMax"/>
          <c:max val="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Altitude AFE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436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737-STND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THRUST!$B$3:$B$28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THRUST!$C$3:$C$28</c:f>
              <c:numCache>
                <c:formatCode>General</c:formatCode>
                <c:ptCount val="26"/>
                <c:pt idx="0">
                  <c:v>271.38498318125602</c:v>
                </c:pt>
                <c:pt idx="1">
                  <c:v>267.58600345850101</c:v>
                </c:pt>
                <c:pt idx="2">
                  <c:v>264.93298891969602</c:v>
                </c:pt>
                <c:pt idx="3">
                  <c:v>260.177478842791</c:v>
                </c:pt>
                <c:pt idx="4">
                  <c:v>243.38876067797</c:v>
                </c:pt>
                <c:pt idx="5">
                  <c:v>226.60004251314999</c:v>
                </c:pt>
                <c:pt idx="6">
                  <c:v>209.81132434832901</c:v>
                </c:pt>
                <c:pt idx="7">
                  <c:v>193.022606183508</c:v>
                </c:pt>
                <c:pt idx="8">
                  <c:v>179.657474010752</c:v>
                </c:pt>
                <c:pt idx="9">
                  <c:v>167.247756637886</c:v>
                </c:pt>
                <c:pt idx="10">
                  <c:v>154.83803926502</c:v>
                </c:pt>
                <c:pt idx="11">
                  <c:v>152.99563115995099</c:v>
                </c:pt>
                <c:pt idx="12">
                  <c:v>141.29844212514701</c:v>
                </c:pt>
                <c:pt idx="13">
                  <c:v>141.18889285779099</c:v>
                </c:pt>
                <c:pt idx="14">
                  <c:v>137.38799223953399</c:v>
                </c:pt>
                <c:pt idx="15">
                  <c:v>135.46037823498699</c:v>
                </c:pt>
                <c:pt idx="16">
                  <c:v>135.390875620239</c:v>
                </c:pt>
                <c:pt idx="17">
                  <c:v>135.307874152138</c:v>
                </c:pt>
                <c:pt idx="18">
                  <c:v>135.089101534875</c:v>
                </c:pt>
                <c:pt idx="19">
                  <c:v>117.67790690314401</c:v>
                </c:pt>
                <c:pt idx="20">
                  <c:v>100.26671227141399</c:v>
                </c:pt>
                <c:pt idx="21">
                  <c:v>82.855517639683399</c:v>
                </c:pt>
                <c:pt idx="22">
                  <c:v>65.444323007953003</c:v>
                </c:pt>
                <c:pt idx="23">
                  <c:v>48.0331283762225</c:v>
                </c:pt>
                <c:pt idx="24">
                  <c:v>0</c:v>
                </c:pt>
                <c:pt idx="25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66-4A51-BB8C-47EC479378EF}"/>
            </c:ext>
          </c:extLst>
        </c:ser>
        <c:ser>
          <c:idx val="1"/>
          <c:order val="1"/>
          <c:tx>
            <c:v>737-THRUST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THRUST!$H$3:$H$28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THRUST!$I$3:$I$28</c:f>
              <c:numCache>
                <c:formatCode>General</c:formatCode>
                <c:ptCount val="26"/>
                <c:pt idx="0">
                  <c:v>271.38498318125602</c:v>
                </c:pt>
                <c:pt idx="1">
                  <c:v>267.58600345850101</c:v>
                </c:pt>
                <c:pt idx="2">
                  <c:v>264.93298891969602</c:v>
                </c:pt>
                <c:pt idx="3">
                  <c:v>260.177478842791</c:v>
                </c:pt>
                <c:pt idx="4">
                  <c:v>243.38876067797</c:v>
                </c:pt>
                <c:pt idx="5">
                  <c:v>226.60004251314999</c:v>
                </c:pt>
                <c:pt idx="6">
                  <c:v>209.81132434832901</c:v>
                </c:pt>
                <c:pt idx="7">
                  <c:v>193.022606183508</c:v>
                </c:pt>
                <c:pt idx="8">
                  <c:v>179.657474010752</c:v>
                </c:pt>
                <c:pt idx="9">
                  <c:v>167.247756637886</c:v>
                </c:pt>
                <c:pt idx="10">
                  <c:v>154.83803926502</c:v>
                </c:pt>
                <c:pt idx="11">
                  <c:v>152.99563115995099</c:v>
                </c:pt>
                <c:pt idx="12">
                  <c:v>141.29844212514701</c:v>
                </c:pt>
                <c:pt idx="13">
                  <c:v>141.18889285779099</c:v>
                </c:pt>
                <c:pt idx="14">
                  <c:v>137.38799223953399</c:v>
                </c:pt>
                <c:pt idx="15">
                  <c:v>135.46037823498699</c:v>
                </c:pt>
                <c:pt idx="16">
                  <c:v>135.390875620239</c:v>
                </c:pt>
                <c:pt idx="17">
                  <c:v>135.307874152138</c:v>
                </c:pt>
                <c:pt idx="18">
                  <c:v>135.089101534875</c:v>
                </c:pt>
                <c:pt idx="19">
                  <c:v>117.67790690314401</c:v>
                </c:pt>
                <c:pt idx="20">
                  <c:v>100.26671227141399</c:v>
                </c:pt>
                <c:pt idx="21">
                  <c:v>82.855517639683399</c:v>
                </c:pt>
                <c:pt idx="22">
                  <c:v>65.444323007953003</c:v>
                </c:pt>
                <c:pt idx="23">
                  <c:v>48.0331283762225</c:v>
                </c:pt>
                <c:pt idx="24">
                  <c:v>0</c:v>
                </c:pt>
                <c:pt idx="25">
                  <c:v>30.6219337444922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66-4A51-BB8C-47EC47937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6410320"/>
        <c:axId val="789281184"/>
      </c:scatterChart>
      <c:valAx>
        <c:axId val="93641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281184"/>
        <c:crosses val="autoZero"/>
        <c:crossBetween val="midCat"/>
      </c:valAx>
      <c:valAx>
        <c:axId val="7892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Ground Speed (kts)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41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737-STND</c:v>
          </c:tx>
          <c:spPr>
            <a:ln w="9525" cap="rnd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THRUST!$B$3:$B$28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THRUST!$E$3:$E$28</c:f>
              <c:numCache>
                <c:formatCode>General</c:formatCode>
                <c:ptCount val="26"/>
                <c:pt idx="0">
                  <c:v>-91.090197571818706</c:v>
                </c:pt>
                <c:pt idx="1">
                  <c:v>-105.465830883094</c:v>
                </c:pt>
                <c:pt idx="2">
                  <c:v>-115.505043240796</c:v>
                </c:pt>
                <c:pt idx="3">
                  <c:v>-130.31289903314999</c:v>
                </c:pt>
                <c:pt idx="4">
                  <c:v>-78.413473667817101</c:v>
                </c:pt>
                <c:pt idx="5">
                  <c:v>-26.5140483024839</c:v>
                </c:pt>
                <c:pt idx="6">
                  <c:v>25.3853770628488</c:v>
                </c:pt>
                <c:pt idx="7">
                  <c:v>77.284802428181607</c:v>
                </c:pt>
                <c:pt idx="8">
                  <c:v>118.60080242818201</c:v>
                </c:pt>
                <c:pt idx="9">
                  <c:v>156.963302428182</c:v>
                </c:pt>
                <c:pt idx="10">
                  <c:v>195.32580242818199</c:v>
                </c:pt>
                <c:pt idx="11">
                  <c:v>200.534709955106</c:v>
                </c:pt>
                <c:pt idx="12">
                  <c:v>233.60532869566001</c:v>
                </c:pt>
                <c:pt idx="13">
                  <c:v>4969.1180064995497</c:v>
                </c:pt>
                <c:pt idx="14">
                  <c:v>4654.5585937137803</c:v>
                </c:pt>
                <c:pt idx="15">
                  <c:v>4495.0308422026401</c:v>
                </c:pt>
                <c:pt idx="16">
                  <c:v>4489.0956608121796</c:v>
                </c:pt>
                <c:pt idx="17">
                  <c:v>4482.00774375116</c:v>
                </c:pt>
                <c:pt idx="18">
                  <c:v>10520</c:v>
                </c:pt>
                <c:pt idx="19">
                  <c:v>9205</c:v>
                </c:pt>
                <c:pt idx="20">
                  <c:v>7890</c:v>
                </c:pt>
                <c:pt idx="21">
                  <c:v>6575</c:v>
                </c:pt>
                <c:pt idx="22">
                  <c:v>5260</c:v>
                </c:pt>
                <c:pt idx="23">
                  <c:v>3945</c:v>
                </c:pt>
                <c:pt idx="24">
                  <c:v>0</c:v>
                </c:pt>
                <c:pt idx="25">
                  <c:v>2630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C1-4491-9A8E-EE0698D83B48}"/>
            </c:ext>
          </c:extLst>
        </c:ser>
        <c:ser>
          <c:idx val="1"/>
          <c:order val="1"/>
          <c:tx>
            <c:v>737-THRUST</c:v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THRUST!$H$3:$H$28</c:f>
              <c:numCache>
                <c:formatCode>General</c:formatCode>
                <c:ptCount val="26"/>
                <c:pt idx="0">
                  <c:v>0</c:v>
                </c:pt>
                <c:pt idx="1">
                  <c:v>3.2220003533706598</c:v>
                </c:pt>
                <c:pt idx="2">
                  <c:v>5.4720817976928204</c:v>
                </c:pt>
                <c:pt idx="3">
                  <c:v>9.4210536648265002</c:v>
                </c:pt>
                <c:pt idx="4">
                  <c:v>10.647658752740099</c:v>
                </c:pt>
                <c:pt idx="5">
                  <c:v>11.792474691563401</c:v>
                </c:pt>
                <c:pt idx="6">
                  <c:v>12.8555014812964</c:v>
                </c:pt>
                <c:pt idx="7">
                  <c:v>13.8367391219389</c:v>
                </c:pt>
                <c:pt idx="8">
                  <c:v>14.4672496646144</c:v>
                </c:pt>
                <c:pt idx="9">
                  <c:v>14.931221028197699</c:v>
                </c:pt>
                <c:pt idx="10">
                  <c:v>15.361997426802301</c:v>
                </c:pt>
                <c:pt idx="11">
                  <c:v>15.443646558564099</c:v>
                </c:pt>
                <c:pt idx="12">
                  <c:v>15.962025372746499</c:v>
                </c:pt>
                <c:pt idx="13">
                  <c:v>16.126604206439801</c:v>
                </c:pt>
                <c:pt idx="14">
                  <c:v>21.7243490017818</c:v>
                </c:pt>
                <c:pt idx="15">
                  <c:v>24.563226506116099</c:v>
                </c:pt>
                <c:pt idx="16">
                  <c:v>24.663440655394002</c:v>
                </c:pt>
                <c:pt idx="17">
                  <c:v>24.783051091628799</c:v>
                </c:pt>
                <c:pt idx="18">
                  <c:v>24.8478622363372</c:v>
                </c:pt>
                <c:pt idx="19">
                  <c:v>25.0084232407694</c:v>
                </c:pt>
                <c:pt idx="20">
                  <c:v>25.146864595048498</c:v>
                </c:pt>
                <c:pt idx="21">
                  <c:v>25.263186299174698</c:v>
                </c:pt>
                <c:pt idx="22">
                  <c:v>25.357388353147901</c:v>
                </c:pt>
                <c:pt idx="23">
                  <c:v>25.429470756968101</c:v>
                </c:pt>
                <c:pt idx="24">
                  <c:v>25.4794335106353</c:v>
                </c:pt>
                <c:pt idx="25">
                  <c:v>25.4794335106353</c:v>
                </c:pt>
              </c:numCache>
            </c:numRef>
          </c:xVal>
          <c:yVal>
            <c:numRef>
              <c:f>THRUST!$K$3:$K$28</c:f>
              <c:numCache>
                <c:formatCode>General</c:formatCode>
                <c:ptCount val="26"/>
                <c:pt idx="0">
                  <c:v>-91.090197571818706</c:v>
                </c:pt>
                <c:pt idx="1">
                  <c:v>-105.465830883094</c:v>
                </c:pt>
                <c:pt idx="2">
                  <c:v>-115.505043240796</c:v>
                </c:pt>
                <c:pt idx="3">
                  <c:v>-130.31289903314999</c:v>
                </c:pt>
                <c:pt idx="4">
                  <c:v>-78.413473667817101</c:v>
                </c:pt>
                <c:pt idx="5">
                  <c:v>-26.5140483024839</c:v>
                </c:pt>
                <c:pt idx="6">
                  <c:v>25.3853770628488</c:v>
                </c:pt>
                <c:pt idx="7">
                  <c:v>77.284802428181607</c:v>
                </c:pt>
                <c:pt idx="8">
                  <c:v>118.60080242818201</c:v>
                </c:pt>
                <c:pt idx="9">
                  <c:v>156.963302428182</c:v>
                </c:pt>
                <c:pt idx="10">
                  <c:v>195.32580242818199</c:v>
                </c:pt>
                <c:pt idx="11">
                  <c:v>200.534709955106</c:v>
                </c:pt>
                <c:pt idx="12">
                  <c:v>233.60532869566001</c:v>
                </c:pt>
                <c:pt idx="13">
                  <c:v>4969.1180064995497</c:v>
                </c:pt>
                <c:pt idx="14">
                  <c:v>4654.5585937137803</c:v>
                </c:pt>
                <c:pt idx="15">
                  <c:v>4495.0308422026401</c:v>
                </c:pt>
                <c:pt idx="16">
                  <c:v>4489.0956608121796</c:v>
                </c:pt>
                <c:pt idx="17">
                  <c:v>4482.00774375116</c:v>
                </c:pt>
                <c:pt idx="18">
                  <c:v>13150</c:v>
                </c:pt>
                <c:pt idx="19">
                  <c:v>10520</c:v>
                </c:pt>
                <c:pt idx="20">
                  <c:v>7890</c:v>
                </c:pt>
                <c:pt idx="21">
                  <c:v>5260</c:v>
                </c:pt>
                <c:pt idx="22">
                  <c:v>2630</c:v>
                </c:pt>
                <c:pt idx="23" formatCode="0.00E+00">
                  <c:v>-9.0949470177292804E-13</c:v>
                </c:pt>
                <c:pt idx="24">
                  <c:v>0</c:v>
                </c:pt>
                <c:pt idx="25">
                  <c:v>-2630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CC1-4491-9A8E-EE0698D83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6363920"/>
        <c:axId val="790198544"/>
      </c:scatterChart>
      <c:valAx>
        <c:axId val="93636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Ground Track Distance (nmi)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198544"/>
        <c:crosses val="autoZero"/>
        <c:crossBetween val="midCat"/>
      </c:valAx>
      <c:valAx>
        <c:axId val="790198544"/>
        <c:scaling>
          <c:orientation val="minMax"/>
          <c:min val="-3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Net Corrected Thrust per Engine (</a:t>
                </a:r>
                <a:r>
                  <a:rPr lang="en-US" dirty="0" err="1"/>
                  <a:t>lbs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363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930467" y="6510338"/>
            <a:ext cx="946151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Tahoma" charset="0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5924" y="4928050"/>
            <a:ext cx="3521521" cy="16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8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3891" y="2779267"/>
            <a:ext cx="8885767" cy="1922207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Helvetica CY" pitchFamily="-111" charset="-52"/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26272" y="1143952"/>
            <a:ext cx="10363200" cy="1257300"/>
          </a:xfrm>
        </p:spPr>
        <p:txBody>
          <a:bodyPr anchorCtr="1"/>
          <a:lstStyle>
            <a:lvl1pPr algn="ctr">
              <a:lnSpc>
                <a:spcPct val="95000"/>
              </a:lnSpc>
              <a:defRPr sz="3600">
                <a:solidFill>
                  <a:srgbClr val="0094C8"/>
                </a:solidFill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406594" y="548644"/>
            <a:ext cx="7368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charset="0"/>
                <a:ea typeface="ＭＳ Ｐゴシック" charset="0"/>
                <a:cs typeface="ＭＳ Ｐゴシック" charset="0"/>
              </a:rPr>
              <a:t>FAA CENTER OF EXCELLENCE FOR ALTERNATIVE JET FUELS &amp; ENVIRONMENT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89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6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452" y="1358900"/>
            <a:ext cx="543983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358900"/>
            <a:ext cx="54419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2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4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1" y="1358900"/>
            <a:ext cx="1108498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930467" y="6510338"/>
            <a:ext cx="946151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1800">
              <a:latin typeface="Tahoma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2683" y="104829"/>
            <a:ext cx="950171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7191" name="Text Box 183"/>
          <p:cNvSpPr txBox="1">
            <a:spLocks noChangeArrowheads="1"/>
          </p:cNvSpPr>
          <p:nvPr/>
        </p:nvSpPr>
        <p:spPr bwMode="auto">
          <a:xfrm>
            <a:off x="11436352" y="6569076"/>
            <a:ext cx="45236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fld id="{B038FF11-B546-5847-938A-55CE013EF92D}" type="slidenum">
              <a:rPr lang="en-US" sz="1400" smtClean="0">
                <a:latin typeface="Tahoma"/>
              </a:rPr>
              <a:pPr>
                <a:defRPr/>
              </a:pPr>
              <a:t>‹#›</a:t>
            </a:fld>
            <a:endParaRPr lang="en-US" sz="1400" dirty="0">
              <a:latin typeface="Tahoma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2341" y="44450"/>
            <a:ext cx="169220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3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94C8"/>
          </a:solidFill>
          <a:latin typeface="Tahoma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E5A81"/>
          </a:solidFill>
          <a:latin typeface="Tahoma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E5A81"/>
          </a:solidFill>
          <a:latin typeface="Tahoma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E5A81"/>
          </a:solidFill>
          <a:latin typeface="Tahoma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E5A81"/>
          </a:solidFill>
          <a:latin typeface="Tahoma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6023"/>
          </a:solidFill>
          <a:latin typeface="Helvetica" pitchFamily="-111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6023"/>
          </a:solidFill>
          <a:latin typeface="Helvetica" pitchFamily="-111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6023"/>
          </a:solidFill>
          <a:latin typeface="Helvetica" pitchFamily="-111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6023"/>
          </a:solidFill>
          <a:latin typeface="Helvetica" pitchFamily="-111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Helvetica CY" charset="0"/>
        <a:buChar char="•"/>
        <a:defRPr sz="2400">
          <a:solidFill>
            <a:schemeClr val="tx1">
              <a:lumMod val="85000"/>
              <a:lumOff val="15000"/>
            </a:schemeClr>
          </a:solidFill>
          <a:latin typeface="Tahoma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Tahoma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charset="0"/>
        <a:buChar char="•"/>
        <a:defRPr>
          <a:solidFill>
            <a:schemeClr val="tx1">
              <a:lumMod val="85000"/>
              <a:lumOff val="15000"/>
            </a:schemeClr>
          </a:solidFill>
          <a:latin typeface="Tahoma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charset="0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Tahoma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charset="0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Tahoma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pitchFamily="-111" charset="-52"/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pitchFamily="-111" charset="-52"/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pitchFamily="-111" charset="-52"/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Helvetica CY" pitchFamily="-111" charset="-52"/>
        <a:buChar char="»"/>
        <a:defRPr sz="16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97C5DD-E382-44D4-AEE2-342509FA9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704" y="1143952"/>
            <a:ext cx="7772400" cy="1572615"/>
          </a:xfrm>
        </p:spPr>
        <p:txBody>
          <a:bodyPr/>
          <a:lstStyle/>
          <a:p>
            <a:r>
              <a:rPr lang="en-US" dirty="0"/>
              <a:t>Additional User Defined Profile Testing</a:t>
            </a:r>
          </a:p>
        </p:txBody>
      </p:sp>
    </p:spTree>
    <p:extLst>
      <p:ext uri="{BB962C8B-B14F-4D97-AF65-F5344CB8AC3E}">
        <p14:creationId xmlns:p14="http://schemas.microsoft.com/office/powerpoint/2010/main" val="246675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Thrust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503340"/>
                  </p:ext>
                </p:extLst>
              </p:nvPr>
            </p:nvGraphicFramePr>
            <p:xfrm>
              <a:off x="638240" y="2365637"/>
              <a:ext cx="10586229" cy="3708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454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69196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3093260">
                      <a:extLst>
                        <a:ext uri="{9D8B030D-6E8A-4147-A177-3AD203B41FA5}">
                          <a16:colId xmlns:a16="http://schemas.microsoft.com/office/drawing/2014/main" val="1524286759"/>
                        </a:ext>
                      </a:extLst>
                    </a:gridCol>
                    <a:gridCol w="1040235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166069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233182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166069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Thrust Setting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/-/200/-15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/250/-60/55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/-/25/20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/Normal/Unknown/Normal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/-80/-5/40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/120/80/5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/-/-/1000/-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/Idle Approach/Idle Approach/Idle Approach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Normal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/40/40/40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Normal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/Normal/Normal/Normal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10/-10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503340"/>
                  </p:ext>
                </p:extLst>
              </p:nvPr>
            </p:nvGraphicFramePr>
            <p:xfrm>
              <a:off x="638240" y="2365637"/>
              <a:ext cx="10586229" cy="3708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454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69196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3093260">
                      <a:extLst>
                        <a:ext uri="{9D8B030D-6E8A-4147-A177-3AD203B41FA5}">
                          <a16:colId xmlns:a16="http://schemas.microsoft.com/office/drawing/2014/main" val="1524286759"/>
                        </a:ext>
                      </a:extLst>
                    </a:gridCol>
                    <a:gridCol w="1040235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166069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233182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166069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Thrust Setting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0471" t="-1333" r="-1047" b="-7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/-/200/-15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423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/250/-60/55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423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/-/25/20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423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/Normal/Unknown/Normal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/-80/-5/40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/120/80/5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/-/-/1000/-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423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Approach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/Idle Approach/Idle Approach/Idle Approach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Normal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/40/40/40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Normal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/Normal/Normal/Normal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10/-10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1526913"/>
          </a:xfrm>
        </p:spPr>
        <p:txBody>
          <a:bodyPr>
            <a:normAutofit/>
          </a:bodyPr>
          <a:lstStyle/>
          <a:p>
            <a:r>
              <a:rPr lang="en-US" sz="2000" dirty="0"/>
              <a:t>B737-800 + KATL + Arrival</a:t>
            </a:r>
          </a:p>
          <a:p>
            <a:pPr lvl="1"/>
            <a:r>
              <a:rPr lang="en-US" sz="1800" dirty="0"/>
              <a:t>Variations in thrust level and/or static thrust</a:t>
            </a:r>
          </a:p>
          <a:p>
            <a:pPr lvl="1"/>
            <a:r>
              <a:rPr lang="en-US" sz="1800" dirty="0"/>
              <a:t>Rejection of static thrust &gt; 100%</a:t>
            </a:r>
          </a:p>
          <a:p>
            <a:pPr lvl="1"/>
            <a:r>
              <a:rPr lang="en-US" sz="1800" dirty="0"/>
              <a:t>Acceptance of other variations in setting and static thrust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4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820F-2A8A-40EC-8274-01BDB513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Thrust Settings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3D4892-44A1-463F-A353-A28152BF6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700424"/>
              </p:ext>
            </p:extLst>
          </p:nvPr>
        </p:nvGraphicFramePr>
        <p:xfrm>
          <a:off x="923159" y="24349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01FF75-B383-4D11-8D3A-C5FEEE1A5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140664"/>
              </p:ext>
            </p:extLst>
          </p:nvPr>
        </p:nvGraphicFramePr>
        <p:xfrm>
          <a:off x="5495159" y="24349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237DA1-7893-47A9-A61F-30058B78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1586167"/>
          </a:xfrm>
        </p:spPr>
        <p:txBody>
          <a:bodyPr>
            <a:normAutofit/>
          </a:bodyPr>
          <a:lstStyle/>
          <a:p>
            <a:r>
              <a:rPr lang="en-US" sz="2000" dirty="0"/>
              <a:t>B737-800 profile variations due to thrust settings examined</a:t>
            </a:r>
          </a:p>
          <a:p>
            <a:pPr lvl="1"/>
            <a:r>
              <a:rPr lang="en-US" sz="1800" dirty="0"/>
              <a:t>Thrust settings do not influence trajectory or speed profiles</a:t>
            </a:r>
          </a:p>
          <a:p>
            <a:pPr lvl="1"/>
            <a:r>
              <a:rPr lang="en-US" sz="1800" dirty="0"/>
              <a:t>Thrust plots mimic settings shown in previous table</a:t>
            </a:r>
          </a:p>
          <a:p>
            <a:pPr lvl="1"/>
            <a:r>
              <a:rPr lang="en-US" sz="1800" dirty="0"/>
              <a:t>“Unknown” thrust segments match despite changes elsewhere</a:t>
            </a:r>
          </a:p>
        </p:txBody>
      </p:sp>
    </p:spTree>
    <p:extLst>
      <p:ext uri="{BB962C8B-B14F-4D97-AF65-F5344CB8AC3E}">
        <p14:creationId xmlns:p14="http://schemas.microsoft.com/office/powerpoint/2010/main" val="269974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4254-290D-4AC2-94C4-C6093A44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10E1-7E84-4EF3-99C9-B644CCC6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358900"/>
            <a:ext cx="11084983" cy="3825496"/>
          </a:xfrm>
        </p:spPr>
        <p:txBody>
          <a:bodyPr>
            <a:normAutofit/>
          </a:bodyPr>
          <a:lstStyle/>
          <a:p>
            <a:r>
              <a:rPr lang="en-US" sz="2000" dirty="0"/>
              <a:t>AEDT is capable of preventing all physically impossible cases</a:t>
            </a:r>
          </a:p>
          <a:p>
            <a:pPr lvl="1"/>
            <a:r>
              <a:rPr lang="en-US" sz="1600" dirty="0"/>
              <a:t>Negative thrust impossible barring reverse thrust settings</a:t>
            </a:r>
          </a:p>
          <a:p>
            <a:pPr lvl="1"/>
            <a:r>
              <a:rPr lang="en-US" sz="1600" dirty="0"/>
              <a:t>Previous tests show impossibility of conflicting segment instructions (e.g. altitude increase during descent)</a:t>
            </a:r>
          </a:p>
          <a:p>
            <a:pPr lvl="1"/>
            <a:endParaRPr lang="en-US" sz="1600" dirty="0"/>
          </a:p>
          <a:p>
            <a:r>
              <a:rPr lang="en-US" sz="2000" dirty="0"/>
              <a:t>AEDT usually prevents theoretically impossible cases</a:t>
            </a:r>
          </a:p>
          <a:p>
            <a:pPr lvl="1"/>
            <a:r>
              <a:rPr lang="en-US" sz="1600" dirty="0"/>
              <a:t>Error during right and obtuse bank angle implementation</a:t>
            </a:r>
          </a:p>
          <a:p>
            <a:pPr lvl="1"/>
            <a:r>
              <a:rPr lang="en-US" sz="1600" dirty="0"/>
              <a:t>Error during improper flap (and flap angle) deployments</a:t>
            </a:r>
          </a:p>
          <a:p>
            <a:pPr lvl="1"/>
            <a:r>
              <a:rPr lang="en-US" sz="1600" dirty="0"/>
              <a:t>Error during high thrust cases</a:t>
            </a:r>
          </a:p>
          <a:p>
            <a:pPr lvl="1"/>
            <a:endParaRPr lang="en-US" sz="1600" dirty="0"/>
          </a:p>
          <a:p>
            <a:r>
              <a:rPr lang="en-US" sz="2000" dirty="0"/>
              <a:t>Changes due to unconventional profiles sometimes in line with expectations</a:t>
            </a:r>
          </a:p>
          <a:p>
            <a:pPr lvl="1"/>
            <a:r>
              <a:rPr lang="en-US" sz="1600" dirty="0"/>
              <a:t>Bank angle increase hastens descent as expected</a:t>
            </a:r>
          </a:p>
          <a:p>
            <a:pPr lvl="1"/>
            <a:r>
              <a:rPr lang="en-US" sz="1600" dirty="0"/>
              <a:t>Flap changes have no impact on trajectory or speed</a:t>
            </a:r>
          </a:p>
          <a:p>
            <a:pPr lvl="1"/>
            <a:r>
              <a:rPr lang="en-US" sz="1600" dirty="0"/>
              <a:t>Changes in thrust reflected on corresponding plot</a:t>
            </a:r>
          </a:p>
          <a:p>
            <a:pPr lvl="1"/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D4FBEE-FB09-42CF-944F-059E9D49621C}"/>
              </a:ext>
            </a:extLst>
          </p:cNvPr>
          <p:cNvSpPr/>
          <p:nvPr/>
        </p:nvSpPr>
        <p:spPr bwMode="auto">
          <a:xfrm>
            <a:off x="591855" y="5360408"/>
            <a:ext cx="11006173" cy="91940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Helvetica" pitchFamily="-111" charset="0"/>
              </a:rPr>
              <a:t>AEDT is generally adept at preventing the implementation of impossible cases but might be handling the effects of flap deployment in unexpected ways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8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3036-4AD4-4DCF-8915-2C640DC9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+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D95-69D3-47BE-94FA-60A604C8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Examination of profile editor features to determine boundaries of feasibility</a:t>
            </a:r>
          </a:p>
          <a:p>
            <a:pPr lvl="1"/>
            <a:r>
              <a:rPr lang="en-US" sz="1800" dirty="0"/>
              <a:t>Isolate individual parameters capable of generating errors</a:t>
            </a:r>
          </a:p>
          <a:p>
            <a:pPr lvl="1"/>
            <a:r>
              <a:rPr lang="en-US" sz="1800" dirty="0"/>
              <a:t>Examine potential differences between airframes</a:t>
            </a:r>
          </a:p>
          <a:p>
            <a:pPr lvl="1"/>
            <a:r>
              <a:rPr lang="en-US" sz="1800" dirty="0"/>
              <a:t>Classify cause of errors: physical impossibility vs. theoretical impossibility</a:t>
            </a:r>
          </a:p>
          <a:p>
            <a:pPr lvl="1"/>
            <a:endParaRPr lang="en-US" sz="1800" dirty="0"/>
          </a:p>
          <a:p>
            <a:r>
              <a:rPr lang="en-US" sz="2000" dirty="0"/>
              <a:t>Separate analysis of bank angle + flap settings + thrust settings</a:t>
            </a:r>
          </a:p>
          <a:p>
            <a:pPr lvl="1"/>
            <a:r>
              <a:rPr lang="en-US" sz="1800" dirty="0"/>
              <a:t>Parameters tested separately to avoid effects of interaction</a:t>
            </a:r>
          </a:p>
          <a:p>
            <a:pPr lvl="1"/>
            <a:r>
              <a:rPr lang="en-US" sz="1800" dirty="0"/>
              <a:t>Similar settings tested across A320-211 + B737-800</a:t>
            </a:r>
          </a:p>
          <a:p>
            <a:pPr lvl="1"/>
            <a:r>
              <a:rPr lang="en-US" sz="1800" dirty="0"/>
              <a:t>Results compared to “standard” approach profile for evaluation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Bank 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66631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88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76334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151279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501657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368375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049626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2035486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/15/15/-15/-27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/5/275/-10/0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/-10/35/45/15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/35/-15/-10/80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/10/10/20/45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/-20/90/-275/15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66631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88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76334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151279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501657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368375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049626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2035486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269" t="-1333" r="-599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/15/15/-15/-27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/5/275/-10/0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/-10/35/45/15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/35/-15/-10/80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/10/10/20/45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/-20/90/-275/15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2170768"/>
          </a:xfrm>
        </p:spPr>
        <p:txBody>
          <a:bodyPr>
            <a:normAutofit/>
          </a:bodyPr>
          <a:lstStyle/>
          <a:p>
            <a:r>
              <a:rPr lang="en-US" sz="2000" dirty="0"/>
              <a:t>A320-211 + KATL + Arrival</a:t>
            </a:r>
          </a:p>
          <a:p>
            <a:pPr lvl="1"/>
            <a:r>
              <a:rPr lang="en-US" sz="1800" dirty="0"/>
              <a:t>Parameters ranging from mild deviations to extreme cases</a:t>
            </a:r>
          </a:p>
          <a:p>
            <a:pPr lvl="1"/>
            <a:r>
              <a:rPr lang="en-US" sz="1800" dirty="0"/>
              <a:t>AEDT error in all cases beyond standard configuration (both positive and negative offsets)</a:t>
            </a:r>
          </a:p>
          <a:p>
            <a:pPr lvl="1"/>
            <a:r>
              <a:rPr lang="en-US" sz="1800" dirty="0"/>
              <a:t>Rejection likely due to presence of negative angles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29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Bank Angle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715987"/>
                  </p:ext>
                </p:extLst>
              </p:nvPr>
            </p:nvGraphicFramePr>
            <p:xfrm>
              <a:off x="638241" y="2365637"/>
              <a:ext cx="10477171" cy="3263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88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76334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151279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501657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368375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049626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2035486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/-45/5/90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25437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3671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5209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/45/120/4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/12/8/90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393.8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3837.5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715987"/>
                  </p:ext>
                </p:extLst>
              </p:nvPr>
            </p:nvGraphicFramePr>
            <p:xfrm>
              <a:off x="638241" y="2365637"/>
              <a:ext cx="10477171" cy="3263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588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763340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151279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501657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368375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049626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2035486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5269" t="-1333" r="-599" b="-6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/-45/5/90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25437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3671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5209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/45/120/4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/12/8/90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393.8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3837.5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2170768"/>
          </a:xfrm>
        </p:spPr>
        <p:txBody>
          <a:bodyPr>
            <a:normAutofit/>
          </a:bodyPr>
          <a:lstStyle/>
          <a:p>
            <a:r>
              <a:rPr lang="en-US" sz="2000" dirty="0"/>
              <a:t>B737-800 + KATL + Arrival</a:t>
            </a:r>
          </a:p>
          <a:p>
            <a:pPr lvl="1"/>
            <a:r>
              <a:rPr lang="en-US" sz="1800" dirty="0"/>
              <a:t>Parameters ranging from mild deviations to extreme cases</a:t>
            </a:r>
          </a:p>
          <a:p>
            <a:pPr lvl="1"/>
            <a:r>
              <a:rPr lang="en-US" sz="1800" dirty="0"/>
              <a:t>AEDT allows exaggerated acute bank angles</a:t>
            </a:r>
          </a:p>
          <a:p>
            <a:pPr lvl="1"/>
            <a:r>
              <a:rPr lang="en-US" sz="1800" dirty="0"/>
              <a:t>Rejection of all right and obtuse bank angles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42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F566-B19D-4B19-B1C5-0EAFFFD8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Bank Angles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4D7B47-F3A2-42C1-BC15-DEF2E0D73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247926"/>
              </p:ext>
            </p:extLst>
          </p:nvPr>
        </p:nvGraphicFramePr>
        <p:xfrm>
          <a:off x="1399545" y="1944115"/>
          <a:ext cx="4202427" cy="252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1B0E97-C45F-489C-B6FB-2A900D895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152058"/>
              </p:ext>
            </p:extLst>
          </p:nvPr>
        </p:nvGraphicFramePr>
        <p:xfrm>
          <a:off x="5601972" y="1861459"/>
          <a:ext cx="4202427" cy="252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4D0F58-D31A-45DE-87CB-920B8E17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1586167"/>
          </a:xfrm>
        </p:spPr>
        <p:txBody>
          <a:bodyPr>
            <a:normAutofit/>
          </a:bodyPr>
          <a:lstStyle/>
          <a:p>
            <a:r>
              <a:rPr lang="en-US" sz="2000" dirty="0"/>
              <a:t>737-800 profile variations due to bank angle changes examined</a:t>
            </a:r>
          </a:p>
          <a:p>
            <a:pPr lvl="1"/>
            <a:r>
              <a:rPr lang="en-US" sz="1800" dirty="0"/>
              <a:t>Bank angle increase facilitates faster approach</a:t>
            </a:r>
          </a:p>
          <a:p>
            <a:pPr lvl="1"/>
            <a:r>
              <a:rPr lang="en-US" sz="1800" dirty="0"/>
              <a:t>Conforms to physical expectations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841A62-CEAD-464F-A3F8-FB41C5066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479633"/>
              </p:ext>
            </p:extLst>
          </p:nvPr>
        </p:nvGraphicFramePr>
        <p:xfrm>
          <a:off x="3500758" y="4336544"/>
          <a:ext cx="4202427" cy="252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0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Flap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097922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40766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676088">
                      <a:extLst>
                        <a:ext uri="{9D8B030D-6E8A-4147-A177-3AD203B41FA5}">
                          <a16:colId xmlns:a16="http://schemas.microsoft.com/office/drawing/2014/main" val="3045965704"/>
                        </a:ext>
                      </a:extLst>
                    </a:gridCol>
                    <a:gridCol w="1040235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998289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981512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981512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325460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AND FLAP ID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1_A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1_A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/ZERO_A/ZERO_A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/3_D/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/2_D/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ZERO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1+F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097922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40766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676088">
                      <a:extLst>
                        <a:ext uri="{9D8B030D-6E8A-4147-A177-3AD203B41FA5}">
                          <a16:colId xmlns:a16="http://schemas.microsoft.com/office/drawing/2014/main" val="3045965704"/>
                        </a:ext>
                      </a:extLst>
                    </a:gridCol>
                    <a:gridCol w="1040235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998289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981512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981512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325460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AND FLAP ID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9450" t="-1333" r="-917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1_A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1_A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/ZERO_A/ZERO_A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/3_D/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/2_D/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FULL_D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/2_U/ZERO_A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/1_A/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ZERO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/1+F/</a:t>
                          </a: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1+F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/1/-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2170768"/>
          </a:xfrm>
        </p:spPr>
        <p:txBody>
          <a:bodyPr>
            <a:normAutofit/>
          </a:bodyPr>
          <a:lstStyle/>
          <a:p>
            <a:r>
              <a:rPr lang="en-US" sz="2000" dirty="0"/>
              <a:t>A320-211 + KATL + Arrival</a:t>
            </a:r>
          </a:p>
          <a:p>
            <a:pPr lvl="1"/>
            <a:r>
              <a:rPr lang="en-US" sz="1800" dirty="0"/>
              <a:t>Parameters ranging from deviations within expected flap type to incorrect configurations</a:t>
            </a:r>
          </a:p>
          <a:p>
            <a:pPr lvl="1"/>
            <a:r>
              <a:rPr lang="en-US" sz="1800" dirty="0"/>
              <a:t>AEDT error in all cases except “standard” and minimal deviation</a:t>
            </a:r>
          </a:p>
          <a:p>
            <a:pPr lvl="1"/>
            <a:r>
              <a:rPr lang="en-US" sz="1800" dirty="0"/>
              <a:t>Errors due to use of “2_U” during descent + “ZERO_A” during descent and land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117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Flap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92725"/>
                  </p:ext>
                </p:extLst>
              </p:nvPr>
            </p:nvGraphicFramePr>
            <p:xfrm>
              <a:off x="553508" y="2617307"/>
              <a:ext cx="10477171" cy="3263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40766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021746">
                      <a:extLst>
                        <a:ext uri="{9D8B030D-6E8A-4147-A177-3AD203B41FA5}">
                          <a16:colId xmlns:a16="http://schemas.microsoft.com/office/drawing/2014/main" val="849886339"/>
                        </a:ext>
                      </a:extLst>
                    </a:gridCol>
                    <a:gridCol w="1149292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300294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065402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115735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350627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ANP FLAP ID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/T_05/T_01/A_30/A_30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/A_30/T_05/A_01/A_30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25437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A_01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/A_05/T_00/A_15/A_15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3671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/A_00/T_05/A_05/A_05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5209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A_15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/T_01/T_00/A_00/A_01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A_30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/A_15/T_01/A_30/A_00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A_30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/A_00/T_00/A_01/A_00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393.8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3837.5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92725"/>
                  </p:ext>
                </p:extLst>
              </p:nvPr>
            </p:nvGraphicFramePr>
            <p:xfrm>
              <a:off x="553508" y="2617307"/>
              <a:ext cx="10477171" cy="3263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40766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021746">
                      <a:extLst>
                        <a:ext uri="{9D8B030D-6E8A-4147-A177-3AD203B41FA5}">
                          <a16:colId xmlns:a16="http://schemas.microsoft.com/office/drawing/2014/main" val="849886339"/>
                        </a:ext>
                      </a:extLst>
                    </a:gridCol>
                    <a:gridCol w="1149292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300294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1065402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115735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350627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ANP FLAP ID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225" t="-1333" r="-901" b="-6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/T_05/T_01/A_30/A_30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248.93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/A_30/T_05/A_01/A_30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249.5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25437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A_01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/A_05/T_00/A_15/A_15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187.18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3671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A_05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/A_00/T_05/A_05/A_05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174.66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5209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A_15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/T_01/T_00/A_00/A_01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151.41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A_30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/A_15/T_01/A_30/A_00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2817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139.11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A_30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/A_00/T_00/A_01/A_00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393.8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3837.5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1963141"/>
          </a:xfrm>
        </p:spPr>
        <p:txBody>
          <a:bodyPr>
            <a:normAutofit/>
          </a:bodyPr>
          <a:lstStyle/>
          <a:p>
            <a:r>
              <a:rPr lang="en-US" sz="2000" dirty="0"/>
              <a:t>B737-800 + KATL + Arrival</a:t>
            </a:r>
          </a:p>
          <a:p>
            <a:pPr lvl="1"/>
            <a:r>
              <a:rPr lang="en-US" sz="1800" dirty="0"/>
              <a:t>Parameters ranging from mild deviations to extreme cases</a:t>
            </a:r>
          </a:p>
          <a:p>
            <a:pPr lvl="1"/>
            <a:r>
              <a:rPr lang="en-US" sz="1800" dirty="0"/>
              <a:t>Error when substituting take-off for landing flaps</a:t>
            </a:r>
          </a:p>
          <a:p>
            <a:pPr lvl="1"/>
            <a:r>
              <a:rPr lang="en-US" sz="1800" dirty="0"/>
              <a:t>Error when substituting high-angle configurations for low-angle + level flight</a:t>
            </a:r>
          </a:p>
          <a:p>
            <a:pPr lvl="1"/>
            <a:r>
              <a:rPr lang="en-US" sz="1800" dirty="0"/>
              <a:t>Rejection of all user-defined 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00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A84-7AD7-4A2D-ABC2-A5A5C93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Flap Settings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06044-323F-493C-BDA1-BCA09E8DD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362264"/>
              </p:ext>
            </p:extLst>
          </p:nvPr>
        </p:nvGraphicFramePr>
        <p:xfrm>
          <a:off x="1074420" y="2225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E8D721-929C-4594-B967-C29022A1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08679"/>
              </p:ext>
            </p:extLst>
          </p:nvPr>
        </p:nvGraphicFramePr>
        <p:xfrm>
          <a:off x="5646420" y="2225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FFBC75-78C1-4F0A-95DB-EE8F9A53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1586167"/>
          </a:xfrm>
        </p:spPr>
        <p:txBody>
          <a:bodyPr>
            <a:normAutofit/>
          </a:bodyPr>
          <a:lstStyle/>
          <a:p>
            <a:r>
              <a:rPr lang="en-US" sz="2000" dirty="0"/>
              <a:t>A320-211 profile variations due to flap changes examined</a:t>
            </a:r>
          </a:p>
          <a:p>
            <a:pPr lvl="1"/>
            <a:r>
              <a:rPr lang="en-US" sz="1800" dirty="0"/>
              <a:t>Changes in flap configuration have no impact on flight profile</a:t>
            </a:r>
          </a:p>
          <a:p>
            <a:pPr lvl="1"/>
            <a:r>
              <a:rPr lang="en-US" sz="1800" dirty="0"/>
              <a:t>Implies steps 7-9 of standard profile play most important role in flap impact</a:t>
            </a:r>
          </a:p>
        </p:txBody>
      </p:sp>
    </p:spTree>
    <p:extLst>
      <p:ext uri="{BB962C8B-B14F-4D97-AF65-F5344CB8AC3E}">
        <p14:creationId xmlns:p14="http://schemas.microsoft.com/office/powerpoint/2010/main" val="19186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D62-5DF3-4081-9349-0CFB69B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Thrust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98597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50931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071098">
                      <a:extLst>
                        <a:ext uri="{9D8B030D-6E8A-4147-A177-3AD203B41FA5}">
                          <a16:colId xmlns:a16="http://schemas.microsoft.com/office/drawing/2014/main" val="56821110"/>
                        </a:ext>
                      </a:extLst>
                    </a:gridCol>
                    <a:gridCol w="109056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132514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966587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508165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132513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Bank Angle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kern="1200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/120/50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/-15/15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/45/100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/290/10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/40/40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0918E4-8567-4DA4-88E1-F3B4CA9B6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98597"/>
                  </p:ext>
                </p:extLst>
              </p:nvPr>
            </p:nvGraphicFramePr>
            <p:xfrm>
              <a:off x="638241" y="2365637"/>
              <a:ext cx="10477171" cy="388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408">
                      <a:extLst>
                        <a:ext uri="{9D8B030D-6E8A-4147-A177-3AD203B41FA5}">
                          <a16:colId xmlns:a16="http://schemas.microsoft.com/office/drawing/2014/main" val="3749390244"/>
                        </a:ext>
                      </a:extLst>
                    </a:gridCol>
                    <a:gridCol w="1509317">
                      <a:extLst>
                        <a:ext uri="{9D8B030D-6E8A-4147-A177-3AD203B41FA5}">
                          <a16:colId xmlns:a16="http://schemas.microsoft.com/office/drawing/2014/main" val="2050967725"/>
                        </a:ext>
                      </a:extLst>
                    </a:gridCol>
                    <a:gridCol w="2071098">
                      <a:extLst>
                        <a:ext uri="{9D8B030D-6E8A-4147-A177-3AD203B41FA5}">
                          <a16:colId xmlns:a16="http://schemas.microsoft.com/office/drawing/2014/main" val="56821110"/>
                        </a:ext>
                      </a:extLst>
                    </a:gridCol>
                    <a:gridCol w="1090569">
                      <a:extLst>
                        <a:ext uri="{9D8B030D-6E8A-4147-A177-3AD203B41FA5}">
                          <a16:colId xmlns:a16="http://schemas.microsoft.com/office/drawing/2014/main" val="3397558168"/>
                        </a:ext>
                      </a:extLst>
                    </a:gridCol>
                    <a:gridCol w="1132514">
                      <a:extLst>
                        <a:ext uri="{9D8B030D-6E8A-4147-A177-3AD203B41FA5}">
                          <a16:colId xmlns:a16="http://schemas.microsoft.com/office/drawing/2014/main" val="3208509438"/>
                        </a:ext>
                      </a:extLst>
                    </a:gridCol>
                    <a:gridCol w="966587">
                      <a:extLst>
                        <a:ext uri="{9D8B030D-6E8A-4147-A177-3AD203B41FA5}">
                          <a16:colId xmlns:a16="http://schemas.microsoft.com/office/drawing/2014/main" val="3421807885"/>
                        </a:ext>
                      </a:extLst>
                    </a:gridCol>
                    <a:gridCol w="1508165">
                      <a:extLst>
                        <a:ext uri="{9D8B030D-6E8A-4147-A177-3AD203B41FA5}">
                          <a16:colId xmlns:a16="http://schemas.microsoft.com/office/drawing/2014/main" val="4000863281"/>
                        </a:ext>
                      </a:extLst>
                    </a:gridCol>
                    <a:gridCol w="1132513">
                      <a:extLst>
                        <a:ext uri="{9D8B030D-6E8A-4147-A177-3AD203B41FA5}">
                          <a16:colId xmlns:a16="http://schemas.microsoft.com/office/drawing/2014/main" val="371252409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Number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Step Type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ln>
                                <a:solidFill>
                                  <a:schemeClr val="bg1"/>
                                </a:solidFill>
                              </a:ln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Altitude-AFE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Airspeed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</a:t>
                          </a:r>
                          <a:r>
                            <a:rPr lang="en-US" sz="1000" b="0" kern="1200" dirty="0" err="1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kts</a:t>
                          </a:r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Distance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(ft)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Static Thrust</a:t>
                          </a:r>
                        </a:p>
                        <a:p>
                          <a:pPr algn="ctr"/>
                          <a:r>
                            <a:rPr lang="en-US" sz="1000" b="0" kern="12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lt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(%)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94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5269" t="-1333" r="-1075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0580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/120/50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110401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/Unknown/Normal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16811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/-15/15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0823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Level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201.1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5547.9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/45/100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7086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3000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182.2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-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/290/10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293983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2614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173.7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24559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Idle Thrust 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1942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141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51242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7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1823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18266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8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Descend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132.6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5421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9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Unknown</a:t>
                          </a:r>
                          <a:r>
                            <a:rPr kumimoji="0" 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/Unknown/Unknown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303.5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8016548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129.6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2731.6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/40/40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7730"/>
                      </a:ext>
                    </a:extLst>
                  </a:tr>
                  <a:tr h="3121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11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Landing Decelerate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Reversed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/Reversed/Reversed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0" dirty="0">
                              <a:solidFill>
                                <a:srgbClr val="00206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10</a:t>
                          </a:r>
                          <a:r>
                            <a:rPr lang="en-US" sz="10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/10/10</a:t>
                          </a: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18453" marR="118453" marT="59227" marB="59227" anchor="ctr">
                        <a:lnL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94C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909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75C7E-9623-4394-9CC6-82D983AE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8" y="1040118"/>
            <a:ext cx="11084983" cy="2170768"/>
          </a:xfrm>
        </p:spPr>
        <p:txBody>
          <a:bodyPr>
            <a:normAutofit/>
          </a:bodyPr>
          <a:lstStyle/>
          <a:p>
            <a:r>
              <a:rPr lang="en-US" sz="2000" dirty="0"/>
              <a:t>A320-211 + KATL + Arrival</a:t>
            </a:r>
          </a:p>
          <a:p>
            <a:pPr lvl="1"/>
            <a:r>
              <a:rPr lang="en-US" sz="1800" dirty="0"/>
              <a:t>Variations in thrust level and/or static thrust</a:t>
            </a:r>
          </a:p>
          <a:p>
            <a:pPr lvl="1"/>
            <a:r>
              <a:rPr lang="en-US" sz="1800" dirty="0"/>
              <a:t>Error across all new configurations</a:t>
            </a:r>
          </a:p>
          <a:p>
            <a:pPr lvl="1"/>
            <a:r>
              <a:rPr lang="en-US" sz="1800" dirty="0"/>
              <a:t>Rejection of large positive + negative + wide variation from standard thrust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2976291"/>
      </p:ext>
    </p:extLst>
  </p:cSld>
  <p:clrMapOvr>
    <a:masterClrMapping/>
  </p:clrMapOvr>
</p:sld>
</file>

<file path=ppt/theme/theme1.xml><?xml version="1.0" encoding="utf-8"?>
<a:theme xmlns:a="http://schemas.openxmlformats.org/drawingml/2006/main" name="ascent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ARTNER_Proj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lnDef>
  </a:objectDefaults>
  <a:extraClrSchemeLst>
    <a:extraClrScheme>
      <a:clrScheme name="PARTNER_Proj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NER_Proj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NER_Proj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NER_Proj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NER_Proj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NER_Proj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NER_Proj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1583</Words>
  <Application>Microsoft Office PowerPoint</Application>
  <PresentationFormat>Widescreen</PresentationFormat>
  <Paragraphs>494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Cambria Math</vt:lpstr>
      <vt:lpstr>Helvetica</vt:lpstr>
      <vt:lpstr>Helvetica CY</vt:lpstr>
      <vt:lpstr>Tahoma</vt:lpstr>
      <vt:lpstr>ascent-template</vt:lpstr>
      <vt:lpstr>Additional User Defined Profile Testing</vt:lpstr>
      <vt:lpstr>Objectives + Methodology</vt:lpstr>
      <vt:lpstr>Examining Bank Angle</vt:lpstr>
      <vt:lpstr>Examining Bank Angle</vt:lpstr>
      <vt:lpstr>Comparing Bank Angles</vt:lpstr>
      <vt:lpstr>Examining Flap Settings</vt:lpstr>
      <vt:lpstr>Examining Flap Settings</vt:lpstr>
      <vt:lpstr>Comparing Flap Settings</vt:lpstr>
      <vt:lpstr>Examining Thrust Settings</vt:lpstr>
      <vt:lpstr>Examining Thrust Settings</vt:lpstr>
      <vt:lpstr>Comparing Thrust Settings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User Defined Profile Testing</dc:title>
  <dc:creator>Sairam, Santusht</dc:creator>
  <cp:lastModifiedBy>Sairam, Santusht</cp:lastModifiedBy>
  <cp:revision>31</cp:revision>
  <dcterms:created xsi:type="dcterms:W3CDTF">2020-06-24T15:21:14Z</dcterms:created>
  <dcterms:modified xsi:type="dcterms:W3CDTF">2020-06-24T21:52:07Z</dcterms:modified>
</cp:coreProperties>
</file>