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2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4EAC-DD14-41D3-B21F-5FCFC63B7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143FC-1FC4-42EF-8B7C-FBB75A2E7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7435F-43ED-4280-A768-03BDF923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B4546-CA20-485F-8611-32DB3F8F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BBB32-097B-4663-AD8B-E14B1F62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6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F0D9-3096-4444-8732-A9DEC28A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2527A-F1CD-45E0-9AFC-0CCF98521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FBEC1-2FA4-47F5-8751-02F118CF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5EAF-6958-403D-84A1-13CB6395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FC500-BD3B-474C-9BC2-E7EFC8CF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9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F4F02-2D65-45C5-A1AF-958D31A6C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7B40D-5A5E-4940-B279-715D3B0FB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7C519-43C9-43B9-9657-B8B1077B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3194-1E0C-4FE4-BB43-C41A170B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AE0AD-856C-4BAB-8ACA-A93B70A5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4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C848-629B-478B-A0CB-BBCD13C5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84FB-3803-43BF-8BF0-7B096805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4A681-276C-48C6-A9BD-5259CF88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B86D-FF10-4660-901A-CFE53498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A3DB6-394E-40BD-B0DC-4A6A2620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7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9E1F-2091-4357-B68B-3B212583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B62E9-89DB-4203-B1F2-45A0FA566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A3660-4136-43E0-8F25-4F174CA9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04723-3843-4509-885A-7A3E112E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4773-0503-4EA9-BB85-F9A2C841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2FF9-FFFE-4374-8A0A-0F8B8593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B2082-178C-4A2F-A7E1-2CA90888A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00C75-F1EE-467C-8950-58B63AB29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DE7A8-E5C9-4986-98A5-75C88015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AB376-8E5B-46B2-8CA5-CB36C710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1E0D8-AD38-43EB-B378-645811FF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5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D77F-AE59-4DAF-A5E6-0F664A80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1CDF9-4400-4E92-94FB-B781FBE1E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16C2E-9FEB-469A-997A-9E19D0A07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7C8701-C3BD-43F2-862E-10D558A26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7063F-BEBA-41A0-B25C-B7A7CB1CE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E11C1-1AA5-4B3C-8029-F191DF3A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6/14/22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1CEDB-B3A0-4E5E-8ECF-3BB0C16F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55CDE-9FE7-4CF8-BF8E-D466D074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5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AC53-BD56-4DA1-911D-360BE077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0380D-88A8-4C4A-AEFE-9791A89B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BFC71-F98E-4399-95E8-384F094E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3C0BF-D8EE-4A97-84D5-83186315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CF367-B935-4D20-BB4A-A6F7ECA6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6/14/22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357F2-241D-4AE3-B265-C1A19273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A76AC-9D64-4AB5-8D62-16180595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C158-71FE-4610-966E-602E877F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864C-7EE7-47DC-996F-F4CDD3DC8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1D711-BF0D-4277-A1A5-BB4F8373C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43F46-1C1F-4AF2-8FD7-635C9A96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A4955-4C5E-488B-8570-39B1345C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9F295-37DD-489C-B9EC-1F89421C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4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D654-BF6C-415D-951F-D5F9F5A4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65512-18AB-4699-8707-701E7C2E2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FDE0F-11EA-4616-AF31-AB6E83EE6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775FB-5346-455A-9EB8-38B0108E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D63A0-DFE0-48D3-907D-5072E441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59498-4658-4874-96AC-0930A9A3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960C2-6C51-4757-80C8-A5513DE8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95F2B-105C-442A-8D70-C2322EECE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AE5E8-097A-4BC2-87E0-D39D6F0F9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1A3BF-02FE-42AD-9563-0DE589E5EF61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D6440-9115-4EE4-965B-1779DBC76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C9B86-D677-4416-932A-9304742E9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4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OceanExpert - A Directory of Marine and Freshwater Professionals">
            <a:extLst>
              <a:ext uri="{FF2B5EF4-FFF2-40B4-BE49-F238E27FC236}">
                <a16:creationId xmlns:a16="http://schemas.microsoft.com/office/drawing/2014/main" id="{818F2D09-BDAA-79AD-1E85-A536D65F4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786" y="192639"/>
            <a:ext cx="1645920" cy="16459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esar Augusto Marcelino Mendes CORDEIRO | Professor (Associate) | PhD |  Universidade Estadual do Norte Fluminense, Rio de Janeiro">
            <a:extLst>
              <a:ext uri="{FF2B5EF4-FFF2-40B4-BE49-F238E27FC236}">
                <a16:creationId xmlns:a16="http://schemas.microsoft.com/office/drawing/2014/main" id="{696A7A99-05F1-C1A7-27EF-8B98CE80C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14" y="192639"/>
            <a:ext cx="1645920" cy="16459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riana Bender - YouTube">
            <a:extLst>
              <a:ext uri="{FF2B5EF4-FFF2-40B4-BE49-F238E27FC236}">
                <a16:creationId xmlns:a16="http://schemas.microsoft.com/office/drawing/2014/main" id="{56EEAC9E-C6E3-E827-4016-336D324F3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958" y="192639"/>
            <a:ext cx="1645920" cy="16459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abiano S Pais | Publons">
            <a:extLst>
              <a:ext uri="{FF2B5EF4-FFF2-40B4-BE49-F238E27FC236}">
                <a16:creationId xmlns:a16="http://schemas.microsoft.com/office/drawing/2014/main" id="{3DFA6A6A-D676-57A7-8DC2-2FB129A8D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130" y="192639"/>
            <a:ext cx="1645920" cy="16459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icardo SERVINO | Oceanographer | MSc | Universidade Federal do Espírito  Santo, Vitória | UFES | Departamento de Oceanografia">
            <a:extLst>
              <a:ext uri="{FF2B5EF4-FFF2-40B4-BE49-F238E27FC236}">
                <a16:creationId xmlns:a16="http://schemas.microsoft.com/office/drawing/2014/main" id="{11FE4F47-D750-A472-D472-A0AF3D30F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322" y="2606040"/>
            <a:ext cx="1645920" cy="16459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ucas Barreto Correa - Diretor executivo - BIOENV Monitoramento Ambiental |  LinkedIn">
            <a:extLst>
              <a:ext uri="{FF2B5EF4-FFF2-40B4-BE49-F238E27FC236}">
                <a16:creationId xmlns:a16="http://schemas.microsoft.com/office/drawing/2014/main" id="{0173F71D-6670-2B47-A321-CCF6B5872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010" y="2606040"/>
            <a:ext cx="1645920" cy="16459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IMAS Research Staff | Rosenstiel School">
            <a:extLst>
              <a:ext uri="{FF2B5EF4-FFF2-40B4-BE49-F238E27FC236}">
                <a16:creationId xmlns:a16="http://schemas.microsoft.com/office/drawing/2014/main" id="{2663DF7A-A4B2-C925-47A6-58A188890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698" y="2296708"/>
            <a:ext cx="1496805" cy="199574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IMAS Research Staff | Rosenstiel School">
            <a:extLst>
              <a:ext uri="{FF2B5EF4-FFF2-40B4-BE49-F238E27FC236}">
                <a16:creationId xmlns:a16="http://schemas.microsoft.com/office/drawing/2014/main" id="{0B17AB5F-E936-8778-2179-B7389BB9C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1" b="12016"/>
          <a:stretch/>
        </p:blipFill>
        <p:spPr bwMode="auto">
          <a:xfrm>
            <a:off x="9285271" y="2606040"/>
            <a:ext cx="1570063" cy="16459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OceanExpert - A Directory of Marine and Freshwater Professionals">
            <a:extLst>
              <a:ext uri="{FF2B5EF4-FFF2-40B4-BE49-F238E27FC236}">
                <a16:creationId xmlns:a16="http://schemas.microsoft.com/office/drawing/2014/main" id="{48BA79D0-10BF-A9B3-30A8-DEDA97FD7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64" y="4836561"/>
            <a:ext cx="2469641" cy="16459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ngelo Bernardino">
            <a:extLst>
              <a:ext uri="{FF2B5EF4-FFF2-40B4-BE49-F238E27FC236}">
                <a16:creationId xmlns:a16="http://schemas.microsoft.com/office/drawing/2014/main" id="{DD88795B-0307-57EF-67AC-EE734E748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23" y="4826676"/>
            <a:ext cx="1645920" cy="16459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oop | Enrique Montes">
            <a:extLst>
              <a:ext uri="{FF2B5EF4-FFF2-40B4-BE49-F238E27FC236}">
                <a16:creationId xmlns:a16="http://schemas.microsoft.com/office/drawing/2014/main" id="{483DDC90-5087-0106-0DCD-249279A2D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172" y="4836561"/>
            <a:ext cx="1645920" cy="16459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821305-9A88-9AAA-8651-D8C4349D7F3B}"/>
              </a:ext>
            </a:extLst>
          </p:cNvPr>
          <p:cNvSpPr txBox="1"/>
          <p:nvPr/>
        </p:nvSpPr>
        <p:spPr>
          <a:xfrm>
            <a:off x="851614" y="1852967"/>
            <a:ext cx="1645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Cesar Cordeiro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A46A5E-A3BF-262F-1E81-4083C8579771}"/>
              </a:ext>
            </a:extLst>
          </p:cNvPr>
          <p:cNvSpPr txBox="1"/>
          <p:nvPr/>
        </p:nvSpPr>
        <p:spPr>
          <a:xfrm>
            <a:off x="3678747" y="1852967"/>
            <a:ext cx="1779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Daniela </a:t>
            </a:r>
            <a:r>
              <a:rPr lang="en-US" dirty="0" err="1"/>
              <a:t>Gaurisas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5BA94F-F146-9C16-C867-A71872B4E219}"/>
              </a:ext>
            </a:extLst>
          </p:cNvPr>
          <p:cNvSpPr txBox="1"/>
          <p:nvPr/>
        </p:nvSpPr>
        <p:spPr>
          <a:xfrm>
            <a:off x="6572919" y="1848564"/>
            <a:ext cx="1779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Mariana Bender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433316-2601-CCD6-71F3-F05E720D1C6E}"/>
              </a:ext>
            </a:extLst>
          </p:cNvPr>
          <p:cNvSpPr txBox="1"/>
          <p:nvPr/>
        </p:nvSpPr>
        <p:spPr>
          <a:xfrm>
            <a:off x="9725465" y="1848564"/>
            <a:ext cx="1350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Fabiano </a:t>
            </a:r>
            <a:r>
              <a:rPr lang="en-US" dirty="0" err="1"/>
              <a:t>Pais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A5159E-DE4C-B088-24D1-93C76C3AB68B}"/>
              </a:ext>
            </a:extLst>
          </p:cNvPr>
          <p:cNvSpPr txBox="1"/>
          <p:nvPr/>
        </p:nvSpPr>
        <p:spPr>
          <a:xfrm>
            <a:off x="1365322" y="4261965"/>
            <a:ext cx="1645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Ricardo </a:t>
            </a:r>
            <a:r>
              <a:rPr lang="en-US" dirty="0" err="1"/>
              <a:t>Servino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156299-327B-C386-08BC-E6B9BF84F0A4}"/>
              </a:ext>
            </a:extLst>
          </p:cNvPr>
          <p:cNvSpPr txBox="1"/>
          <p:nvPr/>
        </p:nvSpPr>
        <p:spPr>
          <a:xfrm>
            <a:off x="4139761" y="4292448"/>
            <a:ext cx="1476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Lucas Barreto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515FA8-C8D9-F078-62F1-D2055878DDC4}"/>
              </a:ext>
            </a:extLst>
          </p:cNvPr>
          <p:cNvSpPr txBox="1"/>
          <p:nvPr/>
        </p:nvSpPr>
        <p:spPr>
          <a:xfrm>
            <a:off x="6639958" y="4292448"/>
            <a:ext cx="1779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Kelly </a:t>
            </a:r>
            <a:r>
              <a:rPr lang="en-US" dirty="0" err="1"/>
              <a:t>Montenero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69F939-1A5E-C40D-5EBE-FB1436829F3A}"/>
              </a:ext>
            </a:extLst>
          </p:cNvPr>
          <p:cNvSpPr txBox="1"/>
          <p:nvPr/>
        </p:nvSpPr>
        <p:spPr>
          <a:xfrm>
            <a:off x="9429619" y="4292448"/>
            <a:ext cx="1297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Will </a:t>
            </a:r>
            <a:r>
              <a:rPr lang="en-US" dirty="0" err="1"/>
              <a:t>Klajbor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64F0EA-DE56-5208-DF76-95B44EA5F930}"/>
              </a:ext>
            </a:extLst>
          </p:cNvPr>
          <p:cNvSpPr txBox="1"/>
          <p:nvPr/>
        </p:nvSpPr>
        <p:spPr>
          <a:xfrm>
            <a:off x="3600255" y="6472596"/>
            <a:ext cx="2342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Ana Carolina </a:t>
            </a:r>
            <a:r>
              <a:rPr lang="en-US" dirty="0" err="1"/>
              <a:t>Mazzuco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76B05B-EF8B-9ED1-4115-5848D12A9457}"/>
              </a:ext>
            </a:extLst>
          </p:cNvPr>
          <p:cNvSpPr txBox="1"/>
          <p:nvPr/>
        </p:nvSpPr>
        <p:spPr>
          <a:xfrm>
            <a:off x="6572919" y="6462711"/>
            <a:ext cx="1975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Angelo Bernardino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C4737B-27EC-2EB5-CF9B-890DA5E8F223}"/>
              </a:ext>
            </a:extLst>
          </p:cNvPr>
          <p:cNvSpPr txBox="1"/>
          <p:nvPr/>
        </p:nvSpPr>
        <p:spPr>
          <a:xfrm>
            <a:off x="9299172" y="6477075"/>
            <a:ext cx="1779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Enrique Montes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70C2A4-A051-ADB3-4459-ABE0D6680306}"/>
              </a:ext>
            </a:extLst>
          </p:cNvPr>
          <p:cNvSpPr txBox="1"/>
          <p:nvPr/>
        </p:nvSpPr>
        <p:spPr>
          <a:xfrm>
            <a:off x="851614" y="6462711"/>
            <a:ext cx="2342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Frank. Muller-Karger</a:t>
            </a:r>
          </a:p>
        </p:txBody>
      </p:sp>
      <p:pic>
        <p:nvPicPr>
          <p:cNvPr id="1026" name="Picture 2" descr="U.S. Integrated Ocean Observing System - Dr. Frank Muller-Karger,  University of South Florida and lead investigator on the Sanctuaries Marine  Biodiversity Observation Network (MBON) project recently presented at the  workshop “Conserving the">
            <a:extLst>
              <a:ext uri="{FF2B5EF4-FFF2-40B4-BE49-F238E27FC236}">
                <a16:creationId xmlns:a16="http://schemas.microsoft.com/office/drawing/2014/main" id="{2F0E08C2-8462-B2AB-954F-F71E7C6966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24"/>
          <a:stretch/>
        </p:blipFill>
        <p:spPr bwMode="auto">
          <a:xfrm>
            <a:off x="1038705" y="4836559"/>
            <a:ext cx="1723358" cy="164592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34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Enrique</dc:creator>
  <cp:keywords/>
  <dc:description/>
  <cp:lastModifiedBy>Montes, Enrique</cp:lastModifiedBy>
  <cp:revision>6</cp:revision>
  <dcterms:created xsi:type="dcterms:W3CDTF">2021-06-04T20:26:50Z</dcterms:created>
  <dcterms:modified xsi:type="dcterms:W3CDTF">2022-06-14T14:26:24Z</dcterms:modified>
  <cp:category/>
</cp:coreProperties>
</file>