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396433-F23A-43D5-93C9-D9A417C4D8BA}">
  <a:tblStyle styleId="{3A396433-F23A-43D5-93C9-D9A417C4D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Hi everyone, I’ll introduce the work Omer and I did in the latest research seminar, which was the 1st coding task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fd191517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fd191517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fd191517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fd191517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fd191517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fd191517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Assumptions for removed pattern improvements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removed a pattern </a:t>
            </a:r>
            <a:r>
              <a:rPr lang="en"/>
              <a:t>with</a:t>
            </a:r>
            <a:r>
              <a:rPr lang="en"/>
              <a:t> “restaurant was ….” this is an inductive bias that was added in the PVP selected for the challenge and this </a:t>
            </a:r>
            <a:r>
              <a:rPr lang="en"/>
              <a:t>could</a:t>
            </a:r>
            <a:r>
              <a:rPr lang="en"/>
              <a:t> be the reason for improvement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still needs further analysis to be proven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saw that in the combined PVP weighting, this pattern used to get a weight lower by 30% compared to the other patterns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can see that the verbalizers had a decent impact on the results, so potentially there is much to </a:t>
            </a:r>
            <a:r>
              <a:rPr lang="en"/>
              <a:t>improve</a:t>
            </a:r>
            <a:r>
              <a:rPr lang="en"/>
              <a:t> and discover in this area.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fd19151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fd19151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items: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400">
                <a:solidFill>
                  <a:srgbClr val="595959"/>
                </a:solidFill>
              </a:rPr>
              <a:t>Perform error analysis in our comparisons, we could have done so to get further conclusions and potentially specific scenarios where specific patterns / verbalizers have impact.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Evaluating the impact of pattern &amp; verbalizer changes over various different train set sizes and checking the impact over train set growth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Evaluating a lot of different patterns and verbalizers changes and values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Potentially learning the verbalizer best words based on the LM model vocabulary </a:t>
            </a:r>
            <a:br>
              <a:rPr lang="en" sz="1400">
                <a:solidFill>
                  <a:srgbClr val="595959"/>
                </a:solidFill>
              </a:rPr>
            </a:br>
            <a:r>
              <a:rPr lang="en" sz="1400">
                <a:solidFill>
                  <a:srgbClr val="595959"/>
                </a:solidFill>
              </a:rPr>
              <a:t>(instead of selecting them ourselves and introducing a bias)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Evaluating generic vs. review specific patterns (based on business category): </a:t>
            </a:r>
            <a:endParaRPr sz="14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Further analysis of our dataset business categories and matching pattern per category (e.g. restaurant vs. doctor vs. carshop patterns). </a:t>
            </a:r>
            <a:endParaRPr sz="14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Or, on the other hand, making sure we do not match patterns to specific category and look for generic patterns</a:t>
            </a:r>
            <a:endParaRPr sz="1400">
              <a:solidFill>
                <a:srgbClr val="59595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Running on full dataset + larger LM models and the same ones that the paper mentioned as well.</a:t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fd191517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fd191517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fd191517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fd191517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fd191517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11fd191517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fd191517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fd191517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do we have in the agenda today: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stop me any time to ask or discuss anything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fd19151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fd19151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basically</a:t>
            </a:r>
            <a:r>
              <a:rPr lang="en"/>
              <a:t> had 3 steps in the task: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Evaluation and comparison to paper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Derive</a:t>
            </a:r>
            <a:r>
              <a:rPr lang="en"/>
              <a:t> conclusions from our experiment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fd191517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1fd191517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So here we have a comparison of the different datasets based on Yelp dataset used in the paper vs. our datasets in the experiment.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As we had to reduce the dataset sizes due to hardware limitations and long training times.</a:t>
            </a:r>
            <a:endParaRPr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fd19151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1fd19151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fd19151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1fd19151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fd191517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fd191517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fd191517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fd191517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&amp; Model params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Temperature (2)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Batch size - 16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Max sequence length 256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LR - 10 to the power of -5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Weighted combined PVPs based on accuracy on train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Alpha (used for Cross </a:t>
            </a:r>
            <a:r>
              <a:rPr lang="en"/>
              <a:t>entropy</a:t>
            </a:r>
            <a:r>
              <a:rPr lang="en"/>
              <a:t> vs. LM loss weights): 10 to the power of -4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Fine tuning epochs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Weight decay / adam epsilon / any additional params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presentation/d/1TisXzyQgmxChdFYV078Txvgda2cmD_JDrWz0Q0IUci8/edit?usp=sharing" TargetMode="External"/><Relationship Id="rId4" Type="http://schemas.openxmlformats.org/officeDocument/2006/relationships/hyperlink" Target="https://drive.google.com/drive/folders/1pgT-Y-A0Eu-l-tCsG-RypMDWTXDXp49a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uggingface.co/datasets/yelp_review_full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Research Seminar III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Coding Task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Y-Data Program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100"/>
              <a:t>Asaf Dahan and Omer Dodi</a:t>
            </a:r>
            <a:endParaRPr sz="21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June </a:t>
            </a:r>
            <a:r>
              <a:rPr lang="en" sz="1700"/>
              <a:t>2022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 - Modifying patterns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attempted 3 different </a:t>
            </a:r>
            <a:r>
              <a:rPr lang="en"/>
              <a:t>changes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2 of the patterns (total 2 patterns)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additional 2 new patterns to the existing ones (total 6 patterns)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Replacing 2 patterns with 2 new patterns (total 4 patterns)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replaced / removed patterns were: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“Just &lt;MASK_TOKEN&gt;! &lt;ORIGINAL_TEXT&gt;.”</a:t>
            </a:r>
            <a:endParaRPr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“&lt;ORIGINAL_TEXT&gt;. In summary, the restaurant is &lt;MASK_TOKEN&gt;. ”  (potentially has inductive bias here)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additional 2 patterns were: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“&lt;ORIGINAL_TEXT&gt;. My rating: &lt;MASK_TOKEN&gt;.”</a:t>
            </a:r>
            <a:endParaRPr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“&lt;ORIGINAL_TEXT&gt;. So I would say that this was a &lt;MASK_TOKEN&gt; experience. 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Modifying verbalizer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520600" cy="3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attempted 2 changes here: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word mapping modification: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Replace the original verbalizer: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“1”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“terrible”, “2”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“bad”, “3”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“okay”, “4”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“good”, “5”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“great”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With a new verbalizer: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“1”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</a:t>
            </a:r>
            <a:r>
              <a:rPr lang="en" sz="1450">
                <a:solidFill>
                  <a:srgbClr val="3C78D8"/>
                </a:solidFill>
              </a:rPr>
              <a:t>awful</a:t>
            </a:r>
            <a:r>
              <a:rPr lang="en" sz="1450"/>
              <a:t>”, “2”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“bad”, “3”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</a:t>
            </a:r>
            <a:r>
              <a:rPr lang="en" sz="1450">
                <a:solidFill>
                  <a:srgbClr val="3C78D8"/>
                </a:solidFill>
              </a:rPr>
              <a:t>fine</a:t>
            </a:r>
            <a:r>
              <a:rPr lang="en" sz="1450"/>
              <a:t>”, “4”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“good”, “5”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</a:t>
            </a:r>
            <a:r>
              <a:rPr lang="en" sz="1450">
                <a:solidFill>
                  <a:srgbClr val="3C78D8"/>
                </a:solidFill>
              </a:rPr>
              <a:t>amazing</a:t>
            </a:r>
            <a:r>
              <a:rPr lang="en" sz="1450"/>
              <a:t>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Replacing the single word verbalizer with multi-word verbalizer: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Replace the </a:t>
            </a:r>
            <a:r>
              <a:rPr lang="en"/>
              <a:t>original</a:t>
            </a:r>
            <a:r>
              <a:rPr lang="en"/>
              <a:t> verbalizer with: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“1”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[“terrible”, “awful”, “disgusting”]</a:t>
            </a:r>
            <a:endParaRPr sz="145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“2”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[“bad”, “poor”, “lame”]</a:t>
            </a:r>
            <a:endParaRPr sz="145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“3”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[“okay”, “fine”, “decent”]</a:t>
            </a:r>
            <a:endParaRPr sz="145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“4”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[“good”, “nice”, “well”]</a:t>
            </a:r>
            <a:endParaRPr sz="145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50"/>
              <a:t>“5”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[“great”, “amazing”, “exceptional”]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Results comparison</a:t>
            </a:r>
            <a:endParaRPr/>
          </a:p>
        </p:txBody>
      </p:sp>
      <p:graphicFrame>
        <p:nvGraphicFramePr>
          <p:cNvPr id="152" name="Google Shape;152;p24"/>
          <p:cNvGraphicFramePr/>
          <p:nvPr/>
        </p:nvGraphicFramePr>
        <p:xfrm>
          <a:off x="1204225" y="11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{3A396433-F23A-43D5-93C9-D9A417C4D8BA}</a:tableStyleId>
              </a:tblPr>
              <a:tblGrid>
                <a:gridCol w="4449025"/>
                <a:gridCol w="211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Dataset accuracy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paper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61.9%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baseline 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45.84% (+ 0.0% - baseline)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Removed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46.3% (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+0.46%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Added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45.84% (+ 0.0%)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Replaced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45.24% (</a:t>
                      </a: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-0.60%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Modified verbalizers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44.28% (</a:t>
                      </a:r>
                      <a:r>
                        <a:rPr lang="en" sz="1200">
                          <a:solidFill>
                            <a:srgbClr val="CC0000"/>
                          </a:solidFill>
                        </a:rPr>
                        <a:t>-1.54%</a:t>
                      </a:r>
                      <a:r>
                        <a:rPr lang="en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Multi-word verbalizer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47.72%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200">
                          <a:solidFill>
                            <a:srgbClr val="6AA84F"/>
                          </a:solidFill>
                        </a:rPr>
                        <a:t>+1.88%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Removed patterns + Multi-word verbalizer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47.88% 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b="1" lang="en" sz="1200">
                          <a:solidFill>
                            <a:srgbClr val="6AA84F"/>
                          </a:solidFill>
                        </a:rPr>
                        <a:t>+2.04%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)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Conclusions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Seems like there is </a:t>
            </a:r>
            <a:r>
              <a:rPr lang="en"/>
              <a:t>definitely</a:t>
            </a:r>
            <a:r>
              <a:rPr lang="en"/>
              <a:t> a potential in improving our results both by changing the patterns we present and the verbalizers (seems like verbalizers in our scenario had a larger impact).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hard to </a:t>
            </a:r>
            <a:r>
              <a:rPr lang="en"/>
              <a:t>derive</a:t>
            </a:r>
            <a:r>
              <a:rPr lang="en"/>
              <a:t> final conclusions as our experiment was dull to some manner.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items (in case this was a long term research)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</a:t>
            </a:r>
            <a:r>
              <a:rPr lang="en"/>
              <a:t>error</a:t>
            </a:r>
            <a:r>
              <a:rPr lang="en"/>
              <a:t> analysis in our comparisons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the experiment on multiple train set sizes (not just |T|=100).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Evaluating a larger set of different patterns and verbalizers changes.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Learning the best verbalizer words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Evaluating generic vs. review specific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Running the experiment with the same full dataset and models as the paper did.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&amp; dataset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the official repo as-is on the full datasets and roberta-large model yielded a lot of wasted training hours that we could have saved.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after working on creating customized distilbert class for the task, training took too long with the full dataset with our hardware.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</a:t>
            </a:r>
            <a:r>
              <a:rPr lang="en"/>
              <a:t> how to work with PET official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Datasets input format (HuggingFace data loaders vs. raw CSVs expected format)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Custom classes for our needs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Creating a custom DataProcessor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Model classes for distilbet-base-uncased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Customized PVP (pattern verbalizer pair) classes per configuration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Wrapping the pet_train and CLI utils to run in collab as functions and cells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Jupyter notebook with our code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Link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Google drive with our code, presentation, any other task related material -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Link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Reviewing</a:t>
            </a:r>
            <a:r>
              <a:rPr lang="en"/>
              <a:t> our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Yelp reviews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datasets for PET experimentation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Patterns &amp; verbalizers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&amp; task specific overview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experiment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level </a:t>
            </a:r>
            <a:r>
              <a:rPr lang="en"/>
              <a:t>review of the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Deep-dive into the different models configurations &amp;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Conclusions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task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experimentation on Yelp reviews dataset: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your own verbalizers and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Compare their results with the ones PET achieved in the original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Does/How the patterns/verbalizers affect the downstream results?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Yelp Reviews Dataset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Yelp Reviews Full Star dataset (Zhang et al., 2015)</a:t>
            </a:r>
            <a:endParaRPr/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Char char="○"/>
            </a:pPr>
            <a:r>
              <a:rPr lang="en" sz="114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Yelp reviews dataset consists of reviews from Yelp (app for crowd-sourced reviews about businesses). </a:t>
            </a:r>
            <a:endParaRPr sz="114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063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92"/>
              <a:buChar char="○"/>
            </a:pPr>
            <a:r>
              <a:rPr lang="en" sz="114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extracted from the Yelp Dataset Challenge 2015 data.</a:t>
            </a:r>
            <a:endParaRPr sz="114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11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142"/>
              <a:buFont typeface="Roboto"/>
              <a:buChar char="○"/>
            </a:pPr>
            <a:r>
              <a:rPr lang="en" sz="114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goal is to predict the star rating (1-5 stars) based on the given review text</a:t>
            </a:r>
            <a:endParaRPr sz="114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s</a:t>
            </a:r>
            <a:r>
              <a:rPr lang="en"/>
              <a:t>plits</a:t>
            </a:r>
            <a:endParaRPr/>
          </a:p>
          <a:p>
            <a:pPr indent="-3285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74"/>
              <a:buChar char="○"/>
            </a:pPr>
            <a:r>
              <a:rPr lang="en" sz="1174"/>
              <a:t>650K train samples</a:t>
            </a:r>
            <a:endParaRPr sz="1174"/>
          </a:p>
          <a:p>
            <a:pPr indent="-3031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4"/>
              <a:buChar char="○"/>
            </a:pPr>
            <a:r>
              <a:rPr lang="en" sz="1174"/>
              <a:t>50K test samples</a:t>
            </a:r>
            <a:endParaRPr sz="1174"/>
          </a:p>
          <a:p>
            <a:pPr indent="-303164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4"/>
              <a:buChar char="○"/>
            </a:pPr>
            <a:r>
              <a:rPr lang="en" sz="1174"/>
              <a:t>The dataset is balanced </a:t>
            </a:r>
            <a:r>
              <a:rPr lang="en" sz="1174"/>
              <a:t>since</a:t>
            </a:r>
            <a:r>
              <a:rPr lang="en" sz="1174"/>
              <a:t> it is constructed by</a:t>
            </a:r>
            <a:br>
              <a:rPr lang="en" sz="1174"/>
            </a:br>
            <a:r>
              <a:rPr lang="en" sz="1174"/>
              <a:t>randomly sampling, per label:</a:t>
            </a:r>
            <a:endParaRPr sz="1174"/>
          </a:p>
          <a:p>
            <a:pPr indent="-303164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4"/>
              <a:buChar char="●"/>
            </a:pPr>
            <a:r>
              <a:rPr lang="en" sz="1174"/>
              <a:t>130K train samples</a:t>
            </a:r>
            <a:endParaRPr sz="1174"/>
          </a:p>
          <a:p>
            <a:pPr indent="-303164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74"/>
              <a:buChar char="●"/>
            </a:pPr>
            <a:r>
              <a:rPr lang="en" sz="1174"/>
              <a:t>10k test samples</a:t>
            </a:r>
            <a:endParaRPr sz="1174"/>
          </a:p>
          <a:p>
            <a:pPr indent="-297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92"/>
              <a:buChar char="●"/>
            </a:pPr>
            <a:r>
              <a:rPr lang="en" sz="1091"/>
              <a:t>Available in HuggingFace datasets collection as: </a:t>
            </a:r>
            <a:r>
              <a:rPr lang="en" sz="1091" u="sng">
                <a:solidFill>
                  <a:schemeClr val="hlink"/>
                </a:solidFill>
                <a:hlinkClick r:id="rId3"/>
              </a:rPr>
              <a:t>yelp-review-full</a:t>
            </a:r>
            <a:endParaRPr sz="1091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5425" y="2524375"/>
            <a:ext cx="4248575" cy="210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PET </a:t>
            </a:r>
            <a:r>
              <a:rPr lang="en"/>
              <a:t>Dataset Comparison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457250" y="110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{3A396433-F23A-43D5-93C9-D9A417C4D8BA}</a:tableStyleId>
              </a:tblPr>
              <a:tblGrid>
                <a:gridCol w="2010575"/>
                <a:gridCol w="3046625"/>
                <a:gridCol w="32575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Original paper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Our experiment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|T|  - Train sample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(iPET), 10, 50, 100, 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 - Unlabelled dataset samples per 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10K - Sampled randomly from the original training set </a:t>
                      </a:r>
                      <a:br>
                        <a:rPr lang="en"/>
                      </a:br>
                      <a:r>
                        <a:rPr lang="en"/>
                        <a:t>(total 50K)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1K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- Sampled randomly from the original training set (total 5K)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 set samples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50K - 10K per label </a:t>
                      </a:r>
                      <a:br>
                        <a:rPr lang="en"/>
                      </a:br>
                      <a:r>
                        <a:rPr lang="en"/>
                        <a:t>(original Yelp test set)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5K - 1K randomly sampled per label (subset of the original Yelp test set)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400125" y="3378175"/>
            <a:ext cx="8371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for sub-sampling: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Attempting to use the full dataset (even with distilled LMs) took 6h+ of training per configuration with our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train sample size - Results seemed pretty similar between the different sizes and this is not the focus of our task so we decided to set |T|=100 as a const in our experiments (also to avoid high training time for similar configurations)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PET - Patterns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17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6"/>
              <a:buChar char="●"/>
            </a:pPr>
            <a:r>
              <a:rPr lang="en" sz="182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Pattern definition</a:t>
            </a:r>
            <a:endParaRPr sz="182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function P that takes x (text) as input and outputs a phrase or sentence P(x) ∈ V (LM vocabulary) .</a:t>
            </a:r>
            <a:endParaRPr sz="1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words and exactly one mask token.</a:t>
            </a:r>
            <a:endParaRPr sz="1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7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466"/>
              <a:buFont typeface="Roboto"/>
              <a:buChar char="●"/>
            </a:pPr>
            <a:r>
              <a:rPr lang="en" sz="182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Pattern example</a:t>
            </a:r>
            <a:endParaRPr sz="182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200"/>
              <a:buFont typeface="Roboto"/>
              <a:buChar char="○"/>
            </a:pP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Input X:  “I loved the night menu at McDonald’s, the chicken nuggets were amazing”</a:t>
            </a:r>
            <a:endParaRPr sz="1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200"/>
              <a:buFont typeface="Roboto"/>
              <a:buChar char="○"/>
            </a:pP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Pattern P: “&lt;ORIGINAL_TEXT&gt;. My experience was &lt;MASK_TOKEN&gt;.”</a:t>
            </a:r>
            <a:endParaRPr sz="1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ts val="1200"/>
              <a:buFont typeface="Roboto"/>
              <a:buChar char="○"/>
            </a:pP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P(X): </a:t>
            </a:r>
            <a:r>
              <a:rPr lang="en" sz="1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“I loved the night menu at McDonald’s, the chicken nuggets were amazing. My experience was &lt;MASK_TOKEN&gt;.”</a:t>
            </a:r>
            <a:endParaRPr sz="1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170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66"/>
              <a:buChar char="●"/>
            </a:pPr>
            <a:r>
              <a:rPr lang="en"/>
              <a:t>Default PET paper patterns for Yelp dataset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“It was &lt;MASK_TOKEN&gt;. &lt;ORIGINAL_TEXT&gt;.”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“&lt;ORIGINAL_TEXT&gt;. All in all, It was &lt;MASK_TOKEN&gt;.”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“Just &lt;MASK_TOKEN&gt;! &lt;ORIGINAL_TEXT&gt;.”</a:t>
            </a:r>
            <a:endParaRPr sz="12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“&lt;ORIGINAL_TEXT&gt;. In summary, the restaurant is &lt;MASK_TOKEN&gt;. ”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PET - Verbalizers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3867"/>
              <a:buChar char="●"/>
            </a:pPr>
            <a:r>
              <a:rPr lang="en" sz="230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Verbalizer </a:t>
            </a:r>
            <a:r>
              <a:rPr lang="en" sz="230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230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injective function v: L (label) → V (LM model vocabulary) that maps each label to a word from the LM vocabulary 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Contains a single word per label in the original paper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73867"/>
              <a:buFont typeface="Roboto"/>
              <a:buChar char="●"/>
            </a:pPr>
            <a:r>
              <a:rPr lang="en" sz="230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Verbalizer </a:t>
            </a:r>
            <a:r>
              <a:rPr lang="en" sz="2301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example</a:t>
            </a:r>
            <a:endParaRPr sz="2301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Labels: [“-1”, “1”] (negative and positive sentiment)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Verbalizer: “-1” 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/>
              <a:t> </a:t>
            </a: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“bad”,  “1” </a:t>
            </a:r>
            <a:r>
              <a:rPr lang="en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/>
              <a:t> </a:t>
            </a: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“good”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75555"/>
              <a:buFont typeface="Roboto"/>
              <a:buChar char="●"/>
            </a:pPr>
            <a:r>
              <a:rPr lang="en" sz="2250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High level usage explanation</a:t>
            </a:r>
            <a:endParaRPr sz="2250"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 sample, pattern, and language model, the verbalizer is used to predict the label.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74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2525B"/>
              </a:buClr>
              <a:buSzPct val="100000"/>
              <a:buFont typeface="Roboto"/>
              <a:buChar char="○"/>
            </a:pPr>
            <a:r>
              <a:rPr lang="en">
                <a:solidFill>
                  <a:srgbClr val="52525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label is predicted by evaluating the LM model probabilities per word in the verbalizer instead of the MASK_TOKEN (e.g. replace the mask token with “good” vs “bad”)</a:t>
            </a:r>
            <a:endParaRPr>
              <a:solidFill>
                <a:srgbClr val="52525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26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4561"/>
              <a:buChar char="●"/>
            </a:pPr>
            <a:r>
              <a:rPr lang="en" sz="2280"/>
              <a:t>Default PET paper verbalizer for Yelp dataset</a:t>
            </a:r>
            <a:endParaRPr sz="2280"/>
          </a:p>
          <a:p>
            <a:pPr indent="-29995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50"/>
              <a:t>“1”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“terrible”, </a:t>
            </a:r>
            <a:r>
              <a:rPr lang="en" sz="1450"/>
              <a:t>“2”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“bad”, “3”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“okay”, “4”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“good”, “5” </a:t>
            </a:r>
            <a:r>
              <a:rPr lang="en" sz="1450">
                <a:solidFill>
                  <a:srgbClr val="202122"/>
                </a:solidFill>
                <a:highlight>
                  <a:srgbClr val="FFFFFF"/>
                </a:highlight>
              </a:rPr>
              <a:t>→</a:t>
            </a:r>
            <a:r>
              <a:rPr lang="en" sz="1450"/>
              <a:t> “great”</a:t>
            </a:r>
            <a:endParaRPr sz="14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Workflow overview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EDA + rebuilding the sub-sampled datasets </a:t>
            </a:r>
            <a:r>
              <a:rPr lang="en">
                <a:solidFill>
                  <a:srgbClr val="999999"/>
                </a:solidFill>
              </a:rPr>
              <a:t>(we’ll skip this part)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Creating a baseline model with the default original paper settings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Modifying patterns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Removing 2 out of the </a:t>
            </a:r>
            <a:r>
              <a:rPr lang="en"/>
              <a:t>original</a:t>
            </a:r>
            <a:r>
              <a:rPr lang="en"/>
              <a:t> 4 patterns (total 2 patterns)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Adding additional 2 patterns (total 6 patterns)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Replacing 2 patterns out of the original 4 patterns (total 4 patterns)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Modifying</a:t>
            </a:r>
            <a:r>
              <a:rPr lang="en"/>
              <a:t> verbalizers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Modifying 3 of the words used per label mapping (1 star / 3 stars / 5 stars)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Replacing the verbalizer with multi-word verbalizer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Comparing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Summarizing conclusions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</a:t>
            </a:r>
            <a:r>
              <a:rPr lang="en"/>
              <a:t>Baseline model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401700" y="118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{3A396433-F23A-43D5-93C9-D9A417C4D8BA}</a:tableStyleId>
              </a:tblPr>
              <a:tblGrid>
                <a:gridCol w="3055125"/>
                <a:gridCol w="2760025"/>
                <a:gridCol w="2554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Criteria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Our baseline model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Original paper model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Pre-trained Language model (PLM)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distilbert-base-uncased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Roberta-large / XLM-R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|T| - Train examples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 (for eval comparison)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Sub-sampled 5K test samples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Original 50K test samples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Unlabelled 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5K randomly sampled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50K randomly sampled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PVPs (pattern-verbalizer pairs)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paper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PET &amp; model training hyper-params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Same as paper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Same as paper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 accuracy 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45.84% (|T|=100)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61.9% (|T|=100)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401750" y="4404150"/>
            <a:ext cx="83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*</a:t>
            </a:r>
            <a:r>
              <a:rPr lang="en" sz="900"/>
              <a:t>* from this part and on we compared the different results to our baseline model and derived conclusions based on this comparison and not the original paper result</a:t>
            </a:r>
            <a:endParaRPr sz="900"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459700" y="1629875"/>
            <a:ext cx="8266375" cy="334200"/>
            <a:chOff x="459700" y="1629875"/>
            <a:chExt cx="8266375" cy="334200"/>
          </a:xfrm>
        </p:grpSpPr>
        <p:sp>
          <p:nvSpPr>
            <p:cNvPr id="108" name="Google Shape;108;p21"/>
            <p:cNvSpPr/>
            <p:nvPr/>
          </p:nvSpPr>
          <p:spPr>
            <a:xfrm>
              <a:off x="459700" y="1629875"/>
              <a:ext cx="2917200" cy="33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3545875" y="1629875"/>
              <a:ext cx="2605800" cy="33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264275" y="1629875"/>
              <a:ext cx="2461800" cy="334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1" name="Google Shape;111;p21"/>
          <p:cNvGrpSpPr/>
          <p:nvPr/>
        </p:nvGrpSpPr>
        <p:grpSpPr>
          <a:xfrm>
            <a:off x="459700" y="2087925"/>
            <a:ext cx="8266375" cy="235800"/>
            <a:chOff x="459700" y="2087925"/>
            <a:chExt cx="8266375" cy="235800"/>
          </a:xfrm>
        </p:grpSpPr>
        <p:sp>
          <p:nvSpPr>
            <p:cNvPr id="112" name="Google Shape;112;p21"/>
            <p:cNvSpPr/>
            <p:nvPr/>
          </p:nvSpPr>
          <p:spPr>
            <a:xfrm>
              <a:off x="6264275" y="2087925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3545875" y="2087925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59700" y="208792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5" name="Google Shape;115;p21"/>
          <p:cNvGrpSpPr/>
          <p:nvPr/>
        </p:nvGrpSpPr>
        <p:grpSpPr>
          <a:xfrm>
            <a:off x="459700" y="2499425"/>
            <a:ext cx="8266375" cy="235800"/>
            <a:chOff x="459700" y="2499425"/>
            <a:chExt cx="8266375" cy="235800"/>
          </a:xfrm>
        </p:grpSpPr>
        <p:sp>
          <p:nvSpPr>
            <p:cNvPr id="116" name="Google Shape;116;p21"/>
            <p:cNvSpPr/>
            <p:nvPr/>
          </p:nvSpPr>
          <p:spPr>
            <a:xfrm>
              <a:off x="6264275" y="2499425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3545875" y="2499425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459700" y="249942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19" name="Google Shape;119;p21"/>
          <p:cNvGrpSpPr/>
          <p:nvPr/>
        </p:nvGrpSpPr>
        <p:grpSpPr>
          <a:xfrm>
            <a:off x="440275" y="2910925"/>
            <a:ext cx="8285800" cy="235800"/>
            <a:chOff x="440275" y="2910925"/>
            <a:chExt cx="8285800" cy="235800"/>
          </a:xfrm>
        </p:grpSpPr>
        <p:sp>
          <p:nvSpPr>
            <p:cNvPr id="120" name="Google Shape;120;p21"/>
            <p:cNvSpPr/>
            <p:nvPr/>
          </p:nvSpPr>
          <p:spPr>
            <a:xfrm>
              <a:off x="6264275" y="2910925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3507975" y="2910925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440275" y="291092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3" name="Google Shape;123;p21"/>
          <p:cNvGrpSpPr/>
          <p:nvPr/>
        </p:nvGrpSpPr>
        <p:grpSpPr>
          <a:xfrm>
            <a:off x="459700" y="3270575"/>
            <a:ext cx="8266375" cy="287650"/>
            <a:chOff x="459700" y="3270575"/>
            <a:chExt cx="8266375" cy="287650"/>
          </a:xfrm>
        </p:grpSpPr>
        <p:sp>
          <p:nvSpPr>
            <p:cNvPr id="124" name="Google Shape;124;p21"/>
            <p:cNvSpPr/>
            <p:nvPr/>
          </p:nvSpPr>
          <p:spPr>
            <a:xfrm>
              <a:off x="6264275" y="3322425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3507975" y="3270575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59700" y="332242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27" name="Google Shape;127;p21"/>
          <p:cNvGrpSpPr/>
          <p:nvPr/>
        </p:nvGrpSpPr>
        <p:grpSpPr>
          <a:xfrm>
            <a:off x="459700" y="3690963"/>
            <a:ext cx="8266375" cy="278750"/>
            <a:chOff x="459700" y="3690963"/>
            <a:chExt cx="8266375" cy="278750"/>
          </a:xfrm>
        </p:grpSpPr>
        <p:sp>
          <p:nvSpPr>
            <p:cNvPr id="128" name="Google Shape;128;p21"/>
            <p:cNvSpPr/>
            <p:nvPr/>
          </p:nvSpPr>
          <p:spPr>
            <a:xfrm>
              <a:off x="6264275" y="3690963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3507975" y="3733913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459700" y="369097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440275" y="4069038"/>
            <a:ext cx="8285800" cy="260338"/>
            <a:chOff x="440275" y="4069038"/>
            <a:chExt cx="8285800" cy="260338"/>
          </a:xfrm>
        </p:grpSpPr>
        <p:sp>
          <p:nvSpPr>
            <p:cNvPr id="132" name="Google Shape;132;p21"/>
            <p:cNvSpPr/>
            <p:nvPr/>
          </p:nvSpPr>
          <p:spPr>
            <a:xfrm>
              <a:off x="6264275" y="4093575"/>
              <a:ext cx="2461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3507975" y="4069038"/>
              <a:ext cx="26058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440275" y="4093575"/>
              <a:ext cx="2917200" cy="235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