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  <p:sldMasterId id="2147483675" r:id="rId3"/>
    <p:sldMasterId id="2147483690" r:id="rId4"/>
    <p:sldMasterId id="2147483695" r:id="rId5"/>
  </p:sldMasterIdLst>
  <p:notesMasterIdLst>
    <p:notesMasterId r:id="rId52"/>
  </p:notesMasterIdLst>
  <p:sldIdLst>
    <p:sldId id="1061" r:id="rId6"/>
    <p:sldId id="1062" r:id="rId7"/>
    <p:sldId id="1071" r:id="rId8"/>
    <p:sldId id="1104" r:id="rId9"/>
    <p:sldId id="1093" r:id="rId10"/>
    <p:sldId id="1094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092" r:id="rId21"/>
    <p:sldId id="1016" r:id="rId22"/>
    <p:sldId id="1091" r:id="rId23"/>
    <p:sldId id="1073" r:id="rId24"/>
    <p:sldId id="1074" r:id="rId25"/>
    <p:sldId id="1044" r:id="rId26"/>
    <p:sldId id="1045" r:id="rId27"/>
    <p:sldId id="1046" r:id="rId28"/>
    <p:sldId id="1003" r:id="rId29"/>
    <p:sldId id="1048" r:id="rId30"/>
    <p:sldId id="1049" r:id="rId31"/>
    <p:sldId id="1042" r:id="rId32"/>
    <p:sldId id="1004" r:id="rId33"/>
    <p:sldId id="1078" r:id="rId34"/>
    <p:sldId id="1079" r:id="rId35"/>
    <p:sldId id="1090" r:id="rId36"/>
    <p:sldId id="1088" r:id="rId37"/>
    <p:sldId id="1089" r:id="rId38"/>
    <p:sldId id="1083" r:id="rId39"/>
    <p:sldId id="1084" r:id="rId40"/>
    <p:sldId id="1010" r:id="rId41"/>
    <p:sldId id="1030" r:id="rId42"/>
    <p:sldId id="1080" r:id="rId43"/>
    <p:sldId id="1081" r:id="rId44"/>
    <p:sldId id="1082" r:id="rId45"/>
    <p:sldId id="1022" r:id="rId46"/>
    <p:sldId id="1023" r:id="rId47"/>
    <p:sldId id="1032" r:id="rId48"/>
    <p:sldId id="1031" r:id="rId49"/>
    <p:sldId id="997" r:id="rId50"/>
    <p:sldId id="1017" r:id="rId5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0D3413B-5C93-4424-9F14-6BAF5A91B253}">
          <p14:sldIdLst>
            <p14:sldId id="1061"/>
            <p14:sldId id="1062"/>
          </p14:sldIdLst>
        </p14:section>
        <p14:section name="메뉴" id="{54014723-8350-46F9-B9A6-44A5F6D099A2}">
          <p14:sldIdLst>
            <p14:sldId id="1071"/>
          </p14:sldIdLst>
        </p14:section>
        <p14:section name="01 로그인" id="{CDA63031-98DD-486D-B608-3C23778CB7D1}">
          <p14:sldIdLst>
            <p14:sldId id="1104"/>
            <p14:sldId id="1093"/>
            <p14:sldId id="1094"/>
            <p14:sldId id="1095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</p14:sldIdLst>
        </p14:section>
        <p14:section name="인트로" id="{8F28AC91-07C7-42BF-92B3-035AD18E1AAA}">
          <p14:sldIdLst>
            <p14:sldId id="1092"/>
            <p14:sldId id="1016"/>
            <p14:sldId id="1091"/>
          </p14:sldIdLst>
        </p14:section>
        <p14:section name="로그인- 아이디/비밀번호" id="{F32EC721-B977-4E0F-AF64-55CC5A1192D4}">
          <p14:sldIdLst>
            <p14:sldId id="1073"/>
            <p14:sldId id="1074"/>
          </p14:sldIdLst>
        </p14:section>
        <p14:section name="서비스 이용약관" id="{CC2719E8-0920-429C-B451-B8265CC4BA71}">
          <p14:sldIdLst>
            <p14:sldId id="1044"/>
          </p14:sldIdLst>
        </p14:section>
        <p14:section name="개인정보 처리방침" id="{9DF92407-CA4F-4B14-A2E9-79941CF0D98E}">
          <p14:sldIdLst>
            <p14:sldId id="1045"/>
          </p14:sldIdLst>
        </p14:section>
        <p14:section name="개인정보 취급방침" id="{A3A38239-8A35-4BF9-83E6-A415A07C4FDE}">
          <p14:sldIdLst>
            <p14:sldId id="1046"/>
          </p14:sldIdLst>
        </p14:section>
        <p14:section name="이용약관 동의" id="{C34E0BEF-5768-4C91-99DE-E7DFCCB84E02}">
          <p14:sldIdLst>
            <p14:sldId id="1003"/>
          </p14:sldIdLst>
        </p14:section>
        <p14:section name="개인정보처리방침 동의" id="{2F166056-F34E-40F6-ADED-2F9B43BE84A8}">
          <p14:sldIdLst>
            <p14:sldId id="1048"/>
          </p14:sldIdLst>
        </p14:section>
        <p14:section name="개인정보취급방침 동의" id="{3CC7D385-BC1C-4FF2-B16F-20B9C06A6C46}">
          <p14:sldIdLst>
            <p14:sldId id="1049"/>
          </p14:sldIdLst>
        </p14:section>
        <p14:section name="비밀번호 변경" id="{568412C2-DC9D-455D-A71C-8B970AA18E46}">
          <p14:sldIdLst/>
        </p14:section>
        <p14:section name="메뉴조작" id="{5BC457DD-CB95-4B47-A6CA-A4FA37A8071A}">
          <p14:sldIdLst>
            <p14:sldId id="1042"/>
            <p14:sldId id="1004"/>
            <p14:sldId id="1078"/>
          </p14:sldIdLst>
        </p14:section>
        <p14:section name="회원정보 수정" id="{CE8DF367-282C-476D-B189-89E7DCFF2F05}">
          <p14:sldIdLst>
            <p14:sldId id="1079"/>
          </p14:sldIdLst>
        </p14:section>
        <p14:section name="패턴로그인" id="{DA00DB55-3945-46FC-90F1-21C4F9A233DE}">
          <p14:sldIdLst>
            <p14:sldId id="1090"/>
          </p14:sldIdLst>
        </p14:section>
        <p14:section name="패턴 등록-최초 로그인시" id="{8E37E860-19B7-4C35-B41D-4283BFCFD41C}">
          <p14:sldIdLst>
            <p14:sldId id="1088"/>
            <p14:sldId id="1089"/>
          </p14:sldIdLst>
        </p14:section>
        <p14:section name="패턴 등록 - 회원정보 수정" id="{C7D93435-3BBB-41E1-BDF0-AE0EDEEF8BBD}">
          <p14:sldIdLst>
            <p14:sldId id="1083"/>
            <p14:sldId id="1084"/>
          </p14:sldIdLst>
        </p14:section>
        <p14:section name="02 배차 관리" id="{40815682-85BF-4201-BC0A-667E704F6A7F}">
          <p14:sldIdLst>
            <p14:sldId id="1010"/>
            <p14:sldId id="1030"/>
            <p14:sldId id="1080"/>
            <p14:sldId id="1081"/>
            <p14:sldId id="1082"/>
          </p14:sldIdLst>
        </p14:section>
        <p14:section name="03 운송 관리" id="{AD0CA7D7-7676-402E-A883-716F4B618D8E}">
          <p14:sldIdLst>
            <p14:sldId id="1022"/>
            <p14:sldId id="1023"/>
            <p14:sldId id="1032"/>
          </p14:sldIdLst>
        </p14:section>
        <p14:section name="04 관제" id="{D1280CFA-99F7-4EDC-9CB3-395C4B197E96}">
          <p14:sldIdLst>
            <p14:sldId id="1031"/>
          </p14:sldIdLst>
        </p14:section>
        <p14:section name="05 공지 사항" id="{06252C5E-9CE6-4A12-8723-818BDF6365D9}">
          <p14:sldIdLst>
            <p14:sldId id="997"/>
            <p14:sldId id="10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3C3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93729" autoAdjust="0"/>
  </p:normalViewPr>
  <p:slideViewPr>
    <p:cSldViewPr>
      <p:cViewPr varScale="1">
        <p:scale>
          <a:sx n="111" d="100"/>
          <a:sy n="111" d="100"/>
        </p:scale>
        <p:origin x="145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6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29.xml"/><Relationship Id="rId18" Type="http://schemas.openxmlformats.org/officeDocument/2006/relationships/slide" Target="slides/slide34.xml"/><Relationship Id="rId26" Type="http://schemas.openxmlformats.org/officeDocument/2006/relationships/slide" Target="slides/slide42.xml"/><Relationship Id="rId3" Type="http://schemas.openxmlformats.org/officeDocument/2006/relationships/slide" Target="slides/slide19.xml"/><Relationship Id="rId21" Type="http://schemas.openxmlformats.org/officeDocument/2006/relationships/slide" Target="slides/slide37.xml"/><Relationship Id="rId7" Type="http://schemas.openxmlformats.org/officeDocument/2006/relationships/slide" Target="slides/slide23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5" Type="http://schemas.openxmlformats.org/officeDocument/2006/relationships/slide" Target="slides/slide41.xml"/><Relationship Id="rId2" Type="http://schemas.openxmlformats.org/officeDocument/2006/relationships/slide" Target="slides/slide18.xml"/><Relationship Id="rId16" Type="http://schemas.openxmlformats.org/officeDocument/2006/relationships/slide" Target="slides/slide32.xml"/><Relationship Id="rId20" Type="http://schemas.openxmlformats.org/officeDocument/2006/relationships/slide" Target="slides/slide36.xml"/><Relationship Id="rId29" Type="http://schemas.openxmlformats.org/officeDocument/2006/relationships/slide" Target="slides/slide45.xml"/><Relationship Id="rId1" Type="http://schemas.openxmlformats.org/officeDocument/2006/relationships/slide" Target="slides/slide17.xml"/><Relationship Id="rId6" Type="http://schemas.openxmlformats.org/officeDocument/2006/relationships/slide" Target="slides/slide22.xml"/><Relationship Id="rId11" Type="http://schemas.openxmlformats.org/officeDocument/2006/relationships/slide" Target="slides/slide27.xml"/><Relationship Id="rId24" Type="http://schemas.openxmlformats.org/officeDocument/2006/relationships/slide" Target="slides/slide40.xml"/><Relationship Id="rId5" Type="http://schemas.openxmlformats.org/officeDocument/2006/relationships/slide" Target="slides/slide21.xml"/><Relationship Id="rId15" Type="http://schemas.openxmlformats.org/officeDocument/2006/relationships/slide" Target="slides/slide31.xml"/><Relationship Id="rId23" Type="http://schemas.openxmlformats.org/officeDocument/2006/relationships/slide" Target="slides/slide39.xml"/><Relationship Id="rId28" Type="http://schemas.openxmlformats.org/officeDocument/2006/relationships/slide" Target="slides/slide44.xml"/><Relationship Id="rId10" Type="http://schemas.openxmlformats.org/officeDocument/2006/relationships/slide" Target="slides/slide26.xml"/><Relationship Id="rId19" Type="http://schemas.openxmlformats.org/officeDocument/2006/relationships/slide" Target="slides/slide35.xml"/><Relationship Id="rId4" Type="http://schemas.openxmlformats.org/officeDocument/2006/relationships/slide" Target="slides/slide20.xml"/><Relationship Id="rId9" Type="http://schemas.openxmlformats.org/officeDocument/2006/relationships/slide" Target="slides/slide25.xml"/><Relationship Id="rId14" Type="http://schemas.openxmlformats.org/officeDocument/2006/relationships/slide" Target="slides/slide30.xml"/><Relationship Id="rId22" Type="http://schemas.openxmlformats.org/officeDocument/2006/relationships/slide" Target="slides/slide38.xml"/><Relationship Id="rId27" Type="http://schemas.openxmlformats.org/officeDocument/2006/relationships/slide" Target="slides/slide43.xml"/><Relationship Id="rId30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2A614C-58AD-4391-AEF9-AE95A853712A}" type="datetimeFigureOut">
              <a:rPr lang="ko-KR" altLang="en-US"/>
              <a:pPr>
                <a:defRPr/>
              </a:pPr>
              <a:t>2017-01-03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AE1056-41E7-405D-BE8F-DD4C5DA8AA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5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8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3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58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64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3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63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11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6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3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1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1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0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874295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Description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95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042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4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5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8433353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45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910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34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5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0533659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8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69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Page ID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</a:rPr>
              <a:t>선덕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No.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schemeClr val="tx1"/>
                </a:solidFill>
              </a:rPr>
              <a:t>Description</a:t>
            </a: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schemeClr val="tx1"/>
                </a:solidFill>
              </a:rPr>
              <a:t>현업컴폼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b="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3788777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75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918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0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3193892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4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b="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55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51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98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28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30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3" y="-477"/>
            <a:ext cx="99014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텍스트 개체 틀 8"/>
          <p:cNvSpPr txBox="1">
            <a:spLocks/>
          </p:cNvSpPr>
          <p:nvPr/>
        </p:nvSpPr>
        <p:spPr>
          <a:xfrm>
            <a:off x="0" y="5343525"/>
            <a:ext cx="9906000" cy="342900"/>
          </a:xfrm>
          <a:prstGeom prst="rect">
            <a:avLst/>
          </a:prstGeom>
        </p:spPr>
        <p:txBody>
          <a:bodyPr/>
          <a:lstStyle/>
          <a:p>
            <a:pPr marL="342900" lvl="0" indent="-342900" algn="ctr" eaLnBrk="0" hangingPunct="0">
              <a:spcBef>
                <a:spcPct val="20000"/>
              </a:spcBef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세차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smtClean="0">
                <a:latin typeface="맑은 고딕" pitchFamily="50" charset="-127"/>
                <a:ea typeface="맑은 고딕" pitchFamily="50" charset="-127"/>
              </a:rPr>
              <a:t>관리 시스템 구축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프로젝트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37368"/>
              </p:ext>
            </p:extLst>
          </p:nvPr>
        </p:nvGraphicFramePr>
        <p:xfrm>
          <a:off x="2757488" y="5722271"/>
          <a:ext cx="4391025" cy="677619"/>
        </p:xfrm>
        <a:graphic>
          <a:graphicData uri="http://schemas.openxmlformats.org/drawingml/2006/table">
            <a:tbl>
              <a:tblPr/>
              <a:tblGrid>
                <a:gridCol w="594398"/>
                <a:gridCol w="1614967"/>
                <a:gridCol w="569990"/>
                <a:gridCol w="1611670"/>
              </a:tblGrid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2017.01.02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지트레이스</a:t>
                      </a:r>
                      <a:endParaRPr lang="ko-KR" sz="9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검토일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  </a:t>
                      </a:r>
                      <a:r>
                        <a:rPr lang="en-US" altLang="ko-KR" sz="9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en-US" alt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선덕 </a:t>
                      </a:r>
                      <a:r>
                        <a:rPr lang="en-US" altLang="ko-KR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   (</a:t>
                      </a:r>
                      <a:r>
                        <a:rPr lang="ko-KR" alt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인</a:t>
                      </a:r>
                      <a:r>
                        <a:rPr lang="en-US" altLang="ko-KR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위고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</a:t>
                      </a:r>
                      <a:r>
                        <a:rPr lang="en-US" sz="900" kern="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인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23"/>
          <p:cNvSpPr txBox="1">
            <a:spLocks noChangeArrowheads="1"/>
          </p:cNvSpPr>
          <p:nvPr/>
        </p:nvSpPr>
        <p:spPr bwMode="auto">
          <a:xfrm>
            <a:off x="3024151" y="3286126"/>
            <a:ext cx="6756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2800" dirty="0" err="1" smtClean="0">
                <a:latin typeface="YouandiModern HeadBold" pitchFamily="18" charset="-127"/>
                <a:ea typeface="YouandiModern HeadBold" pitchFamily="18" charset="-127"/>
              </a:rPr>
              <a:t>Ver</a:t>
            </a:r>
            <a:r>
              <a:rPr lang="en-US" altLang="ko-KR" sz="2800" dirty="0" smtClean="0">
                <a:latin typeface="YouandiModern HeadBold" pitchFamily="18" charset="-127"/>
                <a:ea typeface="YouandiModern HeadBold" pitchFamily="18" charset="-127"/>
              </a:rPr>
              <a:t> 0.1</a:t>
            </a:r>
            <a:r>
              <a:rPr lang="en-US" altLang="ko-KR" sz="2800" b="1" dirty="0" smtClean="0">
                <a:latin typeface="YouandiModern HeadBold" pitchFamily="18" charset="-127"/>
                <a:ea typeface="YouandiModern HeadBold" pitchFamily="18" charset="-127"/>
              </a:rPr>
              <a:t> </a:t>
            </a:r>
            <a:endParaRPr lang="ko-KR" altLang="en-US" sz="2800" b="1" dirty="0">
              <a:latin typeface="YouandiModern HeadBold" pitchFamily="18" charset="-127"/>
              <a:ea typeface="YouandiModern HeadBold" pitchFamily="18" charset="-127"/>
            </a:endParaRPr>
          </a:p>
        </p:txBody>
      </p:sp>
      <p:sp>
        <p:nvSpPr>
          <p:cNvPr id="6" name="Text Box 426"/>
          <p:cNvSpPr txBox="1">
            <a:spLocks noChangeArrowheads="1"/>
          </p:cNvSpPr>
          <p:nvPr/>
        </p:nvSpPr>
        <p:spPr bwMode="auto">
          <a:xfrm>
            <a:off x="1620042" y="1444631"/>
            <a:ext cx="6665913" cy="1169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800" dirty="0" smtClean="0">
                <a:latin typeface="YouandiModern HeadBold" pitchFamily="18" charset="-127"/>
                <a:ea typeface="YouandiModern HeadBold" pitchFamily="18" charset="-127"/>
              </a:rPr>
              <a:t>세차 관리 시스템 </a:t>
            </a:r>
            <a:endParaRPr lang="en-US" altLang="ko-KR" sz="2800" dirty="0" smtClean="0">
              <a:latin typeface="YouandiModern HeadBold" pitchFamily="18" charset="-127"/>
              <a:ea typeface="YouandiModern HeadBold" pitchFamily="18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2800" dirty="0" smtClean="0">
                <a:latin typeface="YouandiModern HeadBold" pitchFamily="18" charset="-127"/>
                <a:ea typeface="YouandiModern HeadBold" pitchFamily="18" charset="-127"/>
              </a:rPr>
              <a:t>Admin site</a:t>
            </a:r>
            <a:r>
              <a:rPr lang="ko-KR" altLang="en-US" sz="2800" smtClean="0">
                <a:latin typeface="YouandiModern HeadBold" pitchFamily="18" charset="-127"/>
                <a:ea typeface="YouandiModern HeadBold" pitchFamily="18" charset="-127"/>
              </a:rPr>
              <a:t> </a:t>
            </a:r>
            <a:endParaRPr lang="en-US" altLang="ko-KR" sz="2800" dirty="0" smtClean="0">
              <a:latin typeface="YouandiModern HeadBold" pitchFamily="18" charset="-127"/>
              <a:ea typeface="YouandiModern Head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589293">
            <a:off x="7890224" y="479021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CONFIDENTIAL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Line 422"/>
          <p:cNvSpPr>
            <a:spLocks noChangeShapeType="1"/>
          </p:cNvSpPr>
          <p:nvPr/>
        </p:nvSpPr>
        <p:spPr bwMode="auto">
          <a:xfrm>
            <a:off x="698962" y="2964226"/>
            <a:ext cx="9047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590593" y="605671"/>
            <a:ext cx="1029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2800" dirty="0" smtClean="0">
                <a:latin typeface="맑은 고딕" pitchFamily="50" charset="-127"/>
                <a:ea typeface="맑은 고딕" pitchFamily="50" charset="-127"/>
              </a:rPr>
              <a:t>위고 </a:t>
            </a:r>
            <a:endParaRPr kumimoji="0"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4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HCS-Admin-00-1404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smtClean="0"/>
              <a:t>비밀번호 찾기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3942229" y="776916"/>
            <a:ext cx="3595699" cy="321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35284" y="776917"/>
            <a:ext cx="3602644" cy="30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41467"/>
              </p:ext>
            </p:extLst>
          </p:nvPr>
        </p:nvGraphicFramePr>
        <p:xfrm>
          <a:off x="188165" y="5493595"/>
          <a:ext cx="3132000" cy="8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000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입력하신 정보의 해당하는 검색결과를 찾을 수 없습니다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직사각형 155"/>
          <p:cNvSpPr/>
          <p:nvPr/>
        </p:nvSpPr>
        <p:spPr>
          <a:xfrm>
            <a:off x="136853" y="5429742"/>
            <a:ext cx="3240360" cy="9880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50739" y="5438209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없을때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29038"/>
              </p:ext>
            </p:extLst>
          </p:nvPr>
        </p:nvGraphicFramePr>
        <p:xfrm>
          <a:off x="7781927" y="878183"/>
          <a:ext cx="2009774" cy="2422105"/>
        </p:xfrm>
        <a:graphic>
          <a:graphicData uri="http://schemas.openxmlformats.org/drawingml/2006/table">
            <a:tbl>
              <a:tblPr/>
              <a:tblGrid>
                <a:gridCol w="229035"/>
                <a:gridCol w="1780739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05818" y="776916"/>
            <a:ext cx="3647808" cy="3247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5742" y="776917"/>
            <a:ext cx="3637883" cy="30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 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02310"/>
              </p:ext>
            </p:extLst>
          </p:nvPr>
        </p:nvGraphicFramePr>
        <p:xfrm>
          <a:off x="289673" y="2048476"/>
          <a:ext cx="3464199" cy="138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199"/>
              </a:tblGrid>
              <a:tr h="1382053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ko-KR" altLang="en-US" sz="800" b="0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 bwMode="auto">
          <a:xfrm>
            <a:off x="1126666" y="255022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74" y="12173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▶ 회원님의 이름과 휴대폰번호를 입력하여 주세요 </a:t>
            </a:r>
            <a:endParaRPr lang="en-US" altLang="ko-KR" sz="700" dirty="0" smtClean="0"/>
          </a:p>
          <a:p>
            <a:r>
              <a:rPr lang="ko-KR" altLang="en-US" sz="700" dirty="0" smtClean="0"/>
              <a:t>▶ 입력하신 내용이 등록된 정보와 일치 시 등록된 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r>
              <a:rPr lang="ko-KR" altLang="en-US" sz="700" smtClean="0"/>
              <a:t>를</a:t>
            </a:r>
            <a:endParaRPr lang="en-US" altLang="ko-KR" sz="700" dirty="0" smtClean="0"/>
          </a:p>
          <a:p>
            <a:r>
              <a:rPr lang="ko-KR" altLang="en-US" sz="700" dirty="0" smtClean="0"/>
              <a:t>확인하실 수 잇습니다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휴대폰 번호는 </a:t>
            </a:r>
            <a:r>
              <a:rPr lang="en-US" altLang="ko-KR" sz="700" dirty="0" smtClean="0"/>
              <a:t>“-” </a:t>
            </a:r>
            <a:r>
              <a:rPr lang="ko-KR" altLang="en-US" sz="700" smtClean="0"/>
              <a:t>기호 없이 최대 </a:t>
            </a:r>
            <a:r>
              <a:rPr lang="en-US" altLang="ko-KR" sz="700" dirty="0" smtClean="0"/>
              <a:t>11</a:t>
            </a:r>
            <a:r>
              <a:rPr lang="ko-KR" altLang="en-US" sz="700" smtClean="0"/>
              <a:t>자리 까지 입력해 주세요 </a:t>
            </a:r>
            <a:endParaRPr lang="en-US" altLang="ko-KR" sz="700" dirty="0" smtClean="0"/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134757" y="2170921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707" y="21448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522402" y="252418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휴대폰번호</a:t>
            </a:r>
            <a:endParaRPr lang="ko-KR" altLang="en-US" sz="700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85013"/>
              </p:ext>
            </p:extLst>
          </p:nvPr>
        </p:nvGraphicFramePr>
        <p:xfrm>
          <a:off x="188610" y="4436935"/>
          <a:ext cx="3132000" cy="8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000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인증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번호가 발송되었습니다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37298" y="4373082"/>
            <a:ext cx="3240360" cy="9829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1184" y="4381549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20" y="3547441"/>
            <a:ext cx="1424307" cy="33547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942230" y="1121726"/>
            <a:ext cx="2986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▶ 회원님이 입력한 </a:t>
            </a:r>
            <a:r>
              <a:rPr lang="en-US" altLang="ko-KR" sz="700" dirty="0" smtClean="0"/>
              <a:t>E-mail </a:t>
            </a:r>
            <a:r>
              <a:rPr lang="ko-KR" altLang="en-US" sz="700" smtClean="0"/>
              <a:t>정보와</a:t>
            </a:r>
            <a:r>
              <a:rPr lang="en-US" altLang="ko-KR" sz="700" dirty="0" smtClean="0"/>
              <a:t> </a:t>
            </a:r>
            <a:r>
              <a:rPr lang="ko-KR" altLang="en-US" sz="700" smtClean="0"/>
              <a:t>휴대폰 번호를 인증하여 회원님의 </a:t>
            </a:r>
            <a:endParaRPr lang="en-US" altLang="ko-KR" sz="700" dirty="0"/>
          </a:p>
          <a:p>
            <a:r>
              <a:rPr lang="ko-KR" altLang="en-US" sz="700" dirty="0" smtClean="0"/>
              <a:t>휴대폰으로 임시 비밀번호를 전송해 드립니다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입력하신 내용이 등록된 정보와 일치 시 등록된 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r>
              <a:rPr lang="ko-KR" altLang="en-US" sz="700" smtClean="0"/>
              <a:t>를</a:t>
            </a:r>
            <a:endParaRPr lang="en-US" altLang="ko-KR" sz="700" dirty="0" smtClean="0"/>
          </a:p>
          <a:p>
            <a:r>
              <a:rPr lang="ko-KR" altLang="en-US" sz="700" dirty="0" smtClean="0"/>
              <a:t>확인하실 수 있습니다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휴대폰 번호는 </a:t>
            </a:r>
            <a:r>
              <a:rPr lang="en-US" altLang="ko-KR" sz="700" dirty="0" smtClean="0"/>
              <a:t>“-” </a:t>
            </a:r>
            <a:r>
              <a:rPr lang="ko-KR" altLang="en-US" sz="700" smtClean="0"/>
              <a:t>기호 없이 최대 </a:t>
            </a:r>
            <a:r>
              <a:rPr lang="en-US" altLang="ko-KR" sz="700" dirty="0" smtClean="0"/>
              <a:t>11</a:t>
            </a:r>
            <a:r>
              <a:rPr lang="ko-KR" altLang="en-US" sz="700" smtClean="0"/>
              <a:t>자리 까지 입력해 주세요 </a:t>
            </a:r>
            <a:endParaRPr lang="en-US" altLang="ko-KR" sz="700" dirty="0" smtClean="0"/>
          </a:p>
          <a:p>
            <a:endParaRPr lang="en-US" altLang="ko-KR" sz="700" dirty="0" smtClean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098761" y="295300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170" y="292696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인증번호</a:t>
            </a:r>
            <a:endParaRPr lang="ko-KR" altLang="en-US" sz="7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51518" y="2541907"/>
            <a:ext cx="819541" cy="1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65587"/>
              </p:ext>
            </p:extLst>
          </p:nvPr>
        </p:nvGraphicFramePr>
        <p:xfrm>
          <a:off x="3980902" y="2048476"/>
          <a:ext cx="3464199" cy="138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199"/>
              </a:tblGrid>
              <a:tr h="1382053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ko-KR" altLang="en-US" sz="800" b="0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 bwMode="auto">
          <a:xfrm>
            <a:off x="4817895" y="278517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825986" y="2170921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2936" y="21448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213631" y="275913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휴대폰번호</a:t>
            </a:r>
            <a:endParaRPr lang="ko-KR" altLang="en-US" sz="700" dirty="0"/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789990" y="311175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03399" y="308571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인증번호</a:t>
            </a:r>
            <a:endParaRPr lang="ko-KR" altLang="en-US" sz="7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42747" y="2776857"/>
            <a:ext cx="819541" cy="1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4817895" y="2457593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8446" y="2431549"/>
            <a:ext cx="790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70" y="3541091"/>
            <a:ext cx="1424307" cy="335477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2534281" y="24519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841970" y="5380967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pop-up-2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872147" y="4194898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12" y="5064837"/>
            <a:ext cx="948905" cy="22350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37" y="6150687"/>
            <a:ext cx="948905" cy="223502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6299831" y="26551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24581" y="3496497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4588"/>
              </p:ext>
            </p:extLst>
          </p:nvPr>
        </p:nvGraphicFramePr>
        <p:xfrm>
          <a:off x="3855208" y="4401762"/>
          <a:ext cx="2668569" cy="1749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8569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24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equation***@</a:t>
                      </a:r>
                      <a:r>
                        <a:rPr lang="en-US" altLang="ko-KR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******* (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** )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3817782" y="4346376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60" y="5877389"/>
            <a:ext cx="948905" cy="223502"/>
          </a:xfrm>
          <a:prstGeom prst="rect">
            <a:avLst/>
          </a:prstGeom>
        </p:spPr>
      </p:pic>
      <p:sp>
        <p:nvSpPr>
          <p:cNvPr id="86" name="타원 85"/>
          <p:cNvSpPr/>
          <p:nvPr/>
        </p:nvSpPr>
        <p:spPr>
          <a:xfrm>
            <a:off x="5770078" y="4218112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pop-up-3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76798"/>
              </p:ext>
            </p:extLst>
          </p:nvPr>
        </p:nvGraphicFramePr>
        <p:xfrm>
          <a:off x="6845793" y="4442481"/>
          <a:ext cx="2668569" cy="1749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8569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임시 비밀 번호가 발급되었습니다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임시 비밀번호는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“****”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해당 비밀번호는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 동안 유효하며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시간이 경과 되면 다시 비밀번호를 발급 받으세요 </a:t>
                      </a:r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6808367" y="4387095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45" y="5918108"/>
            <a:ext cx="948905" cy="223502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8760663" y="4258831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pop-up-4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010781" y="35060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583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5922"/>
              </p:ext>
            </p:extLst>
          </p:nvPr>
        </p:nvGraphicFramePr>
        <p:xfrm>
          <a:off x="175610" y="983406"/>
          <a:ext cx="7306022" cy="50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7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764205" y="1119099"/>
            <a:ext cx="1265595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65888" y="1120498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329984" y="1120498"/>
            <a:ext cx="3974117" cy="2490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 내역을 입력을 하세요 </a:t>
            </a: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21998"/>
              </p:ext>
            </p:extLst>
          </p:nvPr>
        </p:nvGraphicFramePr>
        <p:xfrm>
          <a:off x="200472" y="1643891"/>
          <a:ext cx="7321554" cy="380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3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1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20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공지 제목  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첨부파일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2507239" y="6437114"/>
            <a:ext cx="256352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◄◄  ◄  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| 1 | </a:t>
            </a:r>
            <a:r>
              <a:rPr lang="en-US" altLang="ko-KR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2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| 3 | 4 | 5 | 6 | 7 | 8 | 9 | 10 |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►  ►►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45862" y="3084290"/>
            <a:ext cx="7276165" cy="2582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5" name="타원 104"/>
          <p:cNvSpPr/>
          <p:nvPr/>
        </p:nvSpPr>
        <p:spPr>
          <a:xfrm>
            <a:off x="966716" y="101447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436545" y="102623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38332" y="303228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-1161532" y="217291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922085" y="320813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1493848" y="5812746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13" name="타원 112"/>
          <p:cNvSpPr/>
          <p:nvPr/>
        </p:nvSpPr>
        <p:spPr>
          <a:xfrm>
            <a:off x="6081828" y="2592424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44692" y="688838"/>
            <a:ext cx="8322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ko-KR" altLang="en-US" sz="800" smtClean="0"/>
              <a:t>공지사항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33" y="2727497"/>
            <a:ext cx="257175" cy="238125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33" y="2727497"/>
            <a:ext cx="257175" cy="23812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58" y="2717972"/>
            <a:ext cx="257175" cy="23812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20" y="3776909"/>
            <a:ext cx="257175" cy="23812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20" y="3776909"/>
            <a:ext cx="257175" cy="23812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45" y="3767384"/>
            <a:ext cx="257175" cy="2381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공지사항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34886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-1161532" y="217291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922085" y="320813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1493848" y="5812746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6854" y="974588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ko-KR" altLang="en-US" sz="800" smtClean="0"/>
              <a:t>공지 사항 세부 내역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3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414981"/>
            <a:ext cx="7092950" cy="2813105"/>
          </a:xfrm>
          <a:prstGeom prst="rect">
            <a:avLst/>
          </a:prstGeom>
        </p:spPr>
      </p:pic>
      <p:sp>
        <p:nvSpPr>
          <p:cNvPr id="31" name="Text Box"/>
          <p:cNvSpPr>
            <a:spLocks/>
          </p:cNvSpPr>
          <p:nvPr/>
        </p:nvSpPr>
        <p:spPr bwMode="auto">
          <a:xfrm>
            <a:off x="1473292" y="171032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48596" y="5491019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2" y="1985376"/>
            <a:ext cx="6935926" cy="1695132"/>
          </a:xfrm>
          <a:prstGeom prst="rect">
            <a:avLst/>
          </a:prstGeom>
        </p:spPr>
      </p:pic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1347720" y="1723185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41433" y="1424084"/>
            <a:ext cx="987237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등록일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 Box"/>
          <p:cNvSpPr>
            <a:spLocks/>
          </p:cNvSpPr>
          <p:nvPr/>
        </p:nvSpPr>
        <p:spPr bwMode="auto">
          <a:xfrm>
            <a:off x="1473292" y="1468926"/>
            <a:ext cx="2035141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2016-01-01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0278" y="3736539"/>
            <a:ext cx="1033408" cy="128345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첨부파일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4784" y="3745742"/>
            <a:ext cx="6058443" cy="12834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 Box"/>
          <p:cNvSpPr>
            <a:spLocks/>
          </p:cNvSpPr>
          <p:nvPr/>
        </p:nvSpPr>
        <p:spPr bwMode="auto">
          <a:xfrm>
            <a:off x="1429477" y="3823111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파일명 </a:t>
            </a:r>
            <a:r>
              <a:rPr lang="en-US" altLang="ko-KR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1.hwp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120"/>
          <p:cNvSpPr>
            <a:spLocks noChangeArrowheads="1"/>
          </p:cNvSpPr>
          <p:nvPr/>
        </p:nvSpPr>
        <p:spPr bwMode="auto">
          <a:xfrm>
            <a:off x="6756237" y="542842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"/>
          <p:cNvSpPr>
            <a:spLocks/>
          </p:cNvSpPr>
          <p:nvPr/>
        </p:nvSpPr>
        <p:spPr bwMode="auto">
          <a:xfrm>
            <a:off x="1430460" y="4091208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 Box"/>
          <p:cNvSpPr>
            <a:spLocks/>
          </p:cNvSpPr>
          <p:nvPr/>
        </p:nvSpPr>
        <p:spPr bwMode="auto">
          <a:xfrm>
            <a:off x="1443160" y="4351558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 Box"/>
          <p:cNvSpPr>
            <a:spLocks/>
          </p:cNvSpPr>
          <p:nvPr/>
        </p:nvSpPr>
        <p:spPr bwMode="auto">
          <a:xfrm>
            <a:off x="1443160" y="4574007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 Box"/>
          <p:cNvSpPr>
            <a:spLocks/>
          </p:cNvSpPr>
          <p:nvPr/>
        </p:nvSpPr>
        <p:spPr bwMode="auto">
          <a:xfrm>
            <a:off x="1455860" y="4834357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1996" y="2100051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공지사항입니다</a:t>
            </a:r>
            <a:r>
              <a:rPr lang="en-US" altLang="ko-KR" sz="800" dirty="0" smtClean="0"/>
              <a:t>. 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테스트 사항 입니다</a:t>
            </a:r>
            <a:r>
              <a:rPr lang="en-US" altLang="ko-KR" sz="800" dirty="0" smtClean="0"/>
              <a:t>. </a:t>
            </a:r>
          </a:p>
          <a:p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1523037" y="1686885"/>
            <a:ext cx="111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임시 테스트 입니다</a:t>
            </a:r>
            <a:r>
              <a:rPr lang="en-US" altLang="ko-KR" sz="800" dirty="0" smtClean="0"/>
              <a:t>. </a:t>
            </a:r>
          </a:p>
          <a:p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172568" y="1413167"/>
            <a:ext cx="987237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작성자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 Box"/>
          <p:cNvSpPr>
            <a:spLocks/>
          </p:cNvSpPr>
          <p:nvPr/>
        </p:nvSpPr>
        <p:spPr bwMode="auto">
          <a:xfrm>
            <a:off x="5304427" y="1458009"/>
            <a:ext cx="2035141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43369" y="3841161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아래쪽 화살표 4"/>
          <p:cNvSpPr/>
          <p:nvPr/>
        </p:nvSpPr>
        <p:spPr>
          <a:xfrm>
            <a:off x="4143381" y="3891765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2" name="직사각형 71"/>
          <p:cNvSpPr/>
          <p:nvPr/>
        </p:nvSpPr>
        <p:spPr>
          <a:xfrm>
            <a:off x="4043369" y="4101127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3" name="아래쪽 화살표 72"/>
          <p:cNvSpPr/>
          <p:nvPr/>
        </p:nvSpPr>
        <p:spPr>
          <a:xfrm>
            <a:off x="4143381" y="4151731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직사각형 73"/>
          <p:cNvSpPr/>
          <p:nvPr/>
        </p:nvSpPr>
        <p:spPr>
          <a:xfrm>
            <a:off x="4043369" y="4364573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아래쪽 화살표 74"/>
          <p:cNvSpPr/>
          <p:nvPr/>
        </p:nvSpPr>
        <p:spPr>
          <a:xfrm>
            <a:off x="4143381" y="4415177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4043369" y="4624539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7" name="아래쪽 화살표 76"/>
          <p:cNvSpPr/>
          <p:nvPr/>
        </p:nvSpPr>
        <p:spPr>
          <a:xfrm>
            <a:off x="4143381" y="4675143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8" name="직사각형 77"/>
          <p:cNvSpPr/>
          <p:nvPr/>
        </p:nvSpPr>
        <p:spPr>
          <a:xfrm>
            <a:off x="4072272" y="4840743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9" name="아래쪽 화살표 78"/>
          <p:cNvSpPr/>
          <p:nvPr/>
        </p:nvSpPr>
        <p:spPr>
          <a:xfrm>
            <a:off x="4172284" y="4891347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0" name="Oval 120"/>
          <p:cNvSpPr>
            <a:spLocks noChangeArrowheads="1"/>
          </p:cNvSpPr>
          <p:nvPr/>
        </p:nvSpPr>
        <p:spPr bwMode="auto">
          <a:xfrm>
            <a:off x="1363904" y="3689550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120"/>
          <p:cNvSpPr>
            <a:spLocks noChangeArrowheads="1"/>
          </p:cNvSpPr>
          <p:nvPr/>
        </p:nvSpPr>
        <p:spPr bwMode="auto">
          <a:xfrm>
            <a:off x="3980901" y="3750710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7977336" y="2847557"/>
            <a:ext cx="21868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0"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 추가요청 </a:t>
            </a:r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 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사항은 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 회사를 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선택을 할 수 있는</a:t>
            </a:r>
            <a:endParaRPr kumimoji="0" lang="en-US" altLang="ko-KR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형태로 구현 요청 </a:t>
            </a:r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7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45587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2538255" y="1957448"/>
            <a:ext cx="256352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◄◄  ◄  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| 1 | </a:t>
            </a:r>
            <a:r>
              <a:rPr lang="en-US" altLang="ko-KR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2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| 3 | 4 | 5 | 6 | 7 | 8 | 9 | 10 |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►  ►►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496153" y="5430609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12859"/>
              </p:ext>
            </p:extLst>
          </p:nvPr>
        </p:nvGraphicFramePr>
        <p:xfrm>
          <a:off x="197555" y="1245011"/>
          <a:ext cx="7187786" cy="397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1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2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4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64212"/>
              </a:tblGrid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처리 상태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답변 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답변 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54785" y="2745517"/>
            <a:ext cx="7170408" cy="2582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" name="타원 30"/>
          <p:cNvSpPr/>
          <p:nvPr/>
        </p:nvSpPr>
        <p:spPr>
          <a:xfrm>
            <a:off x="6336506" y="537876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1530744" y="2198862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810381" y="278177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7770263" y="2847557"/>
            <a:ext cx="1483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1:1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문의 답변 주체는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본사에서 답변 처리를 한다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1:1 </a:t>
            </a:r>
            <a:r>
              <a:rPr lang="ko-KR" altLang="en-US" smtClean="0"/>
              <a:t>문의 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99370"/>
              </p:ext>
            </p:extLst>
          </p:nvPr>
        </p:nvGraphicFramePr>
        <p:xfrm>
          <a:off x="7770263" y="878116"/>
          <a:ext cx="2030962" cy="2139202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129231"/>
            <a:ext cx="7092950" cy="3099546"/>
          </a:xfrm>
          <a:prstGeom prst="rect">
            <a:avLst/>
          </a:prstGeom>
        </p:spPr>
      </p:pic>
      <p:sp>
        <p:nvSpPr>
          <p:cNvPr id="19" name="Text Box"/>
          <p:cNvSpPr>
            <a:spLocks/>
          </p:cNvSpPr>
          <p:nvPr/>
        </p:nvSpPr>
        <p:spPr bwMode="auto">
          <a:xfrm>
            <a:off x="1473292" y="142457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919" y="4364624"/>
            <a:ext cx="833307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질문 등록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"/>
          <p:cNvSpPr>
            <a:spLocks/>
          </p:cNvSpPr>
          <p:nvPr/>
        </p:nvSpPr>
        <p:spPr bwMode="auto">
          <a:xfrm>
            <a:off x="1472665" y="1175748"/>
            <a:ext cx="1759405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"/>
          <p:cNvSpPr>
            <a:spLocks/>
          </p:cNvSpPr>
          <p:nvPr/>
        </p:nvSpPr>
        <p:spPr bwMode="auto">
          <a:xfrm>
            <a:off x="3242507" y="1175748"/>
            <a:ext cx="165600" cy="16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Drop-Down Arrow"/>
          <p:cNvSpPr/>
          <p:nvPr/>
        </p:nvSpPr>
        <p:spPr>
          <a:xfrm rot="10800000">
            <a:off x="3290450" y="1236130"/>
            <a:ext cx="74231" cy="592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1354784" y="117285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84783" y="4364877"/>
            <a:ext cx="664632" cy="2677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6" name="TextBox 64"/>
          <p:cNvSpPr txBox="1"/>
          <p:nvPr/>
        </p:nvSpPr>
        <p:spPr bwMode="auto">
          <a:xfrm>
            <a:off x="341058" y="4631417"/>
            <a:ext cx="70721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개인정보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노출시에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타인의 의하여 예기치 못한 피해를 입을 수 있으니 주의하시기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소중한 개인정보는 노출되지 않도록 주의해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휴대폰번호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등의 유효한 정보는 노출을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삼가해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" y="1699626"/>
            <a:ext cx="6992035" cy="2520536"/>
          </a:xfrm>
          <a:prstGeom prst="rect">
            <a:avLst/>
          </a:prstGeom>
        </p:spPr>
      </p:pic>
      <p:cxnSp>
        <p:nvCxnSpPr>
          <p:cNvPr id="28" name="꺾인 연결선 27"/>
          <p:cNvCxnSpPr>
            <a:stCxn id="20" idx="2"/>
            <a:endCxn id="34" idx="0"/>
          </p:cNvCxnSpPr>
          <p:nvPr/>
        </p:nvCxnSpPr>
        <p:spPr bwMode="auto">
          <a:xfrm rot="16200000" flipH="1">
            <a:off x="7447238" y="4190747"/>
            <a:ext cx="315693" cy="119902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00"/>
            </a:solidFill>
            <a:prstDash val="sysDash"/>
            <a:round/>
            <a:headEnd type="oval" w="med" len="med"/>
            <a:tailEnd type="triangle" w="med" len="med"/>
          </a:ln>
          <a:effectLst/>
        </p:spPr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3" y="4655531"/>
            <a:ext cx="7323135" cy="123505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823471" y="4948106"/>
            <a:ext cx="2762250" cy="902043"/>
          </a:xfrm>
          <a:prstGeom prst="rect">
            <a:avLst/>
          </a:prstGeom>
          <a:solidFill>
            <a:schemeClr val="bg1"/>
          </a:solidFill>
          <a:ln w="19050">
            <a:solidFill>
              <a:srgbClr val="3676BD"/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95075" y="494810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92929"/>
                </a:solidFill>
                <a:sym typeface="Wingdings" pitchFamily="2" charset="2"/>
              </a:rPr>
              <a:t>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1965" y="5219980"/>
            <a:ext cx="2523898" cy="407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질문이 등록되었습니다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09"/>
          <p:cNvSpPr>
            <a:spLocks noChangeArrowheads="1"/>
          </p:cNvSpPr>
          <p:nvPr/>
        </p:nvSpPr>
        <p:spPr bwMode="auto">
          <a:xfrm>
            <a:off x="8714802" y="5649247"/>
            <a:ext cx="357374" cy="130175"/>
          </a:xfrm>
          <a:prstGeom prst="rect">
            <a:avLst/>
          </a:prstGeom>
          <a:noFill/>
          <a:ln w="63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466758" y="5649842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Rectangle 309"/>
          <p:cNvSpPr>
            <a:spLocks noChangeArrowheads="1"/>
          </p:cNvSpPr>
          <p:nvPr/>
        </p:nvSpPr>
        <p:spPr bwMode="auto">
          <a:xfrm>
            <a:off x="9118061" y="5650661"/>
            <a:ext cx="357374" cy="130175"/>
          </a:xfrm>
          <a:prstGeom prst="rect">
            <a:avLst/>
          </a:prstGeom>
          <a:noFill/>
          <a:ln w="63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9441258" y="562732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433" y="176067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문의 내용을 입력 하세요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1:1 </a:t>
            </a:r>
            <a:r>
              <a:rPr lang="ko-KR" altLang="en-US" smtClean="0"/>
              <a:t>답변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69"/>
              </p:ext>
            </p:extLst>
          </p:nvPr>
        </p:nvGraphicFramePr>
        <p:xfrm>
          <a:off x="7770263" y="878116"/>
          <a:ext cx="2030962" cy="2139202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129231"/>
            <a:ext cx="7092950" cy="3099546"/>
          </a:xfrm>
          <a:prstGeom prst="rect">
            <a:avLst/>
          </a:prstGeom>
        </p:spPr>
      </p:pic>
      <p:sp>
        <p:nvSpPr>
          <p:cNvPr id="19" name="Text Box"/>
          <p:cNvSpPr>
            <a:spLocks/>
          </p:cNvSpPr>
          <p:nvPr/>
        </p:nvSpPr>
        <p:spPr bwMode="auto">
          <a:xfrm>
            <a:off x="1473292" y="142457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919" y="4364624"/>
            <a:ext cx="833307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"/>
          <p:cNvSpPr>
            <a:spLocks/>
          </p:cNvSpPr>
          <p:nvPr/>
        </p:nvSpPr>
        <p:spPr bwMode="auto">
          <a:xfrm>
            <a:off x="1472665" y="1175748"/>
            <a:ext cx="1759405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"/>
          <p:cNvSpPr>
            <a:spLocks/>
          </p:cNvSpPr>
          <p:nvPr/>
        </p:nvSpPr>
        <p:spPr bwMode="auto">
          <a:xfrm>
            <a:off x="3242507" y="1175748"/>
            <a:ext cx="165600" cy="16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Drop-Down Arrow"/>
          <p:cNvSpPr/>
          <p:nvPr/>
        </p:nvSpPr>
        <p:spPr>
          <a:xfrm rot="10800000">
            <a:off x="3290450" y="1236130"/>
            <a:ext cx="74231" cy="592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64"/>
          <p:cNvSpPr txBox="1"/>
          <p:nvPr/>
        </p:nvSpPr>
        <p:spPr bwMode="auto">
          <a:xfrm>
            <a:off x="341058" y="4631417"/>
            <a:ext cx="70721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개인정보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노출시에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타인의 의하여 예기치 못한 피해를 입을 수 있으니 주의하시기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소중한 개인정보는 노출되지 않도록 주의해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휴대폰번호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등의 유효한 정보는 노출을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삼가해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6" y="1671732"/>
            <a:ext cx="6992035" cy="11633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3" y="4655531"/>
            <a:ext cx="7323135" cy="123505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00433" y="176067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문의 내용을 입력 하세요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817" y="3147850"/>
            <a:ext cx="1205713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답변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" y="3522823"/>
            <a:ext cx="6935926" cy="706414"/>
          </a:xfrm>
          <a:prstGeom prst="rect">
            <a:avLst/>
          </a:prstGeom>
        </p:spPr>
      </p:pic>
      <p:sp>
        <p:nvSpPr>
          <p:cNvPr id="41" name="Oval 120"/>
          <p:cNvSpPr>
            <a:spLocks noChangeArrowheads="1"/>
          </p:cNvSpPr>
          <p:nvPr/>
        </p:nvSpPr>
        <p:spPr bwMode="auto">
          <a:xfrm>
            <a:off x="6861109" y="4237879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958" y="359899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bg2">
                    <a:lumMod val="50000"/>
                  </a:schemeClr>
                </a:solidFill>
              </a:rPr>
              <a:t>답변 준비 중입니다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1472665" y="3693122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1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3831" y="319616"/>
            <a:ext cx="2936086" cy="2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769" y="57554"/>
            <a:ext cx="3643338" cy="216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08419" y="58159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차량관제시스템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49341" y="6367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3831" y="319616"/>
            <a:ext cx="2936086" cy="2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769" y="57554"/>
            <a:ext cx="3643338" cy="216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08419" y="58159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차량관제시스템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49341" y="6367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HCS-Mobile-01-1103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메뉴버튼 </a:t>
            </a:r>
            <a:r>
              <a:rPr lang="ko-KR" altLang="en-US" sz="900" dirty="0" err="1"/>
              <a:t>선택시</a:t>
            </a:r>
            <a:r>
              <a:rPr lang="en-US" altLang="ko-KR" sz="900" dirty="0"/>
              <a:t>,</a:t>
            </a:r>
            <a:r>
              <a:rPr lang="ko-KR" altLang="en-US" sz="900" dirty="0"/>
              <a:t> 로그인 안내 팝업을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사용자 </a:t>
            </a:r>
            <a:r>
              <a:rPr lang="ko-KR" altLang="en-US" sz="900" dirty="0"/>
              <a:t>아이콘 </a:t>
            </a:r>
            <a:r>
              <a:rPr lang="ko-KR" altLang="en-US" sz="900" dirty="0" err="1"/>
              <a:t>선택시</a:t>
            </a:r>
            <a:r>
              <a:rPr lang="en-US" altLang="ko-KR" sz="900" dirty="0"/>
              <a:t>, </a:t>
            </a:r>
            <a:r>
              <a:rPr lang="ko-KR" altLang="en-US" sz="900" dirty="0"/>
              <a:t>로그인 안내 팝업을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로그인 </a:t>
            </a:r>
            <a:r>
              <a:rPr lang="ko-KR" altLang="en-US" sz="900" dirty="0"/>
              <a:t>창에 알맞은 로그인 정보 </a:t>
            </a:r>
            <a:r>
              <a:rPr lang="ko-KR" altLang="en-US" sz="900" dirty="0" err="1"/>
              <a:t>입력시</a:t>
            </a:r>
            <a:r>
              <a:rPr lang="ko-KR" altLang="en-US" sz="900" dirty="0"/>
              <a:t> 메인 화면으로 화면 전환되며</a:t>
            </a:r>
            <a:r>
              <a:rPr lang="en-US" altLang="ko-KR" sz="900" dirty="0"/>
              <a:t>, </a:t>
            </a:r>
            <a:r>
              <a:rPr lang="ko-KR" altLang="en-US" sz="900" dirty="0"/>
              <a:t>비정상 정보 </a:t>
            </a:r>
            <a:r>
              <a:rPr lang="ko-KR" altLang="en-US" sz="900" dirty="0" err="1"/>
              <a:t>입력시</a:t>
            </a:r>
            <a:r>
              <a:rPr lang="ko-KR" altLang="en-US" sz="900" dirty="0"/>
              <a:t> </a:t>
            </a:r>
            <a:r>
              <a:rPr lang="en-US" altLang="ko-KR" sz="900" dirty="0"/>
              <a:t>Alert</a:t>
            </a:r>
            <a:r>
              <a:rPr lang="ko-KR" altLang="en-US" sz="900" dirty="0"/>
              <a:t> 팝업을 띄운다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체크시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정상적으로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아이디를 저장한다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안내 팝업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표출시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화면은 어둡게 처리되고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멘트가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팝업과 함께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누락시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누락시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입력하여 주세요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60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이상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미사용계정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장기 미사용으로 인하여 아이디가 회수되었습니다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관리자에게 문의하세요</a:t>
            </a:r>
            <a:r>
              <a:rPr lang="en-US" altLang="ko-KR" dirty="0" smtClean="0"/>
              <a:t>..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이상 비밀번호 변경하지 않았을 경우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장기 비밀번호를 변경하지 않아 아이디가 회수되었습니다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문의하세요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연속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이상 틀려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회수 조치되었습니다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문의하세요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혹은 비밀번호가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혹은 비밀번호가 틀렸습니다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정상계정이고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이전의 경우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[S0000]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정상계정이고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80~90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사이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이전에는 비밀번호 변경이 필요합니다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후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주시기 바랍니다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[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[S0001]]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9040" y="830174"/>
            <a:ext cx="3460787" cy="5588677"/>
            <a:chOff x="344488" y="838800"/>
            <a:chExt cx="3460787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en-US" altLang="ko-KR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운송관리시스템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363675" y="2614539"/>
              <a:ext cx="3441600" cy="2398637"/>
              <a:chOff x="178763" y="2497906"/>
              <a:chExt cx="3441600" cy="239863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prstClr val="black"/>
                    </a:solidFill>
                  </a:rPr>
                  <a:t>아이</a:t>
                </a:r>
                <a:r>
                  <a:rPr lang="ko-KR" altLang="en-US" sz="1000" dirty="0">
                    <a:solidFill>
                      <a:prstClr val="black"/>
                    </a:solidFill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prstClr val="black"/>
                    </a:solidFill>
                  </a:rPr>
                  <a:t>비밀번호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로그</a:t>
                </a:r>
                <a:r>
                  <a:rPr lang="ko-KR" altLang="en-US" sz="1000" b="1" dirty="0">
                    <a:solidFill>
                      <a:prstClr val="white"/>
                    </a:solidFill>
                  </a:rPr>
                  <a:t>인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flipH="1">
                <a:off x="178763" y="4896543"/>
                <a:ext cx="344160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344488" y="908720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prstClr val="white"/>
                  </a:solidFill>
                </a:rPr>
                <a:t>1</a:t>
              </a:r>
              <a:endParaRPr lang="ko-KR" altLang="en-US" sz="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>
              <a:spLocks noChangeAspect="1"/>
            </p:cNvSpPr>
            <p:nvPr/>
          </p:nvSpPr>
          <p:spPr>
            <a:xfrm>
              <a:off x="381620" y="3007092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prstClr val="white"/>
                  </a:solidFill>
                </a:rPr>
                <a:t>3</a:t>
              </a:r>
              <a:endParaRPr lang="ko-KR" altLang="en-US" sz="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3640" y="917346"/>
              <a:ext cx="26916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운송관리시스템</a:t>
              </a:r>
              <a:endPara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7869324" y="2183022"/>
            <a:ext cx="1872208" cy="974668"/>
            <a:chOff x="7905328" y="2238308"/>
            <a:chExt cx="1872208" cy="974668"/>
          </a:xfrm>
        </p:grpSpPr>
        <p:sp>
          <p:nvSpPr>
            <p:cNvPr id="113" name="직사각형 1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 정보를 다시 입력 해주세요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121" name="타원 120"/>
          <p:cNvSpPr>
            <a:spLocks noChangeAspect="1"/>
          </p:cNvSpPr>
          <p:nvPr/>
        </p:nvSpPr>
        <p:spPr>
          <a:xfrm>
            <a:off x="331788" y="468704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4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1740" y="590280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492544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60498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14255" y="2939100"/>
            <a:ext cx="3222725" cy="4535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아이</a:t>
            </a:r>
            <a:r>
              <a:rPr lang="ko-KR" altLang="en-US" sz="1000" dirty="0">
                <a:solidFill>
                  <a:prstClr val="black"/>
                </a:solidFill>
              </a:rPr>
              <a:t>디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95136" y="2639018"/>
            <a:ext cx="563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114186" y="3484360"/>
            <a:ext cx="3222725" cy="4746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비밀번호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24896" y="4068445"/>
            <a:ext cx="3199042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로그</a:t>
            </a:r>
            <a:r>
              <a:rPr lang="ko-KR" altLang="en-US" sz="1000" b="1" dirty="0">
                <a:solidFill>
                  <a:prstClr val="white"/>
                </a:solidFill>
              </a:rPr>
              <a:t>인</a:t>
            </a: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4139697" y="4702504"/>
            <a:ext cx="947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  아이디 저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H="1">
            <a:off x="4016896" y="5008475"/>
            <a:ext cx="34416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000996" y="59291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131800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9754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8190" y="1005980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/>
          <p:cNvSpPr>
            <a:spLocks noChangeAspect="1"/>
          </p:cNvSpPr>
          <p:nvPr/>
        </p:nvSpPr>
        <p:spPr>
          <a:xfrm>
            <a:off x="3329171" y="93304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2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6656" y="855134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00759" y="2857418"/>
            <a:ext cx="2381234" cy="1224136"/>
            <a:chOff x="4442641" y="2735080"/>
            <a:chExt cx="2381234" cy="1224136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85" name="그룹 84"/>
            <p:cNvGrpSpPr/>
            <p:nvPr/>
          </p:nvGrpSpPr>
          <p:grpSpPr>
            <a:xfrm>
              <a:off x="4442641" y="2735080"/>
              <a:ext cx="2381234" cy="1224136"/>
              <a:chOff x="2679778" y="2607993"/>
              <a:chExt cx="2381234" cy="1224136"/>
            </a:xfrm>
            <a:grpFill/>
          </p:grpSpPr>
          <p:sp>
            <p:nvSpPr>
              <p:cNvPr id="88" name="TextBox 87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680945" y="2607993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679778" y="3112049"/>
                <a:ext cx="2381234" cy="72008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 bwMode="auto">
              <a:xfrm>
                <a:off x="2746207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</a:rPr>
                  <a:t>알림</a:t>
                </a:r>
                <a:endParaRPr kumimoji="0" lang="ko-KR" altLang="en-US" sz="1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2926146" y="3270867"/>
                <a:ext cx="1893467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서비스 이용을 위해 로그인</a:t>
                </a:r>
                <a:r>
                  <a:rPr kumimoji="0" lang="en-US" altLang="ko-KR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해주세요</a:t>
                </a:r>
                <a:r>
                  <a:rPr kumimoji="0" lang="en-US" altLang="ko-KR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0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7" name="모서리가 둥근 직사각형 86"/>
            <p:cNvSpPr/>
            <p:nvPr/>
          </p:nvSpPr>
          <p:spPr>
            <a:xfrm>
              <a:off x="5357574" y="3717032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86" name="타원 85"/>
          <p:cNvSpPr>
            <a:spLocks noChangeAspect="1"/>
          </p:cNvSpPr>
          <p:nvPr/>
        </p:nvSpPr>
        <p:spPr>
          <a:xfrm>
            <a:off x="4493926" y="272035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5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46571" y="89853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ChangeArrowheads="1"/>
          </p:cNvSpPr>
          <p:nvPr/>
        </p:nvSpPr>
        <p:spPr bwMode="auto">
          <a:xfrm>
            <a:off x="309563" y="285750"/>
            <a:ext cx="9286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개정 이력서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95464"/>
              </p:ext>
            </p:extLst>
          </p:nvPr>
        </p:nvGraphicFramePr>
        <p:xfrm>
          <a:off x="874714" y="1168400"/>
          <a:ext cx="8172450" cy="2995168"/>
        </p:xfrm>
        <a:graphic>
          <a:graphicData uri="http://schemas.openxmlformats.org/drawingml/2006/table">
            <a:tbl>
              <a:tblPr/>
              <a:tblGrid>
                <a:gridCol w="881170"/>
                <a:gridCol w="1130535"/>
                <a:gridCol w="5177928"/>
                <a:gridCol w="98281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일자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내용 및 페이지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ea"/>
                          <a:ea typeface="+mn-ea"/>
                          <a:cs typeface="Times New Roman"/>
                        </a:rPr>
                        <a:t>2017.01.02</a:t>
                      </a: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지트레이스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5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HCS-Mobile-01-1104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 알림 메시지 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입력하지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않았을때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않았을때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잘못되었을때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잘못되었을때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팝업닫힘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통화버튼클릭시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법인대표번호로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전화연결된다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휴면상태일때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팝업닫힘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통화버튼클릭시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법인대표번호로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전화연결된다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1740" y="590280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492544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60498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000996" y="59291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131800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9754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grpSp>
          <p:nvGrpSpPr>
            <p:cNvPr id="72" name="그룹 71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522000" y="1506303"/>
              <a:ext cx="2319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현대커머셜 운송지원 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0515" y="980574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그룹 139"/>
          <p:cNvGrpSpPr/>
          <p:nvPr/>
        </p:nvGrpSpPr>
        <p:grpSpPr>
          <a:xfrm>
            <a:off x="4031605" y="836712"/>
            <a:ext cx="3441675" cy="5588677"/>
            <a:chOff x="363600" y="838800"/>
            <a:chExt cx="3441675" cy="5588677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3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TextBox 141"/>
            <p:cNvSpPr txBox="1"/>
            <p:nvPr/>
          </p:nvSpPr>
          <p:spPr>
            <a:xfrm>
              <a:off x="522000" y="1506303"/>
              <a:ext cx="2319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현대커머셜 운송지원 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1" name="직사각형 160"/>
          <p:cNvSpPr/>
          <p:nvPr/>
        </p:nvSpPr>
        <p:spPr>
          <a:xfrm>
            <a:off x="4030416" y="839843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4736976" y="1950276"/>
            <a:ext cx="1872208" cy="974668"/>
            <a:chOff x="7905328" y="2238308"/>
            <a:chExt cx="1872208" cy="974668"/>
          </a:xfrm>
        </p:grpSpPr>
        <p:sp>
          <p:nvSpPr>
            <p:cNvPr id="175" name="직사각형 174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아이디가 잘못되었습니다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736976" y="4398548"/>
            <a:ext cx="1872208" cy="974668"/>
            <a:chOff x="4736976" y="4326540"/>
            <a:chExt cx="1872208" cy="974668"/>
          </a:xfrm>
        </p:grpSpPr>
        <p:sp>
          <p:nvSpPr>
            <p:cNvPr id="181" name="직사각형 180"/>
            <p:cNvSpPr/>
            <p:nvPr/>
          </p:nvSpPr>
          <p:spPr>
            <a:xfrm>
              <a:off x="4736976" y="4326540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736976" y="4727874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 bwMode="auto">
            <a:xfrm>
              <a:off x="4813574" y="4406915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 bwMode="auto">
            <a:xfrm>
              <a:off x="4808984" y="4783852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휴면회원입니다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관리자에게 문의하세요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5660256" y="509509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통화</a:t>
              </a: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5194300" y="509788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800" dirty="0">
                  <a:solidFill>
                    <a:schemeClr val="bg1"/>
                  </a:solidFill>
                </a:rPr>
                <a:t>소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9" name="타원 188"/>
          <p:cNvSpPr>
            <a:spLocks noChangeAspect="1"/>
          </p:cNvSpPr>
          <p:nvPr/>
        </p:nvSpPr>
        <p:spPr>
          <a:xfrm>
            <a:off x="4592960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>
            <a:spLocks noChangeAspect="1"/>
          </p:cNvSpPr>
          <p:nvPr/>
        </p:nvSpPr>
        <p:spPr>
          <a:xfrm>
            <a:off x="4592984" y="429312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4736976" y="3149012"/>
            <a:ext cx="1872208" cy="974668"/>
            <a:chOff x="4736976" y="3149012"/>
            <a:chExt cx="1872208" cy="974668"/>
          </a:xfrm>
        </p:grpSpPr>
        <p:sp>
          <p:nvSpPr>
            <p:cNvPr id="192" name="직사각형 191"/>
            <p:cNvSpPr/>
            <p:nvPr/>
          </p:nvSpPr>
          <p:spPr>
            <a:xfrm>
              <a:off x="4736976" y="3149012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736976" y="3550346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 bwMode="auto">
            <a:xfrm>
              <a:off x="4813574" y="3229387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 bwMode="auto">
            <a:xfrm>
              <a:off x="4808984" y="3606324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비밀번호가 잘못되었습니다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5706988" y="393305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통화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5241032" y="393584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800" dirty="0">
                  <a:solidFill>
                    <a:schemeClr val="bg1"/>
                  </a:solidFill>
                </a:rPr>
                <a:t>소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8" name="타원 197"/>
          <p:cNvSpPr>
            <a:spLocks noChangeAspect="1"/>
          </p:cNvSpPr>
          <p:nvPr/>
        </p:nvSpPr>
        <p:spPr>
          <a:xfrm>
            <a:off x="4592960" y="304356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45057" y="841604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136576" y="1894005"/>
            <a:ext cx="1872208" cy="974668"/>
            <a:chOff x="7905328" y="2238308"/>
            <a:chExt cx="1872208" cy="974668"/>
          </a:xfrm>
        </p:grpSpPr>
        <p:sp>
          <p:nvSpPr>
            <p:cNvPr id="163" name="직사각형 16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아이디를 입력하여 주세요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136576" y="3478181"/>
            <a:ext cx="1872208" cy="974668"/>
            <a:chOff x="7905328" y="2238308"/>
            <a:chExt cx="1872208" cy="974668"/>
          </a:xfrm>
        </p:grpSpPr>
        <p:sp>
          <p:nvSpPr>
            <p:cNvPr id="169" name="직사각형 168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비밀번호를 입력하여 주세요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87" name="타원 186"/>
          <p:cNvSpPr>
            <a:spLocks noChangeAspect="1"/>
          </p:cNvSpPr>
          <p:nvPr/>
        </p:nvSpPr>
        <p:spPr>
          <a:xfrm>
            <a:off x="992560" y="178857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992560" y="337275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91645" y="90660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3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HCS-Mobile-01-1105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2755" y="320834"/>
            <a:ext cx="288203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이용약관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53114" y="5911433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812" y="320835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501170" y="5915254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15254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이용약관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이용약관내용 팝업이 닫힌다</a:t>
            </a: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44488" y="838800"/>
            <a:ext cx="3448087" cy="5588677"/>
            <a:chOff x="357188" y="838800"/>
            <a:chExt cx="3448087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357188" y="5815880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813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6896" y="832827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310565" y="1268760"/>
            <a:ext cx="2954674" cy="4881377"/>
            <a:chOff x="4302582" y="1322027"/>
            <a:chExt cx="2954674" cy="4881377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9" y="1322027"/>
              <a:ext cx="2952117" cy="4267213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4302582" y="5589241"/>
              <a:ext cx="2954674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타원 128"/>
          <p:cNvSpPr>
            <a:spLocks noChangeAspect="1"/>
          </p:cNvSpPr>
          <p:nvPr/>
        </p:nvSpPr>
        <p:spPr>
          <a:xfrm>
            <a:off x="5281851" y="5573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13972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1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42821" y="312209"/>
            <a:ext cx="292254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개인정보 처리방침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44488" y="5920059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7889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개인정보처리방침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92544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044" y="67205"/>
            <a:ext cx="3643338" cy="216000"/>
          </a:xfrm>
        </p:spPr>
        <p:txBody>
          <a:bodyPr/>
          <a:lstStyle/>
          <a:p>
            <a:r>
              <a:rPr lang="en-US" altLang="ko-KR" dirty="0" smtClean="0"/>
              <a:t>HCS-Mobile-01-1106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 처리방침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개인정보처리방침내용 팝업이 닫힌다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타원 79"/>
            <p:cNvSpPr>
              <a:spLocks noChangeAspect="1"/>
            </p:cNvSpPr>
            <p:nvPr/>
          </p:nvSpPr>
          <p:spPr>
            <a:xfrm>
              <a:off x="1493150" y="5831394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>
            <a:spLocks noChangeAspect="1"/>
          </p:cNvSpPr>
          <p:nvPr/>
        </p:nvSpPr>
        <p:spPr>
          <a:xfrm>
            <a:off x="5241056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7510" y="980714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6896" y="838800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293461" y="1337633"/>
            <a:ext cx="2941843" cy="4881377"/>
            <a:chOff x="4315412" y="1322027"/>
            <a:chExt cx="2941843" cy="4881377"/>
          </a:xfrm>
        </p:grpSpPr>
        <p:sp>
          <p:nvSpPr>
            <p:cNvPr id="70" name="직사각형 69"/>
            <p:cNvSpPr/>
            <p:nvPr/>
          </p:nvSpPr>
          <p:spPr>
            <a:xfrm>
              <a:off x="4315412" y="5589241"/>
              <a:ext cx="2941843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08056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0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0188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개인정보 취급방침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44488" y="5920059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650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92544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522" y="49743"/>
            <a:ext cx="3643338" cy="216000"/>
          </a:xfrm>
        </p:spPr>
        <p:txBody>
          <a:bodyPr/>
          <a:lstStyle/>
          <a:p>
            <a:r>
              <a:rPr lang="en-US" altLang="ko-KR" dirty="0" smtClean="0"/>
              <a:t>HCS-Mobile-01-1107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 취급방침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개인정보취급방침내용 팝업이 닫힌다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7131757" y="48684"/>
            <a:ext cx="1224136" cy="216000"/>
          </a:xfrm>
        </p:spPr>
        <p:txBody>
          <a:bodyPr/>
          <a:lstStyle/>
          <a:p>
            <a:r>
              <a:rPr lang="ko-KR" altLang="en-US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sp>
          <p:nvSpPr>
            <p:cNvPr id="82" name="타원 81"/>
            <p:cNvSpPr>
              <a:spLocks noChangeAspect="1"/>
            </p:cNvSpPr>
            <p:nvPr/>
          </p:nvSpPr>
          <p:spPr>
            <a:xfrm>
              <a:off x="2652532" y="5828459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241032" y="555533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467" y="101667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5331" y="845609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313275" y="1333472"/>
            <a:ext cx="2943980" cy="4881377"/>
            <a:chOff x="4313276" y="1322027"/>
            <a:chExt cx="2943980" cy="488137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4313276" y="5589241"/>
              <a:ext cx="2943980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3275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HCS-Mobile-01-1108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00663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ko-KR" altLang="en-US" dirty="0" smtClean="0"/>
              <a:t>약관 동의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최초로그인시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208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이용 약관 동의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이용약관 내용 팝업이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체크박스를 클릭하여 이용약관에 동의의사를 표시한다</a:t>
            </a:r>
            <a:r>
              <a:rPr lang="en-US" altLang="ko-KR" sz="900" dirty="0"/>
              <a:t>..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체크박스를 클릭하여 개인정보 처리방침 동의의사를 표시한다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 클릭하여 개인정보 취급방침 동의의사를 표시한다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전체 동의 </a:t>
            </a:r>
            <a:r>
              <a:rPr lang="ko-KR" altLang="en-US" sz="900" dirty="0" err="1"/>
              <a:t>체크시</a:t>
            </a:r>
            <a:r>
              <a:rPr lang="ko-KR" altLang="en-US" sz="900" dirty="0"/>
              <a:t> 이용약관</a:t>
            </a:r>
            <a:r>
              <a:rPr lang="en-US" altLang="ko-KR" sz="900" dirty="0"/>
              <a:t>, </a:t>
            </a:r>
            <a:r>
              <a:rPr lang="ko-KR" altLang="en-US" sz="900" dirty="0"/>
              <a:t>개인정보 처리방침</a:t>
            </a:r>
            <a:r>
              <a:rPr lang="en-US" altLang="ko-KR" sz="900" dirty="0"/>
              <a:t>, </a:t>
            </a:r>
            <a:r>
              <a:rPr lang="ko-KR" altLang="en-US" sz="900" dirty="0"/>
              <a:t>개인정보 취급방침 모두 동의함에 체크된다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모든 약관에 동의해야만 계약서 화면으로 이동한다</a:t>
            </a:r>
            <a:r>
              <a:rPr lang="en-US" altLang="ko-KR" sz="900" dirty="0" smtClean="0"/>
              <a:t>.(</a:t>
            </a:r>
            <a:r>
              <a:rPr lang="ko-KR" altLang="en-US" sz="900" dirty="0"/>
              <a:t>전자문서 연동</a:t>
            </a:r>
            <a:r>
              <a:rPr lang="en-US" altLang="ko-KR" sz="900" dirty="0" smtClean="0"/>
              <a:t>)</a:t>
            </a: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 smtClean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취소버튼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로그인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이용약관 팝업이 닫힌다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504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2102130" y="5811138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타원 183"/>
          <p:cNvSpPr>
            <a:spLocks noChangeAspect="1"/>
          </p:cNvSpPr>
          <p:nvPr/>
        </p:nvSpPr>
        <p:spPr>
          <a:xfrm>
            <a:off x="1928664" y="206087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5" name="타원 184"/>
          <p:cNvSpPr>
            <a:spLocks noChangeAspect="1"/>
          </p:cNvSpPr>
          <p:nvPr/>
        </p:nvSpPr>
        <p:spPr>
          <a:xfrm>
            <a:off x="344512" y="249289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6" name="타원 185"/>
          <p:cNvSpPr>
            <a:spLocks noChangeAspect="1"/>
          </p:cNvSpPr>
          <p:nvPr/>
        </p:nvSpPr>
        <p:spPr>
          <a:xfrm>
            <a:off x="344488" y="378906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>
            <a:spLocks noChangeAspect="1"/>
          </p:cNvSpPr>
          <p:nvPr/>
        </p:nvSpPr>
        <p:spPr>
          <a:xfrm>
            <a:off x="365720" y="505127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1509340" y="527583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>
            <a:spLocks noChangeAspect="1"/>
          </p:cNvSpPr>
          <p:nvPr/>
        </p:nvSpPr>
        <p:spPr>
          <a:xfrm>
            <a:off x="2036664" y="567594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29755" y="580524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>
            <a:spLocks noChangeAspect="1"/>
          </p:cNvSpPr>
          <p:nvPr/>
        </p:nvSpPr>
        <p:spPr>
          <a:xfrm>
            <a:off x="1010641" y="566384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2" name="타원 191"/>
          <p:cNvSpPr>
            <a:spLocks noChangeAspect="1"/>
          </p:cNvSpPr>
          <p:nvPr/>
        </p:nvSpPr>
        <p:spPr>
          <a:xfrm>
            <a:off x="5241032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892628" y="4005064"/>
            <a:ext cx="1800200" cy="974668"/>
            <a:chOff x="7905328" y="2238308"/>
            <a:chExt cx="1800200" cy="974668"/>
          </a:xfrm>
        </p:grpSpPr>
        <p:sp>
          <p:nvSpPr>
            <p:cNvPr id="66" name="직사각형 65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7905328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모든 약관동의는 필수사항 입니다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5363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618" y="855134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4305400" y="1354911"/>
            <a:ext cx="2954674" cy="4881377"/>
            <a:chOff x="4302582" y="1322027"/>
            <a:chExt cx="2954674" cy="4881377"/>
          </a:xfrm>
        </p:grpSpPr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9" y="1322027"/>
              <a:ext cx="2952117" cy="4267213"/>
            </a:xfrm>
            <a:prstGeom prst="rect">
              <a:avLst/>
            </a:prstGeom>
          </p:spPr>
        </p:pic>
        <p:sp>
          <p:nvSpPr>
            <p:cNvPr id="182" name="직사각형 181"/>
            <p:cNvSpPr/>
            <p:nvPr/>
          </p:nvSpPr>
          <p:spPr>
            <a:xfrm>
              <a:off x="4302582" y="5589241"/>
              <a:ext cx="2954674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23546" y="91848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HCS-Mobile-01-1109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0899" y="324842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사용자 개인정보 처리방침 상세내용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ko-KR" altLang="en-US" dirty="0" smtClean="0"/>
              <a:t>처리방침 </a:t>
            </a:r>
            <a:r>
              <a:rPr lang="ko-KR" altLang="en-US" dirty="0"/>
              <a:t>동의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개인정보처리방침 내용이 팝업으로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 처리방침 팝업이 닫힌다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32089" y="71401"/>
            <a:ext cx="1071001" cy="216000"/>
          </a:xfrm>
        </p:spPr>
        <p:txBody>
          <a:bodyPr/>
          <a:lstStyle/>
          <a:p>
            <a:r>
              <a:rPr lang="ko-KR" altLang="en-US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885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>
            <a:spLocks noChangeAspect="1"/>
          </p:cNvSpPr>
          <p:nvPr/>
        </p:nvSpPr>
        <p:spPr>
          <a:xfrm>
            <a:off x="1928664" y="335701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159193" y="5829648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79381" y="581796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5253756" y="555535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5624" y="994859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618" y="845609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21011" y="1270848"/>
            <a:ext cx="2941843" cy="4881377"/>
            <a:chOff x="4315412" y="1322027"/>
            <a:chExt cx="2941843" cy="488137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315412" y="5589241"/>
              <a:ext cx="2941843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4007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HCS-Mobile-01-1110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0188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약관 동의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 로그인시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65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취급방침 동의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5956144"/>
          </a:xfrm>
        </p:spPr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개인정보처리방침 내용이 팝업으로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 처리방침 팝업이 닫힌다</a:t>
            </a:r>
            <a:r>
              <a:rPr lang="en-US" altLang="ko-KR" sz="900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4"/>
          </p:nvPr>
        </p:nvSpPr>
        <p:spPr>
          <a:xfrm>
            <a:off x="5330006" y="6763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885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1" name="타원 50"/>
          <p:cNvSpPr>
            <a:spLocks noChangeAspect="1"/>
          </p:cNvSpPr>
          <p:nvPr/>
        </p:nvSpPr>
        <p:spPr>
          <a:xfrm>
            <a:off x="1928664" y="465316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68861" y="580920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51528" y="580524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241056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688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306" y="855134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0662" y="1281839"/>
            <a:ext cx="2943980" cy="4881377"/>
            <a:chOff x="4313276" y="1322027"/>
            <a:chExt cx="2943980" cy="48813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4313276" y="5589241"/>
              <a:ext cx="2943980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33071" y="930171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HCS-Mobile-01-1113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84465" y="321734"/>
            <a:ext cx="302433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메뉴조</a:t>
            </a:r>
            <a:r>
              <a:rPr lang="ko-KR" altLang="en-US" dirty="0"/>
              <a:t>작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메뉴버튼</a:t>
            </a:r>
            <a:r>
              <a:rPr lang="en-US" altLang="ko-KR" sz="900" dirty="0"/>
              <a:t>(     )</a:t>
            </a:r>
            <a:r>
              <a:rPr lang="ko-KR" altLang="en-US" sz="900" dirty="0"/>
              <a:t> </a:t>
            </a:r>
            <a:r>
              <a:rPr lang="ko-KR" altLang="en-US" sz="900" dirty="0" err="1"/>
              <a:t>클릭시</a:t>
            </a:r>
            <a:r>
              <a:rPr lang="en-US" altLang="ko-KR" sz="900" dirty="0"/>
              <a:t>,</a:t>
            </a:r>
            <a:r>
              <a:rPr lang="ko-KR" altLang="en-US" sz="900" dirty="0"/>
              <a:t> 화면이 우측으로 밀리며 </a:t>
            </a:r>
            <a:r>
              <a:rPr lang="ko-KR" altLang="en-US" sz="900" dirty="0" err="1"/>
              <a:t>메뉴트리가</a:t>
            </a:r>
            <a:r>
              <a:rPr lang="ko-KR" altLang="en-US" sz="900" dirty="0"/>
              <a:t> 펼쳐진다</a:t>
            </a:r>
            <a:r>
              <a:rPr lang="en-US" altLang="ko-KR" sz="900" dirty="0"/>
              <a:t>. (</a:t>
            </a:r>
            <a:r>
              <a:rPr lang="ko-KR" altLang="en-US" sz="900" dirty="0" err="1"/>
              <a:t>사용자별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메뉴트리</a:t>
            </a:r>
            <a:r>
              <a:rPr lang="ko-KR" altLang="en-US" sz="900" dirty="0"/>
              <a:t> 참조</a:t>
            </a:r>
            <a:r>
              <a:rPr lang="en-US" altLang="ko-KR" sz="900" dirty="0"/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홈버튼</a:t>
            </a:r>
            <a:r>
              <a:rPr lang="en-US" altLang="ko-KR" sz="900" dirty="0"/>
              <a:t>(     </a:t>
            </a:r>
            <a:r>
              <a:rPr lang="en-US" altLang="ko-KR" sz="900" dirty="0" smtClean="0"/>
              <a:t>  )</a:t>
            </a:r>
            <a:r>
              <a:rPr lang="ko-KR" altLang="en-US" sz="900" dirty="0" smtClean="0"/>
              <a:t> </a:t>
            </a:r>
            <a:r>
              <a:rPr lang="ko-KR" altLang="en-US" sz="900" dirty="0" err="1"/>
              <a:t>클릭시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모든 화면에서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월단위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실적이 화면과 같이 간략히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공지사항화면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900" dirty="0"/>
              <a:t>신규내용이 있을 경우  </a:t>
            </a:r>
            <a:r>
              <a:rPr lang="ko-KR" altLang="en-US" sz="900" dirty="0" smtClean="0"/>
              <a:t>표시된다</a:t>
            </a:r>
            <a:r>
              <a:rPr lang="en-US" altLang="ko-KR" sz="900" dirty="0" smtClean="0"/>
              <a:t>.  </a:t>
            </a:r>
            <a:r>
              <a:rPr lang="en-US" altLang="ko-KR" sz="900" dirty="0"/>
              <a:t>– </a:t>
            </a:r>
            <a:r>
              <a:rPr lang="ko-KR" altLang="en-US" sz="900" dirty="0" smtClean="0">
                <a:solidFill>
                  <a:srgbClr val="FF0000"/>
                </a:solidFill>
              </a:rPr>
              <a:t>사용자의 경우 공지사항 중 법인공지만 </a:t>
            </a:r>
            <a:r>
              <a:rPr lang="ko-KR" altLang="en-US" sz="900" dirty="0">
                <a:solidFill>
                  <a:srgbClr val="FF0000"/>
                </a:solidFill>
              </a:rPr>
              <a:t>표출한다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개이며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제목길이가 길경우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표출한다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퇴근 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배차관리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/>
              <a:t>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7748498" y="2528936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803400" y="4869160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30" y="871737"/>
            <a:ext cx="144000" cy="1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75780" y="1550233"/>
            <a:ext cx="147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전체 운송 실적 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 flipH="1">
            <a:off x="556202" y="1802508"/>
            <a:ext cx="1156438" cy="0"/>
          </a:xfrm>
          <a:prstGeom prst="line">
            <a:avLst/>
          </a:prstGeom>
          <a:ln w="889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87861"/>
              </p:ext>
            </p:extLst>
          </p:nvPr>
        </p:nvGraphicFramePr>
        <p:xfrm>
          <a:off x="498360" y="1946524"/>
          <a:ext cx="3160480" cy="1472890"/>
        </p:xfrm>
        <a:graphic>
          <a:graphicData uri="http://schemas.openxmlformats.org/drawingml/2006/table">
            <a:tbl>
              <a:tblPr/>
              <a:tblGrid>
                <a:gridCol w="1142272"/>
                <a:gridCol w="2018208"/>
              </a:tblGrid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근 무 일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배 송 처 수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인수확인수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 동 거 리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 행 시 간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350900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50900" y="838800"/>
            <a:ext cx="3441675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94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0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453224" y="4653136"/>
            <a:ext cx="3234322" cy="1152128"/>
            <a:chOff x="278518" y="4669707"/>
            <a:chExt cx="3234322" cy="1411320"/>
          </a:xfrm>
        </p:grpSpPr>
        <p:sp>
          <p:nvSpPr>
            <p:cNvPr id="108" name="직사각형 107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8058" y="4873972"/>
              <a:ext cx="1916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47622" y="1432300"/>
            <a:ext cx="3448800" cy="313306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타원 203"/>
          <p:cNvSpPr>
            <a:spLocks noChangeAspect="1"/>
          </p:cNvSpPr>
          <p:nvPr/>
        </p:nvSpPr>
        <p:spPr>
          <a:xfrm>
            <a:off x="331788" y="90872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6" name="타원 205"/>
          <p:cNvSpPr>
            <a:spLocks noChangeAspect="1"/>
          </p:cNvSpPr>
          <p:nvPr/>
        </p:nvSpPr>
        <p:spPr>
          <a:xfrm>
            <a:off x="363306" y="152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8708" y="4844550"/>
            <a:ext cx="475860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3402756" y="45811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1840" y="101460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/>
          <p:cNvSpPr>
            <a:spLocks noChangeAspect="1"/>
          </p:cNvSpPr>
          <p:nvPr/>
        </p:nvSpPr>
        <p:spPr>
          <a:xfrm>
            <a:off x="3311919" y="94166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4356" y="1500266"/>
            <a:ext cx="172928" cy="17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36988" y="5918093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출근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67792" y="5913288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배차관리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635746" y="5913288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운송관리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1502542" y="581009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2635746" y="579710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8" name="타원 207"/>
          <p:cNvSpPr>
            <a:spLocks noChangeAspect="1"/>
          </p:cNvSpPr>
          <p:nvPr/>
        </p:nvSpPr>
        <p:spPr>
          <a:xfrm>
            <a:off x="331788" y="579710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HCS-Mobile-01-1114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Home 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회원명과 환영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멘트가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로그아웃보고를하고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토큰제거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주문배차관리 메뉴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이동한다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콜센터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법인콜센터로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전화 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운송관리 메뉴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화면전환이 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>
                <a:solidFill>
                  <a:srgbClr val="FF0000"/>
                </a:solidFill>
              </a:rPr>
              <a:t>좌측 메뉴가 나올 때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기존 화면은 오른쪽으로 밀린 상태가 되며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아래와 같이 동작한다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171450" indent="-17145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Char char="-"/>
              <a:tabLst>
                <a:tab pos="228600" algn="l"/>
              </a:tabLst>
            </a:pPr>
            <a:r>
              <a:rPr lang="ko-KR" altLang="en-US" sz="900" dirty="0">
                <a:solidFill>
                  <a:srgbClr val="FF0000"/>
                </a:solidFill>
              </a:rPr>
              <a:t>밀려난 우측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 err="1">
                <a:solidFill>
                  <a:srgbClr val="FF0000"/>
                </a:solidFill>
              </a:rPr>
              <a:t>메인화면</a:t>
            </a:r>
            <a:r>
              <a:rPr lang="en-US" altLang="ko-KR" sz="900" dirty="0">
                <a:solidFill>
                  <a:srgbClr val="FF0000"/>
                </a:solidFill>
              </a:rPr>
              <a:t>) </a:t>
            </a:r>
            <a:r>
              <a:rPr lang="ko-KR" altLang="en-US" sz="900" dirty="0" err="1">
                <a:solidFill>
                  <a:srgbClr val="FF0000"/>
                </a:solidFill>
              </a:rPr>
              <a:t>클릭시</a:t>
            </a:r>
            <a:r>
              <a:rPr lang="ko-KR" altLang="en-US" sz="900" dirty="0">
                <a:solidFill>
                  <a:srgbClr val="FF0000"/>
                </a:solidFill>
              </a:rPr>
              <a:t> 화면이 좌측으로 밀려 제자리로 돌아온다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171450" indent="-17145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Char char="-"/>
              <a:tabLst>
                <a:tab pos="228600" algn="l"/>
              </a:tabLst>
            </a:pPr>
            <a:r>
              <a:rPr lang="ko-KR" altLang="en-US" sz="900" dirty="0">
                <a:solidFill>
                  <a:srgbClr val="FF0000"/>
                </a:solidFill>
              </a:rPr>
              <a:t>메뉴 항목 </a:t>
            </a:r>
            <a:r>
              <a:rPr lang="ko-KR" altLang="en-US" sz="900" dirty="0" err="1">
                <a:solidFill>
                  <a:srgbClr val="FF0000"/>
                </a:solidFill>
              </a:rPr>
              <a:t>선택시</a:t>
            </a:r>
            <a:r>
              <a:rPr lang="ko-KR" altLang="en-US" sz="900" dirty="0">
                <a:solidFill>
                  <a:srgbClr val="FF0000"/>
                </a:solidFill>
              </a:rPr>
              <a:t> 화면이 좌측으로 밀려 제자리로 돌아온 후 각 해당기능을 수행한다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55" name="직사각형 54"/>
          <p:cNvSpPr/>
          <p:nvPr/>
        </p:nvSpPr>
        <p:spPr>
          <a:xfrm>
            <a:off x="5948523" y="838800"/>
            <a:ext cx="1510307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18312" y="2535017"/>
            <a:ext cx="1929600" cy="253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5400000">
            <a:off x="5654393" y="3958362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5660889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16896" y="1959962"/>
            <a:ext cx="1926515" cy="289851"/>
            <a:chOff x="5236340" y="1061547"/>
            <a:chExt cx="1933722" cy="289851"/>
          </a:xfrm>
        </p:grpSpPr>
        <p:sp>
          <p:nvSpPr>
            <p:cNvPr id="92" name="직사각형 91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016896" y="2245162"/>
            <a:ext cx="1926515" cy="289854"/>
            <a:chOff x="5236340" y="1061547"/>
            <a:chExt cx="1933722" cy="289854"/>
          </a:xfrm>
        </p:grpSpPr>
        <p:sp>
          <p:nvSpPr>
            <p:cNvPr id="98" name="직사각형 97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rot="5400000">
              <a:off x="6887029" y="1068367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022523" y="2781678"/>
            <a:ext cx="1925999" cy="289855"/>
            <a:chOff x="5236340" y="1061547"/>
            <a:chExt cx="1933204" cy="289855"/>
          </a:xfrm>
        </p:grpSpPr>
        <p:sp>
          <p:nvSpPr>
            <p:cNvPr id="101" name="직사각형 100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 rot="5400000">
            <a:off x="5654393" y="3984739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022522" y="3068960"/>
            <a:ext cx="1920916" cy="289855"/>
            <a:chOff x="5245900" y="1061547"/>
            <a:chExt cx="1928102" cy="289855"/>
          </a:xfrm>
        </p:grpSpPr>
        <p:sp>
          <p:nvSpPr>
            <p:cNvPr id="108" name="직사각형 107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3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00" y="98280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5640866" y="2241881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016896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018037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>
            <a:spLocks noChangeAspect="1"/>
          </p:cNvSpPr>
          <p:nvPr/>
        </p:nvSpPr>
        <p:spPr>
          <a:xfrm>
            <a:off x="3913487" y="214323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2941" y="3033776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2941" y="276059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 rot="5400000">
            <a:off x="1996941" y="2768449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4013" y="2230324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356838" y="1948403"/>
            <a:ext cx="1926516" cy="289849"/>
            <a:chOff x="356838" y="1948403"/>
            <a:chExt cx="1926516" cy="289849"/>
          </a:xfrm>
        </p:grpSpPr>
        <p:sp>
          <p:nvSpPr>
            <p:cNvPr id="127" name="직사각형 126"/>
            <p:cNvSpPr/>
            <p:nvPr/>
          </p:nvSpPr>
          <p:spPr>
            <a:xfrm>
              <a:off x="356838" y="1948403"/>
              <a:ext cx="1918504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2000839" y="1955736"/>
              <a:ext cx="28803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356840" y="248171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130" name="TextBox 129"/>
          <p:cNvSpPr txBox="1"/>
          <p:nvPr/>
        </p:nvSpPr>
        <p:spPr>
          <a:xfrm rot="5400000">
            <a:off x="1991315" y="248905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 rot="5400000">
            <a:off x="1994336" y="3380100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90334" y="1947623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137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272814" y="838800"/>
            <a:ext cx="151976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375713" y="968371"/>
            <a:ext cx="1368284" cy="53405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4140826" y="964818"/>
            <a:ext cx="1690302" cy="844381"/>
            <a:chOff x="5598676" y="1108197"/>
            <a:chExt cx="1690302" cy="844381"/>
          </a:xfrm>
        </p:grpSpPr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직사각형 143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659977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81515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8" name="타원 147"/>
          <p:cNvSpPr>
            <a:spLocks noChangeAspect="1"/>
          </p:cNvSpPr>
          <p:nvPr/>
        </p:nvSpPr>
        <p:spPr>
          <a:xfrm>
            <a:off x="352872" y="594930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59910" y="964818"/>
            <a:ext cx="1690302" cy="844381"/>
            <a:chOff x="459910" y="964818"/>
            <a:chExt cx="1690302" cy="844381"/>
          </a:xfrm>
        </p:grpSpPr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10" y="964818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직사각형 150"/>
            <p:cNvSpPr/>
            <p:nvPr/>
          </p:nvSpPr>
          <p:spPr>
            <a:xfrm>
              <a:off x="1405954" y="1610024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71010" y="1610901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>
            <a:spLocks noChangeAspect="1"/>
          </p:cNvSpPr>
          <p:nvPr/>
        </p:nvSpPr>
        <p:spPr>
          <a:xfrm>
            <a:off x="776536" y="87480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5" name="타원 154"/>
          <p:cNvSpPr>
            <a:spLocks noChangeAspect="1"/>
          </p:cNvSpPr>
          <p:nvPr/>
        </p:nvSpPr>
        <p:spPr>
          <a:xfrm>
            <a:off x="1280616" y="148478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46569"/>
              </p:ext>
            </p:extLst>
          </p:nvPr>
        </p:nvGraphicFramePr>
        <p:xfrm>
          <a:off x="4165886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7" name="타원 166"/>
          <p:cNvSpPr>
            <a:spLocks noChangeAspect="1"/>
          </p:cNvSpPr>
          <p:nvPr/>
        </p:nvSpPr>
        <p:spPr>
          <a:xfrm>
            <a:off x="200472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14974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HCS-Mobile-01-1115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 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관제 </a:t>
            </a:r>
            <a:r>
              <a:rPr lang="ko-KR" altLang="en-US" sz="900" dirty="0"/>
              <a:t>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화면전환이 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공지사항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하단메뉴 펼침 없이 공지사항 리스트 화면으로 화면전환이 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pic>
        <p:nvPicPr>
          <p:cNvPr id="5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52941" y="3059435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941" y="2522009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5400000">
            <a:off x="1996941" y="2529348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6691" y="2802597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838" y="1947262"/>
            <a:ext cx="1918504" cy="289849"/>
            <a:chOff x="5236340" y="1061547"/>
            <a:chExt cx="1925679" cy="289849"/>
          </a:xfrm>
        </p:grpSpPr>
        <p:sp>
          <p:nvSpPr>
            <p:cNvPr id="94" name="직사각형 93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568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980809" y="2530019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94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43905" y="243060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110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6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5943438" y="838800"/>
            <a:ext cx="151539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654393" y="470396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016896" y="1959352"/>
            <a:ext cx="1926515" cy="289851"/>
            <a:chOff x="5236340" y="1061547"/>
            <a:chExt cx="1933722" cy="289851"/>
          </a:xfrm>
        </p:grpSpPr>
        <p:sp>
          <p:nvSpPr>
            <p:cNvPr id="119" name="직사각형 118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016896" y="2244552"/>
            <a:ext cx="1926515" cy="289853"/>
            <a:chOff x="5236340" y="1061547"/>
            <a:chExt cx="1933722" cy="289853"/>
          </a:xfrm>
        </p:grpSpPr>
        <p:sp>
          <p:nvSpPr>
            <p:cNvPr id="122" name="직사각형 121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 rot="5400000">
              <a:off x="6887029" y="1068366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022523" y="2528392"/>
            <a:ext cx="1925999" cy="289855"/>
            <a:chOff x="5236340" y="1061547"/>
            <a:chExt cx="1933204" cy="289855"/>
          </a:xfrm>
        </p:grpSpPr>
        <p:sp>
          <p:nvSpPr>
            <p:cNvPr id="125" name="직사각형 124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 rot="5400000">
            <a:off x="5654393" y="4730343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022522" y="2805311"/>
            <a:ext cx="1920916" cy="289855"/>
            <a:chOff x="5245900" y="1061547"/>
            <a:chExt cx="1928102" cy="289855"/>
          </a:xfrm>
        </p:grpSpPr>
        <p:sp>
          <p:nvSpPr>
            <p:cNvPr id="132" name="직사각형 131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4016896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018037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>
          <a:xfrm>
            <a:off x="3913487" y="266709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075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5400000">
            <a:off x="5660889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4140826" y="964818"/>
            <a:ext cx="1690302" cy="844381"/>
            <a:chOff x="5598676" y="1108197"/>
            <a:chExt cx="1690302" cy="844381"/>
          </a:xfrm>
        </p:grpSpPr>
        <p:pic>
          <p:nvPicPr>
            <p:cNvPr id="14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직사각형 149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659977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8517"/>
              </p:ext>
            </p:extLst>
          </p:nvPr>
        </p:nvGraphicFramePr>
        <p:xfrm>
          <a:off x="4165886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58315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1213" y="1420826"/>
            <a:ext cx="1300161" cy="3714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Home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17" idx="0"/>
            <a:endCxn id="4" idx="2"/>
          </p:cNvCxnSpPr>
          <p:nvPr/>
        </p:nvCxnSpPr>
        <p:spPr>
          <a:xfrm rot="5400000" flipH="1" flipV="1">
            <a:off x="2876827" y="559202"/>
            <a:ext cx="521366" cy="298756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4" idx="0"/>
            <a:endCxn id="4" idx="2"/>
          </p:cNvCxnSpPr>
          <p:nvPr/>
        </p:nvCxnSpPr>
        <p:spPr>
          <a:xfrm rot="16200000" flipV="1">
            <a:off x="6140422" y="283174"/>
            <a:ext cx="521366" cy="3539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5" idx="0"/>
            <a:endCxn id="4" idx="2"/>
          </p:cNvCxnSpPr>
          <p:nvPr/>
        </p:nvCxnSpPr>
        <p:spPr>
          <a:xfrm rot="16200000" flipV="1">
            <a:off x="5385397" y="1038199"/>
            <a:ext cx="521366" cy="20295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75110"/>
              </p:ext>
            </p:extLst>
          </p:nvPr>
        </p:nvGraphicFramePr>
        <p:xfrm>
          <a:off x="7644416" y="2313668"/>
          <a:ext cx="1053000" cy="168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000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고객 지원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공지 사항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1:1 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문의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자주하는 질문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이용약관관리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51501"/>
              </p:ext>
            </p:extLst>
          </p:nvPr>
        </p:nvGraphicFramePr>
        <p:xfrm>
          <a:off x="914921" y="2313668"/>
          <a:ext cx="1457613" cy="2345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61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기초 정보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정비 상품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세차상품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 차량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기초 정보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구역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>
            <a:stCxn id="16" idx="0"/>
            <a:endCxn id="4" idx="2"/>
          </p:cNvCxnSpPr>
          <p:nvPr/>
        </p:nvCxnSpPr>
        <p:spPr>
          <a:xfrm rot="16200000" flipV="1">
            <a:off x="4585072" y="1838524"/>
            <a:ext cx="522162" cy="429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54308"/>
              </p:ext>
            </p:extLst>
          </p:nvPr>
        </p:nvGraphicFramePr>
        <p:xfrm>
          <a:off x="2670732" y="2313668"/>
          <a:ext cx="1434062" cy="2375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062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사용자 관리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 현황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예약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46431"/>
              </p:ext>
            </p:extLst>
          </p:nvPr>
        </p:nvGraphicFramePr>
        <p:xfrm>
          <a:off x="4376936" y="2314464"/>
          <a:ext cx="1368152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운영자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 관리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작업 현황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>
            <a:stCxn id="15" idx="0"/>
            <a:endCxn id="4" idx="2"/>
          </p:cNvCxnSpPr>
          <p:nvPr/>
        </p:nvCxnSpPr>
        <p:spPr>
          <a:xfrm rot="5400000" flipH="1" flipV="1">
            <a:off x="3748845" y="1431220"/>
            <a:ext cx="521366" cy="1243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379"/>
              </p:ext>
            </p:extLst>
          </p:nvPr>
        </p:nvGraphicFramePr>
        <p:xfrm>
          <a:off x="5999446" y="2313668"/>
          <a:ext cx="1322841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841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관제 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현황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위치 관제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이동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5590" y="227021"/>
            <a:ext cx="4274526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Menu A</a:t>
            </a:r>
            <a:r>
              <a:rPr 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​rchitecture</a:t>
            </a:r>
            <a:endParaRPr lang="ko-KR" altLang="en-US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52922"/>
              </p:ext>
            </p:extLst>
          </p:nvPr>
        </p:nvGraphicFramePr>
        <p:xfrm>
          <a:off x="7644416" y="4319729"/>
          <a:ext cx="1062362" cy="137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62"/>
              </a:tblGrid>
              <a:tr h="33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9563" y="785609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Admin</a:t>
            </a:r>
            <a:r>
              <a:rPr lang="ko-KR" altLang="en-US" sz="1200" b="1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: </a:t>
            </a:r>
            <a:r>
              <a:rPr lang="ko-KR" altLang="en-US" sz="1200" b="1" smtClean="0">
                <a:latin typeface="+mn-ea"/>
                <a:ea typeface="+mn-ea"/>
              </a:rPr>
              <a:t>관리자 페이지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91508"/>
              </p:ext>
            </p:extLst>
          </p:nvPr>
        </p:nvGraphicFramePr>
        <p:xfrm>
          <a:off x="3981212" y="4797152"/>
          <a:ext cx="1691867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867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정산 내역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 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월단위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레포트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월단위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레포트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632520" y="5877272"/>
            <a:ext cx="54585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기초 정보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전에는 주문 불가 설정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예약후 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미 결제시 결제 취소 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구역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동 단위로 차량 매칭 배정을 위한 메뉴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권역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해당 지역을 묶어서 표현을 하는 방식으로 등록을 하고 차량 매칭을 할 수 있는 방안으로처리를 할 것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일일 마감을 지어야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12712"/>
              </p:ext>
            </p:extLst>
          </p:nvPr>
        </p:nvGraphicFramePr>
        <p:xfrm>
          <a:off x="6012783" y="4797152"/>
          <a:ext cx="1433183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8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권역 관리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6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HCS-Mobile-01-1116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 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회원정보수정 </a:t>
            </a:r>
            <a:r>
              <a:rPr lang="ko-KR" altLang="en-US" sz="900" dirty="0" err="1"/>
              <a:t>버튼클릭시</a:t>
            </a:r>
            <a:r>
              <a:rPr lang="ko-KR" altLang="en-US" sz="900" dirty="0"/>
              <a:t> 회원정보화면으로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수정하고자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항목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수정한 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 버튼을 클릭하면 재확인 팝업이 뜬다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버튼을 눌러 서버로 수정을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버튼을 클릭해 이전화면으로 이동한다</a:t>
            </a:r>
            <a:r>
              <a:rPr lang="en-US" altLang="ko-KR" sz="900" dirty="0"/>
              <a:t>. 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strike="sngStrik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비밀번호변경버튼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새비밀번호란과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비밀번호확인란이 나타난다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비밀번호변경버튼을클릭하면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비밀번호확인란이 사라진다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비밀번호변경시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저장버튼클릭시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내용이 저장된다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로그인 사용처리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재등록버튼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설정된 패턴이 있을 경우 표시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등록화면으로 이동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패턴 폐기 후 재등록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패턴로그인 사용처리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패턴등록화면으로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재등록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패턴을 삭제하고 새로 등록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패턴이 등록되어 있을 경우 표시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 사용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키패드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보안키패드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숫자키패드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pic>
        <p:nvPicPr>
          <p:cNvPr id="5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52941" y="2786261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공지사항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5400000">
            <a:off x="1977891" y="2528563"/>
            <a:ext cx="288032" cy="303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941" y="251248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관제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838" y="1947262"/>
            <a:ext cx="1918504" cy="289849"/>
            <a:chOff x="5236340" y="1061547"/>
            <a:chExt cx="1925679" cy="289849"/>
          </a:xfrm>
        </p:grpSpPr>
        <p:sp>
          <p:nvSpPr>
            <p:cNvPr id="94" name="직사각형 93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prstClr val="black"/>
                  </a:solidFill>
                </a:rPr>
                <a:t>배차관리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568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운송관</a:t>
            </a:r>
            <a:r>
              <a:rPr lang="ko-KR" altLang="en-US" sz="900" b="1" dirty="0">
                <a:solidFill>
                  <a:prstClr val="black"/>
                </a:solidFill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94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594906" y="2932248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 rot="5400000">
            <a:off x="5594906" y="2958625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5574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9" name="타원 108"/>
          <p:cNvSpPr>
            <a:spLocks noChangeAspect="1"/>
          </p:cNvSpPr>
          <p:nvPr/>
        </p:nvSpPr>
        <p:spPr>
          <a:xfrm>
            <a:off x="504368" y="147532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1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978313" y="1954932"/>
            <a:ext cx="1547696" cy="972400"/>
            <a:chOff x="4481963" y="2610453"/>
            <a:chExt cx="2395383" cy="1224139"/>
          </a:xfrm>
        </p:grpSpPr>
        <p:grpSp>
          <p:nvGrpSpPr>
            <p:cNvPr id="67" name="그룹 66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72" name="TextBox 71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730065" y="2947552"/>
                  <a:ext cx="2376263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저장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저장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1" name="모서리가 둥근 직사각형 70"/>
              <p:cNvSpPr/>
              <p:nvPr/>
            </p:nvSpPr>
            <p:spPr>
              <a:xfrm>
                <a:off x="5705940" y="3643105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037688" y="3548081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016896" y="836712"/>
            <a:ext cx="3445448" cy="5588677"/>
            <a:chOff x="4016896" y="836712"/>
            <a:chExt cx="3445448" cy="5588677"/>
          </a:xfrm>
        </p:grpSpPr>
        <p:grpSp>
          <p:nvGrpSpPr>
            <p:cNvPr id="79" name="그룹 78"/>
            <p:cNvGrpSpPr/>
            <p:nvPr/>
          </p:nvGrpSpPr>
          <p:grpSpPr>
            <a:xfrm>
              <a:off x="4016896" y="836712"/>
              <a:ext cx="3445448" cy="5588677"/>
              <a:chOff x="4016896" y="836712"/>
              <a:chExt cx="3445448" cy="558867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 smtClean="0">
                    <a:solidFill>
                      <a:schemeClr val="tx1"/>
                    </a:solidFill>
                  </a:rPr>
                  <a:t> 회원 정보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020669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왼쪽 화살표 87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3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209303" y="2051323"/>
            <a:ext cx="2012941" cy="2339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010XXXXYYYY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23206" y="382203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4016920" y="17812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4016896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타원 112"/>
          <p:cNvSpPr>
            <a:spLocks noChangeAspect="1"/>
          </p:cNvSpPr>
          <p:nvPr/>
        </p:nvSpPr>
        <p:spPr>
          <a:xfrm>
            <a:off x="5179190" y="375004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937"/>
              </p:ext>
            </p:extLst>
          </p:nvPr>
        </p:nvGraphicFramePr>
        <p:xfrm>
          <a:off x="4173433" y="2539521"/>
          <a:ext cx="3026288" cy="96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438"/>
                <a:gridCol w="2283850"/>
              </a:tblGrid>
              <a:tr h="255403"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로그인설정</a:t>
                      </a:r>
                      <a:endParaRPr kumimoji="1" lang="en-US" altLang="ko-KR" sz="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비밀번호 로그인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403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패턴로그인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403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패턴로그인으로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간편하게 로그인하세요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입력없이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패턴만으로 로그인 가능합니다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6596871" y="2583359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596871" y="282976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10" name="타원 109"/>
          <p:cNvSpPr/>
          <p:nvPr/>
        </p:nvSpPr>
        <p:spPr>
          <a:xfrm>
            <a:off x="6436341" y="261193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436341" y="2829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59748" y="282976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재등록</a:t>
            </a:r>
          </a:p>
        </p:txBody>
      </p:sp>
      <p:sp>
        <p:nvSpPr>
          <p:cNvPr id="117" name="타원 116"/>
          <p:cNvSpPr/>
          <p:nvPr/>
        </p:nvSpPr>
        <p:spPr>
          <a:xfrm>
            <a:off x="5685536" y="2829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29391"/>
              </p:ext>
            </p:extLst>
          </p:nvPr>
        </p:nvGraphicFramePr>
        <p:xfrm>
          <a:off x="427496" y="4235828"/>
          <a:ext cx="3567982" cy="151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620"/>
                <a:gridCol w="787421"/>
                <a:gridCol w="1007941"/>
              </a:tblGrid>
              <a:tr h="138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표시 아이콘 예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패턴 </a:t>
                      </a:r>
                      <a:r>
                        <a:rPr lang="ko-KR" altLang="en-US" sz="800" dirty="0" err="1" smtClean="0"/>
                        <a:t>미등록시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패턴등록시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패턴로그인 </a:t>
                      </a:r>
                      <a:r>
                        <a:rPr lang="ko-KR" altLang="en-US" sz="800" dirty="0" err="1" smtClean="0"/>
                        <a:t>사용중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모서리가 둥근 직사각형 118"/>
          <p:cNvSpPr/>
          <p:nvPr/>
        </p:nvSpPr>
        <p:spPr>
          <a:xfrm>
            <a:off x="3221841" y="4460523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221023" y="4691387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221023" y="4904126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221023" y="5128617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25411" y="5344641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21023" y="555114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56312" y="91855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89353" y="2060083"/>
            <a:ext cx="979671" cy="2339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727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HCS-Mobile-01-1117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로그인 화면입니다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로고 화면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비밀번호 로그인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이용약관 화면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개인정보처리방침 화면표시</a:t>
            </a: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 화면표시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(1~5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회까지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회부터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로그인 화면으로 이동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705937" y="1014172"/>
            <a:ext cx="1814488" cy="974668"/>
            <a:chOff x="7905328" y="2238308"/>
            <a:chExt cx="1814488" cy="974668"/>
          </a:xfrm>
        </p:grpSpPr>
        <p:sp>
          <p:nvSpPr>
            <p:cNvPr id="113" name="직사각형 1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05328" y="2490933"/>
              <a:ext cx="1800200" cy="7220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입력하신 패턴이 등록된 패턴과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일치하지 않습니다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다시 입력해 주세요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186755" y="718948"/>
            <a:ext cx="3240360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726074" y="101834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81089" y="3363491"/>
            <a:ext cx="2651692" cy="612000"/>
            <a:chOff x="461908" y="2393841"/>
            <a:chExt cx="2651692" cy="61200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481089" y="4509120"/>
            <a:ext cx="2651692" cy="612000"/>
            <a:chOff x="461908" y="2393841"/>
            <a:chExt cx="2651692" cy="612000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18" name="타원 217"/>
          <p:cNvSpPr/>
          <p:nvPr/>
        </p:nvSpPr>
        <p:spPr>
          <a:xfrm>
            <a:off x="501989" y="21221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481089" y="2186817"/>
            <a:ext cx="2651692" cy="612000"/>
            <a:chOff x="481089" y="2393841"/>
            <a:chExt cx="2651692" cy="612000"/>
          </a:xfrm>
        </p:grpSpPr>
        <p:sp>
          <p:nvSpPr>
            <p:cNvPr id="220" name="타원 219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23" name="그룹 222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27" name="직사각형 226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24" name="타원 223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1" name="타원 230"/>
          <p:cNvSpPr/>
          <p:nvPr/>
        </p:nvSpPr>
        <p:spPr>
          <a:xfrm>
            <a:off x="501989" y="329149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1247838" y="22661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240069" y="5844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1021089" y="586297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2460523" y="5878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247837" y="5589232"/>
            <a:ext cx="1184883" cy="2846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비밀번호로 로그인</a:t>
            </a:r>
          </a:p>
        </p:txBody>
      </p:sp>
      <p:sp>
        <p:nvSpPr>
          <p:cNvPr id="238" name="타원 237"/>
          <p:cNvSpPr/>
          <p:nvPr/>
        </p:nvSpPr>
        <p:spPr>
          <a:xfrm>
            <a:off x="1247838" y="55172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623957" y="776516"/>
            <a:ext cx="16530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잘못된 패턴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(1~5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회까지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3648290" y="2459924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패턴 입력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회째 표시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3567705" y="8180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0" name="타원 259"/>
          <p:cNvSpPr/>
          <p:nvPr/>
        </p:nvSpPr>
        <p:spPr>
          <a:xfrm>
            <a:off x="3567705" y="249738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731" y="838087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7" y="81688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86755" y="1264568"/>
            <a:ext cx="32403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880024" y="1541984"/>
            <a:ext cx="18357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등록하신 패턴을 입력해 주세요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803412" y="15854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89992" y="6071509"/>
            <a:ext cx="975098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269" name="직사각형 268"/>
          <p:cNvSpPr/>
          <p:nvPr/>
        </p:nvSpPr>
        <p:spPr>
          <a:xfrm>
            <a:off x="1165090" y="6071508"/>
            <a:ext cx="1176271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288704" y="6071507"/>
            <a:ext cx="1138411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71" name="그룹 270"/>
          <p:cNvGrpSpPr/>
          <p:nvPr/>
        </p:nvGrpSpPr>
        <p:grpSpPr>
          <a:xfrm>
            <a:off x="3728864" y="2683088"/>
            <a:ext cx="1814488" cy="974668"/>
            <a:chOff x="7905328" y="2238308"/>
            <a:chExt cx="1814488" cy="974668"/>
          </a:xfrm>
        </p:grpSpPr>
        <p:sp>
          <p:nvSpPr>
            <p:cNvPr id="272" name="직사각형 271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7905328" y="2490933"/>
              <a:ext cx="1800200" cy="7220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74" name="TextBox 273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입력 오류가 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회를 초과하였습니다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보안을 위해 아이디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비밀번호를 이용해 로그인 하세요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41164" y="754349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HCS-Mobile-01-1118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후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패턴 등록 화면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화면 로고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팝</a:t>
            </a:r>
            <a:r>
              <a:rPr lang="ko-KR" altLang="en-US" sz="900" dirty="0" smtClean="0"/>
              <a:t>업을 닫고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패턴등록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메시지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알럿을</a:t>
            </a:r>
            <a:r>
              <a:rPr lang="ko-KR" altLang="en-US" sz="900" dirty="0" smtClean="0"/>
              <a:t> 닫고 패턴 다시 등록 대기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표시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86754" y="692696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787089" y="9853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990199" y="193667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816709" y="973272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모바일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로그인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3815860" y="1664333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회원 가입 후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APP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최초 </a:t>
            </a: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로그인인지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확인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3814886" y="2419252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패턴로그인이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등록되어 있는지 확인</a:t>
            </a:r>
          </a:p>
        </p:txBody>
      </p:sp>
      <p:sp>
        <p:nvSpPr>
          <p:cNvPr id="228" name="TextBox 227"/>
          <p:cNvSpPr txBox="1"/>
          <p:nvPr/>
        </p:nvSpPr>
        <p:spPr bwMode="auto">
          <a:xfrm>
            <a:off x="5454551" y="2658726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 등록 안내 팝업</a:t>
            </a:r>
          </a:p>
        </p:txBody>
      </p:sp>
      <p:cxnSp>
        <p:nvCxnSpPr>
          <p:cNvPr id="233" name="직선 화살표 연결선 232"/>
          <p:cNvCxnSpPr>
            <a:stCxn id="218" idx="2"/>
            <a:endCxn id="219" idx="0"/>
          </p:cNvCxnSpPr>
          <p:nvPr/>
        </p:nvCxnSpPr>
        <p:spPr bwMode="auto">
          <a:xfrm flipH="1">
            <a:off x="4471468" y="1469118"/>
            <a:ext cx="849" cy="1952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4" name="직선 화살표 연결선 233"/>
          <p:cNvCxnSpPr>
            <a:stCxn id="219" idx="2"/>
            <a:endCxn id="220" idx="0"/>
          </p:cNvCxnSpPr>
          <p:nvPr/>
        </p:nvCxnSpPr>
        <p:spPr bwMode="auto">
          <a:xfrm flipH="1">
            <a:off x="4470494" y="2160179"/>
            <a:ext cx="974" cy="25907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5" name="꺾인 연결선 234"/>
          <p:cNvCxnSpPr>
            <a:stCxn id="220" idx="3"/>
          </p:cNvCxnSpPr>
          <p:nvPr/>
        </p:nvCxnSpPr>
        <p:spPr bwMode="auto">
          <a:xfrm flipV="1">
            <a:off x="5126101" y="1859865"/>
            <a:ext cx="327794" cy="8073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6" name="꺾인 연결선 235"/>
          <p:cNvCxnSpPr>
            <a:endCxn id="205" idx="3"/>
          </p:cNvCxnSpPr>
          <p:nvPr/>
        </p:nvCxnSpPr>
        <p:spPr bwMode="auto">
          <a:xfrm rot="5400000">
            <a:off x="4818667" y="1435917"/>
            <a:ext cx="956243" cy="317016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37" name="그룹 236"/>
          <p:cNvGrpSpPr/>
          <p:nvPr/>
        </p:nvGrpSpPr>
        <p:grpSpPr>
          <a:xfrm>
            <a:off x="635599" y="3560990"/>
            <a:ext cx="2651692" cy="612000"/>
            <a:chOff x="461908" y="2393841"/>
            <a:chExt cx="2651692" cy="612000"/>
          </a:xfrm>
        </p:grpSpPr>
        <p:grpSp>
          <p:nvGrpSpPr>
            <p:cNvPr id="238" name="그룹 23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4" name="타원 24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41" name="타원 24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2" name="타원 24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635599" y="4882823"/>
            <a:ext cx="2651692" cy="612000"/>
            <a:chOff x="461908" y="2393841"/>
            <a:chExt cx="2651692" cy="612000"/>
          </a:xfrm>
        </p:grpSpPr>
        <p:grpSp>
          <p:nvGrpSpPr>
            <p:cNvPr id="248" name="그룹 24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55" name="타원 25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6" name="타원 25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53" name="타원 25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4" name="타원 25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57" name="직사각형 256"/>
          <p:cNvSpPr/>
          <p:nvPr/>
        </p:nvSpPr>
        <p:spPr>
          <a:xfrm>
            <a:off x="1042126" y="1902024"/>
            <a:ext cx="18357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원하시는 패턴을 등록해 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656499" y="2319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63" name="그룹 262"/>
          <p:cNvGrpSpPr/>
          <p:nvPr/>
        </p:nvGrpSpPr>
        <p:grpSpPr>
          <a:xfrm>
            <a:off x="635599" y="2384316"/>
            <a:ext cx="2651692" cy="612000"/>
            <a:chOff x="481089" y="2393841"/>
            <a:chExt cx="2651692" cy="612000"/>
          </a:xfrm>
        </p:grpSpPr>
        <p:sp>
          <p:nvSpPr>
            <p:cNvPr id="264" name="타원 263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5" name="타원 264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6" name="타원 265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68" name="타원 267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9" name="타원 268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0" name="타원 269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5" name="타원 274"/>
          <p:cNvSpPr/>
          <p:nvPr/>
        </p:nvSpPr>
        <p:spPr>
          <a:xfrm>
            <a:off x="656499" y="348899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 bwMode="auto">
          <a:xfrm>
            <a:off x="3815860" y="723521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패턴등록 가이드</a:t>
            </a:r>
          </a:p>
        </p:txBody>
      </p:sp>
      <p:sp>
        <p:nvSpPr>
          <p:cNvPr id="279" name="타원 278"/>
          <p:cNvSpPr/>
          <p:nvPr/>
        </p:nvSpPr>
        <p:spPr>
          <a:xfrm>
            <a:off x="1402348" y="246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02" y="833885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모서리가 둥근 직사각형 302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305" name="그룹 304"/>
          <p:cNvGrpSpPr/>
          <p:nvPr/>
        </p:nvGrpSpPr>
        <p:grpSpPr>
          <a:xfrm>
            <a:off x="4012871" y="4439849"/>
            <a:ext cx="1814488" cy="1077383"/>
            <a:chOff x="7905328" y="2238308"/>
            <a:chExt cx="1814488" cy="1077383"/>
          </a:xfrm>
        </p:grpSpPr>
        <p:sp>
          <p:nvSpPr>
            <p:cNvPr id="306" name="직사각형 305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7905328" y="2490933"/>
              <a:ext cx="1800200" cy="82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등록을 취소하시겠습니까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등록은 나중에 회원정보수정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메뉴에서도 등록이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" name="모서리가 둥근 직사각형 309"/>
            <p:cNvSpPr/>
            <p:nvPr/>
          </p:nvSpPr>
          <p:spPr>
            <a:xfrm>
              <a:off x="8939655" y="3070985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311" name="모서리가 둥근 직사각형 310"/>
          <p:cNvSpPr/>
          <p:nvPr/>
        </p:nvSpPr>
        <p:spPr>
          <a:xfrm>
            <a:off x="4354060" y="5266723"/>
            <a:ext cx="421467" cy="140935"/>
          </a:xfrm>
          <a:prstGeom prst="roundRect">
            <a:avLst>
              <a:gd name="adj" fmla="val 4924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3944888" y="45811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4232936" y="5123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1" name="타원 290"/>
          <p:cNvSpPr/>
          <p:nvPr/>
        </p:nvSpPr>
        <p:spPr>
          <a:xfrm>
            <a:off x="4920115" y="513603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5468665" y="1015526"/>
            <a:ext cx="1814488" cy="1539049"/>
            <a:chOff x="7905328" y="2238308"/>
            <a:chExt cx="1814488" cy="1539049"/>
          </a:xfrm>
        </p:grpSpPr>
        <p:sp>
          <p:nvSpPr>
            <p:cNvPr id="313" name="직사각형 3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7905328" y="2490933"/>
              <a:ext cx="1800200" cy="12864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 bwMode="auto">
            <a:xfrm>
              <a:off x="7924775" y="2242483"/>
              <a:ext cx="11032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패턴 등록 안내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TextBox 315"/>
            <p:cNvSpPr txBox="1"/>
            <p:nvPr/>
          </p:nvSpPr>
          <p:spPr bwMode="auto">
            <a:xfrm>
              <a:off x="7919616" y="2557866"/>
              <a:ext cx="18002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로그인으로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간편하게 로그인 하세요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비밀번호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입력없이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패턴만으로 로그인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등록은 회원정보수정 메뉴에서도 등록 및 변경이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확인을 선택하시면 패턴 등록을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등록하실 수 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모서리가 둥근 직사각형 316"/>
            <p:cNvSpPr/>
            <p:nvPr/>
          </p:nvSpPr>
          <p:spPr>
            <a:xfrm>
              <a:off x="9045099" y="357279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318" name="모서리가 둥근 직사각형 317"/>
          <p:cNvSpPr/>
          <p:nvPr/>
        </p:nvSpPr>
        <p:spPr>
          <a:xfrm>
            <a:off x="5843455" y="2350014"/>
            <a:ext cx="421467" cy="140935"/>
          </a:xfrm>
          <a:prstGeom prst="roundRect">
            <a:avLst>
              <a:gd name="adj" fmla="val 4924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5343320" y="97131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5684590" y="22390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6647934" y="22517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7732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왼쪽 화살표 88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91" name="타원 90"/>
          <p:cNvSpPr/>
          <p:nvPr/>
        </p:nvSpPr>
        <p:spPr>
          <a:xfrm>
            <a:off x="200472" y="1340768"/>
            <a:ext cx="180019" cy="169608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3910" y="777611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HCS-Mobile-01-1119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후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패턴 등록 화면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앱화면</a:t>
            </a:r>
            <a:r>
              <a:rPr lang="ko-KR" altLang="en-US" sz="900" dirty="0" smtClean="0"/>
              <a:t> 로고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완료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r>
              <a:rPr lang="en-US" altLang="ko-KR" sz="900" dirty="0" smtClean="0"/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화면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패턴 입력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4736992" y="21737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787089" y="9853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990199" y="194891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635599" y="3560990"/>
            <a:ext cx="2651692" cy="612000"/>
            <a:chOff x="461908" y="2393841"/>
            <a:chExt cx="2651692" cy="612000"/>
          </a:xfrm>
        </p:grpSpPr>
        <p:grpSp>
          <p:nvGrpSpPr>
            <p:cNvPr id="254" name="그룹 253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61" name="타원 26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59" name="타원 25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0" name="타원 259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63" name="그룹 262"/>
          <p:cNvGrpSpPr/>
          <p:nvPr/>
        </p:nvGrpSpPr>
        <p:grpSpPr>
          <a:xfrm>
            <a:off x="635599" y="4882823"/>
            <a:ext cx="2651692" cy="612000"/>
            <a:chOff x="461908" y="2393841"/>
            <a:chExt cx="2651692" cy="612000"/>
          </a:xfrm>
        </p:grpSpPr>
        <p:grpSp>
          <p:nvGrpSpPr>
            <p:cNvPr id="264" name="그룹 263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71" name="타원 27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74" name="타원 273"/>
          <p:cNvSpPr/>
          <p:nvPr/>
        </p:nvSpPr>
        <p:spPr>
          <a:xfrm>
            <a:off x="656499" y="2319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635599" y="2384316"/>
            <a:ext cx="2651692" cy="612000"/>
            <a:chOff x="481089" y="2393841"/>
            <a:chExt cx="2651692" cy="612000"/>
          </a:xfrm>
        </p:grpSpPr>
        <p:sp>
          <p:nvSpPr>
            <p:cNvPr id="278" name="타원 277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0" name="타원 279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82" name="타원 281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3" name="타원 282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4" name="타원 283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89" name="타원 288"/>
          <p:cNvSpPr/>
          <p:nvPr/>
        </p:nvSpPr>
        <p:spPr>
          <a:xfrm>
            <a:off x="656499" y="348899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1402348" y="246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02" y="833885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4" name="직선 연결선 293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모서리가 둥근 직사각형 294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</a:t>
            </a:r>
            <a:r>
              <a:rPr lang="ko-KR" altLang="en-US" sz="800" dirty="0">
                <a:solidFill>
                  <a:schemeClr val="bg1"/>
                </a:solidFill>
              </a:rPr>
              <a:t>록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297" name="그룹 296"/>
          <p:cNvGrpSpPr/>
          <p:nvPr/>
        </p:nvGrpSpPr>
        <p:grpSpPr>
          <a:xfrm>
            <a:off x="4907207" y="2241624"/>
            <a:ext cx="1814488" cy="1077383"/>
            <a:chOff x="7905328" y="2238308"/>
            <a:chExt cx="1814488" cy="1077383"/>
          </a:xfrm>
        </p:grpSpPr>
        <p:sp>
          <p:nvSpPr>
            <p:cNvPr id="298" name="직사각형 297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7905328" y="2490933"/>
              <a:ext cx="1800200" cy="82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등록이 완료되었습니다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다음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로그인부터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패턴으로 로그인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하실 수 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8599193" y="3070985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64568" y="1902024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확인을 위해 다시 한번 입력해주세요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왼쪽 화살표 67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70" name="타원 69"/>
          <p:cNvSpPr/>
          <p:nvPr/>
        </p:nvSpPr>
        <p:spPr>
          <a:xfrm>
            <a:off x="186755" y="1365782"/>
            <a:ext cx="172592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srgbClr val="FFFFFF"/>
                </a:solidFill>
                <a:latin typeface="굴림"/>
                <a:ea typeface="굴림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2068" y="788247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직사각형 352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HCS-Mobile-01-1120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패턴 등록 화면입니다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 등록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 타이들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확인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패턴 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메시지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알럿을</a:t>
            </a:r>
            <a:r>
              <a:rPr lang="ko-KR" altLang="en-US" sz="900" dirty="0" smtClean="0"/>
              <a:t> 닫고 패턴 다시 등록 대기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버튼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버튼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확인 </a:t>
            </a:r>
            <a:r>
              <a:rPr lang="ko-KR" altLang="en-US" sz="900" dirty="0" err="1" smtClean="0"/>
              <a:t>알럿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안내 </a:t>
            </a:r>
            <a:r>
              <a:rPr lang="ko-KR" altLang="en-US" sz="900" dirty="0" err="1" smtClean="0"/>
              <a:t>알럿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회원 정보수정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19632" y="3664181"/>
            <a:ext cx="1697479" cy="1060963"/>
            <a:chOff x="4481963" y="2610453"/>
            <a:chExt cx="2395404" cy="1335630"/>
          </a:xfrm>
        </p:grpSpPr>
        <p:grpSp>
          <p:nvGrpSpPr>
            <p:cNvPr id="67" name="그룹 66"/>
            <p:cNvGrpSpPr/>
            <p:nvPr/>
          </p:nvGrpSpPr>
          <p:grpSpPr>
            <a:xfrm>
              <a:off x="4481963" y="2610453"/>
              <a:ext cx="2395404" cy="1335630"/>
              <a:chOff x="4480630" y="2704635"/>
              <a:chExt cx="2395404" cy="133563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480630" y="2704635"/>
                <a:ext cx="2395404" cy="1335630"/>
                <a:chOff x="2717767" y="2577548"/>
                <a:chExt cx="2395404" cy="1335630"/>
              </a:xfrm>
            </p:grpSpPr>
            <p:sp>
              <p:nvSpPr>
                <p:cNvPr id="72" name="TextBox 71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717767" y="2947551"/>
                  <a:ext cx="2395404" cy="96562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2730065" y="3021781"/>
                  <a:ext cx="2383085" cy="581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등록을 취소하시겠습니까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등록은 나중에 다시 등록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가능합니다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1" name="모서리가 둥근 직사각형 70"/>
              <p:cNvSpPr/>
              <p:nvPr/>
            </p:nvSpPr>
            <p:spPr>
              <a:xfrm>
                <a:off x="5705941" y="3751022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037688" y="3665254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242" name="타원 241"/>
          <p:cNvSpPr/>
          <p:nvPr/>
        </p:nvSpPr>
        <p:spPr>
          <a:xfrm>
            <a:off x="1064584" y="191684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881886" y="965661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패턴로그인이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등록되어 있는지 확인</a:t>
            </a:r>
          </a:p>
        </p:txBody>
      </p:sp>
      <p:sp>
        <p:nvSpPr>
          <p:cNvPr id="251" name="TextBox 250"/>
          <p:cNvSpPr txBox="1"/>
          <p:nvPr/>
        </p:nvSpPr>
        <p:spPr bwMode="auto">
          <a:xfrm>
            <a:off x="5761698" y="683504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 등록 안내 </a:t>
            </a:r>
            <a:r>
              <a:rPr lang="ko-KR" altLang="en-US" sz="800" b="1" dirty="0" err="1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알럿</a:t>
            </a:r>
            <a:endParaRPr lang="ko-KR" altLang="en-US" sz="800" b="1" dirty="0" smtClean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6" name="꺾인 연결선 255"/>
          <p:cNvCxnSpPr>
            <a:stCxn id="243" idx="3"/>
          </p:cNvCxnSpPr>
          <p:nvPr/>
        </p:nvCxnSpPr>
        <p:spPr bwMode="auto">
          <a:xfrm>
            <a:off x="5193101" y="1213584"/>
            <a:ext cx="584339" cy="4004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58" name="그룹 257"/>
          <p:cNvGrpSpPr/>
          <p:nvPr/>
        </p:nvGrpSpPr>
        <p:grpSpPr>
          <a:xfrm>
            <a:off x="645124" y="3501000"/>
            <a:ext cx="2651692" cy="612000"/>
            <a:chOff x="461908" y="2393841"/>
            <a:chExt cx="2651692" cy="612000"/>
          </a:xfrm>
        </p:grpSpPr>
        <p:grpSp>
          <p:nvGrpSpPr>
            <p:cNvPr id="259" name="그룹 258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64" name="타원 26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3" name="타원 262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68" name="그룹 267"/>
          <p:cNvGrpSpPr/>
          <p:nvPr/>
        </p:nvGrpSpPr>
        <p:grpSpPr>
          <a:xfrm>
            <a:off x="645124" y="4545192"/>
            <a:ext cx="2651692" cy="612000"/>
            <a:chOff x="461908" y="2393841"/>
            <a:chExt cx="2651692" cy="612000"/>
          </a:xfrm>
        </p:grpSpPr>
        <p:grpSp>
          <p:nvGrpSpPr>
            <p:cNvPr id="269" name="그룹 268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74" name="타원 27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72" name="타원 271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78" name="직사각형 277"/>
          <p:cNvSpPr/>
          <p:nvPr/>
        </p:nvSpPr>
        <p:spPr>
          <a:xfrm>
            <a:off x="1145901" y="1902024"/>
            <a:ext cx="17908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원하시는 패턴을 등록해주세요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타원 278"/>
          <p:cNvSpPr/>
          <p:nvPr/>
        </p:nvSpPr>
        <p:spPr>
          <a:xfrm>
            <a:off x="666024" y="2392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645124" y="2456960"/>
            <a:ext cx="2651692" cy="612000"/>
            <a:chOff x="481089" y="2393841"/>
            <a:chExt cx="2651692" cy="612000"/>
          </a:xfrm>
        </p:grpSpPr>
        <p:sp>
          <p:nvSpPr>
            <p:cNvPr id="285" name="타원 284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6" name="타원 285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7" name="타원 286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92" name="직사각형 291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89" name="타원 288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타원 290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96" name="타원 295"/>
          <p:cNvSpPr/>
          <p:nvPr/>
        </p:nvSpPr>
        <p:spPr>
          <a:xfrm>
            <a:off x="666024" y="34290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9" name="TextBox 298"/>
          <p:cNvSpPr txBox="1"/>
          <p:nvPr/>
        </p:nvSpPr>
        <p:spPr bwMode="auto">
          <a:xfrm>
            <a:off x="3825381" y="723430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패턴등록 가이드</a:t>
            </a:r>
          </a:p>
        </p:txBody>
      </p:sp>
      <p:sp>
        <p:nvSpPr>
          <p:cNvPr id="300" name="타원 299"/>
          <p:cNvSpPr/>
          <p:nvPr/>
        </p:nvSpPr>
        <p:spPr>
          <a:xfrm>
            <a:off x="1411873" y="2536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776552" y="8367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4630720" y="2031502"/>
            <a:ext cx="738729" cy="721477"/>
          </a:xfrm>
          <a:prstGeom prst="ellipse">
            <a:avLst/>
          </a:prstGeom>
          <a:solidFill>
            <a:srgbClr val="FFFFFF">
              <a:lumMod val="8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기존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삭제</a:t>
            </a:r>
          </a:p>
        </p:txBody>
      </p:sp>
      <p:cxnSp>
        <p:nvCxnSpPr>
          <p:cNvPr id="338" name="직선 화살표 연결선 337"/>
          <p:cNvCxnSpPr>
            <a:stCxn id="324" idx="2"/>
          </p:cNvCxnSpPr>
          <p:nvPr/>
        </p:nvCxnSpPr>
        <p:spPr bwMode="auto">
          <a:xfrm flipH="1" flipV="1">
            <a:off x="3728864" y="2384928"/>
            <a:ext cx="901856" cy="73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9" name="꺾인 연결선 348"/>
          <p:cNvCxnSpPr>
            <a:endCxn id="363" idx="1"/>
          </p:cNvCxnSpPr>
          <p:nvPr/>
        </p:nvCxnSpPr>
        <p:spPr bwMode="auto">
          <a:xfrm rot="5400000" flipH="1" flipV="1">
            <a:off x="2901677" y="4844417"/>
            <a:ext cx="150298" cy="2250968"/>
          </a:xfrm>
          <a:prstGeom prst="bentConnector4">
            <a:avLst>
              <a:gd name="adj1" fmla="val -114073"/>
              <a:gd name="adj2" fmla="val 6776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734" y="83862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타원 312"/>
          <p:cNvSpPr/>
          <p:nvPr/>
        </p:nvSpPr>
        <p:spPr>
          <a:xfrm>
            <a:off x="4004886" y="357428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1" name="타원 310"/>
          <p:cNvSpPr/>
          <p:nvPr/>
        </p:nvSpPr>
        <p:spPr>
          <a:xfrm>
            <a:off x="4413826" y="44021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4918920" y="438856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5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5" name="직선 연결선 354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그룹 355"/>
          <p:cNvGrpSpPr/>
          <p:nvPr/>
        </p:nvGrpSpPr>
        <p:grpSpPr>
          <a:xfrm>
            <a:off x="4102310" y="5191896"/>
            <a:ext cx="1697464" cy="1111798"/>
            <a:chOff x="4481963" y="2610453"/>
            <a:chExt cx="2395383" cy="1399625"/>
          </a:xfrm>
        </p:grpSpPr>
        <p:grpSp>
          <p:nvGrpSpPr>
            <p:cNvPr id="357" name="그룹 356"/>
            <p:cNvGrpSpPr/>
            <p:nvPr/>
          </p:nvGrpSpPr>
          <p:grpSpPr>
            <a:xfrm>
              <a:off x="4481963" y="2610453"/>
              <a:ext cx="2395383" cy="1399625"/>
              <a:chOff x="4480630" y="2704635"/>
              <a:chExt cx="2395383" cy="1399625"/>
            </a:xfrm>
          </p:grpSpPr>
          <p:grpSp>
            <p:nvGrpSpPr>
              <p:cNvPr id="359" name="그룹 358"/>
              <p:cNvGrpSpPr/>
              <p:nvPr/>
            </p:nvGrpSpPr>
            <p:grpSpPr>
              <a:xfrm>
                <a:off x="4480630" y="2704635"/>
                <a:ext cx="2395383" cy="1399625"/>
                <a:chOff x="2717767" y="2577548"/>
                <a:chExt cx="2395383" cy="1399625"/>
              </a:xfrm>
            </p:grpSpPr>
            <p:sp>
              <p:nvSpPr>
                <p:cNvPr id="361" name="TextBox 360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2" name="직사각형 361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2717767" y="2947550"/>
                  <a:ext cx="2395382" cy="10296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 bwMode="auto">
                <a:xfrm>
                  <a:off x="2730065" y="3021781"/>
                  <a:ext cx="2383085" cy="736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사용을 중지하시겠습니까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아이디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/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이용한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로그인을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그대로 사용하실 수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있습니다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360" name="모서리가 둥근 직사각형 359"/>
              <p:cNvSpPr/>
              <p:nvPr/>
            </p:nvSpPr>
            <p:spPr>
              <a:xfrm>
                <a:off x="5763372" y="3840016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358" name="모서리가 둥근 직사각형 357"/>
            <p:cNvSpPr/>
            <p:nvPr/>
          </p:nvSpPr>
          <p:spPr>
            <a:xfrm>
              <a:off x="5064571" y="3758368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337" name="타원 336"/>
          <p:cNvSpPr/>
          <p:nvPr/>
        </p:nvSpPr>
        <p:spPr>
          <a:xfrm>
            <a:off x="4030310" y="510176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5900782" y="5191896"/>
            <a:ext cx="1697464" cy="1111798"/>
            <a:chOff x="4480630" y="2704635"/>
            <a:chExt cx="2395383" cy="1399625"/>
          </a:xfrm>
        </p:grpSpPr>
        <p:grpSp>
          <p:nvGrpSpPr>
            <p:cNvPr id="370" name="그룹 369"/>
            <p:cNvGrpSpPr/>
            <p:nvPr/>
          </p:nvGrpSpPr>
          <p:grpSpPr>
            <a:xfrm>
              <a:off x="4480630" y="2704635"/>
              <a:ext cx="2395383" cy="1399625"/>
              <a:chOff x="2717767" y="2577548"/>
              <a:chExt cx="2395383" cy="1399625"/>
            </a:xfrm>
          </p:grpSpPr>
          <p:sp>
            <p:nvSpPr>
              <p:cNvPr id="372" name="TextBox 371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2717767" y="2577548"/>
                <a:ext cx="2395383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2717767" y="2947550"/>
                <a:ext cx="2395382" cy="10296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 bwMode="auto">
              <a:xfrm>
                <a:off x="2724509" y="2585036"/>
                <a:ext cx="682767" cy="309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알</a:t>
                </a:r>
                <a:r>
                  <a: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림</a:t>
                </a:r>
              </a:p>
            </p:txBody>
          </p:sp>
          <p:sp>
            <p:nvSpPr>
              <p:cNvPr id="376" name="TextBox 375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 bwMode="auto">
              <a:xfrm>
                <a:off x="2730065" y="3021781"/>
                <a:ext cx="2383085" cy="58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 사용이 중지되었습니다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</a:t>
                </a:r>
                <a:r>
                  <a:rPr kumimoji="0"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로그인부터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아이디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이용해 로그인 가능합니다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1" name="모서리가 둥근 직사각형 370"/>
            <p:cNvSpPr/>
            <p:nvPr/>
          </p:nvSpPr>
          <p:spPr>
            <a:xfrm>
              <a:off x="5372062" y="3814909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348" name="타원 347"/>
          <p:cNvSpPr/>
          <p:nvPr/>
        </p:nvSpPr>
        <p:spPr>
          <a:xfrm>
            <a:off x="5817112" y="50852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78" name="그룹 377"/>
          <p:cNvGrpSpPr/>
          <p:nvPr/>
        </p:nvGrpSpPr>
        <p:grpSpPr>
          <a:xfrm>
            <a:off x="5777440" y="942085"/>
            <a:ext cx="1697479" cy="1190771"/>
            <a:chOff x="4481963" y="2610453"/>
            <a:chExt cx="2395404" cy="1499044"/>
          </a:xfrm>
        </p:grpSpPr>
        <p:grpSp>
          <p:nvGrpSpPr>
            <p:cNvPr id="379" name="그룹 378"/>
            <p:cNvGrpSpPr/>
            <p:nvPr/>
          </p:nvGrpSpPr>
          <p:grpSpPr>
            <a:xfrm>
              <a:off x="4481963" y="2610453"/>
              <a:ext cx="2395404" cy="1499044"/>
              <a:chOff x="4480630" y="2704635"/>
              <a:chExt cx="2395404" cy="1499044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4480630" y="2704635"/>
                <a:ext cx="2395404" cy="1499044"/>
                <a:chOff x="2717767" y="2577548"/>
                <a:chExt cx="2395404" cy="1499044"/>
              </a:xfrm>
            </p:grpSpPr>
            <p:sp>
              <p:nvSpPr>
                <p:cNvPr id="383" name="TextBox 382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5" name="직사각형 384"/>
                <p:cNvSpPr/>
                <p:nvPr/>
              </p:nvSpPr>
              <p:spPr>
                <a:xfrm>
                  <a:off x="2717767" y="2922032"/>
                  <a:ext cx="2395404" cy="11545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387" name="TextBox 386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 bwMode="auto">
                <a:xfrm>
                  <a:off x="2730065" y="3021781"/>
                  <a:ext cx="2383085" cy="736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사용하시던 패턴이 존재합니다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사용하시던 패턴을 폐기하고 새로운 패턴으로 등록하시겠습니까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82" name="모서리가 둥근 직사각형 381"/>
              <p:cNvSpPr/>
              <p:nvPr/>
            </p:nvSpPr>
            <p:spPr>
              <a:xfrm>
                <a:off x="5746264" y="3924922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380" name="모서리가 둥근 직사각형 379"/>
            <p:cNvSpPr/>
            <p:nvPr/>
          </p:nvSpPr>
          <p:spPr>
            <a:xfrm>
              <a:off x="5037688" y="3829753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250" name="타원 249"/>
          <p:cNvSpPr/>
          <p:nvPr/>
        </p:nvSpPr>
        <p:spPr>
          <a:xfrm>
            <a:off x="5714155" y="87603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6050917" y="18452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6560757" y="18077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57" name="꺾인 연결선 256"/>
          <p:cNvCxnSpPr/>
          <p:nvPr/>
        </p:nvCxnSpPr>
        <p:spPr bwMode="auto">
          <a:xfrm rot="10800000" flipV="1">
            <a:off x="5369449" y="2056672"/>
            <a:ext cx="1502898" cy="328256"/>
          </a:xfrm>
          <a:prstGeom prst="bentConnector3">
            <a:avLst>
              <a:gd name="adj1" fmla="val 56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9" name="모서리가 둥근 직사각형 388"/>
          <p:cNvSpPr/>
          <p:nvPr/>
        </p:nvSpPr>
        <p:spPr>
          <a:xfrm>
            <a:off x="2381946" y="5739776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83" name="타원 282"/>
          <p:cNvSpPr/>
          <p:nvPr/>
        </p:nvSpPr>
        <p:spPr>
          <a:xfrm>
            <a:off x="2329246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90" name="모서리가 둥근 직사각형 389"/>
          <p:cNvSpPr/>
          <p:nvPr/>
        </p:nvSpPr>
        <p:spPr>
          <a:xfrm>
            <a:off x="643186" y="5752306"/>
            <a:ext cx="772975" cy="34148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82" name="타원 281"/>
          <p:cNvSpPr/>
          <p:nvPr/>
        </p:nvSpPr>
        <p:spPr>
          <a:xfrm>
            <a:off x="550097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91" name="모서리가 둥근 직사각형 390"/>
          <p:cNvSpPr/>
          <p:nvPr/>
        </p:nvSpPr>
        <p:spPr>
          <a:xfrm>
            <a:off x="1464789" y="5739776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사용중지</a:t>
            </a:r>
          </a:p>
        </p:txBody>
      </p:sp>
      <p:sp>
        <p:nvSpPr>
          <p:cNvPr id="326" name="타원 325"/>
          <p:cNvSpPr/>
          <p:nvPr/>
        </p:nvSpPr>
        <p:spPr>
          <a:xfrm>
            <a:off x="1496632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9" name="왼쪽 화살표 118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121" name="타원 120"/>
          <p:cNvSpPr/>
          <p:nvPr/>
        </p:nvSpPr>
        <p:spPr>
          <a:xfrm>
            <a:off x="179344" y="1317506"/>
            <a:ext cx="180001" cy="183883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1485" y="8040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사각형 259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HCS-Mobile-01-1121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패턴 등록 화면입니다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53376" y="4056109"/>
            <a:ext cx="1557219" cy="1094573"/>
            <a:chOff x="4480630" y="2704635"/>
            <a:chExt cx="2410123" cy="1377941"/>
          </a:xfrm>
        </p:grpSpPr>
        <p:grpSp>
          <p:nvGrpSpPr>
            <p:cNvPr id="70" name="그룹 69"/>
            <p:cNvGrpSpPr/>
            <p:nvPr/>
          </p:nvGrpSpPr>
          <p:grpSpPr>
            <a:xfrm>
              <a:off x="4480630" y="2704635"/>
              <a:ext cx="2410123" cy="1377941"/>
              <a:chOff x="2717767" y="2577548"/>
              <a:chExt cx="2410123" cy="1377941"/>
            </a:xfrm>
          </p:grpSpPr>
          <p:sp>
            <p:nvSpPr>
              <p:cNvPr id="72" name="TextBox 71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717767" y="2577548"/>
                <a:ext cx="2395383" cy="4410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730063" y="2947551"/>
                <a:ext cx="2397827" cy="10079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 bwMode="auto">
              <a:xfrm>
                <a:off x="2827702" y="2597027"/>
                <a:ext cx="682767" cy="309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알</a:t>
                </a:r>
                <a:r>
                  <a: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림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 bwMode="auto">
              <a:xfrm>
                <a:off x="2745598" y="3018637"/>
                <a:ext cx="2345197" cy="58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 등록이 완료되었습니다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</a:t>
                </a:r>
                <a:r>
                  <a:rPr kumimoji="0"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로그인부터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패턴으로</a:t>
                </a:r>
                <a:endParaRPr kumimoji="0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로그인하실 수 있습니다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427197" y="3778949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96" name="타원 195"/>
          <p:cNvSpPr/>
          <p:nvPr/>
        </p:nvSpPr>
        <p:spPr>
          <a:xfrm>
            <a:off x="665396" y="19020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632520" y="3501144"/>
            <a:ext cx="2651692" cy="612000"/>
            <a:chOff x="461908" y="2393841"/>
            <a:chExt cx="2651692" cy="612000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05" name="타원 20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07" name="그룹 206"/>
          <p:cNvGrpSpPr/>
          <p:nvPr/>
        </p:nvGrpSpPr>
        <p:grpSpPr>
          <a:xfrm>
            <a:off x="632520" y="4545192"/>
            <a:ext cx="2651692" cy="612000"/>
            <a:chOff x="461908" y="2393841"/>
            <a:chExt cx="2651692" cy="612000"/>
          </a:xfrm>
        </p:grpSpPr>
        <p:grpSp>
          <p:nvGrpSpPr>
            <p:cNvPr id="208" name="그룹 20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15" name="타원 21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>
          <a:xfrm>
            <a:off x="789070" y="1902024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확인을 위해 다시 한번 입력해주세요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653420" y="2356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632520" y="2421024"/>
            <a:ext cx="2651692" cy="612000"/>
            <a:chOff x="481089" y="2393841"/>
            <a:chExt cx="2651692" cy="612000"/>
          </a:xfrm>
        </p:grpSpPr>
        <p:sp>
          <p:nvSpPr>
            <p:cNvPr id="224" name="타원 223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28" name="타원 227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5" name="타원 234"/>
          <p:cNvSpPr/>
          <p:nvPr/>
        </p:nvSpPr>
        <p:spPr>
          <a:xfrm>
            <a:off x="653420" y="34291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1399269" y="2500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3961718" y="398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57" name="꺾인 연결선 256"/>
          <p:cNvCxnSpPr/>
          <p:nvPr/>
        </p:nvCxnSpPr>
        <p:spPr bwMode="auto">
          <a:xfrm flipV="1">
            <a:off x="3132781" y="5192322"/>
            <a:ext cx="1412116" cy="73514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9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</p:spPr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패턴등록 팝업 타이틀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안내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연결선 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연결되지 않은 점 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화면에 표시된 패턴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확인 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완료 안내 팝업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최초 입력 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632520" y="9198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1684" y="83862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5" name="직선 연결선 264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</a:t>
            </a:r>
            <a:r>
              <a:rPr lang="ko-KR" altLang="en-US" sz="800" dirty="0">
                <a:solidFill>
                  <a:schemeClr val="bg1"/>
                </a:solidFill>
              </a:rPr>
              <a:t>록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왼쪽 화살표 82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85" name="타원 84"/>
          <p:cNvSpPr/>
          <p:nvPr/>
        </p:nvSpPr>
        <p:spPr>
          <a:xfrm>
            <a:off x="186754" y="1369724"/>
            <a:ext cx="161159" cy="133265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srgbClr val="FFFFFF"/>
                </a:solidFill>
                <a:latin typeface="굴림"/>
                <a:ea typeface="굴림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0579" y="784075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03316" y="331259"/>
            <a:ext cx="302453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배차일보 목</a:t>
            </a:r>
            <a:r>
              <a:rPr lang="ko-KR" altLang="en-US" dirty="0"/>
              <a:t>록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</a:t>
            </a:r>
            <a:r>
              <a:rPr lang="en-US" altLang="ko-KR" smtClean="0"/>
              <a:t>&gt; </a:t>
            </a:r>
            <a:r>
              <a:rPr lang="ko-KR" altLang="en-US" dirty="0" smtClean="0"/>
              <a:t>배차관리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 일보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배차일보</a:t>
            </a:r>
            <a:r>
              <a:rPr lang="en-US" altLang="ko-KR" sz="900" dirty="0"/>
              <a:t> </a:t>
            </a:r>
            <a:r>
              <a:rPr lang="ko-KR" altLang="en-US" sz="900" dirty="0"/>
              <a:t>클릭하여 배차일보를 확인할 수 있는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 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운송상태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강제도착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&lt;-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표출될 일이 없음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56" name="그룹 55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</a:rPr>
                  <a:t> 배차일보</a:t>
                </a: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왼쪽 화살표 7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타원 81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352941" y="3035052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2941" y="276059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1996941" y="2768449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4013" y="2230324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56838" y="1948403"/>
            <a:ext cx="1926516" cy="289849"/>
            <a:chOff x="5236340" y="1061547"/>
            <a:chExt cx="1933721" cy="289849"/>
          </a:xfrm>
        </p:grpSpPr>
        <p:sp>
          <p:nvSpPr>
            <p:cNvPr id="95" name="직사각형 94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688702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356840" y="248171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48905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272814" y="838800"/>
            <a:ext cx="151976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75741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272480" y="220488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15034"/>
              </p:ext>
            </p:extLst>
          </p:nvPr>
        </p:nvGraphicFramePr>
        <p:xfrm>
          <a:off x="4088904" y="1998965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 rot="10800000">
            <a:off x="6978551" y="2334513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6978551" y="3224009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142311" y="2039937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6980114" y="414057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6969225" y="501317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0900" y="919076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7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HCS-Mobile-02-1102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해당부분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상세화면으로 이동한다</a:t>
            </a:r>
            <a:r>
              <a:rPr lang="en-US" altLang="ko-KR" sz="900" dirty="0"/>
              <a:t>. </a:t>
            </a:r>
            <a:r>
              <a:rPr lang="ko-KR" altLang="en-US" sz="900" dirty="0"/>
              <a:t>상세화면에서 상세한 배차정보를 확인할 수 있다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현재상태에 따라 버튼이 아래와 같이 바뀌며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통해 출발보고와 도착보고를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알림창으로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재확인 후 서버로 보고처리를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96227"/>
              </p:ext>
            </p:extLst>
          </p:nvPr>
        </p:nvGraphicFramePr>
        <p:xfrm>
          <a:off x="463104" y="1998965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28" name="그룹 2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왼쪽 화살표 3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7199"/>
              </p:ext>
            </p:extLst>
          </p:nvPr>
        </p:nvGraphicFramePr>
        <p:xfrm>
          <a:off x="4171135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180771" y="5453732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0395" y="836711"/>
            <a:ext cx="3450259" cy="5588677"/>
            <a:chOff x="4008312" y="836712"/>
            <a:chExt cx="3450259" cy="5588677"/>
          </a:xfrm>
        </p:grpSpPr>
        <p:grpSp>
          <p:nvGrpSpPr>
            <p:cNvPr id="39" name="그룹 38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</a:rPr>
                  <a:t> 배차일보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왼쪽 화살표 5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직사각형 57"/>
          <p:cNvSpPr/>
          <p:nvPr/>
        </p:nvSpPr>
        <p:spPr>
          <a:xfrm>
            <a:off x="427088" y="1976139"/>
            <a:ext cx="3204368" cy="895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93976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41032" y="574778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059313" y="560308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47476" y="1914882"/>
            <a:ext cx="3204368" cy="34922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0394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 rot="10800000">
            <a:off x="3352751" y="2316930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 rot="10800000">
            <a:off x="3352751" y="322400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16511" y="2039937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>
            <a:off x="3354314" y="414057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 rot="10800000">
            <a:off x="3343425" y="501317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46314"/>
              </p:ext>
            </p:extLst>
          </p:nvPr>
        </p:nvGraphicFramePr>
        <p:xfrm>
          <a:off x="7907548" y="2096841"/>
          <a:ext cx="1739478" cy="1551489"/>
        </p:xfrm>
        <a:graphic>
          <a:graphicData uri="http://schemas.openxmlformats.org/drawingml/2006/table">
            <a:tbl>
              <a:tblPr/>
              <a:tblGrid>
                <a:gridCol w="890288"/>
                <a:gridCol w="849190"/>
              </a:tblGrid>
              <a:tr h="34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80"/>
          <p:cNvSpPr/>
          <p:nvPr/>
        </p:nvSpPr>
        <p:spPr>
          <a:xfrm>
            <a:off x="8792402" y="248053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8792402" y="2871625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도착보고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782124" y="326560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978313" y="4328810"/>
            <a:ext cx="1547696" cy="972399"/>
            <a:chOff x="4481963" y="2610453"/>
            <a:chExt cx="2395383" cy="1224139"/>
          </a:xfrm>
        </p:grpSpPr>
        <p:grpSp>
          <p:nvGrpSpPr>
            <p:cNvPr id="85" name="그룹 84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89" name="TextBox 88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730064" y="2947552"/>
                  <a:ext cx="2376262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출발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출발보고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8" name="모서리가 둥근 직사각형 87"/>
              <p:cNvSpPr/>
              <p:nvPr/>
            </p:nvSpPr>
            <p:spPr>
              <a:xfrm>
                <a:off x="5705940" y="3656823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86" name="모서리가 둥근 직사각형 85"/>
            <p:cNvSpPr/>
            <p:nvPr/>
          </p:nvSpPr>
          <p:spPr>
            <a:xfrm>
              <a:off x="5037688" y="3564068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47805" y="929139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HCS-Mobile-02-1103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현재상태에 따라 버튼이 아래와 같이 바뀌며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통해 출발보고와 도착보고를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알림창으로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재확인 후 서버로 보고처리를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완료 후 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팝업을 띄워준다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8906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78" name="그룹 7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왼쪽 화살표 9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4180771" y="5479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241032" y="5773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>
          <a:xfrm>
            <a:off x="5059313" y="562861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47476" y="1914881"/>
            <a:ext cx="3204368" cy="35303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108" name="그룹 10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왼쪽 화살표 11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/>
          <p:cNvSpPr txBox="1"/>
          <p:nvPr/>
        </p:nvSpPr>
        <p:spPr>
          <a:xfrm>
            <a:off x="521063" y="5474940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285180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581324" y="5768417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</a:t>
            </a:r>
            <a:r>
              <a:rPr lang="ko-KR" altLang="en-US" sz="800" dirty="0">
                <a:solidFill>
                  <a:schemeClr val="bg1"/>
                </a:solidFill>
              </a:rPr>
              <a:t>착</a:t>
            </a:r>
            <a:r>
              <a:rPr lang="ko-KR" altLang="en-US" sz="800" dirty="0" smtClean="0">
                <a:solidFill>
                  <a:schemeClr val="bg1"/>
                </a:solidFill>
              </a:rPr>
              <a:t>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>
            <a:spLocks noChangeAspect="1"/>
          </p:cNvSpPr>
          <p:nvPr/>
        </p:nvSpPr>
        <p:spPr>
          <a:xfrm>
            <a:off x="1399605" y="562371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87768" y="1914882"/>
            <a:ext cx="3204368" cy="35303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3368825" y="329601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77837"/>
              </p:ext>
            </p:extLst>
          </p:nvPr>
        </p:nvGraphicFramePr>
        <p:xfrm>
          <a:off x="4171135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43443"/>
              </p:ext>
            </p:extLst>
          </p:nvPr>
        </p:nvGraphicFramePr>
        <p:xfrm>
          <a:off x="7907548" y="1844824"/>
          <a:ext cx="1739478" cy="1551489"/>
        </p:xfrm>
        <a:graphic>
          <a:graphicData uri="http://schemas.openxmlformats.org/drawingml/2006/table">
            <a:tbl>
              <a:tblPr/>
              <a:tblGrid>
                <a:gridCol w="890288"/>
                <a:gridCol w="849190"/>
              </a:tblGrid>
              <a:tr h="34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운송중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9" name="모서리가 둥근 직사각형 128"/>
          <p:cNvSpPr/>
          <p:nvPr/>
        </p:nvSpPr>
        <p:spPr>
          <a:xfrm>
            <a:off x="8792402" y="223026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92402" y="262135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도착보고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779702" y="301350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롹인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7978313" y="4112786"/>
            <a:ext cx="1547696" cy="972399"/>
            <a:chOff x="4481963" y="2610453"/>
            <a:chExt cx="2395383" cy="1224139"/>
          </a:xfrm>
        </p:grpSpPr>
        <p:grpSp>
          <p:nvGrpSpPr>
            <p:cNvPr id="133" name="그룹 132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137" name="TextBox 136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2730064" y="2947552"/>
                  <a:ext cx="2376262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도착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도착보고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36" name="모서리가 둥근 직사각형 135"/>
              <p:cNvSpPr/>
              <p:nvPr/>
            </p:nvSpPr>
            <p:spPr>
              <a:xfrm>
                <a:off x="5816487" y="3672811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134" name="모서리가 둥근 직사각형 133"/>
            <p:cNvSpPr/>
            <p:nvPr/>
          </p:nvSpPr>
          <p:spPr>
            <a:xfrm>
              <a:off x="5150036" y="3562641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56338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HCS-Mobile-02-1104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세부항목을 팝업으로 표출한다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닫힘</a:t>
            </a:r>
            <a:r>
              <a:rPr lang="en-US" altLang="ko-KR" sz="900" dirty="0"/>
              <a:t>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1030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71" name="그룹 70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왼쪽 화살표 7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2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521063" y="54290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1208584" y="311389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1324" y="57225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7768" y="1914882"/>
            <a:ext cx="3204368" cy="3457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44488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>
            <a:off x="3368825" y="329601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333352" y="3236708"/>
            <a:ext cx="2363613" cy="336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왼쪽 화살표 9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4180771" y="5733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41032" y="6027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27910"/>
              </p:ext>
            </p:extLst>
          </p:nvPr>
        </p:nvGraphicFramePr>
        <p:xfrm>
          <a:off x="4160912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09:05:10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운송료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80,000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>
          <a:xfrm>
            <a:off x="4008312" y="849420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30888" y="2415681"/>
            <a:ext cx="2380067" cy="2293524"/>
            <a:chOff x="4443808" y="2735081"/>
            <a:chExt cx="2380067" cy="2293524"/>
          </a:xfrm>
        </p:grpSpPr>
        <p:grpSp>
          <p:nvGrpSpPr>
            <p:cNvPr id="145" name="그룹 144"/>
            <p:cNvGrpSpPr/>
            <p:nvPr/>
          </p:nvGrpSpPr>
          <p:grpSpPr>
            <a:xfrm>
              <a:off x="4443808" y="2735081"/>
              <a:ext cx="2380067" cy="2293524"/>
              <a:chOff x="2680945" y="2607994"/>
              <a:chExt cx="2380067" cy="2293524"/>
            </a:xfrm>
          </p:grpSpPr>
          <p:sp>
            <p:nvSpPr>
              <p:cNvPr id="147" name="TextBox 146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2680945" y="2607994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684748" y="3112048"/>
                <a:ext cx="2376264" cy="17894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3692238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  <a:endPara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6" name="모서리가 둥근 직사각형 145"/>
            <p:cNvSpPr/>
            <p:nvPr/>
          </p:nvSpPr>
          <p:spPr>
            <a:xfrm>
              <a:off x="5357574" y="4790622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0"/>
              </p:ext>
            </p:extLst>
          </p:nvPr>
        </p:nvGraphicFramePr>
        <p:xfrm>
          <a:off x="4610249" y="3113899"/>
          <a:ext cx="2081099" cy="1243776"/>
        </p:xfrm>
        <a:graphic>
          <a:graphicData uri="http://schemas.openxmlformats.org/drawingml/2006/table">
            <a:tbl>
              <a:tblPr/>
              <a:tblGrid>
                <a:gridCol w="1584177"/>
                <a:gridCol w="496922"/>
              </a:tblGrid>
              <a:tr h="36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세탁기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냉장고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0533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4481" y="1124744"/>
            <a:ext cx="7056784" cy="468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042" y="1628800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강남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수서팀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7788 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대기중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1042" y="3164303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042" y="2336167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1042" y="3932053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2680" y="1412776"/>
            <a:ext cx="0" cy="4104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32720" y="1628800"/>
            <a:ext cx="1224136" cy="5040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238" y="1626669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5626" y="1628800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8598" y="3172927"/>
            <a:ext cx="1224136" cy="50405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4729" y="3949895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8892" y="3164303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52873" y="3566700"/>
            <a:ext cx="334612" cy="2205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42707" y="2022573"/>
            <a:ext cx="239315" cy="2205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801308" y="1412776"/>
            <a:ext cx="234872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체크 방향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출발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직원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단말기에서 선택을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하면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출발 이라고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표시를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 startAt="2"/>
            </a:pP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시작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 차량을 선택을 하고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전 사진을 찍어서 업로드 완료 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작업 완료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세차차량을 선택후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후 사진을 찍어서 업로드 완료 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예약가능 시간은 작업 시간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이전까지는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가능함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결제는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안하면 자동 취소가 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예약을 한 시간은 현장 작업자가 고객과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통화를 해서 수정을 할 수 있음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변경 시간은 최소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일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이내로 함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카드 결제 취소는 부문은 별도 협의 가 필요함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9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HCS-Mobile-02-1105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화면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 연동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46936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71" name="그룹 70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왼쪽 화살표 7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2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521063" y="54290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1324" y="57225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44488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>
            <a:off x="3368825" y="329601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왼쪽 화살표 9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4180771" y="5733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41032" y="6027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78984"/>
              </p:ext>
            </p:extLst>
          </p:nvPr>
        </p:nvGraphicFramePr>
        <p:xfrm>
          <a:off x="4160912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09:05:10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운송료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80,000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타원 80"/>
          <p:cNvSpPr>
            <a:spLocks noChangeAspect="1"/>
          </p:cNvSpPr>
          <p:nvPr/>
        </p:nvSpPr>
        <p:spPr>
          <a:xfrm>
            <a:off x="1473324" y="568035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28377" y="847147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1484784"/>
            <a:ext cx="2927076" cy="4150791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5834104" y="519442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91315" y="519442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851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운송현</a:t>
            </a:r>
            <a:r>
              <a:rPr lang="ko-KR" altLang="en-US" dirty="0"/>
              <a:t>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배송일보  메뉴 </a:t>
            </a:r>
            <a:r>
              <a:rPr lang="ko-KR" altLang="en-US" sz="900" dirty="0" err="1"/>
              <a:t>클리시</a:t>
            </a:r>
            <a:r>
              <a:rPr lang="ko-KR" altLang="en-US" sz="900" dirty="0"/>
              <a:t> 운송현황을 확인할 수 있는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배차일시를</a:t>
            </a:r>
            <a:r>
              <a:rPr lang="ko-KR" altLang="en-US" sz="900" dirty="0"/>
              <a:t> 입력하고 조회 버튼을 클릭하여 운송현황을 조회한다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</a:t>
            </a:r>
            <a:r>
              <a:rPr lang="ko-KR" altLang="en-US" sz="900" dirty="0" err="1"/>
              <a:t>운송일시는</a:t>
            </a:r>
            <a:r>
              <a:rPr lang="ko-KR" altLang="en-US" sz="900" dirty="0"/>
              <a:t> 달력팝업으로만 입력가능하며 직접입력은 불가하다</a:t>
            </a:r>
            <a:r>
              <a:rPr lang="en-US" altLang="ko-KR" sz="900" dirty="0" smtClean="0"/>
              <a:t>.</a:t>
            </a:r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 </a:t>
            </a:r>
            <a:r>
              <a:rPr lang="ko-KR" altLang="en-US" sz="900" dirty="0"/>
              <a:t>상태 </a:t>
            </a:r>
            <a:r>
              <a:rPr lang="en-US" altLang="ko-KR" sz="900" dirty="0"/>
              <a:t>: </a:t>
            </a:r>
            <a:r>
              <a:rPr lang="ko-KR" altLang="en-US" sz="900" dirty="0"/>
              <a:t>완료</a:t>
            </a:r>
            <a:r>
              <a:rPr lang="en-US" altLang="ko-KR" sz="900" dirty="0"/>
              <a:t>, </a:t>
            </a:r>
            <a:r>
              <a:rPr lang="ko-KR" altLang="en-US" sz="900" dirty="0"/>
              <a:t>도착 만 </a:t>
            </a:r>
            <a:r>
              <a:rPr lang="ko-KR" altLang="en-US" sz="900" dirty="0" err="1"/>
              <a:t>리스트업된다</a:t>
            </a:r>
            <a:r>
              <a:rPr lang="en-US" altLang="ko-KR" sz="900" dirty="0"/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/>
              <a:t>진행중인 </a:t>
            </a:r>
            <a:r>
              <a:rPr lang="ko-KR" altLang="en-US" sz="900" dirty="0" err="1"/>
              <a:t>배차건은</a:t>
            </a:r>
            <a:r>
              <a:rPr lang="ko-KR" altLang="en-US" sz="900" dirty="0"/>
              <a:t> 배차일보에서 확인할 수 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58" name="텍스트 개체 틀 4"/>
          <p:cNvSpPr>
            <a:spLocks noGrp="1"/>
          </p:cNvSpPr>
          <p:nvPr/>
        </p:nvSpPr>
        <p:spPr bwMode="auto">
          <a:xfrm>
            <a:off x="5318400" y="315525"/>
            <a:ext cx="3018976" cy="2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운송현황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773669" y="1931690"/>
            <a:ext cx="2016224" cy="22470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4" name="Text Box"/>
          <p:cNvSpPr>
            <a:spLocks/>
          </p:cNvSpPr>
          <p:nvPr/>
        </p:nvSpPr>
        <p:spPr bwMode="auto">
          <a:xfrm>
            <a:off x="7845677" y="2363738"/>
            <a:ext cx="1872195" cy="165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2015-07-05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5" name="Rectangle 309"/>
          <p:cNvSpPr>
            <a:spLocks noChangeArrowheads="1"/>
          </p:cNvSpPr>
          <p:nvPr/>
        </p:nvSpPr>
        <p:spPr bwMode="auto">
          <a:xfrm>
            <a:off x="8669641" y="3982851"/>
            <a:ext cx="357374" cy="13017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확인</a:t>
            </a:r>
            <a:endParaRPr kumimoji="1" lang="ko-KR" altLang="ko-KR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6" name="Text Box"/>
          <p:cNvSpPr>
            <a:spLocks/>
          </p:cNvSpPr>
          <p:nvPr/>
        </p:nvSpPr>
        <p:spPr bwMode="auto">
          <a:xfrm>
            <a:off x="7845677" y="2579762"/>
            <a:ext cx="1872195" cy="1656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◀         </a:t>
            </a: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2015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년 </a:t>
            </a: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7</a:t>
            </a:r>
            <a:r>
              <a:rPr kumimoji="1" lang="ko-KR" altLang="en-US" sz="800" dirty="0" smtClean="0">
                <a:solidFill>
                  <a:srgbClr val="262626"/>
                </a:solidFill>
                <a:latin typeface="+mn-ea"/>
              </a:rPr>
              <a:t>월        ▶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45677" y="2007119"/>
            <a:ext cx="1872195" cy="2846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날짜 선택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501861" y="2003698"/>
            <a:ext cx="238180" cy="2817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17993"/>
              </p:ext>
            </p:extLst>
          </p:nvPr>
        </p:nvGraphicFramePr>
        <p:xfrm>
          <a:off x="7917686" y="2795786"/>
          <a:ext cx="1755479" cy="112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4"/>
                <a:gridCol w="246884"/>
                <a:gridCol w="246884"/>
                <a:gridCol w="246884"/>
                <a:gridCol w="274175"/>
                <a:gridCol w="246884"/>
                <a:gridCol w="246884"/>
              </a:tblGrid>
              <a:tr h="186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sp>
          <p:nvSpPr>
            <p:cNvPr id="77" name="직사각형 76"/>
            <p:cNvSpPr/>
            <p:nvPr/>
          </p:nvSpPr>
          <p:spPr>
            <a:xfrm>
              <a:off x="4016896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16896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36580" y="1455311"/>
              <a:ext cx="1467148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운송현황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21012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왼쪽 화살표 100"/>
            <p:cNvSpPr/>
            <p:nvPr/>
          </p:nvSpPr>
          <p:spPr>
            <a:xfrm>
              <a:off x="4099126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05" y="980714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타원 102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82411"/>
              </p:ext>
            </p:extLst>
          </p:nvPr>
        </p:nvGraphicFramePr>
        <p:xfrm>
          <a:off x="4063504" y="1969697"/>
          <a:ext cx="3334000" cy="390898"/>
        </p:xfrm>
        <a:graphic>
          <a:graphicData uri="http://schemas.openxmlformats.org/drawingml/2006/table">
            <a:tbl>
              <a:tblPr/>
              <a:tblGrid>
                <a:gridCol w="1045429"/>
                <a:gridCol w="2288571"/>
              </a:tblGrid>
              <a:tr h="39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~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5599733" y="2072100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6" name="그림 105" descr="icon_calenda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34" y="2101774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6565648" y="199044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147476" y="1933932"/>
            <a:ext cx="3204368" cy="4348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3943833" y="1876585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588768" y="2073548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5" name="그림 114" descr="icon_calenda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77" y="2103222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90565" y="838800"/>
            <a:ext cx="1510307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0354" y="2535017"/>
            <a:ext cx="1929600" cy="253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2002931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8938" y="1959962"/>
            <a:ext cx="1926515" cy="289851"/>
            <a:chOff x="5236340" y="1061547"/>
            <a:chExt cx="1933722" cy="289851"/>
          </a:xfrm>
        </p:grpSpPr>
        <p:sp>
          <p:nvSpPr>
            <p:cNvPr id="131" name="직사각형 130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58938" y="2245162"/>
            <a:ext cx="1926515" cy="289854"/>
            <a:chOff x="5236340" y="1061547"/>
            <a:chExt cx="1933722" cy="289854"/>
          </a:xfrm>
        </p:grpSpPr>
        <p:sp>
          <p:nvSpPr>
            <p:cNvPr id="134" name="직사각형 133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6887029" y="1068367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64565" y="2781678"/>
            <a:ext cx="1925999" cy="289855"/>
            <a:chOff x="5236340" y="1061547"/>
            <a:chExt cx="1933204" cy="289855"/>
          </a:xfrm>
        </p:grpSpPr>
        <p:sp>
          <p:nvSpPr>
            <p:cNvPr id="137" name="직사각형 136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64564" y="3064768"/>
            <a:ext cx="1920916" cy="289855"/>
            <a:chOff x="5245900" y="1061547"/>
            <a:chExt cx="1928102" cy="289855"/>
          </a:xfrm>
        </p:grpSpPr>
        <p:sp>
          <p:nvSpPr>
            <p:cNvPr id="146" name="직사각형 145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3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42" y="98280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58938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60079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>
          <a:xfrm>
            <a:off x="255529" y="25649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482868" y="964818"/>
            <a:ext cx="1690302" cy="844381"/>
            <a:chOff x="5598676" y="1108197"/>
            <a:chExt cx="1690302" cy="844381"/>
          </a:xfrm>
        </p:grpSpPr>
        <p:pic>
          <p:nvPicPr>
            <p:cNvPr id="15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직사각형 158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002019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49536"/>
              </p:ext>
            </p:extLst>
          </p:nvPr>
        </p:nvGraphicFramePr>
        <p:xfrm>
          <a:off x="507928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01617"/>
              </p:ext>
            </p:extLst>
          </p:nvPr>
        </p:nvGraphicFramePr>
        <p:xfrm>
          <a:off x="4088904" y="2492896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도착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TextBox 165"/>
          <p:cNvSpPr txBox="1"/>
          <p:nvPr/>
        </p:nvSpPr>
        <p:spPr>
          <a:xfrm rot="10800000">
            <a:off x="6978551" y="281902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 rot="10800000">
            <a:off x="6978551" y="371536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142311" y="2543993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69" name="TextBox 168"/>
          <p:cNvSpPr txBox="1"/>
          <p:nvPr/>
        </p:nvSpPr>
        <p:spPr>
          <a:xfrm rot="10800000">
            <a:off x="6980114" y="461503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 rot="10800000">
            <a:off x="6969225" y="551723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64225" y="928083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9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HCS-Mobile-03-1102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/>
              <a:t>&gt;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해당부분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운송내역의 상세정보를 확인할 수 있는 화면으로 이동한다</a:t>
            </a:r>
            <a:r>
              <a:rPr lang="en-US" altLang="ko-KR" sz="900" dirty="0"/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운송상태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강제도착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&lt;-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표출될 일이 없음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</a:t>
            </a:r>
            <a:r>
              <a:rPr lang="ko-KR" altLang="en-US" sz="900" dirty="0" err="1"/>
              <a:t>운송일시는</a:t>
            </a:r>
            <a:r>
              <a:rPr lang="ko-KR" altLang="en-US" sz="900" dirty="0"/>
              <a:t> 달력팝업으로만 입력가능하며 직접입력은 불가하다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4"/>
          <p:cNvSpPr>
            <a:spLocks noGrp="1"/>
          </p:cNvSpPr>
          <p:nvPr/>
        </p:nvSpPr>
        <p:spPr bwMode="auto">
          <a:xfrm>
            <a:off x="5286709" y="323903"/>
            <a:ext cx="2978659" cy="20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90287"/>
              </p:ext>
            </p:extLst>
          </p:nvPr>
        </p:nvGraphicFramePr>
        <p:xfrm>
          <a:off x="454596" y="2492896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도착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왼쪽 화살표 8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9183" y="836712"/>
            <a:ext cx="3448800" cy="5588677"/>
            <a:chOff x="4011486" y="836712"/>
            <a:chExt cx="3448800" cy="5588677"/>
          </a:xfrm>
        </p:grpSpPr>
        <p:sp>
          <p:nvSpPr>
            <p:cNvPr id="96" name="직사각형 95"/>
            <p:cNvSpPr/>
            <p:nvPr/>
          </p:nvSpPr>
          <p:spPr>
            <a:xfrm>
              <a:off x="4016896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016896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936580" y="1455311"/>
              <a:ext cx="1467148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운송현황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11486" y="1437894"/>
              <a:ext cx="3448800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왼쪽 화살표 99"/>
            <p:cNvSpPr/>
            <p:nvPr/>
          </p:nvSpPr>
          <p:spPr>
            <a:xfrm>
              <a:off x="4099126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1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2" y="980714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380480" y="2490104"/>
            <a:ext cx="3204368" cy="938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176837" y="234888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37554"/>
              </p:ext>
            </p:extLst>
          </p:nvPr>
        </p:nvGraphicFramePr>
        <p:xfrm>
          <a:off x="4171135" y="1929600"/>
          <a:ext cx="3160484" cy="447542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2015-10-12 09:45:11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2015-10-12 10:50:00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 bwMode="auto">
          <a:xfrm>
            <a:off x="5053132" y="6132264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5866" y="6132264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74011"/>
              </p:ext>
            </p:extLst>
          </p:nvPr>
        </p:nvGraphicFramePr>
        <p:xfrm>
          <a:off x="417551" y="1969697"/>
          <a:ext cx="3334000" cy="390898"/>
        </p:xfrm>
        <a:graphic>
          <a:graphicData uri="http://schemas.openxmlformats.org/drawingml/2006/table">
            <a:tbl>
              <a:tblPr/>
              <a:tblGrid>
                <a:gridCol w="1045429"/>
                <a:gridCol w="2288571"/>
              </a:tblGrid>
              <a:tr h="39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~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953780" y="2072100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2" name="그림 111" descr="icon_calenda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81" y="2101774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모서리가 둥근 직사각형 112"/>
          <p:cNvSpPr/>
          <p:nvPr/>
        </p:nvSpPr>
        <p:spPr>
          <a:xfrm>
            <a:off x="2919695" y="199044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42815" y="2073548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5" name="그림 114" descr="icon_calenda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24" y="2103222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 rot="10800000">
            <a:off x="70394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 rot="10800000">
            <a:off x="3344243" y="281902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3344243" y="372806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08003" y="2543993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3345806" y="458963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3334917" y="551723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7805" y="928083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HCS-Mobile-03-1103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/>
              <a:t>&gt;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운송현황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품목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세부항목팝업이 표출된다</a:t>
            </a:r>
            <a:r>
              <a:rPr lang="en-US" altLang="ko-KR" sz="900" dirty="0"/>
              <a:t>. (</a:t>
            </a: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닫힘</a:t>
            </a:r>
            <a:r>
              <a:rPr lang="en-US" altLang="ko-KR" sz="900" dirty="0"/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4"/>
          <p:cNvSpPr>
            <a:spLocks noGrp="1"/>
          </p:cNvSpPr>
          <p:nvPr/>
        </p:nvSpPr>
        <p:spPr bwMode="auto">
          <a:xfrm>
            <a:off x="5318400" y="315525"/>
            <a:ext cx="3018976" cy="2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운송현황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48687"/>
              </p:ext>
            </p:extLst>
          </p:nvPr>
        </p:nvGraphicFramePr>
        <p:xfrm>
          <a:off x="488504" y="1947832"/>
          <a:ext cx="3160484" cy="447542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2015-12-10 10:01:23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2015-12-10 12:30:10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369888" y="836712"/>
            <a:ext cx="3445791" cy="5588677"/>
            <a:chOff x="4016896" y="836712"/>
            <a:chExt cx="3445791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왼쪽 화살표 107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8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직사각형 108"/>
          <p:cNvSpPr/>
          <p:nvPr/>
        </p:nvSpPr>
        <p:spPr>
          <a:xfrm>
            <a:off x="11515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297880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1406124" y="6105996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368858" y="6123359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 rot="10800000">
            <a:off x="3368825" y="332308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33352" y="3263777"/>
            <a:ext cx="2363613" cy="336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1208608" y="321297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118" name="그룹 117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왼쪽 화살표 12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1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직사각형 123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05444"/>
              </p:ext>
            </p:extLst>
          </p:nvPr>
        </p:nvGraphicFramePr>
        <p:xfrm>
          <a:off x="4171135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 bwMode="auto">
          <a:xfrm>
            <a:off x="5053132" y="5441032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15866" y="5441032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 rot="10800000">
            <a:off x="7039422" y="296304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022299" y="836712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10092" y="2780627"/>
            <a:ext cx="2380067" cy="2055541"/>
            <a:chOff x="4510092" y="2780627"/>
            <a:chExt cx="2380067" cy="2055541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510092" y="2780627"/>
              <a:ext cx="2380067" cy="2055541"/>
              <a:chOff x="2680945" y="2607994"/>
              <a:chExt cx="2380067" cy="2055541"/>
            </a:xfrm>
          </p:grpSpPr>
          <p:sp>
            <p:nvSpPr>
              <p:cNvPr id="134" name="TextBox 133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680945" y="2607994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684748" y="3112048"/>
                <a:ext cx="2376264" cy="15514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 bwMode="auto">
              <a:xfrm>
                <a:off x="2755305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  <a:endPara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3" name="모서리가 둥근 직사각형 132"/>
            <p:cNvSpPr/>
            <p:nvPr/>
          </p:nvSpPr>
          <p:spPr>
            <a:xfrm>
              <a:off x="5423858" y="4548136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2714"/>
              </p:ext>
            </p:extLst>
          </p:nvPr>
        </p:nvGraphicFramePr>
        <p:xfrm>
          <a:off x="4679256" y="3484054"/>
          <a:ext cx="2081099" cy="949198"/>
        </p:xfrm>
        <a:graphic>
          <a:graphicData uri="http://schemas.openxmlformats.org/drawingml/2006/table">
            <a:tbl>
              <a:tblPr/>
              <a:tblGrid>
                <a:gridCol w="1584177"/>
                <a:gridCol w="496922"/>
              </a:tblGrid>
              <a:tr h="36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8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HCS-Mobile-04-1101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41615" y="302684"/>
            <a:ext cx="2882031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관제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관제 </a:t>
            </a:r>
            <a:r>
              <a:rPr lang="en-US" altLang="ko-KR" dirty="0"/>
              <a:t>&gt; </a:t>
            </a:r>
            <a:r>
              <a:rPr lang="ko-KR" altLang="en-US" dirty="0" smtClean="0"/>
              <a:t>위치관</a:t>
            </a:r>
            <a:r>
              <a:rPr lang="ko-KR" altLang="en-US" dirty="0"/>
              <a:t>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관제메뉴의 위치관제 메뉴를 클릭하여 위치관제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altLang="ko-KR" sz="900" dirty="0"/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 화면에서 당일 배차의 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차지를 확인한다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보고가 이루어진 배차 건은 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차지에 출발시간 이나 도착 시간이 표시된다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하단의 테이블에서 당일 배차건수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건수를 확인한다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영역과 같이 배차 건을 클릭하면 해당 주문에 대한 이동 경로만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빨간선이나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파란선과  같이 표시된다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1705(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빨간선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1702(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파란선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확인을 위해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현위치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클릭하여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위치로 이동시킨다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</a:t>
            </a:r>
            <a:r>
              <a:rPr lang="ko-KR" altLang="en-US" sz="900" dirty="0" err="1">
                <a:solidFill>
                  <a:srgbClr val="FF0000"/>
                </a:solidFill>
              </a:rPr>
              <a:t>상태값</a:t>
            </a:r>
            <a:r>
              <a:rPr lang="ko-KR" altLang="en-US" sz="900" dirty="0">
                <a:solidFill>
                  <a:srgbClr val="FF0000"/>
                </a:solidFill>
              </a:rPr>
              <a:t> 협의 필요함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</a:t>
            </a:r>
            <a:r>
              <a:rPr lang="ko-KR" altLang="en-US" sz="900" dirty="0">
                <a:solidFill>
                  <a:srgbClr val="FF0000"/>
                </a:solidFill>
              </a:rPr>
              <a:t>출발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도착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혹은 상차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하차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r>
              <a:rPr lang="ko-KR" altLang="en-US" sz="900" dirty="0">
                <a:solidFill>
                  <a:srgbClr val="FF0000"/>
                </a:solidFill>
              </a:rPr>
              <a:t>가 함께 있는 거점을 표시하는 방법 협의가 필요하다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</a:rPr>
              <a:t>화면정의서에서</a:t>
            </a:r>
            <a:r>
              <a:rPr lang="ko-KR" altLang="en-US" sz="900" dirty="0">
                <a:solidFill>
                  <a:srgbClr val="FF0000"/>
                </a:solidFill>
              </a:rPr>
              <a:t> 각 주문에 대한 이동경로를 구분하기 위해 선 색상을 달리하였다</a:t>
            </a:r>
            <a:r>
              <a:rPr lang="en-US" altLang="ko-KR" sz="900" dirty="0">
                <a:solidFill>
                  <a:srgbClr val="FF0000"/>
                </a:solidFill>
              </a:rPr>
              <a:t>. </a:t>
            </a:r>
            <a:r>
              <a:rPr lang="ko-KR" altLang="en-US" sz="900" dirty="0">
                <a:solidFill>
                  <a:srgbClr val="FF0000"/>
                </a:solidFill>
              </a:rPr>
              <a:t>원래는 같은 색상이다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37705" y="67634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174" name="타원 173"/>
          <p:cNvSpPr/>
          <p:nvPr/>
        </p:nvSpPr>
        <p:spPr>
          <a:xfrm>
            <a:off x="8460184" y="3299932"/>
            <a:ext cx="72008" cy="72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8325602" y="3393016"/>
            <a:ext cx="181190" cy="180000"/>
            <a:chOff x="3028744" y="3706236"/>
            <a:chExt cx="216024" cy="244741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028744" y="3706236"/>
              <a:ext cx="216024" cy="24474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65934" y="3763470"/>
              <a:ext cx="144000" cy="14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3130608" y="3823998"/>
              <a:ext cx="18000" cy="1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2228"/>
              </p:ext>
            </p:extLst>
          </p:nvPr>
        </p:nvGraphicFramePr>
        <p:xfrm>
          <a:off x="4135512" y="4691066"/>
          <a:ext cx="3133890" cy="1618254"/>
        </p:xfrm>
        <a:graphic>
          <a:graphicData uri="http://schemas.openxmlformats.org/drawingml/2006/table">
            <a:tbl>
              <a:tblPr/>
              <a:tblGrid>
                <a:gridCol w="559905"/>
                <a:gridCol w="1008112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11:15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12:30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14009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14008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과자박스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107" name="그룹 106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왼쪽 화살표 12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8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타원 130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36580" y="1455311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</a:t>
            </a:r>
            <a:r>
              <a:rPr lang="ko-KR" altLang="en-US" sz="2000" dirty="0" smtClean="0">
                <a:solidFill>
                  <a:schemeClr val="tx1"/>
                </a:solidFill>
              </a:rPr>
              <a:t>치관제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35722" y="1902145"/>
            <a:ext cx="3422849" cy="2673837"/>
            <a:chOff x="4035722" y="2691978"/>
            <a:chExt cx="3422850" cy="278489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5" b="20766"/>
            <a:stretch/>
          </p:blipFill>
          <p:spPr>
            <a:xfrm>
              <a:off x="4035722" y="2691978"/>
              <a:ext cx="3422850" cy="2784898"/>
            </a:xfrm>
            <a:prstGeom prst="rect">
              <a:avLst/>
            </a:prstGeom>
          </p:spPr>
        </p:pic>
        <p:grpSp>
          <p:nvGrpSpPr>
            <p:cNvPr id="138" name="그룹 137"/>
            <p:cNvGrpSpPr/>
            <p:nvPr/>
          </p:nvGrpSpPr>
          <p:grpSpPr>
            <a:xfrm>
              <a:off x="5607845" y="3852420"/>
              <a:ext cx="358682" cy="656702"/>
              <a:chOff x="5607845" y="3852420"/>
              <a:chExt cx="358682" cy="656702"/>
            </a:xfrm>
          </p:grpSpPr>
          <p:cxnSp>
            <p:nvCxnSpPr>
              <p:cNvPr id="148" name="구부러진 연결선 147"/>
              <p:cNvCxnSpPr/>
              <p:nvPr/>
            </p:nvCxnSpPr>
            <p:spPr>
              <a:xfrm rot="5400000">
                <a:off x="5846480" y="3895045"/>
                <a:ext cx="162671" cy="77422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구부러진 연결선 149"/>
              <p:cNvCxnSpPr/>
              <p:nvPr/>
            </p:nvCxnSpPr>
            <p:spPr>
              <a:xfrm rot="5400000">
                <a:off x="5715706" y="4047689"/>
                <a:ext cx="269375" cy="77422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구부러진 연결선 150"/>
              <p:cNvCxnSpPr/>
              <p:nvPr/>
            </p:nvCxnSpPr>
            <p:spPr>
              <a:xfrm rot="16200000" flipH="1">
                <a:off x="5687022" y="4345749"/>
                <a:ext cx="288030" cy="38711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구부러진 연결선 151"/>
              <p:cNvCxnSpPr/>
              <p:nvPr/>
            </p:nvCxnSpPr>
            <p:spPr>
              <a:xfrm rot="10800000">
                <a:off x="5607845" y="4433888"/>
                <a:ext cx="242551" cy="75234"/>
              </a:xfrm>
              <a:prstGeom prst="curvedConnector3">
                <a:avLst/>
              </a:prstGeom>
              <a:ln w="2222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구부러진 연결선 138"/>
            <p:cNvCxnSpPr/>
            <p:nvPr/>
          </p:nvCxnSpPr>
          <p:spPr>
            <a:xfrm rot="5400000">
              <a:off x="5903525" y="3212004"/>
              <a:ext cx="609458" cy="328612"/>
            </a:xfrm>
            <a:prstGeom prst="curvedConnector3">
              <a:avLst>
                <a:gd name="adj1" fmla="val 48958"/>
              </a:avLst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구부러진 연결선 152"/>
          <p:cNvCxnSpPr/>
          <p:nvPr/>
        </p:nvCxnSpPr>
        <p:spPr>
          <a:xfrm rot="5400000">
            <a:off x="5865838" y="3087253"/>
            <a:ext cx="162671" cy="77422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/>
          <p:nvPr/>
        </p:nvCxnSpPr>
        <p:spPr>
          <a:xfrm rot="5400000">
            <a:off x="5735064" y="3239897"/>
            <a:ext cx="269375" cy="77422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/>
          <p:nvPr/>
        </p:nvCxnSpPr>
        <p:spPr>
          <a:xfrm rot="16200000" flipH="1">
            <a:off x="5706372" y="3537961"/>
            <a:ext cx="288030" cy="38711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자유형 155"/>
          <p:cNvSpPr/>
          <p:nvPr/>
        </p:nvSpPr>
        <p:spPr>
          <a:xfrm>
            <a:off x="4804906" y="3593308"/>
            <a:ext cx="810082" cy="333199"/>
          </a:xfrm>
          <a:custGeom>
            <a:avLst/>
            <a:gdLst>
              <a:gd name="connsiteX0" fmla="*/ 810082 w 810082"/>
              <a:gd name="connsiteY0" fmla="*/ 46655 h 347039"/>
              <a:gd name="connsiteX1" fmla="*/ 726738 w 810082"/>
              <a:gd name="connsiteY1" fmla="*/ 125237 h 347039"/>
              <a:gd name="connsiteX2" fmla="*/ 657682 w 810082"/>
              <a:gd name="connsiteY2" fmla="*/ 29987 h 347039"/>
              <a:gd name="connsiteX3" fmla="*/ 588625 w 810082"/>
              <a:gd name="connsiteY3" fmla="*/ 15699 h 347039"/>
              <a:gd name="connsiteX4" fmla="*/ 388600 w 810082"/>
              <a:gd name="connsiteY4" fmla="*/ 237155 h 347039"/>
              <a:gd name="connsiteX5" fmla="*/ 169525 w 810082"/>
              <a:gd name="connsiteY5" fmla="*/ 284780 h 347039"/>
              <a:gd name="connsiteX6" fmla="*/ 117138 w 810082"/>
              <a:gd name="connsiteY6" fmla="*/ 260968 h 347039"/>
              <a:gd name="connsiteX7" fmla="*/ 126663 w 810082"/>
              <a:gd name="connsiteY7" fmla="*/ 191912 h 347039"/>
              <a:gd name="connsiteX8" fmla="*/ 117138 w 810082"/>
              <a:gd name="connsiteY8" fmla="*/ 251443 h 347039"/>
              <a:gd name="connsiteX9" fmla="*/ 14744 w 810082"/>
              <a:gd name="connsiteY9" fmla="*/ 332405 h 347039"/>
              <a:gd name="connsiteX10" fmla="*/ 2838 w 810082"/>
              <a:gd name="connsiteY10" fmla="*/ 346693 h 3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0082" h="347039">
                <a:moveTo>
                  <a:pt x="810082" y="46655"/>
                </a:moveTo>
                <a:cubicBezTo>
                  <a:pt x="781110" y="87335"/>
                  <a:pt x="752138" y="128015"/>
                  <a:pt x="726738" y="125237"/>
                </a:cubicBezTo>
                <a:cubicBezTo>
                  <a:pt x="701338" y="122459"/>
                  <a:pt x="680701" y="48243"/>
                  <a:pt x="657682" y="29987"/>
                </a:cubicBezTo>
                <a:cubicBezTo>
                  <a:pt x="634663" y="11731"/>
                  <a:pt x="633472" y="-18829"/>
                  <a:pt x="588625" y="15699"/>
                </a:cubicBezTo>
                <a:cubicBezTo>
                  <a:pt x="543778" y="50227"/>
                  <a:pt x="458450" y="192308"/>
                  <a:pt x="388600" y="237155"/>
                </a:cubicBezTo>
                <a:cubicBezTo>
                  <a:pt x="318750" y="282002"/>
                  <a:pt x="214769" y="280811"/>
                  <a:pt x="169525" y="284780"/>
                </a:cubicBezTo>
                <a:cubicBezTo>
                  <a:pt x="124281" y="288749"/>
                  <a:pt x="124282" y="276446"/>
                  <a:pt x="117138" y="260968"/>
                </a:cubicBezTo>
                <a:cubicBezTo>
                  <a:pt x="109994" y="245490"/>
                  <a:pt x="126663" y="193499"/>
                  <a:pt x="126663" y="191912"/>
                </a:cubicBezTo>
                <a:cubicBezTo>
                  <a:pt x="126663" y="190325"/>
                  <a:pt x="135791" y="228028"/>
                  <a:pt x="117138" y="251443"/>
                </a:cubicBezTo>
                <a:cubicBezTo>
                  <a:pt x="98485" y="274859"/>
                  <a:pt x="33794" y="316530"/>
                  <a:pt x="14744" y="332405"/>
                </a:cubicBezTo>
                <a:cubicBezTo>
                  <a:pt x="-4306" y="348280"/>
                  <a:pt x="-734" y="347486"/>
                  <a:pt x="2838" y="346693"/>
                </a:cubicBezTo>
              </a:path>
            </a:pathLst>
          </a:custGeom>
          <a:noFill/>
          <a:ln w="2222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위쪽 화살표 156"/>
          <p:cNvSpPr/>
          <p:nvPr/>
        </p:nvSpPr>
        <p:spPr>
          <a:xfrm>
            <a:off x="6228559" y="2042408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8" name="위쪽 화살표 157"/>
          <p:cNvSpPr/>
          <p:nvPr/>
        </p:nvSpPr>
        <p:spPr>
          <a:xfrm>
            <a:off x="5023313" y="2097355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9" name="위쪽 화살표 158"/>
          <p:cNvSpPr/>
          <p:nvPr/>
        </p:nvSpPr>
        <p:spPr>
          <a:xfrm>
            <a:off x="5868171" y="2846635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0" name="위쪽 화살표 159"/>
          <p:cNvSpPr/>
          <p:nvPr/>
        </p:nvSpPr>
        <p:spPr>
          <a:xfrm>
            <a:off x="5712354" y="3526441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1" name="위쪽 화살표 160"/>
          <p:cNvSpPr/>
          <p:nvPr/>
        </p:nvSpPr>
        <p:spPr>
          <a:xfrm>
            <a:off x="4660906" y="3731594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2" name="사각형 설명선 161"/>
          <p:cNvSpPr/>
          <p:nvPr/>
        </p:nvSpPr>
        <p:spPr>
          <a:xfrm>
            <a:off x="5869137" y="2567428"/>
            <a:ext cx="397522" cy="2497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08:10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3" name="사각형 설명선 162"/>
          <p:cNvSpPr/>
          <p:nvPr/>
        </p:nvSpPr>
        <p:spPr>
          <a:xfrm>
            <a:off x="5729120" y="3225260"/>
            <a:ext cx="397522" cy="2497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도착</a:t>
            </a:r>
            <a:r>
              <a:rPr lang="en-US" altLang="ko-KR" sz="600" dirty="0" smtClean="0">
                <a:solidFill>
                  <a:schemeClr val="tx1"/>
                </a:solidFill>
              </a:rPr>
              <a:t>09:30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4" name="사각형 설명선 163"/>
          <p:cNvSpPr/>
          <p:nvPr/>
        </p:nvSpPr>
        <p:spPr>
          <a:xfrm>
            <a:off x="4670158" y="3272262"/>
            <a:ext cx="397522" cy="3924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도</a:t>
            </a:r>
            <a:r>
              <a:rPr lang="ko-KR" altLang="en-US" sz="600" dirty="0">
                <a:solidFill>
                  <a:schemeClr val="tx1"/>
                </a:solidFill>
              </a:rPr>
              <a:t>착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10:20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</a:t>
            </a:r>
            <a:r>
              <a:rPr lang="ko-KR" altLang="en-US" sz="600" dirty="0">
                <a:solidFill>
                  <a:schemeClr val="tx1"/>
                </a:solidFill>
              </a:rPr>
              <a:t>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10:10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5703681" y="2492982"/>
            <a:ext cx="216000" cy="207386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016896" y="4683983"/>
            <a:ext cx="3427122" cy="5111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>
            <a:spLocks noChangeAspect="1"/>
          </p:cNvSpPr>
          <p:nvPr/>
        </p:nvSpPr>
        <p:spPr>
          <a:xfrm>
            <a:off x="4021210" y="457598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815334" y="4305675"/>
            <a:ext cx="72008" cy="5858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100515" y="2131121"/>
            <a:ext cx="216024" cy="234982"/>
            <a:chOff x="3028744" y="3706236"/>
            <a:chExt cx="216024" cy="244741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3028744" y="3706236"/>
              <a:ext cx="216024" cy="24474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3065934" y="3763470"/>
              <a:ext cx="144000" cy="14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3130608" y="3823998"/>
              <a:ext cx="18000" cy="1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타원 183"/>
          <p:cNvSpPr>
            <a:spLocks noChangeAspect="1"/>
          </p:cNvSpPr>
          <p:nvPr/>
        </p:nvSpPr>
        <p:spPr>
          <a:xfrm>
            <a:off x="6966024" y="1989355"/>
            <a:ext cx="216000" cy="207386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020758" y="5195123"/>
            <a:ext cx="3427122" cy="57606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00273"/>
              </p:ext>
            </p:extLst>
          </p:nvPr>
        </p:nvGraphicFramePr>
        <p:xfrm>
          <a:off x="4090631" y="1935235"/>
          <a:ext cx="1222409" cy="459732"/>
        </p:xfrm>
        <a:graphic>
          <a:graphicData uri="http://schemas.openxmlformats.org/drawingml/2006/table">
            <a:tbl>
              <a:tblPr/>
              <a:tblGrid>
                <a:gridCol w="792088"/>
                <a:gridCol w="430321"/>
              </a:tblGrid>
              <a:tr h="229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배차건수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처리건수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직사각형 188"/>
          <p:cNvSpPr/>
          <p:nvPr/>
        </p:nvSpPr>
        <p:spPr>
          <a:xfrm>
            <a:off x="378341" y="3068960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78341" y="2522009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 rot="5400000">
            <a:off x="2022341" y="2529348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2091" y="2802597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382238" y="1947262"/>
            <a:ext cx="1918504" cy="289849"/>
            <a:chOff x="5236340" y="1061547"/>
            <a:chExt cx="1925679" cy="289849"/>
          </a:xfrm>
        </p:grpSpPr>
        <p:sp>
          <p:nvSpPr>
            <p:cNvPr id="197" name="직사각형 196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3822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200" name="TextBox 199"/>
          <p:cNvSpPr txBox="1"/>
          <p:nvPr/>
        </p:nvSpPr>
        <p:spPr>
          <a:xfrm rot="5400000">
            <a:off x="20167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33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3048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738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타원 208"/>
          <p:cNvSpPr>
            <a:spLocks noChangeAspect="1"/>
          </p:cNvSpPr>
          <p:nvPr/>
        </p:nvSpPr>
        <p:spPr>
          <a:xfrm>
            <a:off x="269305" y="28190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485310" y="964818"/>
            <a:ext cx="1690302" cy="844381"/>
            <a:chOff x="5598676" y="1108197"/>
            <a:chExt cx="1690302" cy="844381"/>
          </a:xfrm>
        </p:grpSpPr>
        <p:pic>
          <p:nvPicPr>
            <p:cNvPr id="2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직사각형 211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0044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62445"/>
              </p:ext>
            </p:extLst>
          </p:nvPr>
        </p:nvGraphicFramePr>
        <p:xfrm>
          <a:off x="5266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382407" y="919076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HCS-Mobile-05-1101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공지사항 클릭하여 공지사항을 확인할 수 있는 화면으로 이동한다</a:t>
            </a:r>
            <a:r>
              <a:rPr lang="en-US" altLang="ko-KR" sz="900" dirty="0"/>
              <a:t>. . ( </a:t>
            </a:r>
            <a:r>
              <a:rPr lang="ko-KR" altLang="en-US" sz="900" dirty="0"/>
              <a:t>공지사항 최대 </a:t>
            </a:r>
            <a:r>
              <a:rPr lang="en-US" altLang="ko-KR" sz="900" dirty="0"/>
              <a:t>10</a:t>
            </a:r>
            <a:r>
              <a:rPr lang="ko-KR" altLang="en-US" sz="900" dirty="0"/>
              <a:t>개까지 저장 및 표출</a:t>
            </a:r>
            <a:r>
              <a:rPr lang="en-US" altLang="ko-KR" sz="900" dirty="0"/>
              <a:t>, </a:t>
            </a:r>
            <a:r>
              <a:rPr lang="ko-KR" altLang="en-US" sz="900" dirty="0"/>
              <a:t>공지번호와 관계없이 </a:t>
            </a:r>
            <a:r>
              <a:rPr lang="ko-KR" altLang="en-US" sz="900" dirty="0" err="1"/>
              <a:t>순번부여하여</a:t>
            </a:r>
            <a:r>
              <a:rPr lang="ko-KR" altLang="en-US" sz="900" dirty="0"/>
              <a:t> 표시함</a:t>
            </a:r>
            <a:r>
              <a:rPr lang="en-US" altLang="ko-KR" sz="900" dirty="0"/>
              <a:t>. </a:t>
            </a:r>
            <a:r>
              <a:rPr lang="ko-KR" altLang="en-US" sz="900" dirty="0"/>
              <a:t>제목이 길경우 </a:t>
            </a:r>
            <a:r>
              <a:rPr lang="en-US" altLang="ko-KR" sz="900" dirty="0"/>
              <a:t>… </a:t>
            </a:r>
            <a:r>
              <a:rPr lang="ko-KR" altLang="en-US" sz="900" dirty="0"/>
              <a:t>으로 표출한다</a:t>
            </a:r>
            <a:r>
              <a:rPr lang="en-US" altLang="ko-KR" sz="900" dirty="0"/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공지사항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008312" y="836712"/>
            <a:ext cx="3452611" cy="5588677"/>
            <a:chOff x="4020669" y="836712"/>
            <a:chExt cx="3452611" cy="5588677"/>
          </a:xfrm>
        </p:grpSpPr>
        <p:grpSp>
          <p:nvGrpSpPr>
            <p:cNvPr id="55" name="그룹 54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직사각형 56"/>
            <p:cNvSpPr/>
            <p:nvPr/>
          </p:nvSpPr>
          <p:spPr>
            <a:xfrm>
              <a:off x="5019080" y="1442954"/>
              <a:ext cx="1374080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 공지사항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206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왼쪽 화살표 64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352941" y="2791594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2941" y="2507353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1996941" y="2515208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6841" y="1942812"/>
            <a:ext cx="1918505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배차관리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6840" y="2228472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991315" y="2235810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1991314" y="1965063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3314" y="838800"/>
            <a:ext cx="1515443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262979" y="280429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0568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8" name="타원 117"/>
          <p:cNvSpPr>
            <a:spLocks noChangeAspect="1"/>
          </p:cNvSpPr>
          <p:nvPr/>
        </p:nvSpPr>
        <p:spPr>
          <a:xfrm>
            <a:off x="967160" y="2848842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5647"/>
              </p:ext>
            </p:extLst>
          </p:nvPr>
        </p:nvGraphicFramePr>
        <p:xfrm>
          <a:off x="4169420" y="1988840"/>
          <a:ext cx="3133890" cy="3955732"/>
        </p:xfrm>
        <a:graphic>
          <a:graphicData uri="http://schemas.openxmlformats.org/drawingml/2006/table">
            <a:tbl>
              <a:tblPr/>
              <a:tblGrid>
                <a:gridCol w="613610"/>
                <a:gridCol w="954407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2015-11-10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HCI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2015-10-05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차량관제 시스템 오픈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타원 119"/>
          <p:cNvSpPr>
            <a:spLocks noChangeAspect="1"/>
          </p:cNvSpPr>
          <p:nvPr/>
        </p:nvSpPr>
        <p:spPr>
          <a:xfrm>
            <a:off x="6295752" y="2323480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6988622" y="2141240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7007324" y="2694553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6842" y="918307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2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14962"/>
              </p:ext>
            </p:extLst>
          </p:nvPr>
        </p:nvGraphicFramePr>
        <p:xfrm>
          <a:off x="513904" y="1988840"/>
          <a:ext cx="3133890" cy="3596120"/>
        </p:xfrm>
        <a:graphic>
          <a:graphicData uri="http://schemas.openxmlformats.org/drawingml/2006/table">
            <a:tbl>
              <a:tblPr/>
              <a:tblGrid>
                <a:gridCol w="613610"/>
                <a:gridCol w="954407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2015-11-10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HCI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2015-10-05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차량관제 시스템 오픈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HCS-Mobile-05-1102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Home 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공지사항 클릭하여 공지사항을 확인할 수 있는 화면으로 이동한다</a:t>
            </a:r>
            <a:r>
              <a:rPr lang="en-US" altLang="ko-KR" sz="900" dirty="0"/>
              <a:t>. ( </a:t>
            </a:r>
            <a:r>
              <a:rPr lang="ko-KR" altLang="en-US" sz="900" dirty="0"/>
              <a:t>공지사항 최대 </a:t>
            </a:r>
            <a:r>
              <a:rPr lang="en-US" altLang="ko-KR" sz="900" dirty="0"/>
              <a:t>10</a:t>
            </a:r>
            <a:r>
              <a:rPr lang="ko-KR" altLang="en-US" sz="900" dirty="0"/>
              <a:t>개까지 저장 및 표출</a:t>
            </a:r>
            <a:r>
              <a:rPr lang="en-US" altLang="ko-KR" sz="900" dirty="0"/>
              <a:t>, </a:t>
            </a:r>
            <a:r>
              <a:rPr lang="ko-KR" altLang="en-US" sz="900" dirty="0"/>
              <a:t>공지번호와 관계없이 </a:t>
            </a:r>
            <a:r>
              <a:rPr lang="ko-KR" altLang="en-US" sz="900" dirty="0" err="1"/>
              <a:t>순번부여하여</a:t>
            </a:r>
            <a:r>
              <a:rPr lang="ko-KR" altLang="en-US" sz="900" dirty="0"/>
              <a:t> 표시함</a:t>
            </a:r>
            <a:r>
              <a:rPr lang="en-US" altLang="ko-KR" sz="900" dirty="0"/>
              <a:t>. </a:t>
            </a:r>
            <a:r>
              <a:rPr lang="ko-KR" altLang="en-US" sz="900" dirty="0"/>
              <a:t>제목이 길경우 </a:t>
            </a:r>
            <a:r>
              <a:rPr lang="en-US" altLang="ko-KR" sz="900" dirty="0"/>
              <a:t>… </a:t>
            </a:r>
            <a:r>
              <a:rPr lang="ko-KR" altLang="en-US" sz="900" dirty="0"/>
              <a:t>으로 표출한다</a:t>
            </a:r>
            <a:r>
              <a:rPr lang="en-US" altLang="ko-KR" sz="900" dirty="0" smtClean="0"/>
              <a:t>.)</a:t>
            </a: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008312" y="836712"/>
            <a:ext cx="3452611" cy="5588677"/>
            <a:chOff x="4020669" y="836712"/>
            <a:chExt cx="3452611" cy="5588677"/>
          </a:xfrm>
        </p:grpSpPr>
        <p:grpSp>
          <p:nvGrpSpPr>
            <p:cNvPr id="29" name="그룹 28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6" name="직사각형 75"/>
            <p:cNvSpPr/>
            <p:nvPr/>
          </p:nvSpPr>
          <p:spPr>
            <a:xfrm>
              <a:off x="4893349" y="1442954"/>
              <a:ext cx="2081435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smtClean="0">
                  <a:solidFill>
                    <a:schemeClr val="tx1"/>
                  </a:solidFill>
                </a:rPr>
                <a:t> 공지사항 상세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206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왼쪽 화살표 77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59616" y="839259"/>
            <a:ext cx="3443439" cy="5588677"/>
            <a:chOff x="4031605" y="836712"/>
            <a:chExt cx="3443439" cy="5588677"/>
          </a:xfrm>
        </p:grpSpPr>
        <p:grpSp>
          <p:nvGrpSpPr>
            <p:cNvPr id="81" name="그룹 80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9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직사각형 81"/>
            <p:cNvSpPr/>
            <p:nvPr/>
          </p:nvSpPr>
          <p:spPr>
            <a:xfrm>
              <a:off x="5019080" y="1442954"/>
              <a:ext cx="1374080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 공지사항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333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왼쪽 화살표 83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4465"/>
              </p:ext>
            </p:extLst>
          </p:nvPr>
        </p:nvGraphicFramePr>
        <p:xfrm>
          <a:off x="4171135" y="2013223"/>
          <a:ext cx="3160480" cy="2718467"/>
        </p:xfrm>
        <a:graphic>
          <a:graphicData uri="http://schemas.openxmlformats.org/drawingml/2006/table">
            <a:tbl>
              <a:tblPr/>
              <a:tblGrid>
                <a:gridCol w="1069897"/>
                <a:gridCol w="2090583"/>
              </a:tblGrid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2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2.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3.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마감해제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2.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3.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2015-11-10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타원 37"/>
          <p:cNvSpPr>
            <a:spLocks noChangeAspect="1"/>
          </p:cNvSpPr>
          <p:nvPr/>
        </p:nvSpPr>
        <p:spPr>
          <a:xfrm>
            <a:off x="2684784" y="2168896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0800000">
            <a:off x="3303514" y="202405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>
            <a:off x="2314393" y="225962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5052" y="1973257"/>
            <a:ext cx="3108832" cy="375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공지사항 상세 화면입니다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64225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193" y="93063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접속 최초 화면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&gt;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762" y="1971802"/>
            <a:ext cx="21272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YouandiModern HeadRegular" pitchFamily="18" charset="-127"/>
                <a:ea typeface="YouandiModern HeadRegular" pitchFamily="18" charset="-127"/>
              </a:rPr>
              <a:t>세차 관리 시스템</a:t>
            </a:r>
            <a:endParaRPr lang="en-US" altLang="ko-KR" sz="1800" b="1" dirty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1978" y="2775715"/>
            <a:ext cx="2911985" cy="4535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1977" y="3343757"/>
            <a:ext cx="2911986" cy="4746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30663" y="2777220"/>
            <a:ext cx="963196" cy="1041154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로그</a:t>
            </a:r>
            <a:r>
              <a:rPr lang="ko-KR" altLang="en-US" sz="1000" b="1" dirty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인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164353" y="3989840"/>
            <a:ext cx="9236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YouandiModern HeadRegular" pitchFamily="18" charset="-127"/>
                <a:ea typeface="YouandiModern HeadRegular" pitchFamily="18" charset="-127"/>
              </a:rPr>
              <a:t>□   아이디 저</a:t>
            </a:r>
            <a:r>
              <a:rPr lang="ko-KR" altLang="en-US" sz="800" dirty="0">
                <a:latin typeface="YouandiModern HeadRegular" pitchFamily="18" charset="-127"/>
                <a:ea typeface="YouandiModern HeadRegular" pitchFamily="18" charset="-127"/>
              </a:rPr>
              <a:t>장</a:t>
            </a:r>
            <a:endParaRPr lang="ko-KR" altLang="en-US" sz="800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1977" y="2348880"/>
            <a:ext cx="900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YouandiModern HeadRegular" pitchFamily="18" charset="-127"/>
                <a:ea typeface="YouandiModern HeadRegular" pitchFamily="18" charset="-127"/>
              </a:rPr>
              <a:t>로그인</a:t>
            </a:r>
            <a:endParaRPr lang="en-US" altLang="ko-KR" sz="1000" b="1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8489" y="1199773"/>
            <a:ext cx="2288734" cy="44677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2725" y="1201318"/>
            <a:ext cx="4714188" cy="44677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78615" y="2909643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8615" y="348819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78615" y="3999002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09942"/>
              </p:ext>
            </p:extLst>
          </p:nvPr>
        </p:nvGraphicFramePr>
        <p:xfrm>
          <a:off x="7751787" y="865287"/>
          <a:ext cx="2055788" cy="2422105"/>
        </p:xfrm>
        <a:graphic>
          <a:graphicData uri="http://schemas.openxmlformats.org/drawingml/2006/table">
            <a:tbl>
              <a:tblPr/>
              <a:tblGrid>
                <a:gridCol w="311573"/>
                <a:gridCol w="1744215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dirty="0" smtClean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219371" y="276432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8611" y="4313820"/>
            <a:ext cx="1208946" cy="201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9702" y="4313820"/>
            <a:ext cx="1208946" cy="201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33" name="타원 32"/>
          <p:cNvSpPr/>
          <p:nvPr/>
        </p:nvSpPr>
        <p:spPr>
          <a:xfrm>
            <a:off x="3338232" y="419952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18464" y="419952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8412" y="144483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HCS-Admin-00-1401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회원가입 신청 페이지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&gt;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Nia </a:t>
            </a:r>
            <a:r>
              <a:rPr lang="ko-KR" altLang="en-US" smtClean="0"/>
              <a:t>데이터거래사이트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 bwMode="auto">
          <a:xfrm>
            <a:off x="57119" y="1603158"/>
            <a:ext cx="8707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◆ 약관동의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40515" y="1802604"/>
            <a:ext cx="7294605" cy="1076849"/>
            <a:chOff x="180975" y="2435277"/>
            <a:chExt cx="7294605" cy="1728818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80975" y="2482899"/>
              <a:ext cx="7269163" cy="1681196"/>
              <a:chOff x="180975" y="2593731"/>
              <a:chExt cx="7269163" cy="168119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80975" y="2593731"/>
                <a:ext cx="7269163" cy="1670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7240588" y="2595596"/>
                <a:ext cx="209550" cy="1679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 bwMode="auto">
            <a:xfrm>
              <a:off x="7188322" y="2435277"/>
              <a:ext cx="287258" cy="1334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 bwMode="auto">
          <a:xfrm>
            <a:off x="35748" y="2844864"/>
            <a:ext cx="22381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위의 회원가입 이용자 약관에 동의합니다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83315" y="2407491"/>
            <a:ext cx="1789272" cy="215444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 이용 약관 내용 정리 요청</a:t>
            </a:r>
            <a:endParaRPr lang="ko-KR" altLang="en-US" sz="8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38039" y="3207547"/>
            <a:ext cx="7294605" cy="1069921"/>
            <a:chOff x="180975" y="2435277"/>
            <a:chExt cx="7294605" cy="1728818"/>
          </a:xfrm>
        </p:grpSpPr>
        <p:grpSp>
          <p:nvGrpSpPr>
            <p:cNvPr id="49" name="그룹 48"/>
            <p:cNvGrpSpPr/>
            <p:nvPr/>
          </p:nvGrpSpPr>
          <p:grpSpPr>
            <a:xfrm>
              <a:off x="180975" y="2482899"/>
              <a:ext cx="7269163" cy="1681196"/>
              <a:chOff x="180975" y="2593731"/>
              <a:chExt cx="7269163" cy="168119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80975" y="2593731"/>
                <a:ext cx="7269163" cy="1670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40588" y="2595596"/>
                <a:ext cx="209550" cy="1679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 bwMode="auto">
            <a:xfrm>
              <a:off x="7188322" y="2435277"/>
              <a:ext cx="287258" cy="134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33272" y="4249807"/>
            <a:ext cx="18197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개인정보취급방침에 동의합니다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5809" y="3677072"/>
            <a:ext cx="2198038" cy="215444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개인 정보 수집 및 이용동이  약관 정리 요청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3258766" y="5415878"/>
            <a:ext cx="985466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111028" y="4583695"/>
            <a:ext cx="14510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약관에 동의합니다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4538164" y="5221478"/>
            <a:ext cx="1944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약관동의 없이 다음을 선택 할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경우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22564" y="5454531"/>
            <a:ext cx="2762250" cy="902048"/>
            <a:chOff x="4214018" y="2652127"/>
            <a:chExt cx="2762250" cy="902048"/>
          </a:xfrm>
        </p:grpSpPr>
        <p:sp>
          <p:nvSpPr>
            <p:cNvPr id="67" name="직사각형 66"/>
            <p:cNvSpPr/>
            <p:nvPr/>
          </p:nvSpPr>
          <p:spPr>
            <a:xfrm>
              <a:off x="4214018" y="2652132"/>
              <a:ext cx="2762250" cy="9020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676B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242366" y="2655074"/>
              <a:ext cx="10502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웹페이지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메시지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685622" y="2652127"/>
              <a:ext cx="2760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rgbClr val="292929"/>
                  </a:solidFill>
                  <a:sym typeface="Wingdings" pitchFamily="2" charset="2"/>
                </a:rPr>
                <a:t></a:t>
              </a:r>
              <a:endParaRPr lang="ko-KR" altLang="en-US" sz="8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42512" y="2924006"/>
              <a:ext cx="2523898" cy="40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lvl="0" defTabSz="957263">
                <a:spcBef>
                  <a:spcPct val="20000"/>
                </a:spcBef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“OOOOOOOOO”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반드시 동의하셔야 하는 필수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약관입니다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Rectangle 309"/>
            <p:cNvSpPr>
              <a:spLocks noChangeArrowheads="1"/>
            </p:cNvSpPr>
            <p:nvPr/>
          </p:nvSpPr>
          <p:spPr bwMode="auto">
            <a:xfrm>
              <a:off x="6499605" y="3361511"/>
              <a:ext cx="357374" cy="130175"/>
            </a:xfrm>
            <a:prstGeom prst="rect">
              <a:avLst/>
            </a:prstGeom>
            <a:noFill/>
            <a:ln w="63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ko-KR" altLang="ko-KR" sz="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 bwMode="auto">
          <a:xfrm>
            <a:off x="6027379" y="1118629"/>
            <a:ext cx="7873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 완료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1814166" y="10570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 bwMode="auto">
          <a:xfrm>
            <a:off x="753014" y="1118629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3234186" y="1151960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 bwMode="auto">
          <a:xfrm>
            <a:off x="4641587" y="105806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1661" y="1040732"/>
            <a:ext cx="1672505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7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HCS-Admin-00-1402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 smtClean="0"/>
              <a:t>회원 정보 입력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Nia </a:t>
            </a:r>
            <a:r>
              <a:rPr lang="ko-KR" altLang="en-US" smtClean="0"/>
              <a:t>데이터거래사이트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166724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graphicFrame>
        <p:nvGraphicFramePr>
          <p:cNvPr id="9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3163"/>
              </p:ext>
            </p:extLst>
          </p:nvPr>
        </p:nvGraphicFramePr>
        <p:xfrm>
          <a:off x="7741577" y="875453"/>
          <a:ext cx="2069174" cy="1551360"/>
        </p:xfrm>
        <a:graphic>
          <a:graphicData uri="http://schemas.openxmlformats.org/drawingml/2006/table">
            <a:tbl>
              <a:tblPr/>
              <a:tblGrid>
                <a:gridCol w="352221"/>
                <a:gridCol w="171695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03058" y="1534375"/>
            <a:ext cx="1013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◆ 회원정보 입력 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6027"/>
              </p:ext>
            </p:extLst>
          </p:nvPr>
        </p:nvGraphicFramePr>
        <p:xfrm>
          <a:off x="231358" y="2024068"/>
          <a:ext cx="7104928" cy="316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01"/>
                <a:gridCol w="5874327"/>
              </a:tblGrid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회사명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휴대전화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집 전화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메일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정보 수신 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SMS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정보 수신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566933" y="2824537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66933" y="3085844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41527" y="2810701"/>
            <a:ext cx="245003" cy="181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 ?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566933" y="3342265"/>
            <a:ext cx="1639766" cy="164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010-1111-2222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21299" y="2759467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endParaRPr lang="en-US" altLang="ko-KR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413918" y="3289116"/>
            <a:ext cx="2389414" cy="567674"/>
          </a:xfrm>
          <a:prstGeom prst="rect">
            <a:avLst/>
          </a:prstGeom>
          <a:solidFill>
            <a:schemeClr val="bg1"/>
          </a:solidFill>
          <a:ln w="19050">
            <a:solidFill>
              <a:srgbClr val="3676BD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404480" y="3267053"/>
            <a:ext cx="239885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필수조건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이상의 영문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혼용해서 사용해야 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번호가 포함된 비밀번호는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없습니다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6529" y="3038460"/>
            <a:ext cx="1502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사용불가 </a:t>
            </a:r>
            <a:r>
              <a:rPr lang="en-US" altLang="ko-KR" sz="800" dirty="0" smtClean="0">
                <a:solidFill>
                  <a:srgbClr val="C00000"/>
                </a:solidFill>
              </a:rPr>
              <a:t>-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순차적숫자나열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  <a:endParaRPr lang="en-US" altLang="ko-KR" sz="80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370289" y="3123114"/>
            <a:ext cx="276037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</a:pPr>
            <a:r>
              <a:rPr lang="en-US" altLang="ko-KR" sz="800" dirty="0">
                <a:sym typeface="Wingdings" pitchFamily="2" charset="2"/>
              </a:rPr>
              <a:t>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668400" y="2295955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574931" y="2560151"/>
            <a:ext cx="2002190" cy="1600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이용자명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570726" y="2305753"/>
            <a:ext cx="987414" cy="167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2487620" y="2283258"/>
            <a:ext cx="224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698962" y="2305754"/>
            <a:ext cx="884341" cy="192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naver.com ▼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172790" y="1772816"/>
            <a:ext cx="7377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기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920137" y="5213902"/>
            <a:ext cx="1371730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4485654" y="5463784"/>
            <a:ext cx="1879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각 항목에 대해서 맞지 않는 경우 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598629" y="5658742"/>
            <a:ext cx="2762250" cy="902043"/>
            <a:chOff x="4214018" y="2642607"/>
            <a:chExt cx="2762250" cy="902043"/>
          </a:xfrm>
        </p:grpSpPr>
        <p:sp>
          <p:nvSpPr>
            <p:cNvPr id="82" name="직사각형 81"/>
            <p:cNvSpPr/>
            <p:nvPr/>
          </p:nvSpPr>
          <p:spPr>
            <a:xfrm>
              <a:off x="4214018" y="2642607"/>
              <a:ext cx="2762250" cy="9020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676B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4242366" y="2655074"/>
              <a:ext cx="10502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웹페이지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메시지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5622" y="2652127"/>
              <a:ext cx="2760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rgbClr val="292929"/>
                  </a:solidFill>
                  <a:sym typeface="Wingdings" pitchFamily="2" charset="2"/>
                </a:rPr>
                <a:t>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42512" y="2924006"/>
              <a:ext cx="2523898" cy="40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lvl="0" defTabSz="957263">
                <a:spcBef>
                  <a:spcPct val="20000"/>
                </a:spcBef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“OOOOOOOOO”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XXXX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하셔야 합니다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Rectangle 309"/>
            <p:cNvSpPr>
              <a:spLocks noChangeArrowheads="1"/>
            </p:cNvSpPr>
            <p:nvPr/>
          </p:nvSpPr>
          <p:spPr bwMode="auto">
            <a:xfrm>
              <a:off x="6499605" y="3361511"/>
              <a:ext cx="357374" cy="130175"/>
            </a:xfrm>
            <a:prstGeom prst="rect">
              <a:avLst/>
            </a:prstGeom>
            <a:noFill/>
            <a:ln w="63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ko-KR" altLang="ko-KR" sz="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52105" y="5713918"/>
            <a:ext cx="23663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XXXX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아이디는 중복 체크를 하셔야 합니다</a:t>
            </a:r>
            <a:r>
              <a:rPr lang="en-US" altLang="ko-KR" sz="80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비밀번호를 확인을 하여 주시기 바랍니다</a:t>
            </a:r>
            <a:r>
              <a:rPr lang="en-US" altLang="ko-KR" sz="80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휴대폰 번호가 입력 되어야 합니다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 bwMode="auto">
          <a:xfrm>
            <a:off x="6027379" y="1118629"/>
            <a:ext cx="8370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확인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814166" y="1057073"/>
            <a:ext cx="258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/>
        </p:nvSpPr>
        <p:spPr bwMode="auto">
          <a:xfrm>
            <a:off x="804310" y="1118629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234186" y="1151960"/>
            <a:ext cx="8739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 bwMode="auto">
          <a:xfrm>
            <a:off x="4641587" y="1058065"/>
            <a:ext cx="258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490697" y="1061899"/>
            <a:ext cx="2057400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4" name="타원 113"/>
          <p:cNvSpPr/>
          <p:nvPr/>
        </p:nvSpPr>
        <p:spPr>
          <a:xfrm>
            <a:off x="3532080" y="2132856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497949" y="266749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766270" y="5089878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3950" y="2269208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6"/>
                </a:solidFill>
              </a:rPr>
              <a:t>가입후</a:t>
            </a:r>
            <a:r>
              <a:rPr lang="ko-KR" altLang="en-US" sz="800" b="1" dirty="0" smtClean="0">
                <a:solidFill>
                  <a:schemeClr val="accent6"/>
                </a:solidFill>
              </a:rPr>
              <a:t> 변경 불가 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1504202" y="4631917"/>
            <a:ext cx="1132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○ 예       ○ 아니오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1504202" y="4890862"/>
            <a:ext cx="1132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○ 예       ○ 아니오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6330262" y="5213902"/>
            <a:ext cx="985466" cy="2632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재작성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679444" y="3869028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 번호 검색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566934" y="3879685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566933" y="4125870"/>
            <a:ext cx="4487375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66933" y="4342747"/>
            <a:ext cx="4487375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581769" y="3583677"/>
            <a:ext cx="1639766" cy="164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010-1111-2222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549956" y="372848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79352" y="2055587"/>
            <a:ext cx="987414" cy="167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41857" y="2063042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054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HCS-Admin-00-1403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 가입 완료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회원가입 완료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185774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027379" y="1118629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완료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814166" y="10570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753014" y="1118629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234186" y="1151960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 bwMode="auto">
          <a:xfrm>
            <a:off x="4641587" y="105806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92560" y="2394235"/>
            <a:ext cx="5312990" cy="20563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597050" y="2768701"/>
            <a:ext cx="41040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가입 완료가 되었습니다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이제 모든 서비스를 이용하실 수 있습니다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기타 문의 사항은 회사 관리자 에서 연락을 하시기 바랍니다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34186" y="5094764"/>
            <a:ext cx="985466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9" name="타원 128"/>
          <p:cNvSpPr/>
          <p:nvPr/>
        </p:nvSpPr>
        <p:spPr>
          <a:xfrm>
            <a:off x="3192927" y="502879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39070" y="1043917"/>
            <a:ext cx="2057400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7772402" y="865903"/>
          <a:ext cx="2028824" cy="2544017"/>
        </p:xfrm>
        <a:graphic>
          <a:graphicData uri="http://schemas.openxmlformats.org/drawingml/2006/table">
            <a:tbl>
              <a:tblPr/>
              <a:tblGrid>
                <a:gridCol w="231205"/>
                <a:gridCol w="1797619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선택을 하면 로그인 페이지로 이동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4970"/>
              </p:ext>
            </p:extLst>
          </p:nvPr>
        </p:nvGraphicFramePr>
        <p:xfrm>
          <a:off x="7759700" y="878182"/>
          <a:ext cx="2032000" cy="2422105"/>
        </p:xfrm>
        <a:graphic>
          <a:graphicData uri="http://schemas.openxmlformats.org/drawingml/2006/table">
            <a:tbl>
              <a:tblPr/>
              <a:tblGrid>
                <a:gridCol w="228380"/>
                <a:gridCol w="1803620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팝업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268760"/>
            <a:ext cx="3684327" cy="3321584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39029</TotalTime>
  <Words>6077</Words>
  <Application>Microsoft Office PowerPoint</Application>
  <PresentationFormat>A4 용지(210x297mm)</PresentationFormat>
  <Paragraphs>2570</Paragraphs>
  <Slides>46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46</vt:i4>
      </vt:variant>
    </vt:vector>
  </HeadingPairs>
  <TitlesOfParts>
    <vt:vector size="63" baseType="lpstr">
      <vt:lpstr>YouandiModern HeadBold</vt:lpstr>
      <vt:lpstr>YouandiModern HeadRegular</vt:lpstr>
      <vt:lpstr>굴림</vt:lpstr>
      <vt:lpstr>돋움</vt:lpstr>
      <vt:lpstr>맑은 고딕</vt:lpstr>
      <vt:lpstr>바탕체</vt:lpstr>
      <vt:lpstr>Arial</vt:lpstr>
      <vt:lpstr>Calibri</vt:lpstr>
      <vt:lpstr>Tahoma</vt:lpstr>
      <vt:lpstr>Times New Roman</vt:lpstr>
      <vt:lpstr>Webdings</vt:lpstr>
      <vt:lpstr>Wingdings</vt:lpstr>
      <vt:lpstr>Office 테마</vt:lpstr>
      <vt:lpstr>2_Office 테마</vt:lpstr>
      <vt:lpstr>3_Office 테마</vt:lpstr>
      <vt:lpstr>6_Office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HCS-Admin-00-1401</vt:lpstr>
      <vt:lpstr>HCS-Admin-00-1402</vt:lpstr>
      <vt:lpstr>HCS-Admin-00-1403</vt:lpstr>
      <vt:lpstr>HCS-Admin-00-1406</vt:lpstr>
      <vt:lpstr>HCS-Admin-00-1404</vt:lpstr>
      <vt:lpstr>HCS-Admin-00-1408</vt:lpstr>
      <vt:lpstr>HCS-Admin-00-1408</vt:lpstr>
      <vt:lpstr>HCS-Admin-00-1408</vt:lpstr>
      <vt:lpstr>HCS-Admin-00-1408</vt:lpstr>
      <vt:lpstr>HCS-Admin-00-1408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HCS-Mobile-01-1106</vt:lpstr>
      <vt:lpstr>HCS-Mobile-01-1107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디씨 컴갤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duk sun</cp:lastModifiedBy>
  <cp:revision>9279</cp:revision>
  <cp:lastPrinted>2015-12-03T06:29:22Z</cp:lastPrinted>
  <dcterms:created xsi:type="dcterms:W3CDTF">2008-11-10T23:45:54Z</dcterms:created>
  <dcterms:modified xsi:type="dcterms:W3CDTF">2017-01-03T04:08:13Z</dcterms:modified>
</cp:coreProperties>
</file>