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94" r:id="rId4"/>
    <p:sldId id="295" r:id="rId5"/>
    <p:sldId id="304" r:id="rId6"/>
    <p:sldId id="303" r:id="rId7"/>
    <p:sldId id="297" r:id="rId8"/>
    <p:sldId id="298" r:id="rId9"/>
    <p:sldId id="299" r:id="rId10"/>
    <p:sldId id="300" r:id="rId11"/>
    <p:sldId id="301" r:id="rId12"/>
    <p:sldId id="302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9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03091-617B-434A-9527-0AD784E3E448}" type="datetimeFigureOut">
              <a:rPr lang="es-MX" smtClean="0"/>
              <a:pPr/>
              <a:t>24/01/2020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B072-D131-43F4-A2FD-41F702411EC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BB5D1-4AAB-48E0-931D-D441B22EF689}" type="slidenum">
              <a:rPr lang="es-MX"/>
              <a:pPr/>
              <a:t>1</a:t>
            </a:fld>
            <a:endParaRPr lang="es-MX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55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764B-4BF9-4755-A463-979CCE8C9FA2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B48-653A-44AC-AD08-65EC9BEEFB84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DDF-C3B6-4C21-ABC4-9DA3F669461B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5901-5D6F-4011-90B4-B126D619F6FE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CEEC-262C-49DD-8C59-0A7BE9EF29F0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68AD-49E4-4A5C-9F9E-D74D3F9A0EE3}" type="datetime1">
              <a:rPr lang="es-MX" smtClean="0"/>
              <a:t>24/01/2020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BD0B-4E44-4E51-B4A4-AAD5C4745C09}" type="datetime1">
              <a:rPr lang="es-MX" smtClean="0"/>
              <a:t>24/01/2020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82DF-568C-444E-AE7E-FF0D3AA27DA6}" type="datetime1">
              <a:rPr lang="es-MX" smtClean="0"/>
              <a:t>24/01/2020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2A41-3F5D-4183-8742-A05297884D15}" type="datetime1">
              <a:rPr lang="es-MX" smtClean="0"/>
              <a:t>24/01/2020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12A0-873A-4EAB-B907-D26ECF2C35DA}" type="datetime1">
              <a:rPr lang="es-MX" smtClean="0"/>
              <a:t>24/01/2020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AF0D-C90F-4E0A-B316-9C8815A58C59}" type="datetime1">
              <a:rPr lang="es-MX" smtClean="0"/>
              <a:t>24/01/2020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DB69D-4128-4372-884D-9DCF4729E61F}" type="datetime1">
              <a:rPr lang="es-MX" smtClean="0"/>
              <a:t>24/01/2020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B92F-F273-4CAC-91DF-F36B69C36F0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08038" y="5683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s-MX" sz="1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935913" y="4968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s-MX" sz="1800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63688" y="620688"/>
            <a:ext cx="5544616" cy="113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72000" rIns="0" bIns="7200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2000" b="1" dirty="0">
                <a:latin typeface="Arial Rounded MT Bold" pitchFamily="34" charset="0"/>
                <a:cs typeface="FrankRuehl" pitchFamily="34" charset="-79"/>
              </a:rPr>
              <a:t>INSTITUTO POLITÉCNICO NACIONAL</a:t>
            </a:r>
          </a:p>
          <a:p>
            <a:pPr algn="ctr">
              <a:spcBef>
                <a:spcPct val="0"/>
              </a:spcBef>
            </a:pPr>
            <a:endParaRPr lang="es-MX" sz="2200" b="1" dirty="0"/>
          </a:p>
          <a:p>
            <a:pPr algn="ctr">
              <a:spcBef>
                <a:spcPct val="0"/>
              </a:spcBef>
            </a:pPr>
            <a:r>
              <a:rPr lang="es-ES" sz="2200" b="1" dirty="0"/>
              <a:t>ESCUELA SUPERIOR DE CÓMPUTO</a:t>
            </a:r>
            <a:endParaRPr lang="es-ES" sz="1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860032" y="4581128"/>
            <a:ext cx="3108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2400" b="1" dirty="0"/>
              <a:t>Dra. </a:t>
            </a:r>
            <a:r>
              <a:rPr lang="es-ES" sz="2400" b="1" dirty="0"/>
              <a:t>Olga Kolesnikova</a:t>
            </a:r>
            <a:r>
              <a:rPr lang="es-MX" sz="2400" b="1" dirty="0"/>
              <a:t> </a:t>
            </a:r>
            <a:endParaRPr lang="es-MX" sz="18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73687" y="2448646"/>
            <a:ext cx="6757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/>
              <a:t>FUNDAMENTOS MATEMÁTICOS PARA</a:t>
            </a:r>
            <a:br>
              <a:rPr lang="es-MX" sz="2800" b="1" dirty="0"/>
            </a:br>
            <a:r>
              <a:rPr lang="es-MX" sz="2800" b="1" dirty="0"/>
              <a:t>EL PROCESAMIENTO DE LENGUAJE NATURAL</a:t>
            </a:r>
          </a:p>
        </p:txBody>
      </p:sp>
      <p:pic>
        <p:nvPicPr>
          <p:cNvPr id="11" name="10 Imagen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71281"/>
            <a:ext cx="1080120" cy="1489567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770852"/>
            <a:ext cx="1713628" cy="92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10</a:t>
            </a:fld>
            <a:endParaRPr lang="es-MX"/>
          </a:p>
        </p:txBody>
      </p:sp>
      <p:pic>
        <p:nvPicPr>
          <p:cNvPr id="3076" name="Picture 4" descr="https://upload.wikimedia.org/wikipedia/commons/thumb/2/22/Binary_entropy_plot.svg/300px-Binary_entropy_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35" y="596751"/>
            <a:ext cx="5856585" cy="58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271148" y="570746"/>
            <a:ext cx="3449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solidFill>
                  <a:prstClr val="black"/>
                </a:solidFill>
              </a:rPr>
              <a:t>Entropía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051720" y="1771484"/>
                <a:ext cx="4715971" cy="93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71484"/>
                <a:ext cx="4715971" cy="9374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CuadroTexto"/>
          <p:cNvSpPr txBox="1"/>
          <p:nvPr/>
        </p:nvSpPr>
        <p:spPr>
          <a:xfrm>
            <a:off x="251520" y="3379058"/>
            <a:ext cx="344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solidFill>
                  <a:prstClr val="black"/>
                </a:solidFill>
              </a:rPr>
              <a:t>Información mutual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979712" y="4499828"/>
                <a:ext cx="5846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499828"/>
                <a:ext cx="58467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34"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6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4098" name="Picture 2" descr="https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2" y="814163"/>
            <a:ext cx="70866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67380"/>
            <a:ext cx="875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Probabilidad y Estadística: conceptos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23528" y="1412776"/>
                <a:ext cx="8363272" cy="449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800" dirty="0"/>
                  <a:t>   </a:t>
                </a:r>
                <a:r>
                  <a:rPr lang="es-MX" sz="2400" dirty="0"/>
                  <a:t>Evento = palabra: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sz="2400" dirty="0"/>
                  <a:t>,</a:t>
                </a:r>
                <a:r>
                  <a:rPr lang="es-MX" sz="2400" i="1" dirty="0"/>
                  <a:t> </a:t>
                </a:r>
                <a:r>
                  <a:rPr lang="es-MX" sz="2400" dirty="0"/>
                  <a:t>Word. Eventos independientes y  dependientes.  </a:t>
                </a:r>
                <a:r>
                  <a:rPr lang="es-MX" sz="2400" dirty="0">
                    <a:solidFill>
                      <a:srgbClr val="0070C0"/>
                    </a:solidFill>
                  </a:rPr>
                  <a:t>  </a:t>
                </a: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Espacio de probabilidad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MX" sz="2400" dirty="0"/>
                  <a:t>: el conjunto de eventos.</a:t>
                </a:r>
                <a:br>
                  <a:rPr lang="es-MX" sz="2400" dirty="0"/>
                </a:br>
                <a:r>
                  <a:rPr lang="es-MX" sz="2400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sz="2400" dirty="0"/>
                  <a:t>, vocabulario.</a:t>
                </a: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Variable aleatoria (</a:t>
                </a:r>
                <a:r>
                  <a:rPr lang="es-MX" sz="2400" dirty="0" err="1"/>
                  <a:t>random</a:t>
                </a:r>
                <a:r>
                  <a:rPr lang="es-MX" sz="2400" dirty="0"/>
                  <a:t> variable)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400" i="1" dirty="0"/>
                  <a:t>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400" b="1" i="1" dirty="0">
                  <a:solidFill>
                    <a:srgbClr val="7030A0"/>
                  </a:solidFill>
                </a:endParaRP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Distribución discreta de probabilidad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400" b="1" i="1" dirty="0">
                  <a:solidFill>
                    <a:srgbClr val="7030A0"/>
                  </a:solidFill>
                </a:endParaRP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MX" sz="2400" dirty="0"/>
                  <a:t>, por ejemplo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es-MX" sz="2400" dirty="0"/>
                  <a:t>.</a:t>
                </a: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Probabilidad conjunta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MX" sz="2400" dirty="0"/>
                  <a:t> </a:t>
                </a:r>
              </a:p>
              <a:p>
                <a:pPr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s-MX" sz="2400" dirty="0"/>
                  <a:t>   Probabilidad condicional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br>
                  <a:rPr lang="es-MX" sz="2400" dirty="0"/>
                </a:br>
                <a:r>
                  <a:rPr lang="es-MX" sz="2400" dirty="0"/>
                  <a:t>  </a:t>
                </a:r>
                <a:endParaRPr lang="es-MX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363272" cy="4494564"/>
              </a:xfrm>
              <a:prstGeom prst="rect">
                <a:avLst/>
              </a:prstGeom>
              <a:blipFill rotWithShape="0">
                <a:blip r:embed="rId2"/>
                <a:stretch>
                  <a:fillRect l="-1312" t="-9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67380"/>
            <a:ext cx="302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Regla de Bayes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3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936575" y="1340768"/>
                <a:ext cx="3638560" cy="1001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575" y="1340768"/>
                <a:ext cx="3638560" cy="1001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1 CuadroTexto"/>
          <p:cNvSpPr txBox="1"/>
          <p:nvPr/>
        </p:nvSpPr>
        <p:spPr>
          <a:xfrm>
            <a:off x="251520" y="2998693"/>
            <a:ext cx="430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Distribución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331640" y="4016097"/>
                <a:ext cx="6012352" cy="1426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á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𝑔𝑖𝑙𝑎𝑠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br>
                  <a:rPr lang="es-MX" sz="2800" b="0" i="1" dirty="0">
                    <a:latin typeface="Cambria Math" panose="02040503050406030204" pitchFamily="18" charset="0"/>
                  </a:rPr>
                </a:br>
                <a:r>
                  <a:rPr lang="es-MX" sz="2800" b="0" i="1" dirty="0">
                    <a:latin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16097"/>
                <a:ext cx="6012352" cy="14269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467380"/>
            <a:ext cx="521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prstClr val="black"/>
                </a:solidFill>
              </a:rPr>
              <a:t>Verosimilitud (</a:t>
            </a:r>
            <a:r>
              <a:rPr lang="es-MX" sz="3600" b="1" dirty="0" err="1">
                <a:solidFill>
                  <a:prstClr val="black"/>
                </a:solidFill>
              </a:rPr>
              <a:t>likelihood</a:t>
            </a:r>
            <a:r>
              <a:rPr lang="es-MX" sz="360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763688" y="1124744"/>
                <a:ext cx="611180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𝑝𝑟𝑜𝑏𝑎𝑏𝑖𝑙𝑖𝑑𝑎𝑑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e>
                        <m:e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e>
                      </m:d>
                      <m:r>
                        <a:rPr lang="es-MX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e>
                        <m:e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𝑝𝑟𝑜𝑏𝑎𝑏𝑖𝑙𝑖𝑑𝑎𝑑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e>
                      </m:d>
                    </m:oMath>
                  </m:oMathPara>
                </a14:m>
                <a:endParaRPr lang="es-MX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124744"/>
                <a:ext cx="6111801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67544" y="2060848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prstClr val="black"/>
                </a:solidFill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331362" y="2564904"/>
                <a:ext cx="6913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62" y="2564904"/>
                <a:ext cx="69130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9" r="-794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331640" y="2996952"/>
                <a:ext cx="697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MX" sz="2400" dirty="0"/>
                  <a:t>09</a:t>
                </a: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96952"/>
                <a:ext cx="69707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6" t="-26667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5/5a/LikelihoodFunctionAfterH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06" y="3501008"/>
            <a:ext cx="4301342" cy="322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1 CuadroTexto"/>
          <p:cNvSpPr txBox="1"/>
          <p:nvPr/>
        </p:nvSpPr>
        <p:spPr>
          <a:xfrm>
            <a:off x="271148" y="620688"/>
            <a:ext cx="8765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solidFill>
                  <a:prstClr val="black"/>
                </a:solidFill>
              </a:rPr>
              <a:t>Función de verosimilitud para la distribución 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1331641" y="1124744"/>
                <a:ext cx="7128791" cy="3375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br>
                  <a:rPr lang="es-MX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s-MX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s-MX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s-MX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s-MX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s-MX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MX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br>
                  <a:rPr lang="es-MX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s-MX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         </a:t>
                </a:r>
                <a:endParaRPr lang="es-MX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1124744"/>
                <a:ext cx="7128791" cy="337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323528" y="4345940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prstClr val="black"/>
                </a:solidFill>
              </a:rPr>
              <a:t>Estimación de la verosimilitud máxima</a:t>
            </a:r>
          </a:p>
          <a:p>
            <a:r>
              <a:rPr lang="es-MX" sz="2800" b="1" dirty="0">
                <a:solidFill>
                  <a:prstClr val="black"/>
                </a:solidFill>
              </a:rPr>
              <a:t>(máximum </a:t>
            </a:r>
            <a:r>
              <a:rPr lang="es-MX" sz="2800" b="1" dirty="0" err="1">
                <a:solidFill>
                  <a:prstClr val="black"/>
                </a:solidFill>
              </a:rPr>
              <a:t>likelihood</a:t>
            </a:r>
            <a:r>
              <a:rPr lang="es-MX" sz="2800" b="1" dirty="0">
                <a:solidFill>
                  <a:prstClr val="black"/>
                </a:solidFill>
              </a:rPr>
              <a:t> </a:t>
            </a:r>
            <a:r>
              <a:rPr lang="es-MX" sz="2800" b="1" dirty="0" err="1">
                <a:solidFill>
                  <a:prstClr val="black"/>
                </a:solidFill>
              </a:rPr>
              <a:t>estimation</a:t>
            </a:r>
            <a:r>
              <a:rPr lang="es-MX" sz="2800" b="1" dirty="0">
                <a:solidFill>
                  <a:prstClr val="black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555776" y="5598034"/>
                <a:ext cx="4333302" cy="639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𝑑𝑎𝑡𝑜𝑠</m:t>
                              </m:r>
                            </m:e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598034"/>
                <a:ext cx="4333302" cy="6392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9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3" name="1 CuadroTexto"/>
          <p:cNvSpPr txBox="1"/>
          <p:nvPr/>
        </p:nvSpPr>
        <p:spPr>
          <a:xfrm>
            <a:off x="584709" y="467380"/>
            <a:ext cx="609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prstClr val="black"/>
                </a:solidFill>
              </a:rPr>
              <a:t>Otro ejemplo de verosimilitud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4709" y="1340768"/>
            <a:ext cx="2536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971600" y="1412776"/>
                <a:ext cx="734481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/>
                  <a:t>Muestra: (0, 1, 1, 0, 1, 1, 1, 0, 0, 1)</a:t>
                </a:r>
              </a:p>
              <a:p>
                <a:r>
                  <a:rPr lang="es-MX" sz="2400" dirty="0"/>
                  <a:t>Distribución de probabilidad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s-MX" sz="2400" dirty="0"/>
              </a:p>
              <a:p>
                <a:r>
                  <a:rPr lang="es-MX" sz="2400" dirty="0"/>
                  <a:t>Función de verosimilitud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7344816" cy="1231940"/>
              </a:xfrm>
              <a:prstGeom prst="rect">
                <a:avLst/>
              </a:prstGeom>
              <a:blipFill rotWithShape="0">
                <a:blip r:embed="rId2"/>
                <a:stretch>
                  <a:fillRect l="-1245" t="-3960" b="-8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116560"/>
            <a:ext cx="8001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1 CuadroTexto"/>
          <p:cNvSpPr txBox="1"/>
          <p:nvPr/>
        </p:nvSpPr>
        <p:spPr>
          <a:xfrm>
            <a:off x="271148" y="620688"/>
            <a:ext cx="7517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solidFill>
                  <a:prstClr val="black"/>
                </a:solidFill>
              </a:rPr>
              <a:t>Problema de “overfitting”</a:t>
            </a:r>
            <a:br>
              <a:rPr lang="es-MX" sz="3000" b="1" dirty="0">
                <a:solidFill>
                  <a:prstClr val="black"/>
                </a:solidFill>
              </a:rPr>
            </a:br>
            <a:endParaRPr lang="es-MX" sz="3000" b="1" dirty="0">
              <a:solidFill>
                <a:prstClr val="black"/>
              </a:solidFill>
            </a:endParaRPr>
          </a:p>
          <a:p>
            <a:r>
              <a:rPr lang="es-MX" sz="3000" b="1" dirty="0">
                <a:solidFill>
                  <a:prstClr val="black"/>
                </a:solidFill>
              </a:rPr>
              <a:t>Solución: Estimación Bayesiana del parámetro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547664" y="2790751"/>
                <a:ext cx="6566541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𝑑𝑎𝑡𝑜𝑠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𝑑𝑎𝑡𝑜𝑠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𝑑𝑎𝑡𝑜𝑠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𝑑𝑎𝑡𝑜𝑠</m:t>
                          </m:r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90751"/>
                <a:ext cx="6566541" cy="782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043608" y="4077072"/>
                <a:ext cx="7389844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𝑑𝑎𝑡𝑜𝑠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40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a:rPr lang="es-MX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MX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𝑑𝑎𝑡𝑜𝑠</m:t>
                                  </m:r>
                                </m:e>
                                <m:e>
                                  <m:r>
                                    <a:rPr lang="es-MX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7389844" cy="547971"/>
              </a:xfrm>
              <a:prstGeom prst="rect">
                <a:avLst/>
              </a:prstGeom>
              <a:blipFill rotWithShape="0">
                <a:blip r:embed="rId3"/>
                <a:stretch>
                  <a:fillRect l="-165" r="-825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1 CuadroTexto"/>
          <p:cNvSpPr txBox="1"/>
          <p:nvPr/>
        </p:nvSpPr>
        <p:spPr>
          <a:xfrm>
            <a:off x="271148" y="260648"/>
            <a:ext cx="5216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solidFill>
                  <a:prstClr val="black"/>
                </a:solidFill>
              </a:rPr>
              <a:t>Teoría de información: entropía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501139" y="732593"/>
                <a:ext cx="379905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s-MX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MX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MX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MX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39" y="732593"/>
                <a:ext cx="3799053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11080"/>
            <a:ext cx="6744831" cy="52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B92F-F273-4CAC-91DF-F36B69C36F0D}" type="slidenum">
              <a:rPr lang="es-MX" smtClean="0"/>
              <a:pPr/>
              <a:t>9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217"/>
            <a:ext cx="9144000" cy="55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0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310</Words>
  <Application>Microsoft Office PowerPoint</Application>
  <PresentationFormat>Presentación en pantalla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Olga Kolesnikova</cp:lastModifiedBy>
  <cp:revision>165</cp:revision>
  <dcterms:created xsi:type="dcterms:W3CDTF">2012-05-24T16:09:51Z</dcterms:created>
  <dcterms:modified xsi:type="dcterms:W3CDTF">2020-01-24T22:36:47Z</dcterms:modified>
</cp:coreProperties>
</file>