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88" r:id="rId9"/>
    <p:sldId id="263" r:id="rId10"/>
    <p:sldId id="301" r:id="rId11"/>
    <p:sldId id="299" r:id="rId12"/>
    <p:sldId id="300" r:id="rId13"/>
    <p:sldId id="296" r:id="rId14"/>
    <p:sldId id="297" r:id="rId15"/>
    <p:sldId id="298" r:id="rId16"/>
    <p:sldId id="302" r:id="rId17"/>
    <p:sldId id="303" r:id="rId18"/>
    <p:sldId id="291" r:id="rId19"/>
    <p:sldId id="306" r:id="rId20"/>
    <p:sldId id="304" r:id="rId21"/>
    <p:sldId id="307" r:id="rId22"/>
    <p:sldId id="308" r:id="rId23"/>
    <p:sldId id="309" r:id="rId24"/>
    <p:sldId id="290" r:id="rId25"/>
    <p:sldId id="310" r:id="rId26"/>
    <p:sldId id="311" r:id="rId27"/>
    <p:sldId id="312" r:id="rId28"/>
    <p:sldId id="313" r:id="rId29"/>
    <p:sldId id="314" r:id="rId30"/>
    <p:sldId id="315" r:id="rId31"/>
    <p:sldId id="316" r:id="rId3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6" autoAdjust="0"/>
  </p:normalViewPr>
  <p:slideViewPr>
    <p:cSldViewPr>
      <p:cViewPr varScale="1">
        <p:scale>
          <a:sx n="80" d="100"/>
          <a:sy n="80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9" d="100"/>
          <a:sy n="59" d="100"/>
        </p:scale>
        <p:origin x="-25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03091-617B-434A-9527-0AD784E3E448}" type="datetimeFigureOut">
              <a:rPr lang="es-MX" smtClean="0"/>
              <a:pPr/>
              <a:t>07/02/2019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0B072-D131-43F4-A2FD-41F702411EC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25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3BBED-C623-4D8C-AE39-16DE18A7997A}" type="slidenum">
              <a:rPr lang="es-MX"/>
              <a:pPr/>
              <a:t>8</a:t>
            </a:fld>
            <a:endParaRPr lang="es-MX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72722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B072-D131-43F4-A2FD-41F702411EC9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93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B072-D131-43F4-A2FD-41F702411EC9}" type="slidenum">
              <a:rPr lang="es-MX" smtClean="0"/>
              <a:pPr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66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31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  <a:buFontTx/>
              <a:buNone/>
            </a:pPr>
            <a:fld id="{43E9FAE8-0708-4B9D-8614-CA63AEC4BED0}" type="slidenum">
              <a:rPr lang="es-MX" sz="1200"/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s-MX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56508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B072-D131-43F4-A2FD-41F702411EC9}" type="slidenum">
              <a:rPr lang="es-MX" smtClean="0"/>
              <a:pPr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81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B072-D131-43F4-A2FD-41F702411EC9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05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764B-4BF9-4755-A463-979CCE8C9FA2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B48-653A-44AC-AD08-65EC9BEEFB84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DDF-C3B6-4C21-ABC4-9DA3F669461B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5901-5D6F-4011-90B4-B126D619F6FE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EEC-262C-49DD-8C59-0A7BE9EF29F0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68AD-49E4-4A5C-9F9E-D74D3F9A0EE3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BD0B-4E44-4E51-B4A4-AAD5C4745C09}" type="datetime1">
              <a:rPr lang="es-MX" smtClean="0"/>
              <a:t>07/02/2019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82DF-568C-444E-AE7E-FF0D3AA27DA6}" type="datetime1">
              <a:rPr lang="es-MX" smtClean="0"/>
              <a:t>07/02/2019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2A41-3F5D-4183-8742-A05297884D15}" type="datetime1">
              <a:rPr lang="es-MX" smtClean="0"/>
              <a:t>07/02/2019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12A0-873A-4EAB-B907-D26ECF2C35DA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AF0D-C90F-4E0A-B316-9C8815A58C59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DB69D-4128-4372-884D-9DCF4729E61F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528762"/>
            <a:ext cx="8172450" cy="3800475"/>
          </a:xfrm>
          <a:prstGeom prst="rect">
            <a:avLst/>
          </a:prstGeom>
        </p:spPr>
      </p:pic>
      <p:sp>
        <p:nvSpPr>
          <p:cNvPr id="5" name="1 CuadroTexto"/>
          <p:cNvSpPr txBox="1"/>
          <p:nvPr/>
        </p:nvSpPr>
        <p:spPr>
          <a:xfrm>
            <a:off x="251520" y="467380"/>
            <a:ext cx="661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Fundamentos de lenguaje natural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4206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10</a:t>
            </a:fld>
            <a:endParaRPr lang="es-MX"/>
          </a:p>
        </p:txBody>
      </p:sp>
      <p:sp>
        <p:nvSpPr>
          <p:cNvPr id="3" name="1 CuadroTexto"/>
          <p:cNvSpPr txBox="1"/>
          <p:nvPr/>
        </p:nvSpPr>
        <p:spPr>
          <a:xfrm>
            <a:off x="762206" y="836712"/>
            <a:ext cx="2152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Gramática</a:t>
            </a:r>
            <a:endParaRPr lang="es-MX" sz="3600" b="1" dirty="0"/>
          </a:p>
        </p:txBody>
      </p:sp>
      <p:sp>
        <p:nvSpPr>
          <p:cNvPr id="4" name="Rectángulo 3"/>
          <p:cNvSpPr/>
          <p:nvPr/>
        </p:nvSpPr>
        <p:spPr>
          <a:xfrm>
            <a:off x="762206" y="1700808"/>
            <a:ext cx="75542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222222"/>
                </a:solidFill>
              </a:rPr>
              <a:t>Estudio </a:t>
            </a:r>
            <a:r>
              <a:rPr lang="es-MX" sz="2800" dirty="0">
                <a:solidFill>
                  <a:srgbClr val="222222"/>
                </a:solidFill>
              </a:rPr>
              <a:t>de las reglas y principios que gobiernan el uso </a:t>
            </a:r>
            <a:r>
              <a:rPr lang="es-MX" sz="2800" dirty="0" smtClean="0">
                <a:solidFill>
                  <a:srgbClr val="222222"/>
                </a:solidFill>
              </a:rPr>
              <a:t>del lenguaje</a:t>
            </a:r>
            <a:r>
              <a:rPr lang="es-MX" sz="2800" dirty="0">
                <a:solidFill>
                  <a:srgbClr val="222222"/>
                </a:solidFill>
              </a:rPr>
              <a:t> y la organización de </a:t>
            </a:r>
            <a:r>
              <a:rPr lang="es-MX" sz="2800" dirty="0" smtClean="0">
                <a:solidFill>
                  <a:srgbClr val="222222"/>
                </a:solidFill>
              </a:rPr>
              <a:t>las palabras</a:t>
            </a:r>
            <a:r>
              <a:rPr lang="es-MX" sz="2800" dirty="0">
                <a:solidFill>
                  <a:srgbClr val="222222"/>
                </a:solidFill>
              </a:rPr>
              <a:t> dentro de </a:t>
            </a:r>
            <a:r>
              <a:rPr lang="es-MX" sz="2800" dirty="0" smtClean="0">
                <a:solidFill>
                  <a:srgbClr val="222222"/>
                </a:solidFill>
              </a:rPr>
              <a:t>oraciones. </a:t>
            </a:r>
          </a:p>
          <a:p>
            <a:endParaRPr lang="es-MX" sz="2400" dirty="0" smtClean="0">
              <a:solidFill>
                <a:srgbClr val="22222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222222"/>
                </a:solidFill>
              </a:rPr>
              <a:t>Conjunto </a:t>
            </a:r>
            <a:r>
              <a:rPr lang="es-MX" sz="2800" dirty="0">
                <a:solidFill>
                  <a:srgbClr val="222222"/>
                </a:solidFill>
              </a:rPr>
              <a:t>de reglas y principios que gobiernan el uso </a:t>
            </a:r>
            <a:r>
              <a:rPr lang="es-MX" sz="2800" dirty="0" smtClean="0">
                <a:solidFill>
                  <a:srgbClr val="222222"/>
                </a:solidFill>
              </a:rPr>
              <a:t>del lenguaje, cada idioma </a:t>
            </a:r>
            <a:r>
              <a:rPr lang="es-MX" sz="2800" dirty="0">
                <a:solidFill>
                  <a:srgbClr val="222222"/>
                </a:solidFill>
              </a:rPr>
              <a:t>tiene su propia gramática.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77839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62206" y="836712"/>
            <a:ext cx="7628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Partes de </a:t>
            </a:r>
            <a:r>
              <a:rPr lang="es-MX" sz="3600" b="1" dirty="0" smtClean="0"/>
              <a:t>oración (</a:t>
            </a:r>
            <a:r>
              <a:rPr lang="es-MX" sz="3600" b="1" dirty="0" err="1" smtClean="0"/>
              <a:t>Part</a:t>
            </a:r>
            <a:r>
              <a:rPr lang="es-MX" sz="3600" b="1" dirty="0" smtClean="0"/>
              <a:t> of </a:t>
            </a:r>
            <a:r>
              <a:rPr lang="es-MX" sz="3600" b="1" dirty="0" err="1" smtClean="0"/>
              <a:t>speech</a:t>
            </a:r>
            <a:r>
              <a:rPr lang="es-MX" sz="3600" b="1" dirty="0" smtClean="0"/>
              <a:t>, POS)</a:t>
            </a:r>
            <a:endParaRPr lang="es-MX" sz="3600" b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11</a:t>
            </a:fld>
            <a:endParaRPr lang="es-MX"/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820365" y="1628800"/>
            <a:ext cx="7712075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s-MX" sz="2800" b="1" dirty="0" smtClean="0"/>
              <a:t>Categorías morfosintácticas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2800" dirty="0" smtClean="0"/>
              <a:t>Sustantivo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Pronombre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Determinante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Adjetivo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Verbo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Adverbio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Preposición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Conjunción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Interjección </a:t>
            </a:r>
          </a:p>
          <a:p>
            <a:pPr>
              <a:buFontTx/>
              <a:buNone/>
            </a:pPr>
            <a:endParaRPr lang="es-MX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824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12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174400"/>
            <a:ext cx="8712968" cy="692822"/>
          </a:xfrm>
          <a:prstGeom prst="rect">
            <a:avLst/>
          </a:prstGeom>
        </p:spPr>
      </p:pic>
      <p:sp>
        <p:nvSpPr>
          <p:cNvPr id="4" name="1 CuadroTexto"/>
          <p:cNvSpPr txBox="1"/>
          <p:nvPr/>
        </p:nvSpPr>
        <p:spPr>
          <a:xfrm>
            <a:off x="762206" y="836712"/>
            <a:ext cx="6618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Etiquetado con partes </a:t>
            </a:r>
            <a:r>
              <a:rPr lang="es-MX" sz="3600" b="1" dirty="0" smtClean="0"/>
              <a:t>de </a:t>
            </a:r>
            <a:r>
              <a:rPr lang="es-MX" sz="3600" b="1" dirty="0" smtClean="0"/>
              <a:t>oración </a:t>
            </a:r>
          </a:p>
          <a:p>
            <a:r>
              <a:rPr lang="es-MX" sz="3600" b="1" dirty="0" smtClean="0"/>
              <a:t>(POS </a:t>
            </a:r>
            <a:r>
              <a:rPr lang="es-MX" sz="3600" b="1" dirty="0" err="1" smtClean="0"/>
              <a:t>tagging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196293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13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5590"/>
            <a:ext cx="8543627" cy="2451522"/>
          </a:xfrm>
          <a:prstGeom prst="rect">
            <a:avLst/>
          </a:prstGeom>
        </p:spPr>
      </p:pic>
      <p:sp>
        <p:nvSpPr>
          <p:cNvPr id="4" name="1 CuadroTexto"/>
          <p:cNvSpPr txBox="1"/>
          <p:nvPr/>
        </p:nvSpPr>
        <p:spPr>
          <a:xfrm>
            <a:off x="762206" y="836712"/>
            <a:ext cx="3919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Análisis de oración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66240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14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0" y="1772816"/>
            <a:ext cx="8833004" cy="2304256"/>
          </a:xfrm>
          <a:prstGeom prst="rect">
            <a:avLst/>
          </a:prstGeom>
        </p:spPr>
      </p:pic>
      <p:sp>
        <p:nvSpPr>
          <p:cNvPr id="4" name="1 CuadroTexto"/>
          <p:cNvSpPr txBox="1"/>
          <p:nvPr/>
        </p:nvSpPr>
        <p:spPr>
          <a:xfrm>
            <a:off x="762206" y="836712"/>
            <a:ext cx="317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Árbol sintáctico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45367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15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02" y="1700808"/>
            <a:ext cx="7743825" cy="47148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6602" y="827420"/>
            <a:ext cx="3177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/>
              <a:t>Árbol sintáctico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47140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16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21341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66602" y="827420"/>
            <a:ext cx="582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 smtClean="0"/>
              <a:t>Orden de palabras en oración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108606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88" y="726976"/>
            <a:ext cx="8229600" cy="685800"/>
          </a:xfrm>
        </p:spPr>
        <p:txBody>
          <a:bodyPr/>
          <a:lstStyle/>
          <a:p>
            <a:pPr algn="l" eaLnBrk="1" hangingPunct="1"/>
            <a:r>
              <a:rPr lang="es-ES" sz="3600" b="1" dirty="0" smtClean="0"/>
              <a:t>Lexicología</a:t>
            </a:r>
          </a:p>
        </p:txBody>
      </p:sp>
      <p:sp>
        <p:nvSpPr>
          <p:cNvPr id="103494" name="5 Marcador de número de diapositiva"/>
          <p:cNvSpPr txBox="1">
            <a:spLocks noGrp="1"/>
          </p:cNvSpPr>
          <p:nvPr/>
        </p:nvSpPr>
        <p:spPr bwMode="auto">
          <a:xfrm>
            <a:off x="8610600" y="6245225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AB9FB25E-DC56-494B-86C1-20EE5B29A937}" type="slidenum">
              <a:rPr lang="es-ES" sz="1400" b="1"/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s-ES" sz="1400" b="1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17</a:t>
            </a:fld>
            <a:endParaRPr lang="es-MX"/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734888" y="1628800"/>
            <a:ext cx="771207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s-MX" sz="2800" b="1" dirty="0" smtClean="0"/>
              <a:t>Estudia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s-MX" sz="2800" dirty="0" smtClean="0"/>
              <a:t>Estructura del </a:t>
            </a:r>
            <a:r>
              <a:rPr lang="es-MX" sz="2800" dirty="0" smtClean="0"/>
              <a:t>léxico</a:t>
            </a:r>
          </a:p>
          <a:p>
            <a:pPr>
              <a:spcBef>
                <a:spcPts val="1200"/>
              </a:spcBef>
              <a:buFontTx/>
              <a:buNone/>
            </a:pPr>
            <a:endParaRPr lang="es-MX" sz="2800" dirty="0" smtClean="0"/>
          </a:p>
        </p:txBody>
      </p:sp>
      <p:sp>
        <p:nvSpPr>
          <p:cNvPr id="8" name="1 CuadroTexto"/>
          <p:cNvSpPr txBox="1"/>
          <p:nvPr/>
        </p:nvSpPr>
        <p:spPr>
          <a:xfrm>
            <a:off x="762206" y="3214717"/>
            <a:ext cx="2175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Semántica</a:t>
            </a:r>
            <a:endParaRPr lang="es-MX" sz="3600" b="1" dirty="0"/>
          </a:p>
        </p:txBody>
      </p:sp>
      <p:sp>
        <p:nvSpPr>
          <p:cNvPr id="9" name="Text Box 88"/>
          <p:cNvSpPr txBox="1">
            <a:spLocks noChangeArrowheads="1"/>
          </p:cNvSpPr>
          <p:nvPr/>
        </p:nvSpPr>
        <p:spPr bwMode="auto">
          <a:xfrm>
            <a:off x="827584" y="4112493"/>
            <a:ext cx="77120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s-MX" sz="2800" b="1" dirty="0" smtClean="0"/>
              <a:t>Estudia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s-MX" sz="2800" dirty="0"/>
              <a:t>el significado o interpretación de palabras, frases, oraciones, otros segmentos de un texto y del texto completo</a:t>
            </a:r>
          </a:p>
          <a:p>
            <a:pPr>
              <a:spcBef>
                <a:spcPts val="1200"/>
              </a:spcBef>
              <a:buFontTx/>
              <a:buNone/>
            </a:pPr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38075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62206" y="836712"/>
            <a:ext cx="5886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Relaciones léxicas-semánticas</a:t>
            </a:r>
            <a:endParaRPr lang="es-MX" sz="3600" b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18</a:t>
            </a:fld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899592" y="1700808"/>
            <a:ext cx="669674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800" dirty="0" smtClean="0"/>
              <a:t>Meronimía </a:t>
            </a:r>
            <a:r>
              <a:rPr lang="es-MX" sz="2800" dirty="0"/>
              <a:t>– holonimía: </a:t>
            </a:r>
            <a:r>
              <a:rPr lang="es-MX" sz="2800" i="1" dirty="0"/>
              <a:t>dedos</a:t>
            </a:r>
            <a:r>
              <a:rPr lang="es-MX" sz="2800" dirty="0"/>
              <a:t> – </a:t>
            </a:r>
            <a:r>
              <a:rPr lang="es-MX" sz="2800" i="1" dirty="0"/>
              <a:t>manos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800" dirty="0" smtClean="0"/>
              <a:t>Hiponimía </a:t>
            </a:r>
            <a:r>
              <a:rPr lang="es-MX" sz="2800" dirty="0"/>
              <a:t>– hiperonimía: </a:t>
            </a:r>
            <a:r>
              <a:rPr lang="es-MX" sz="2800" i="1" dirty="0"/>
              <a:t>silla</a:t>
            </a:r>
            <a:r>
              <a:rPr lang="es-MX" sz="2800" dirty="0"/>
              <a:t> – </a:t>
            </a:r>
            <a:r>
              <a:rPr lang="es-MX" sz="2800" i="1" dirty="0"/>
              <a:t>mueble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800" dirty="0" smtClean="0"/>
              <a:t>Sinonimía</a:t>
            </a:r>
            <a:r>
              <a:rPr lang="es-MX" sz="2800" dirty="0"/>
              <a:t>: </a:t>
            </a:r>
            <a:r>
              <a:rPr lang="es-MX" sz="2800" i="1" dirty="0"/>
              <a:t>desastre</a:t>
            </a:r>
            <a:r>
              <a:rPr lang="es-MX" sz="2800" dirty="0"/>
              <a:t> – </a:t>
            </a:r>
            <a:r>
              <a:rPr lang="es-MX" sz="2800" i="1" dirty="0"/>
              <a:t>calamidad</a:t>
            </a:r>
            <a:r>
              <a:rPr lang="es-MX" sz="2800" dirty="0"/>
              <a:t> - </a:t>
            </a:r>
            <a:r>
              <a:rPr lang="es-MX" sz="2800" i="1" dirty="0"/>
              <a:t>devastación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800" dirty="0" smtClean="0"/>
              <a:t>Antonimía</a:t>
            </a:r>
            <a:r>
              <a:rPr lang="es-MX" sz="2800" dirty="0"/>
              <a:t>: </a:t>
            </a:r>
            <a:r>
              <a:rPr lang="es-MX" sz="2800" i="1" dirty="0"/>
              <a:t>frio</a:t>
            </a:r>
            <a:r>
              <a:rPr lang="es-MX" sz="2800" dirty="0"/>
              <a:t> - </a:t>
            </a:r>
            <a:r>
              <a:rPr lang="es-MX" sz="2800" i="1" dirty="0"/>
              <a:t>caliente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800" dirty="0" smtClean="0"/>
              <a:t>Paronimia</a:t>
            </a:r>
            <a:r>
              <a:rPr lang="es-MX" sz="2800" dirty="0"/>
              <a:t>: </a:t>
            </a:r>
            <a:r>
              <a:rPr lang="es-MX" sz="2800" i="1" dirty="0"/>
              <a:t>casar</a:t>
            </a:r>
            <a:r>
              <a:rPr lang="es-MX" sz="2800" dirty="0"/>
              <a:t> - </a:t>
            </a:r>
            <a:r>
              <a:rPr lang="es-MX" sz="2800" i="1" dirty="0"/>
              <a:t>cazar</a:t>
            </a:r>
          </a:p>
        </p:txBody>
      </p:sp>
    </p:spTree>
    <p:extLst>
      <p:ext uri="{BB962C8B-B14F-4D97-AF65-F5344CB8AC3E}">
        <p14:creationId xmlns:p14="http://schemas.microsoft.com/office/powerpoint/2010/main" val="30822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19</a:t>
            </a:fld>
            <a:endParaRPr lang="es-MX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57585"/>
            <a:ext cx="8874123" cy="499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4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328886"/>
            <a:ext cx="7981950" cy="5124450"/>
          </a:xfrm>
          <a:prstGeom prst="rect">
            <a:avLst/>
          </a:prstGeom>
        </p:spPr>
      </p:pic>
      <p:sp>
        <p:nvSpPr>
          <p:cNvPr id="6" name="1 CuadroTexto"/>
          <p:cNvSpPr txBox="1"/>
          <p:nvPr/>
        </p:nvSpPr>
        <p:spPr>
          <a:xfrm>
            <a:off x="840671" y="467380"/>
            <a:ext cx="459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Triángulo de referencia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150103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20</a:t>
            </a:fld>
            <a:endParaRPr lang="es-MX"/>
          </a:p>
        </p:txBody>
      </p:sp>
      <p:sp>
        <p:nvSpPr>
          <p:cNvPr id="3" name="1 CuadroTexto"/>
          <p:cNvSpPr txBox="1"/>
          <p:nvPr/>
        </p:nvSpPr>
        <p:spPr>
          <a:xfrm>
            <a:off x="762206" y="836712"/>
            <a:ext cx="580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Representación de semántica</a:t>
            </a:r>
            <a:endParaRPr lang="es-MX" sz="3600" b="1" dirty="0"/>
          </a:p>
        </p:txBody>
      </p:sp>
      <p:sp>
        <p:nvSpPr>
          <p:cNvPr id="4" name="Rectángulo 3"/>
          <p:cNvSpPr/>
          <p:nvPr/>
        </p:nvSpPr>
        <p:spPr>
          <a:xfrm>
            <a:off x="755576" y="1700808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2800" dirty="0" smtClean="0"/>
              <a:t>Lógica de primer orden (</a:t>
            </a:r>
            <a:r>
              <a:rPr lang="es-MX" sz="2800" dirty="0" err="1" smtClean="0"/>
              <a:t>first</a:t>
            </a:r>
            <a:r>
              <a:rPr lang="es-MX" sz="2800" dirty="0" smtClean="0"/>
              <a:t> </a:t>
            </a:r>
            <a:r>
              <a:rPr lang="es-MX" sz="2800" dirty="0" err="1"/>
              <a:t>order</a:t>
            </a:r>
            <a:r>
              <a:rPr lang="es-MX" sz="2800" dirty="0"/>
              <a:t> </a:t>
            </a:r>
            <a:r>
              <a:rPr lang="es-MX" sz="2800" dirty="0" err="1" smtClean="0"/>
              <a:t>logic</a:t>
            </a:r>
            <a:r>
              <a:rPr lang="es-MX" sz="2800" dirty="0" smtClean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68961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21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164"/>
            <a:ext cx="9144000" cy="4929188"/>
          </a:xfrm>
          <a:prstGeom prst="rect">
            <a:avLst/>
          </a:prstGeom>
        </p:spPr>
      </p:pic>
      <p:sp>
        <p:nvSpPr>
          <p:cNvPr id="4" name="1 CuadroTexto"/>
          <p:cNvSpPr txBox="1"/>
          <p:nvPr/>
        </p:nvSpPr>
        <p:spPr>
          <a:xfrm>
            <a:off x="762206" y="692696"/>
            <a:ext cx="580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Representación de semántica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58599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22</a:t>
            </a:fld>
            <a:endParaRPr lang="es-MX"/>
          </a:p>
        </p:txBody>
      </p:sp>
      <p:sp>
        <p:nvSpPr>
          <p:cNvPr id="3" name="1 CuadroTexto"/>
          <p:cNvSpPr txBox="1"/>
          <p:nvPr/>
        </p:nvSpPr>
        <p:spPr>
          <a:xfrm>
            <a:off x="762206" y="692696"/>
            <a:ext cx="612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Corpus de textos (</a:t>
            </a:r>
            <a:r>
              <a:rPr lang="es-MX" sz="3600" b="1" dirty="0" err="1" smtClean="0"/>
              <a:t>text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corpora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04924"/>
            <a:ext cx="8676479" cy="54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2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23</a:t>
            </a:fld>
            <a:endParaRPr lang="es-MX"/>
          </a:p>
        </p:txBody>
      </p:sp>
      <p:sp>
        <p:nvSpPr>
          <p:cNvPr id="3" name="1 CuadroTexto"/>
          <p:cNvSpPr txBox="1"/>
          <p:nvPr/>
        </p:nvSpPr>
        <p:spPr>
          <a:xfrm>
            <a:off x="762206" y="692696"/>
            <a:ext cx="612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Corpus de textos (</a:t>
            </a:r>
            <a:r>
              <a:rPr lang="es-MX" sz="3600" b="1" dirty="0" err="1" smtClean="0"/>
              <a:t>text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corpora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519237"/>
            <a:ext cx="8698064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62206" y="836712"/>
            <a:ext cx="2321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Pragmática</a:t>
            </a:r>
            <a:endParaRPr lang="es-MX" sz="3600" b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24</a:t>
            </a:fld>
            <a:endParaRPr lang="es-MX"/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820365" y="1628800"/>
            <a:ext cx="771207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s-MX" sz="2800" b="1" dirty="0" smtClean="0"/>
              <a:t>Estudia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2800" dirty="0"/>
              <a:t>c</a:t>
            </a:r>
            <a:r>
              <a:rPr lang="es-MX" sz="2800" dirty="0" smtClean="0"/>
              <a:t>omo el contexto (la situación) influye </a:t>
            </a:r>
            <a:r>
              <a:rPr lang="es-MX" sz="2800" dirty="0"/>
              <a:t>en la interpretación </a:t>
            </a:r>
            <a:r>
              <a:rPr lang="es-MX" sz="2800" dirty="0" smtClean="0"/>
              <a:t>del significado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2800" dirty="0"/>
              <a:t>l</a:t>
            </a:r>
            <a:r>
              <a:rPr lang="es-MX" sz="2800" dirty="0" smtClean="0"/>
              <a:t>a intención y objetivo del hablante</a:t>
            </a:r>
          </a:p>
        </p:txBody>
      </p:sp>
    </p:spTree>
    <p:extLst>
      <p:ext uri="{BB962C8B-B14F-4D97-AF65-F5344CB8AC3E}">
        <p14:creationId xmlns:p14="http://schemas.microsoft.com/office/powerpoint/2010/main" val="11872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25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564"/>
            <a:ext cx="9144000" cy="51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1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26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095"/>
            <a:ext cx="9144000" cy="51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27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380"/>
            <a:ext cx="9144000" cy="50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09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28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847"/>
            <a:ext cx="9144000" cy="50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3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29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349"/>
            <a:ext cx="9144000" cy="43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475953"/>
            <a:ext cx="6181725" cy="4905375"/>
          </a:xfrm>
          <a:prstGeom prst="rect">
            <a:avLst/>
          </a:prstGeom>
        </p:spPr>
      </p:pic>
      <p:sp>
        <p:nvSpPr>
          <p:cNvPr id="6" name="1 CuadroTexto"/>
          <p:cNvSpPr txBox="1"/>
          <p:nvPr/>
        </p:nvSpPr>
        <p:spPr>
          <a:xfrm>
            <a:off x="840671" y="467380"/>
            <a:ext cx="7237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Dirección de encaje (</a:t>
            </a:r>
            <a:r>
              <a:rPr lang="es-MX" sz="3600" b="1" smtClean="0"/>
              <a:t>direction </a:t>
            </a:r>
            <a:r>
              <a:rPr lang="es-MX" sz="3600" b="1" dirty="0" smtClean="0"/>
              <a:t>of </a:t>
            </a:r>
            <a:r>
              <a:rPr lang="es-MX" sz="3600" b="1" dirty="0" err="1" smtClean="0"/>
              <a:t>fit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25817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30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107"/>
            <a:ext cx="9144000" cy="49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40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31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614"/>
            <a:ext cx="9144000" cy="48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467380"/>
            <a:ext cx="620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Niveles del análisis del lenguaje</a:t>
            </a:r>
            <a:endParaRPr lang="es-MX" sz="36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50556" y="1412776"/>
            <a:ext cx="750987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dirty="0" smtClean="0"/>
              <a:t>  </a:t>
            </a:r>
            <a:r>
              <a:rPr lang="es-MX" sz="2800" dirty="0"/>
              <a:t>Fonética</a:t>
            </a:r>
            <a:r>
              <a:rPr lang="es-MX" sz="2800" dirty="0" smtClean="0"/>
              <a:t> </a:t>
            </a:r>
            <a:endParaRPr lang="es-MX" sz="28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dirty="0"/>
              <a:t> </a:t>
            </a:r>
            <a:r>
              <a:rPr lang="es-MX" sz="2800" dirty="0" smtClean="0"/>
              <a:t> F</a:t>
            </a:r>
            <a:r>
              <a:rPr lang="es-MX" sz="2800" dirty="0" smtClean="0"/>
              <a:t>onología</a:t>
            </a:r>
            <a:endParaRPr lang="es-MX" sz="28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dirty="0" smtClean="0"/>
              <a:t>  </a:t>
            </a:r>
            <a:r>
              <a:rPr lang="es-MX" sz="2800" dirty="0"/>
              <a:t>Morfología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dirty="0" smtClean="0"/>
              <a:t>  </a:t>
            </a:r>
            <a:r>
              <a:rPr lang="es-MX" sz="2800" dirty="0"/>
              <a:t>Sintaxis</a:t>
            </a:r>
            <a:r>
              <a:rPr lang="es-MX" sz="2800" dirty="0" smtClean="0"/>
              <a:t>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dirty="0" smtClean="0"/>
              <a:t>  Lexicología</a:t>
            </a:r>
            <a:endParaRPr lang="es-MX" sz="2800" dirty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dirty="0" smtClean="0"/>
              <a:t>  Semántica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dirty="0" smtClean="0"/>
              <a:t>  </a:t>
            </a:r>
            <a:r>
              <a:rPr lang="es-MX" sz="2800" dirty="0" smtClean="0"/>
              <a:t>Pragmática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  </a:t>
            </a:r>
            <a:r>
              <a:rPr lang="es-MX" sz="2800" dirty="0" smtClean="0"/>
              <a:t>An</a:t>
            </a:r>
            <a:r>
              <a:rPr lang="es-MX" sz="2800" dirty="0"/>
              <a:t>á</a:t>
            </a:r>
            <a:r>
              <a:rPr lang="es-MX" sz="2800" dirty="0" smtClean="0"/>
              <a:t>lisis</a:t>
            </a:r>
            <a:r>
              <a:rPr lang="en-US" sz="2800" dirty="0" smtClean="0"/>
              <a:t> del discurso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Estil</a:t>
            </a:r>
            <a:r>
              <a:rPr lang="es-MX" sz="2800" dirty="0" smtClean="0"/>
              <a:t>ística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dirty="0"/>
              <a:t> </a:t>
            </a:r>
            <a:r>
              <a:rPr lang="es-MX" sz="2800" dirty="0" smtClean="0"/>
              <a:t> Semiótica</a:t>
            </a:r>
            <a:endParaRPr lang="es-MX" sz="2800" dirty="0" smtClean="0"/>
          </a:p>
          <a:p>
            <a:pPr>
              <a:spcAft>
                <a:spcPts val="600"/>
              </a:spcAft>
            </a:pPr>
            <a:endParaRPr lang="es-MX" sz="2800" b="1" dirty="0">
              <a:solidFill>
                <a:srgbClr val="7030A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39552" y="550421"/>
            <a:ext cx="180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Fonética</a:t>
            </a:r>
            <a:endParaRPr lang="es-MX" sz="36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47430" y="1421616"/>
            <a:ext cx="8280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/>
              <a:t>Estudia</a:t>
            </a:r>
            <a:r>
              <a:rPr lang="es-MX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los </a:t>
            </a:r>
            <a:r>
              <a:rPr lang="es-MX" sz="2800" dirty="0"/>
              <a:t>sonidos físicos del discurso </a:t>
            </a:r>
            <a:r>
              <a:rPr lang="es-MX" sz="2800" dirty="0" smtClean="0"/>
              <a:t>humano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la </a:t>
            </a:r>
            <a:r>
              <a:rPr lang="es-MX" sz="2800" dirty="0"/>
              <a:t>producción y percepción de los sonidos de </a:t>
            </a:r>
            <a:r>
              <a:rPr lang="es-MX" sz="2800" dirty="0" smtClean="0"/>
              <a:t>una lengua con </a:t>
            </a:r>
            <a:r>
              <a:rPr lang="es-MX" sz="2800" dirty="0"/>
              <a:t>respecto a sus manifestaciones </a:t>
            </a:r>
            <a:r>
              <a:rPr lang="es-MX" sz="2800" dirty="0" smtClean="0"/>
              <a:t>físicas </a:t>
            </a:r>
          </a:p>
          <a:p>
            <a:endParaRPr lang="es-MX" sz="2800" dirty="0"/>
          </a:p>
          <a:p>
            <a:r>
              <a:rPr lang="es-MX" sz="2800" b="1" dirty="0" smtClean="0"/>
              <a:t>Ramas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fonética articulatoria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fonética </a:t>
            </a:r>
            <a:r>
              <a:rPr lang="es-MX" sz="2800" dirty="0"/>
              <a:t>acústica </a:t>
            </a:r>
            <a:endParaRPr lang="es-MX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fonética </a:t>
            </a:r>
            <a:r>
              <a:rPr lang="es-MX" sz="2800" dirty="0"/>
              <a:t>auditiva o </a:t>
            </a:r>
            <a:r>
              <a:rPr lang="es-MX" sz="2800" dirty="0" smtClean="0"/>
              <a:t>perceptiva</a:t>
            </a:r>
            <a:endParaRPr lang="es-MX" sz="2800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9768" y="622429"/>
            <a:ext cx="216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Fonología </a:t>
            </a:r>
            <a:endParaRPr lang="es-MX" sz="36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556792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es-MX" sz="2800" b="1" dirty="0" smtClean="0"/>
              <a:t>Estudia</a:t>
            </a:r>
          </a:p>
          <a:p>
            <a:pPr lvl="0">
              <a:spcAft>
                <a:spcPts val="1200"/>
              </a:spcAft>
            </a:pPr>
            <a:r>
              <a:rPr lang="es-MX" sz="2800" dirty="0" smtClean="0"/>
              <a:t>la función de </a:t>
            </a:r>
            <a:r>
              <a:rPr lang="es-MX" sz="2800" dirty="0"/>
              <a:t>los </a:t>
            </a:r>
            <a:r>
              <a:rPr lang="es-MX" sz="2800" dirty="0" smtClean="0"/>
              <a:t>sonidos: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los </a:t>
            </a:r>
            <a:r>
              <a:rPr lang="es-MX" sz="2800" dirty="0" smtClean="0"/>
              <a:t>fonemas (unidad diferenciadora, indivisible, abstracta = tipo de sonido):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las </a:t>
            </a:r>
            <a:r>
              <a:rPr lang="es-MX" sz="2800" dirty="0" smtClean="0"/>
              <a:t>sílabas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la entonación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la acentuación</a:t>
            </a:r>
            <a:r>
              <a:rPr lang="es-MX" sz="2800" dirty="0"/>
              <a:t> 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97940" y="692696"/>
            <a:ext cx="7044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La diferencia entre </a:t>
            </a:r>
            <a:r>
              <a:rPr lang="es-MX" sz="3600" b="1" dirty="0" smtClean="0"/>
              <a:t>sonido y fonema</a:t>
            </a:r>
            <a:endParaRPr lang="es-MX" sz="36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86186" y="1764105"/>
            <a:ext cx="66501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2800" i="1" dirty="0" smtClean="0"/>
              <a:t>malo </a:t>
            </a:r>
            <a:r>
              <a:rPr lang="es-MX" sz="2800" i="1" dirty="0"/>
              <a:t>– </a:t>
            </a:r>
            <a:r>
              <a:rPr lang="es-MX" sz="2800" i="1" dirty="0" smtClean="0"/>
              <a:t>palo</a:t>
            </a:r>
          </a:p>
          <a:p>
            <a:pPr lvl="1"/>
            <a:r>
              <a:rPr lang="es-MX" sz="2800" i="1" dirty="0" err="1" smtClean="0"/>
              <a:t>má</a:t>
            </a:r>
            <a:r>
              <a:rPr lang="en-US" sz="2800" dirty="0"/>
              <a:t>[s] </a:t>
            </a:r>
            <a:r>
              <a:rPr lang="es-MX" sz="2800" dirty="0"/>
              <a:t>– </a:t>
            </a:r>
            <a:r>
              <a:rPr lang="es-MX" sz="2800" dirty="0" err="1"/>
              <a:t>má</a:t>
            </a:r>
            <a:r>
              <a:rPr lang="en-US" sz="2800" dirty="0"/>
              <a:t>[z] – </a:t>
            </a:r>
            <a:r>
              <a:rPr lang="es-MX" sz="2800" dirty="0" err="1"/>
              <a:t>má</a:t>
            </a:r>
            <a:r>
              <a:rPr lang="en-US" sz="2800" dirty="0"/>
              <a:t>[</a:t>
            </a:r>
            <a:r>
              <a:rPr lang="en-US" sz="2000" dirty="0">
                <a:sym typeface="Symbol" panose="05050102010706020507" pitchFamily="18" charset="2"/>
              </a:rPr>
              <a:t></a:t>
            </a:r>
            <a:r>
              <a:rPr lang="en-US" sz="2800" dirty="0"/>
              <a:t>]</a:t>
            </a:r>
            <a:endParaRPr lang="es-MX" sz="3200" i="1" dirty="0" smtClean="0"/>
          </a:p>
          <a:p>
            <a:endParaRPr lang="es-MX" sz="3200" i="1" dirty="0"/>
          </a:p>
          <a:p>
            <a:r>
              <a:rPr lang="es-MX" sz="3200" i="1" dirty="0" smtClean="0"/>
              <a:t>E</a:t>
            </a:r>
            <a:r>
              <a:rPr lang="es-MX" sz="3200" b="1" i="1" dirty="0" smtClean="0"/>
              <a:t>n</a:t>
            </a:r>
            <a:r>
              <a:rPr lang="es-MX" sz="3200" i="1" dirty="0" smtClean="0"/>
              <a:t>tero</a:t>
            </a:r>
            <a:r>
              <a:rPr lang="es-MX" sz="3200" dirty="0" smtClean="0"/>
              <a:t>, </a:t>
            </a:r>
            <a:r>
              <a:rPr lang="es-MX" sz="3200" i="1" dirty="0" smtClean="0"/>
              <a:t>le</a:t>
            </a:r>
            <a:r>
              <a:rPr lang="es-MX" sz="3200" b="1" i="1" dirty="0" smtClean="0"/>
              <a:t>n</a:t>
            </a:r>
            <a:r>
              <a:rPr lang="es-MX" sz="3200" i="1" dirty="0" smtClean="0"/>
              <a:t>gua</a:t>
            </a:r>
            <a:r>
              <a:rPr lang="es-MX" sz="3200" dirty="0" smtClean="0"/>
              <a:t>, </a:t>
            </a:r>
            <a:r>
              <a:rPr lang="es-MX" sz="3200" i="1" dirty="0" smtClean="0"/>
              <a:t>e</a:t>
            </a:r>
            <a:r>
              <a:rPr lang="es-MX" sz="3200" b="1" i="1" dirty="0" smtClean="0"/>
              <a:t>n</a:t>
            </a:r>
            <a:r>
              <a:rPr lang="es-MX" sz="3200" i="1" dirty="0" smtClean="0"/>
              <a:t>cima</a:t>
            </a:r>
            <a:r>
              <a:rPr lang="es-MX" sz="3200" dirty="0" smtClean="0"/>
              <a:t>, </a:t>
            </a:r>
            <a:r>
              <a:rPr lang="es-MX" sz="3200" i="1" dirty="0" smtClean="0"/>
              <a:t>sa</a:t>
            </a:r>
            <a:r>
              <a:rPr lang="es-MX" sz="3200" b="1" i="1" dirty="0" smtClean="0"/>
              <a:t>n</a:t>
            </a:r>
            <a:r>
              <a:rPr lang="es-MX" sz="3200" i="1" dirty="0" smtClean="0"/>
              <a:t>o</a:t>
            </a:r>
            <a:r>
              <a:rPr lang="es-MX" sz="3200" dirty="0" smtClean="0"/>
              <a:t>, </a:t>
            </a:r>
            <a:r>
              <a:rPr lang="es-MX" sz="3200" i="1" dirty="0" smtClean="0"/>
              <a:t>i</a:t>
            </a:r>
            <a:r>
              <a:rPr lang="es-MX" sz="3200" b="1" i="1" dirty="0" smtClean="0"/>
              <a:t>n</a:t>
            </a:r>
            <a:r>
              <a:rPr lang="es-MX" sz="3200" i="1" dirty="0" smtClean="0"/>
              <a:t>char</a:t>
            </a:r>
          </a:p>
          <a:p>
            <a:pPr>
              <a:spcBef>
                <a:spcPts val="600"/>
              </a:spcBef>
            </a:pPr>
            <a:r>
              <a:rPr lang="es-MX" sz="3200" dirty="0" smtClean="0"/>
              <a:t>La única fonema /n/, sonidos distintos</a:t>
            </a:r>
          </a:p>
          <a:p>
            <a:pPr>
              <a:spcBef>
                <a:spcPts val="600"/>
              </a:spcBef>
            </a:pPr>
            <a:endParaRPr lang="es-MX" sz="800" dirty="0"/>
          </a:p>
          <a:p>
            <a:pPr>
              <a:spcBef>
                <a:spcPts val="600"/>
              </a:spcBef>
            </a:pPr>
            <a:r>
              <a:rPr lang="es-MX" sz="3200" i="1" dirty="0" smtClean="0"/>
              <a:t>Caba</a:t>
            </a:r>
            <a:r>
              <a:rPr lang="es-MX" sz="3200" b="1" i="1" dirty="0" smtClean="0"/>
              <a:t>ll</a:t>
            </a:r>
            <a:r>
              <a:rPr lang="es-MX" sz="3200" i="1" dirty="0" smtClean="0"/>
              <a:t>o</a:t>
            </a:r>
          </a:p>
          <a:p>
            <a:pPr>
              <a:spcBef>
                <a:spcPts val="600"/>
              </a:spcBef>
            </a:pPr>
            <a:r>
              <a:rPr lang="es-MX" sz="3200" dirty="0" smtClean="0"/>
              <a:t>La fonema /</a:t>
            </a:r>
            <a:r>
              <a:rPr lang="es-MX" sz="3600" dirty="0"/>
              <a:t>ɟ</a:t>
            </a:r>
            <a:r>
              <a:rPr lang="es-MX" sz="3200" dirty="0" smtClean="0"/>
              <a:t>/ : sonidos </a:t>
            </a:r>
            <a:r>
              <a:rPr lang="en-US" sz="3200" dirty="0" smtClean="0"/>
              <a:t>[</a:t>
            </a:r>
            <a:r>
              <a:rPr lang="es-MX" sz="3200" dirty="0"/>
              <a:t>ɟ</a:t>
            </a:r>
            <a:r>
              <a:rPr lang="en-US" sz="3200" dirty="0" smtClean="0"/>
              <a:t>] y [</a:t>
            </a:r>
            <a:r>
              <a:rPr lang="es-MX" sz="3200" dirty="0" err="1"/>
              <a:t>d͡ʒ</a:t>
            </a:r>
            <a:r>
              <a:rPr lang="en-US" sz="3200" dirty="0" smtClean="0"/>
              <a:t>]</a:t>
            </a:r>
            <a:endParaRPr lang="es-MX" sz="32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7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57200"/>
            <a:ext cx="6479951" cy="685800"/>
          </a:xfrm>
        </p:spPr>
        <p:txBody>
          <a:bodyPr/>
          <a:lstStyle/>
          <a:p>
            <a:pPr algn="l" eaLnBrk="1" hangingPunct="1"/>
            <a:r>
              <a:rPr lang="es-ES" sz="3600" b="1" dirty="0" smtClean="0"/>
              <a:t>Morfología</a:t>
            </a:r>
          </a:p>
        </p:txBody>
      </p:sp>
      <p:sp>
        <p:nvSpPr>
          <p:cNvPr id="6210" name="5 Marcador de número de diapositiva"/>
          <p:cNvSpPr txBox="1">
            <a:spLocks noGrp="1"/>
          </p:cNvSpPr>
          <p:nvPr/>
        </p:nvSpPr>
        <p:spPr bwMode="auto">
          <a:xfrm>
            <a:off x="8610600" y="6245225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F85565A0-27DC-43E1-B5F8-454624BBA22B}" type="slidenum">
              <a:rPr lang="es-ES" sz="1400" b="1"/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s-ES" sz="1400" b="1"/>
          </a:p>
        </p:txBody>
      </p:sp>
      <p:sp>
        <p:nvSpPr>
          <p:cNvPr id="6232" name="Text Box 88"/>
          <p:cNvSpPr txBox="1">
            <a:spLocks noChangeArrowheads="1"/>
          </p:cNvSpPr>
          <p:nvPr/>
        </p:nvSpPr>
        <p:spPr bwMode="auto">
          <a:xfrm>
            <a:off x="669925" y="1628800"/>
            <a:ext cx="77120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s-MX" sz="2800" b="1" dirty="0" smtClean="0"/>
              <a:t>Estudia</a:t>
            </a:r>
          </a:p>
          <a:p>
            <a:pPr>
              <a:buFontTx/>
              <a:buNone/>
            </a:pPr>
            <a:r>
              <a:rPr lang="es-MX" sz="2800" dirty="0" smtClean="0"/>
              <a:t>La estructura interna de palabras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s-MX" sz="2800" dirty="0" smtClean="0"/>
              <a:t>Morfema: 		un </a:t>
            </a:r>
            <a:r>
              <a:rPr lang="es-MX" sz="2800" dirty="0"/>
              <a:t>fragmento mínimo capaz </a:t>
            </a:r>
            <a:endParaRPr lang="es-MX" sz="2800" dirty="0" smtClean="0"/>
          </a:p>
          <a:p>
            <a:pPr>
              <a:buFontTx/>
              <a:buNone/>
            </a:pPr>
            <a:r>
              <a:rPr lang="es-MX" sz="2800" dirty="0"/>
              <a:t> </a:t>
            </a:r>
            <a:r>
              <a:rPr lang="es-MX" sz="2800" dirty="0" smtClean="0"/>
              <a:t>                     		de </a:t>
            </a:r>
            <a:r>
              <a:rPr lang="es-MX" sz="2800" dirty="0"/>
              <a:t>expresar un </a:t>
            </a:r>
            <a:r>
              <a:rPr lang="es-MX" sz="2800" dirty="0" smtClean="0"/>
              <a:t>significado como</a:t>
            </a:r>
          </a:p>
          <a:p>
            <a:pPr>
              <a:buFontTx/>
              <a:buNone/>
            </a:pPr>
            <a:r>
              <a:rPr lang="es-MX" sz="2800" dirty="0"/>
              <a:t>	</a:t>
            </a:r>
            <a:r>
              <a:rPr lang="es-MX" sz="2800" dirty="0" smtClean="0"/>
              <a:t>		prefijos, sufijos, etc.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s-MX" sz="2800" dirty="0" smtClean="0"/>
              <a:t>Lexema o raíz: 	un elemento del léxico con</a:t>
            </a:r>
          </a:p>
          <a:p>
            <a:pPr>
              <a:buFontTx/>
              <a:buNone/>
            </a:pPr>
            <a:r>
              <a:rPr lang="es-MX" sz="2800" dirty="0"/>
              <a:t> </a:t>
            </a:r>
            <a:r>
              <a:rPr lang="es-MX" sz="2800" dirty="0" smtClean="0"/>
              <a:t>                        	significado referencial</a:t>
            </a:r>
            <a:endParaRPr lang="es-ES" sz="2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62206" y="836712"/>
            <a:ext cx="164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Sintaxis</a:t>
            </a:r>
            <a:endParaRPr lang="es-MX" sz="3600" b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9</a:t>
            </a:fld>
            <a:endParaRPr lang="es-MX"/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820365" y="1628800"/>
            <a:ext cx="7712075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s-MX" sz="2800" b="1" dirty="0" smtClean="0"/>
              <a:t>Estudia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s-MX" sz="2800" dirty="0" smtClean="0"/>
              <a:t>el </a:t>
            </a:r>
            <a:r>
              <a:rPr lang="es-MX" sz="2800" dirty="0"/>
              <a:t>orden y la relación de las palabras o sintagmas en la oración, así como las funciones que </a:t>
            </a:r>
            <a:r>
              <a:rPr lang="es-MX" sz="2800" dirty="0" smtClean="0"/>
              <a:t>cumplen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800" dirty="0" smtClean="0"/>
              <a:t>El sujeto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800" dirty="0" smtClean="0"/>
              <a:t>El predicado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800" dirty="0"/>
              <a:t>Los</a:t>
            </a:r>
            <a:r>
              <a:rPr lang="es-MX" sz="2800" dirty="0" smtClean="0"/>
              <a:t> complementos: directo e indirecto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800" dirty="0" smtClean="0"/>
              <a:t>El complemento circunstancia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s-MX" sz="2800" i="1" dirty="0" smtClean="0"/>
              <a:t>           	Ayer en su casa José escribía un mensaje a su        	compañero de trabajo. </a:t>
            </a:r>
            <a:endParaRPr lang="es-MX" sz="2800" i="1" dirty="0"/>
          </a:p>
          <a:p>
            <a:pPr>
              <a:spcBef>
                <a:spcPts val="1200"/>
              </a:spcBef>
              <a:buFontTx/>
              <a:buNone/>
            </a:pPr>
            <a:endParaRPr lang="es-MX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397</Words>
  <Application>Microsoft Office PowerPoint</Application>
  <PresentationFormat>Presentación en pantalla (4:3)</PresentationFormat>
  <Paragraphs>135</Paragraphs>
  <Slides>31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Morfología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Lexicología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escom</cp:lastModifiedBy>
  <cp:revision>185</cp:revision>
  <dcterms:created xsi:type="dcterms:W3CDTF">2012-05-24T16:09:51Z</dcterms:created>
  <dcterms:modified xsi:type="dcterms:W3CDTF">2019-02-07T19:19:24Z</dcterms:modified>
</cp:coreProperties>
</file>