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92000"/>
  <p:notesSz cx="7099300" cy="10234600"/>
  <p:embeddedFontLst>
    <p:embeddedFont>
      <p:font typeface="Tahom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2928">
          <p15:clr>
            <a:srgbClr val="A4A3A4"/>
          </p15:clr>
        </p15:guide>
        <p15:guide id="3" orient="horz" pos="3456">
          <p15:clr>
            <a:srgbClr val="A4A3A4"/>
          </p15:clr>
        </p15:guide>
        <p15:guide id="4" pos="3840">
          <p15:clr>
            <a:srgbClr val="A4A3A4"/>
          </p15:clr>
        </p15:guide>
        <p15:guide id="5" pos="2368">
          <p15:clr>
            <a:srgbClr val="A4A3A4"/>
          </p15:clr>
        </p15:guide>
        <p15:guide id="6" pos="5312">
          <p15:clr>
            <a:srgbClr val="A4A3A4"/>
          </p15:clr>
        </p15:guide>
        <p15:guide id="7" pos="5824">
          <p15:clr>
            <a:srgbClr val="A4A3A4"/>
          </p15:clr>
        </p15:guide>
        <p15:guide id="8" pos="1856">
          <p15:clr>
            <a:srgbClr val="A4A3A4"/>
          </p15:clr>
        </p15:guide>
      </p15:sldGuideLst>
    </p:ext>
    <p:ext uri="GoogleSlidesCustomDataVersion2">
      <go:slidesCustomData xmlns:go="http://customooxmlschemas.google.com/" r:id="rId41" roundtripDataSignature="AMtx7mjPYwIHk8Mo2QqUHhShxtiNpHw6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5910CB-25C4-4A33-87CF-AC7D1BBBCF25}">
  <a:tblStyle styleId="{CE5910CB-25C4-4A33-87CF-AC7D1BBBCF2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928" orient="horz"/>
        <p:guide pos="3456" orient="horz"/>
        <p:guide pos="3840"/>
        <p:guide pos="2368"/>
        <p:guide pos="5312"/>
        <p:guide pos="5824"/>
        <p:guide pos="185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Tahom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4021138" y="0"/>
            <a:ext cx="3076575"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613" y="4926013"/>
            <a:ext cx="5680075"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850"/>
            <a:ext cx="3076575"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dbb1a5ad23_0_235:notes"/>
          <p:cNvSpPr txBox="1"/>
          <p:nvPr>
            <p:ph idx="1" type="body"/>
          </p:nvPr>
        </p:nvSpPr>
        <p:spPr>
          <a:xfrm>
            <a:off x="709930" y="4861435"/>
            <a:ext cx="5679300" cy="460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dbb1a5ad23_0_235:notes"/>
          <p:cNvSpPr/>
          <p:nvPr>
            <p:ph idx="2" type="sldImg"/>
          </p:nvPr>
        </p:nvSpPr>
        <p:spPr>
          <a:xfrm>
            <a:off x="1183450" y="76759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dbb1a5ad23_0_252:notes"/>
          <p:cNvSpPr txBox="1"/>
          <p:nvPr>
            <p:ph idx="1" type="body"/>
          </p:nvPr>
        </p:nvSpPr>
        <p:spPr>
          <a:xfrm>
            <a:off x="709930" y="4861435"/>
            <a:ext cx="5679300" cy="460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dbb1a5ad23_0_252:notes"/>
          <p:cNvSpPr/>
          <p:nvPr>
            <p:ph idx="2" type="sldImg"/>
          </p:nvPr>
        </p:nvSpPr>
        <p:spPr>
          <a:xfrm>
            <a:off x="1183450" y="76759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bb1a5ad23_0_11:notes"/>
          <p:cNvSpPr txBox="1"/>
          <p:nvPr>
            <p:ph idx="1" type="body"/>
          </p:nvPr>
        </p:nvSpPr>
        <p:spPr>
          <a:xfrm>
            <a:off x="709930" y="4861435"/>
            <a:ext cx="5679300" cy="460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dbb1a5ad23_0_11:notes"/>
          <p:cNvSpPr/>
          <p:nvPr>
            <p:ph idx="2" type="sldImg"/>
          </p:nvPr>
        </p:nvSpPr>
        <p:spPr>
          <a:xfrm>
            <a:off x="1183450" y="76759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dbb1a5ad23_0_365:notes"/>
          <p:cNvSpPr txBox="1"/>
          <p:nvPr>
            <p:ph idx="1" type="body"/>
          </p:nvPr>
        </p:nvSpPr>
        <p:spPr>
          <a:xfrm>
            <a:off x="709930" y="4861435"/>
            <a:ext cx="5679300" cy="460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dbb1a5ad23_0_365:notes"/>
          <p:cNvSpPr/>
          <p:nvPr>
            <p:ph idx="2" type="sldImg"/>
          </p:nvPr>
        </p:nvSpPr>
        <p:spPr>
          <a:xfrm>
            <a:off x="1183450" y="76759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0: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3: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4: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5: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bb1a5ad23_0_119:notes"/>
          <p:cNvSpPr txBox="1"/>
          <p:nvPr>
            <p:ph idx="1" type="body"/>
          </p:nvPr>
        </p:nvSpPr>
        <p:spPr>
          <a:xfrm>
            <a:off x="709930" y="4861435"/>
            <a:ext cx="5679300" cy="460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1dbb1a5ad23_0_119:notes"/>
          <p:cNvSpPr/>
          <p:nvPr>
            <p:ph idx="2" type="sldImg"/>
          </p:nvPr>
        </p:nvSpPr>
        <p:spPr>
          <a:xfrm>
            <a:off x="1183450" y="76759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6: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6: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7: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7: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8: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79425"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22" name="Shape 22"/>
        <p:cNvGrpSpPr/>
        <p:nvPr/>
      </p:nvGrpSpPr>
      <p:grpSpPr>
        <a:xfrm>
          <a:off x="0" y="0"/>
          <a:ext cx="0" cy="0"/>
          <a:chOff x="0" y="0"/>
          <a:chExt cx="0" cy="0"/>
        </a:xfrm>
      </p:grpSpPr>
      <p:grpSp>
        <p:nvGrpSpPr>
          <p:cNvPr id="23" name="Google Shape;23;p30"/>
          <p:cNvGrpSpPr/>
          <p:nvPr/>
        </p:nvGrpSpPr>
        <p:grpSpPr>
          <a:xfrm>
            <a:off x="1" y="2438401"/>
            <a:ext cx="12012084" cy="1052513"/>
            <a:chOff x="0" y="1536"/>
            <a:chExt cx="5675" cy="663"/>
          </a:xfrm>
        </p:grpSpPr>
        <p:grpSp>
          <p:nvGrpSpPr>
            <p:cNvPr id="24" name="Google Shape;24;p30"/>
            <p:cNvGrpSpPr/>
            <p:nvPr/>
          </p:nvGrpSpPr>
          <p:grpSpPr>
            <a:xfrm>
              <a:off x="183" y="1604"/>
              <a:ext cx="448" cy="299"/>
              <a:chOff x="720" y="336"/>
              <a:chExt cx="624" cy="432"/>
            </a:xfrm>
          </p:grpSpPr>
          <p:sp>
            <p:nvSpPr>
              <p:cNvPr id="25" name="Google Shape;25;p30"/>
              <p:cNvSpPr/>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sp>
            <p:nvSpPr>
              <p:cNvPr id="26" name="Google Shape;26;p30"/>
              <p:cNvSpPr/>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grpSp>
        <p:grpSp>
          <p:nvGrpSpPr>
            <p:cNvPr id="27" name="Google Shape;27;p30"/>
            <p:cNvGrpSpPr/>
            <p:nvPr/>
          </p:nvGrpSpPr>
          <p:grpSpPr>
            <a:xfrm>
              <a:off x="261" y="1870"/>
              <a:ext cx="465" cy="299"/>
              <a:chOff x="912" y="2640"/>
              <a:chExt cx="672" cy="432"/>
            </a:xfrm>
          </p:grpSpPr>
          <p:sp>
            <p:nvSpPr>
              <p:cNvPr id="28" name="Google Shape;28;p30"/>
              <p:cNvSpPr/>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sp>
            <p:nvSpPr>
              <p:cNvPr id="29" name="Google Shape;29;p30"/>
              <p:cNvSpPr/>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grpSp>
        <p:sp>
          <p:nvSpPr>
            <p:cNvPr id="30" name="Google Shape;30;p30"/>
            <p:cNvSpPr/>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sp>
          <p:nvSpPr>
            <p:cNvPr id="31" name="Google Shape;31;p30"/>
            <p:cNvSpPr/>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sp>
          <p:nvSpPr>
            <p:cNvPr id="32" name="Google Shape;32;p30"/>
            <p:cNvSpPr/>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grpSp>
      <p:sp>
        <p:nvSpPr>
          <p:cNvPr id="33" name="Google Shape;33;p30"/>
          <p:cNvSpPr txBox="1"/>
          <p:nvPr>
            <p:ph type="ctrTitle"/>
          </p:nvPr>
        </p:nvSpPr>
        <p:spPr>
          <a:xfrm>
            <a:off x="1320800" y="1828800"/>
            <a:ext cx="103632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5" name="Google Shape;35;p30"/>
          <p:cNvSpPr txBox="1"/>
          <p:nvPr>
            <p:ph idx="10" type="dt"/>
          </p:nvPr>
        </p:nvSpPr>
        <p:spPr>
          <a:xfrm>
            <a:off x="1320800" y="6248400"/>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1" type="ftr"/>
          </p:nvPr>
        </p:nvSpPr>
        <p:spPr>
          <a:xfrm>
            <a:off x="4572000" y="6248400"/>
            <a:ext cx="3860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2" type="sldNum"/>
          </p:nvPr>
        </p:nvSpPr>
        <p:spPr>
          <a:xfrm>
            <a:off x="9144000" y="6248400"/>
            <a:ext cx="2540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400" u="none" cap="none" strike="noStrike">
                <a:solidFill>
                  <a:schemeClr val="lt2"/>
                </a:solidFill>
                <a:latin typeface="Tahoma"/>
                <a:ea typeface="Tahoma"/>
                <a:cs typeface="Tahoma"/>
                <a:sym typeface="Tahoma"/>
              </a:defRPr>
            </a:lvl1pPr>
            <a:lvl2pPr indent="0" lvl="1" marL="0" algn="r">
              <a:spcBef>
                <a:spcPts val="0"/>
              </a:spcBef>
              <a:spcAft>
                <a:spcPts val="0"/>
              </a:spcAft>
              <a:buNone/>
              <a:defRPr b="0" i="0" sz="1400" u="none" cap="none" strike="noStrike">
                <a:solidFill>
                  <a:schemeClr val="lt2"/>
                </a:solidFill>
                <a:latin typeface="Tahoma"/>
                <a:ea typeface="Tahoma"/>
                <a:cs typeface="Tahoma"/>
                <a:sym typeface="Tahoma"/>
              </a:defRPr>
            </a:lvl2pPr>
            <a:lvl3pPr indent="0" lvl="2" marL="0" algn="r">
              <a:spcBef>
                <a:spcPts val="0"/>
              </a:spcBef>
              <a:spcAft>
                <a:spcPts val="0"/>
              </a:spcAft>
              <a:buNone/>
              <a:defRPr b="0" i="0" sz="1400" u="none" cap="none" strike="noStrike">
                <a:solidFill>
                  <a:schemeClr val="lt2"/>
                </a:solidFill>
                <a:latin typeface="Tahoma"/>
                <a:ea typeface="Tahoma"/>
                <a:cs typeface="Tahoma"/>
                <a:sym typeface="Tahoma"/>
              </a:defRPr>
            </a:lvl3pPr>
            <a:lvl4pPr indent="0" lvl="3" marL="0" algn="r">
              <a:spcBef>
                <a:spcPts val="0"/>
              </a:spcBef>
              <a:spcAft>
                <a:spcPts val="0"/>
              </a:spcAft>
              <a:buNone/>
              <a:defRPr b="0" i="0" sz="1400" u="none" cap="none" strike="noStrike">
                <a:solidFill>
                  <a:schemeClr val="lt2"/>
                </a:solidFill>
                <a:latin typeface="Tahoma"/>
                <a:ea typeface="Tahoma"/>
                <a:cs typeface="Tahoma"/>
                <a:sym typeface="Tahoma"/>
              </a:defRPr>
            </a:lvl4pPr>
            <a:lvl5pPr indent="0" lvl="4" marL="0" algn="r">
              <a:spcBef>
                <a:spcPts val="0"/>
              </a:spcBef>
              <a:spcAft>
                <a:spcPts val="0"/>
              </a:spcAft>
              <a:buNone/>
              <a:defRPr b="0" i="0" sz="1400" u="none" cap="none" strike="noStrike">
                <a:solidFill>
                  <a:schemeClr val="lt2"/>
                </a:solidFill>
                <a:latin typeface="Tahoma"/>
                <a:ea typeface="Tahoma"/>
                <a:cs typeface="Tahoma"/>
                <a:sym typeface="Tahoma"/>
              </a:defRPr>
            </a:lvl5pPr>
            <a:lvl6pPr indent="0" lvl="5" marL="0" algn="r">
              <a:spcBef>
                <a:spcPts val="0"/>
              </a:spcBef>
              <a:spcAft>
                <a:spcPts val="0"/>
              </a:spcAft>
              <a:buNone/>
              <a:defRPr b="0" i="0" sz="1400" u="none" cap="none" strike="noStrike">
                <a:solidFill>
                  <a:schemeClr val="lt2"/>
                </a:solidFill>
                <a:latin typeface="Tahoma"/>
                <a:ea typeface="Tahoma"/>
                <a:cs typeface="Tahoma"/>
                <a:sym typeface="Tahoma"/>
              </a:defRPr>
            </a:lvl6pPr>
            <a:lvl7pPr indent="0" lvl="6" marL="0" algn="r">
              <a:spcBef>
                <a:spcPts val="0"/>
              </a:spcBef>
              <a:spcAft>
                <a:spcPts val="0"/>
              </a:spcAft>
              <a:buNone/>
              <a:defRPr b="0" i="0" sz="1400" u="none" cap="none" strike="noStrike">
                <a:solidFill>
                  <a:schemeClr val="lt2"/>
                </a:solidFill>
                <a:latin typeface="Tahoma"/>
                <a:ea typeface="Tahoma"/>
                <a:cs typeface="Tahoma"/>
                <a:sym typeface="Tahoma"/>
              </a:defRPr>
            </a:lvl7pPr>
            <a:lvl8pPr indent="0" lvl="7" marL="0" algn="r">
              <a:spcBef>
                <a:spcPts val="0"/>
              </a:spcBef>
              <a:spcAft>
                <a:spcPts val="0"/>
              </a:spcAft>
              <a:buNone/>
              <a:defRPr b="0" i="0" sz="1400" u="none" cap="none" strike="noStrike">
                <a:solidFill>
                  <a:schemeClr val="lt2"/>
                </a:solidFill>
                <a:latin typeface="Tahoma"/>
                <a:ea typeface="Tahoma"/>
                <a:cs typeface="Tahoma"/>
                <a:sym typeface="Tahoma"/>
              </a:defRPr>
            </a:lvl8pPr>
            <a:lvl9pPr indent="0" lvl="8" marL="0" algn="r">
              <a:spcBef>
                <a:spcPts val="0"/>
              </a:spcBef>
              <a:spcAft>
                <a:spcPts val="0"/>
              </a:spcAft>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4" name="Shape 84"/>
        <p:cNvGrpSpPr/>
        <p:nvPr/>
      </p:nvGrpSpPr>
      <p:grpSpPr>
        <a:xfrm>
          <a:off x="0" y="0"/>
          <a:ext cx="0" cy="0"/>
          <a:chOff x="0" y="0"/>
          <a:chExt cx="0" cy="0"/>
        </a:xfrm>
      </p:grpSpPr>
      <p:sp>
        <p:nvSpPr>
          <p:cNvPr id="85" name="Google Shape;85;p39"/>
          <p:cNvSpPr txBox="1"/>
          <p:nvPr>
            <p:ph type="title"/>
          </p:nvPr>
        </p:nvSpPr>
        <p:spPr>
          <a:xfrm>
            <a:off x="1271464" y="388640"/>
            <a:ext cx="3888432" cy="131216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 type="body"/>
          </p:nvPr>
        </p:nvSpPr>
        <p:spPr>
          <a:xfrm>
            <a:off x="5591944" y="1988840"/>
            <a:ext cx="6172200" cy="4513585"/>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7" name="Google Shape;87;p39"/>
          <p:cNvSpPr txBox="1"/>
          <p:nvPr>
            <p:ph idx="2" type="body"/>
          </p:nvPr>
        </p:nvSpPr>
        <p:spPr>
          <a:xfrm>
            <a:off x="840318" y="1988841"/>
            <a:ext cx="4319578" cy="4513584"/>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8" name="Shape 88"/>
        <p:cNvGrpSpPr/>
        <p:nvPr/>
      </p:nvGrpSpPr>
      <p:grpSpPr>
        <a:xfrm>
          <a:off x="0" y="0"/>
          <a:ext cx="0" cy="0"/>
          <a:chOff x="0" y="0"/>
          <a:chExt cx="0" cy="0"/>
        </a:xfrm>
      </p:grpSpPr>
      <p:sp>
        <p:nvSpPr>
          <p:cNvPr id="89" name="Google Shape;89;p40"/>
          <p:cNvSpPr txBox="1"/>
          <p:nvPr>
            <p:ph type="title"/>
          </p:nvPr>
        </p:nvSpPr>
        <p:spPr>
          <a:xfrm>
            <a:off x="5177868" y="196849"/>
            <a:ext cx="61722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0"/>
          <p:cNvSpPr/>
          <p:nvPr>
            <p:ph idx="2" type="pic"/>
          </p:nvPr>
        </p:nvSpPr>
        <p:spPr>
          <a:xfrm>
            <a:off x="5183717" y="1844824"/>
            <a:ext cx="6172200" cy="4536504"/>
          </a:xfrm>
          <a:prstGeom prst="rect">
            <a:avLst/>
          </a:prstGeom>
          <a:noFill/>
          <a:ln>
            <a:noFill/>
          </a:ln>
        </p:spPr>
      </p:sp>
      <p:sp>
        <p:nvSpPr>
          <p:cNvPr id="91" name="Google Shape;91;p40"/>
          <p:cNvSpPr txBox="1"/>
          <p:nvPr>
            <p:ph idx="1" type="body"/>
          </p:nvPr>
        </p:nvSpPr>
        <p:spPr>
          <a:xfrm>
            <a:off x="840318" y="2057399"/>
            <a:ext cx="3932767" cy="4305355"/>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2" name="Shape 92"/>
        <p:cNvGrpSpPr/>
        <p:nvPr/>
      </p:nvGrpSpPr>
      <p:grpSpPr>
        <a:xfrm>
          <a:off x="0" y="0"/>
          <a:ext cx="0" cy="0"/>
          <a:chOff x="0" y="0"/>
          <a:chExt cx="0" cy="0"/>
        </a:xfrm>
      </p:grpSpPr>
      <p:sp>
        <p:nvSpPr>
          <p:cNvPr id="93" name="Google Shape;93;p41"/>
          <p:cNvSpPr txBox="1"/>
          <p:nvPr>
            <p:ph type="title"/>
          </p:nvPr>
        </p:nvSpPr>
        <p:spPr>
          <a:xfrm>
            <a:off x="1534585" y="617538"/>
            <a:ext cx="10390716" cy="9392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txBox="1"/>
          <p:nvPr>
            <p:ph idx="1" type="body"/>
          </p:nvPr>
        </p:nvSpPr>
        <p:spPr>
          <a:xfrm rot="5400000">
            <a:off x="4260359" y="-1547245"/>
            <a:ext cx="4114800" cy="11244717"/>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1"/>
          <p:cNvSpPr txBox="1"/>
          <p:nvPr>
            <p:ph idx="10" type="dt"/>
          </p:nvPr>
        </p:nvSpPr>
        <p:spPr>
          <a:xfrm>
            <a:off x="1219200" y="6324600"/>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1" type="ftr"/>
          </p:nvPr>
        </p:nvSpPr>
        <p:spPr>
          <a:xfrm>
            <a:off x="4470400" y="6324600"/>
            <a:ext cx="3860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2" type="sldNum"/>
          </p:nvPr>
        </p:nvSpPr>
        <p:spPr>
          <a:xfrm>
            <a:off x="9042400" y="6324600"/>
            <a:ext cx="2540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8" name="Shape 98"/>
        <p:cNvGrpSpPr/>
        <p:nvPr/>
      </p:nvGrpSpPr>
      <p:grpSpPr>
        <a:xfrm>
          <a:off x="0" y="0"/>
          <a:ext cx="0" cy="0"/>
          <a:chOff x="0" y="0"/>
          <a:chExt cx="0" cy="0"/>
        </a:xfrm>
      </p:grpSpPr>
      <p:sp>
        <p:nvSpPr>
          <p:cNvPr id="99" name="Google Shape;99;p42"/>
          <p:cNvSpPr txBox="1"/>
          <p:nvPr>
            <p:ph type="title"/>
          </p:nvPr>
        </p:nvSpPr>
        <p:spPr>
          <a:xfrm rot="5400000">
            <a:off x="8371173" y="2956400"/>
            <a:ext cx="4536504" cy="260138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2"/>
          <p:cNvSpPr txBox="1"/>
          <p:nvPr>
            <p:ph idx="1" type="body"/>
          </p:nvPr>
        </p:nvSpPr>
        <p:spPr>
          <a:xfrm rot="5400000">
            <a:off x="2647215" y="37025"/>
            <a:ext cx="4536504" cy="844013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type="tx">
  <p:cSld name="TITLE_AND_BODY">
    <p:spTree>
      <p:nvGrpSpPr>
        <p:cNvPr id="101" name="Shape 101"/>
        <p:cNvGrpSpPr/>
        <p:nvPr/>
      </p:nvGrpSpPr>
      <p:grpSpPr>
        <a:xfrm>
          <a:off x="0" y="0"/>
          <a:ext cx="0" cy="0"/>
          <a:chOff x="0" y="0"/>
          <a:chExt cx="0" cy="0"/>
        </a:xfrm>
      </p:grpSpPr>
      <p:sp>
        <p:nvSpPr>
          <p:cNvPr id="102" name="Google Shape;102;g1dbb1a5ad23_0_229"/>
          <p:cNvSpPr txBox="1"/>
          <p:nvPr>
            <p:ph type="title"/>
          </p:nvPr>
        </p:nvSpPr>
        <p:spPr>
          <a:xfrm>
            <a:off x="1534585" y="617538"/>
            <a:ext cx="10390800" cy="949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g1dbb1a5ad23_0_229"/>
          <p:cNvSpPr txBox="1"/>
          <p:nvPr>
            <p:ph idx="1" type="body"/>
          </p:nvPr>
        </p:nvSpPr>
        <p:spPr>
          <a:xfrm>
            <a:off x="721785" y="2017713"/>
            <a:ext cx="11218200" cy="41148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4" name="Google Shape;104;g1dbb1a5ad23_0_229"/>
          <p:cNvSpPr txBox="1"/>
          <p:nvPr>
            <p:ph idx="10" type="dt"/>
          </p:nvPr>
        </p:nvSpPr>
        <p:spPr>
          <a:xfrm>
            <a:off x="1219200" y="6324600"/>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g1dbb1a5ad23_0_229"/>
          <p:cNvSpPr txBox="1"/>
          <p:nvPr>
            <p:ph idx="11" type="ftr"/>
          </p:nvPr>
        </p:nvSpPr>
        <p:spPr>
          <a:xfrm>
            <a:off x="4470400" y="6324600"/>
            <a:ext cx="38607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g1dbb1a5ad23_0_229"/>
          <p:cNvSpPr txBox="1"/>
          <p:nvPr>
            <p:ph idx="12" type="sldNum"/>
          </p:nvPr>
        </p:nvSpPr>
        <p:spPr>
          <a:xfrm>
            <a:off x="9042400" y="6324600"/>
            <a:ext cx="25401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8" name="Shape 38"/>
        <p:cNvGrpSpPr/>
        <p:nvPr/>
      </p:nvGrpSpPr>
      <p:grpSpPr>
        <a:xfrm>
          <a:off x="0" y="0"/>
          <a:ext cx="0" cy="0"/>
          <a:chOff x="0" y="0"/>
          <a:chExt cx="0" cy="0"/>
        </a:xfrm>
      </p:grpSpPr>
      <p:sp>
        <p:nvSpPr>
          <p:cNvPr id="39" name="Google Shape;39;p31"/>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 type="body"/>
          </p:nvPr>
        </p:nvSpPr>
        <p:spPr>
          <a:xfrm>
            <a:off x="695400" y="2017713"/>
            <a:ext cx="11244717"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1"/>
          <p:cNvSpPr txBox="1"/>
          <p:nvPr>
            <p:ph idx="10" type="dt"/>
          </p:nvPr>
        </p:nvSpPr>
        <p:spPr>
          <a:xfrm>
            <a:off x="1219200" y="6324600"/>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4470400" y="6324600"/>
            <a:ext cx="3860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9042400" y="6324600"/>
            <a:ext cx="2540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4" name="Shape 44"/>
        <p:cNvGrpSpPr/>
        <p:nvPr/>
      </p:nvGrpSpPr>
      <p:grpSpPr>
        <a:xfrm>
          <a:off x="0" y="0"/>
          <a:ext cx="0" cy="0"/>
          <a:chOff x="0" y="0"/>
          <a:chExt cx="0" cy="0"/>
        </a:xfrm>
      </p:grpSpPr>
      <p:sp>
        <p:nvSpPr>
          <p:cNvPr id="45" name="Google Shape;45;p32"/>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2"/>
          <p:cNvSpPr txBox="1"/>
          <p:nvPr>
            <p:ph idx="10" type="dt"/>
          </p:nvPr>
        </p:nvSpPr>
        <p:spPr>
          <a:xfrm>
            <a:off x="1219200" y="6324600"/>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4470400" y="6324600"/>
            <a:ext cx="3860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9042400" y="6324600"/>
            <a:ext cx="2540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e imágenes prediseñadas" type="txAndClipArt">
  <p:cSld name="TEXT_AND_CLIPART">
    <p:spTree>
      <p:nvGrpSpPr>
        <p:cNvPr id="49" name="Shape 49"/>
        <p:cNvGrpSpPr/>
        <p:nvPr/>
      </p:nvGrpSpPr>
      <p:grpSpPr>
        <a:xfrm>
          <a:off x="0" y="0"/>
          <a:ext cx="0" cy="0"/>
          <a:chOff x="0" y="0"/>
          <a:chExt cx="0" cy="0"/>
        </a:xfrm>
      </p:grpSpPr>
      <p:sp>
        <p:nvSpPr>
          <p:cNvPr id="50" name="Google Shape;50;p33"/>
          <p:cNvSpPr txBox="1"/>
          <p:nvPr>
            <p:ph type="title"/>
          </p:nvPr>
        </p:nvSpPr>
        <p:spPr>
          <a:xfrm>
            <a:off x="1534585" y="617538"/>
            <a:ext cx="10390716"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 type="body"/>
          </p:nvPr>
        </p:nvSpPr>
        <p:spPr>
          <a:xfrm>
            <a:off x="1576917" y="2017712"/>
            <a:ext cx="5080000" cy="443562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3"/>
          <p:cNvSpPr/>
          <p:nvPr>
            <p:ph idx="2" type="clipArt"/>
          </p:nvPr>
        </p:nvSpPr>
        <p:spPr>
          <a:xfrm>
            <a:off x="6860117" y="2017712"/>
            <a:ext cx="5080000" cy="443562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abla" type="tbl">
  <p:cSld name="TABLE">
    <p:spTree>
      <p:nvGrpSpPr>
        <p:cNvPr id="53" name="Shape 53"/>
        <p:cNvGrpSpPr/>
        <p:nvPr/>
      </p:nvGrpSpPr>
      <p:grpSpPr>
        <a:xfrm>
          <a:off x="0" y="0"/>
          <a:ext cx="0" cy="0"/>
          <a:chOff x="0" y="0"/>
          <a:chExt cx="0" cy="0"/>
        </a:xfrm>
      </p:grpSpPr>
      <p:sp>
        <p:nvSpPr>
          <p:cNvPr id="54" name="Google Shape;54;p34"/>
          <p:cNvSpPr txBox="1"/>
          <p:nvPr>
            <p:ph type="title"/>
          </p:nvPr>
        </p:nvSpPr>
        <p:spPr>
          <a:xfrm>
            <a:off x="1534585" y="617538"/>
            <a:ext cx="10390716"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4"/>
          <p:cNvSpPr txBox="1"/>
          <p:nvPr>
            <p:ph idx="10" type="dt"/>
          </p:nvPr>
        </p:nvSpPr>
        <p:spPr>
          <a:xfrm>
            <a:off x="1219200" y="6324600"/>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4470400" y="6324600"/>
            <a:ext cx="3860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9042400" y="6324600"/>
            <a:ext cx="2540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8" name="Shape 58"/>
        <p:cNvGrpSpPr/>
        <p:nvPr/>
      </p:nvGrpSpPr>
      <p:grpSpPr>
        <a:xfrm>
          <a:off x="0" y="0"/>
          <a:ext cx="0" cy="0"/>
          <a:chOff x="0" y="0"/>
          <a:chExt cx="0" cy="0"/>
        </a:xfrm>
      </p:grpSpPr>
      <p:sp>
        <p:nvSpPr>
          <p:cNvPr id="59" name="Google Shape;59;p35"/>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440"/>
              <a:buNone/>
              <a:defRPr sz="2400"/>
            </a:lvl1pPr>
            <a:lvl2pPr indent="-228600" lvl="1" marL="914400" algn="l">
              <a:spcBef>
                <a:spcPts val="400"/>
              </a:spcBef>
              <a:spcAft>
                <a:spcPts val="0"/>
              </a:spcAft>
              <a:buSzPts val="1100"/>
              <a:buNone/>
              <a:defRPr sz="2000"/>
            </a:lvl2pPr>
            <a:lvl3pPr indent="-228600" lvl="2" marL="1371600" algn="l">
              <a:spcBef>
                <a:spcPts val="360"/>
              </a:spcBef>
              <a:spcAft>
                <a:spcPts val="0"/>
              </a:spcAft>
              <a:buSzPts val="900"/>
              <a:buNone/>
              <a:defRPr sz="1800"/>
            </a:lvl3pPr>
            <a:lvl4pPr indent="-228600" lvl="3" marL="1828800" algn="l">
              <a:spcBef>
                <a:spcPts val="320"/>
              </a:spcBef>
              <a:spcAft>
                <a:spcPts val="0"/>
              </a:spcAft>
              <a:buSzPts val="880"/>
              <a:buNone/>
              <a:defRPr sz="1600"/>
            </a:lvl4pPr>
            <a:lvl5pPr indent="-228600" lvl="4" marL="2286000" algn="l">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61" name="Google Shape;61;p35"/>
          <p:cNvSpPr txBox="1"/>
          <p:nvPr>
            <p:ph idx="10" type="dt"/>
          </p:nvPr>
        </p:nvSpPr>
        <p:spPr>
          <a:xfrm>
            <a:off x="1219200" y="6324600"/>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1" type="ftr"/>
          </p:nvPr>
        </p:nvSpPr>
        <p:spPr>
          <a:xfrm>
            <a:off x="4470400" y="6324600"/>
            <a:ext cx="3860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2" type="sldNum"/>
          </p:nvPr>
        </p:nvSpPr>
        <p:spPr>
          <a:xfrm>
            <a:off x="9042400" y="6324600"/>
            <a:ext cx="2540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4" name="Shape 64"/>
        <p:cNvGrpSpPr/>
        <p:nvPr/>
      </p:nvGrpSpPr>
      <p:grpSpPr>
        <a:xfrm>
          <a:off x="0" y="0"/>
          <a:ext cx="0" cy="0"/>
          <a:chOff x="0" y="0"/>
          <a:chExt cx="0" cy="0"/>
        </a:xfrm>
      </p:grpSpPr>
      <p:sp>
        <p:nvSpPr>
          <p:cNvPr id="65" name="Google Shape;65;p36"/>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 type="body"/>
          </p:nvPr>
        </p:nvSpPr>
        <p:spPr>
          <a:xfrm>
            <a:off x="727968" y="2017713"/>
            <a:ext cx="5296024"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6"/>
          <p:cNvSpPr txBox="1"/>
          <p:nvPr>
            <p:ph idx="2" type="body"/>
          </p:nvPr>
        </p:nvSpPr>
        <p:spPr>
          <a:xfrm>
            <a:off x="6384032" y="2017713"/>
            <a:ext cx="5556085"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6"/>
          <p:cNvSpPr txBox="1"/>
          <p:nvPr>
            <p:ph idx="10" type="dt"/>
          </p:nvPr>
        </p:nvSpPr>
        <p:spPr>
          <a:xfrm>
            <a:off x="1219200" y="6324600"/>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6"/>
          <p:cNvSpPr txBox="1"/>
          <p:nvPr>
            <p:ph idx="11" type="ftr"/>
          </p:nvPr>
        </p:nvSpPr>
        <p:spPr>
          <a:xfrm>
            <a:off x="4470400" y="6324600"/>
            <a:ext cx="3860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2" type="sldNum"/>
          </p:nvPr>
        </p:nvSpPr>
        <p:spPr>
          <a:xfrm>
            <a:off x="9042400" y="6324600"/>
            <a:ext cx="2540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1" name="Shape 71"/>
        <p:cNvGrpSpPr/>
        <p:nvPr/>
      </p:nvGrpSpPr>
      <p:grpSpPr>
        <a:xfrm>
          <a:off x="0" y="0"/>
          <a:ext cx="0" cy="0"/>
          <a:chOff x="0" y="0"/>
          <a:chExt cx="0" cy="0"/>
        </a:xfrm>
      </p:grpSpPr>
      <p:sp>
        <p:nvSpPr>
          <p:cNvPr id="72" name="Google Shape;72;p37"/>
          <p:cNvSpPr txBox="1"/>
          <p:nvPr>
            <p:ph type="title"/>
          </p:nvPr>
        </p:nvSpPr>
        <p:spPr>
          <a:xfrm>
            <a:off x="840317" y="365126"/>
            <a:ext cx="105156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 type="body"/>
          </p:nvPr>
        </p:nvSpPr>
        <p:spPr>
          <a:xfrm>
            <a:off x="840318"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37"/>
          <p:cNvSpPr txBox="1"/>
          <p:nvPr>
            <p:ph idx="2" type="body"/>
          </p:nvPr>
        </p:nvSpPr>
        <p:spPr>
          <a:xfrm>
            <a:off x="840318" y="2505075"/>
            <a:ext cx="5158316"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7"/>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6" name="Google Shape;76;p37"/>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10" type="dt"/>
          </p:nvPr>
        </p:nvSpPr>
        <p:spPr>
          <a:xfrm>
            <a:off x="1219200" y="6324600"/>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4470400" y="6324600"/>
            <a:ext cx="3860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9042400" y="6324600"/>
            <a:ext cx="2540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0" name="Shape 80"/>
        <p:cNvGrpSpPr/>
        <p:nvPr/>
      </p:nvGrpSpPr>
      <p:grpSpPr>
        <a:xfrm>
          <a:off x="0" y="0"/>
          <a:ext cx="0" cy="0"/>
          <a:chOff x="0" y="0"/>
          <a:chExt cx="0" cy="0"/>
        </a:xfrm>
      </p:grpSpPr>
      <p:sp>
        <p:nvSpPr>
          <p:cNvPr id="81" name="Google Shape;81;p38"/>
          <p:cNvSpPr txBox="1"/>
          <p:nvPr>
            <p:ph idx="10" type="dt"/>
          </p:nvPr>
        </p:nvSpPr>
        <p:spPr>
          <a:xfrm>
            <a:off x="1219200" y="6324600"/>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4470400" y="6324600"/>
            <a:ext cx="3860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9042400" y="6324600"/>
            <a:ext cx="2540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Tahoma"/>
                <a:ea typeface="Tahoma"/>
                <a:cs typeface="Tahoma"/>
                <a:sym typeface="Tahoma"/>
              </a:defRPr>
            </a:lvl1pPr>
            <a:lvl2pPr indent="0" lvl="1" marL="0" algn="r">
              <a:spcBef>
                <a:spcPts val="0"/>
              </a:spcBef>
              <a:spcAft>
                <a:spcPts val="0"/>
              </a:spcAft>
              <a:buNone/>
              <a:defRPr sz="1400">
                <a:solidFill>
                  <a:schemeClr val="dk1"/>
                </a:solidFill>
                <a:latin typeface="Tahoma"/>
                <a:ea typeface="Tahoma"/>
                <a:cs typeface="Tahoma"/>
                <a:sym typeface="Tahoma"/>
              </a:defRPr>
            </a:lvl2pPr>
            <a:lvl3pPr indent="0" lvl="2" marL="0" algn="r">
              <a:spcBef>
                <a:spcPts val="0"/>
              </a:spcBef>
              <a:spcAft>
                <a:spcPts val="0"/>
              </a:spcAft>
              <a:buNone/>
              <a:defRPr sz="1400">
                <a:solidFill>
                  <a:schemeClr val="dk1"/>
                </a:solidFill>
                <a:latin typeface="Tahoma"/>
                <a:ea typeface="Tahoma"/>
                <a:cs typeface="Tahoma"/>
                <a:sym typeface="Tahoma"/>
              </a:defRPr>
            </a:lvl3pPr>
            <a:lvl4pPr indent="0" lvl="3" marL="0" algn="r">
              <a:spcBef>
                <a:spcPts val="0"/>
              </a:spcBef>
              <a:spcAft>
                <a:spcPts val="0"/>
              </a:spcAft>
              <a:buNone/>
              <a:defRPr sz="1400">
                <a:solidFill>
                  <a:schemeClr val="dk1"/>
                </a:solidFill>
                <a:latin typeface="Tahoma"/>
                <a:ea typeface="Tahoma"/>
                <a:cs typeface="Tahoma"/>
                <a:sym typeface="Tahoma"/>
              </a:defRPr>
            </a:lvl4pPr>
            <a:lvl5pPr indent="0" lvl="4" marL="0" algn="r">
              <a:spcBef>
                <a:spcPts val="0"/>
              </a:spcBef>
              <a:spcAft>
                <a:spcPts val="0"/>
              </a:spcAft>
              <a:buNone/>
              <a:defRPr sz="1400">
                <a:solidFill>
                  <a:schemeClr val="dk1"/>
                </a:solidFill>
                <a:latin typeface="Tahoma"/>
                <a:ea typeface="Tahoma"/>
                <a:cs typeface="Tahoma"/>
                <a:sym typeface="Tahoma"/>
              </a:defRPr>
            </a:lvl5pPr>
            <a:lvl6pPr indent="0" lvl="5" marL="0" algn="r">
              <a:spcBef>
                <a:spcPts val="0"/>
              </a:spcBef>
              <a:spcAft>
                <a:spcPts val="0"/>
              </a:spcAft>
              <a:buNone/>
              <a:defRPr sz="1400">
                <a:solidFill>
                  <a:schemeClr val="dk1"/>
                </a:solidFill>
                <a:latin typeface="Tahoma"/>
                <a:ea typeface="Tahoma"/>
                <a:cs typeface="Tahoma"/>
                <a:sym typeface="Tahoma"/>
              </a:defRPr>
            </a:lvl6pPr>
            <a:lvl7pPr indent="0" lvl="6" marL="0" algn="r">
              <a:spcBef>
                <a:spcPts val="0"/>
              </a:spcBef>
              <a:spcAft>
                <a:spcPts val="0"/>
              </a:spcAft>
              <a:buNone/>
              <a:defRPr sz="1400">
                <a:solidFill>
                  <a:schemeClr val="dk1"/>
                </a:solidFill>
                <a:latin typeface="Tahoma"/>
                <a:ea typeface="Tahoma"/>
                <a:cs typeface="Tahoma"/>
                <a:sym typeface="Tahoma"/>
              </a:defRPr>
            </a:lvl7pPr>
            <a:lvl8pPr indent="0" lvl="7" marL="0" algn="r">
              <a:spcBef>
                <a:spcPts val="0"/>
              </a:spcBef>
              <a:spcAft>
                <a:spcPts val="0"/>
              </a:spcAft>
              <a:buNone/>
              <a:defRPr sz="1400">
                <a:solidFill>
                  <a:schemeClr val="dk1"/>
                </a:solidFill>
                <a:latin typeface="Tahoma"/>
                <a:ea typeface="Tahoma"/>
                <a:cs typeface="Tahoma"/>
                <a:sym typeface="Tahoma"/>
              </a:defRPr>
            </a:lvl8pPr>
            <a:lvl9pPr indent="0" lvl="8" mar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p:nvPr/>
        </p:nvSpPr>
        <p:spPr>
          <a:xfrm>
            <a:off x="556684" y="1098551"/>
            <a:ext cx="58420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1" name="Google Shape;11;p29"/>
          <p:cNvSpPr/>
          <p:nvPr/>
        </p:nvSpPr>
        <p:spPr>
          <a:xfrm>
            <a:off x="1066801" y="1098551"/>
            <a:ext cx="438151"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2" name="Google Shape;12;p29"/>
          <p:cNvSpPr/>
          <p:nvPr/>
        </p:nvSpPr>
        <p:spPr>
          <a:xfrm>
            <a:off x="721785" y="1520826"/>
            <a:ext cx="563033"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3" name="Google Shape;13;p29"/>
          <p:cNvSpPr/>
          <p:nvPr/>
        </p:nvSpPr>
        <p:spPr>
          <a:xfrm>
            <a:off x="1214967" y="1520826"/>
            <a:ext cx="491067"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4" name="Google Shape;14;p29"/>
          <p:cNvSpPr/>
          <p:nvPr/>
        </p:nvSpPr>
        <p:spPr>
          <a:xfrm>
            <a:off x="169333" y="1447801"/>
            <a:ext cx="747184"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5" name="Google Shape;15;p29"/>
          <p:cNvSpPr/>
          <p:nvPr/>
        </p:nvSpPr>
        <p:spPr>
          <a:xfrm>
            <a:off x="1016000" y="990601"/>
            <a:ext cx="42333"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6" name="Google Shape;16;p29"/>
          <p:cNvSpPr/>
          <p:nvPr/>
        </p:nvSpPr>
        <p:spPr>
          <a:xfrm>
            <a:off x="590551" y="1781175"/>
            <a:ext cx="10968567"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7" name="Google Shape;17;p29"/>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8" name="Google Shape;18;p29"/>
          <p:cNvSpPr txBox="1"/>
          <p:nvPr>
            <p:ph idx="1" type="body"/>
          </p:nvPr>
        </p:nvSpPr>
        <p:spPr>
          <a:xfrm>
            <a:off x="721785" y="2017713"/>
            <a:ext cx="11218332"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9" name="Google Shape;19;p29"/>
          <p:cNvSpPr txBox="1"/>
          <p:nvPr>
            <p:ph idx="10" type="dt"/>
          </p:nvPr>
        </p:nvSpPr>
        <p:spPr>
          <a:xfrm>
            <a:off x="1219200" y="6324600"/>
            <a:ext cx="25400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9pPr>
          </a:lstStyle>
          <a:p/>
        </p:txBody>
      </p:sp>
      <p:sp>
        <p:nvSpPr>
          <p:cNvPr id="20" name="Google Shape;20;p29"/>
          <p:cNvSpPr txBox="1"/>
          <p:nvPr>
            <p:ph idx="11" type="ftr"/>
          </p:nvPr>
        </p:nvSpPr>
        <p:spPr>
          <a:xfrm>
            <a:off x="4470400" y="6324600"/>
            <a:ext cx="38608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9pPr>
          </a:lstStyle>
          <a:p/>
        </p:txBody>
      </p:sp>
      <p:sp>
        <p:nvSpPr>
          <p:cNvPr id="21" name="Google Shape;21;p29"/>
          <p:cNvSpPr txBox="1"/>
          <p:nvPr>
            <p:ph idx="12" type="sldNum"/>
          </p:nvPr>
        </p:nvSpPr>
        <p:spPr>
          <a:xfrm>
            <a:off x="9042400" y="6324600"/>
            <a:ext cx="25400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ahoma"/>
                <a:ea typeface="Tahoma"/>
                <a:cs typeface="Tahoma"/>
                <a:sym typeface="Tahoma"/>
              </a:defRPr>
            </a:lvl1pPr>
            <a:lvl2pPr indent="0" lvl="1" marL="0" marR="0" rtl="0" algn="r">
              <a:spcBef>
                <a:spcPts val="0"/>
              </a:spcBef>
              <a:spcAft>
                <a:spcPts val="0"/>
              </a:spcAft>
              <a:buNone/>
              <a:defRPr b="0" i="0" sz="1400" u="none" cap="none" strike="noStrike">
                <a:solidFill>
                  <a:schemeClr val="dk1"/>
                </a:solidFill>
                <a:latin typeface="Tahoma"/>
                <a:ea typeface="Tahoma"/>
                <a:cs typeface="Tahoma"/>
                <a:sym typeface="Tahoma"/>
              </a:defRPr>
            </a:lvl2pPr>
            <a:lvl3pPr indent="0" lvl="2" marL="0" marR="0" rtl="0" algn="r">
              <a:spcBef>
                <a:spcPts val="0"/>
              </a:spcBef>
              <a:spcAft>
                <a:spcPts val="0"/>
              </a:spcAft>
              <a:buNone/>
              <a:defRPr b="0" i="0" sz="1400" u="none" cap="none" strike="noStrike">
                <a:solidFill>
                  <a:schemeClr val="dk1"/>
                </a:solidFill>
                <a:latin typeface="Tahoma"/>
                <a:ea typeface="Tahoma"/>
                <a:cs typeface="Tahoma"/>
                <a:sym typeface="Tahoma"/>
              </a:defRPr>
            </a:lvl3pPr>
            <a:lvl4pPr indent="0" lvl="3" marL="0" marR="0" rtl="0" algn="r">
              <a:spcBef>
                <a:spcPts val="0"/>
              </a:spcBef>
              <a:spcAft>
                <a:spcPts val="0"/>
              </a:spcAft>
              <a:buNone/>
              <a:defRPr b="0" i="0" sz="1400" u="none" cap="none" strike="noStrike">
                <a:solidFill>
                  <a:schemeClr val="dk1"/>
                </a:solidFill>
                <a:latin typeface="Tahoma"/>
                <a:ea typeface="Tahoma"/>
                <a:cs typeface="Tahoma"/>
                <a:sym typeface="Tahoma"/>
              </a:defRPr>
            </a:lvl4pPr>
            <a:lvl5pPr indent="0" lvl="4" marL="0" marR="0" rtl="0" algn="r">
              <a:spcBef>
                <a:spcPts val="0"/>
              </a:spcBef>
              <a:spcAft>
                <a:spcPts val="0"/>
              </a:spcAft>
              <a:buNone/>
              <a:defRPr b="0" i="0" sz="1400" u="none" cap="none" strike="noStrike">
                <a:solidFill>
                  <a:schemeClr val="dk1"/>
                </a:solidFill>
                <a:latin typeface="Tahoma"/>
                <a:ea typeface="Tahoma"/>
                <a:cs typeface="Tahoma"/>
                <a:sym typeface="Tahoma"/>
              </a:defRPr>
            </a:lvl5pPr>
            <a:lvl6pPr indent="0" lvl="5" marL="0" marR="0" rtl="0" algn="r">
              <a:spcBef>
                <a:spcPts val="0"/>
              </a:spcBef>
              <a:spcAft>
                <a:spcPts val="0"/>
              </a:spcAft>
              <a:buNone/>
              <a:defRPr b="0" i="0" sz="1400" u="none" cap="none" strike="noStrike">
                <a:solidFill>
                  <a:schemeClr val="dk1"/>
                </a:solidFill>
                <a:latin typeface="Tahoma"/>
                <a:ea typeface="Tahoma"/>
                <a:cs typeface="Tahoma"/>
                <a:sym typeface="Tahoma"/>
              </a:defRPr>
            </a:lvl6pPr>
            <a:lvl7pPr indent="0" lvl="6" marL="0" marR="0" rtl="0" algn="r">
              <a:spcBef>
                <a:spcPts val="0"/>
              </a:spcBef>
              <a:spcAft>
                <a:spcPts val="0"/>
              </a:spcAft>
              <a:buNone/>
              <a:defRPr b="0" i="0" sz="1400" u="none" cap="none" strike="noStrike">
                <a:solidFill>
                  <a:schemeClr val="dk1"/>
                </a:solidFill>
                <a:latin typeface="Tahoma"/>
                <a:ea typeface="Tahoma"/>
                <a:cs typeface="Tahoma"/>
                <a:sym typeface="Tahoma"/>
              </a:defRPr>
            </a:lvl7pPr>
            <a:lvl8pPr indent="0" lvl="7" marL="0" marR="0" rtl="0" algn="r">
              <a:spcBef>
                <a:spcPts val="0"/>
              </a:spcBef>
              <a:spcAft>
                <a:spcPts val="0"/>
              </a:spcAft>
              <a:buNone/>
              <a:defRPr b="0" i="0" sz="1400" u="none" cap="none" strike="noStrike">
                <a:solidFill>
                  <a:schemeClr val="dk1"/>
                </a:solidFill>
                <a:latin typeface="Tahoma"/>
                <a:ea typeface="Tahoma"/>
                <a:cs typeface="Tahoma"/>
                <a:sym typeface="Tahoma"/>
              </a:defRPr>
            </a:lvl8pPr>
            <a:lvl9pPr indent="0" lvl="8" marL="0" marR="0" rtl="0" algn="r">
              <a:spcBef>
                <a:spcPts val="0"/>
              </a:spcBef>
              <a:spcAft>
                <a:spcPts val="0"/>
              </a:spcAft>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equihuam@gmail.com" TargetMode="External"/><Relationship Id="rId4" Type="http://schemas.openxmlformats.org/officeDocument/2006/relationships/hyperlink" Target="mailto:elio.lagunes@inecol.m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1710275" y="1828800"/>
            <a:ext cx="99738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sz="4800"/>
              <a:t>Leyes de la Ciencia</a:t>
            </a:r>
            <a:endParaRPr sz="4800"/>
          </a:p>
        </p:txBody>
      </p:sp>
      <p:sp>
        <p:nvSpPr>
          <p:cNvPr id="112" name="Google Shape;112;p1"/>
          <p:cNvSpPr txBox="1"/>
          <p:nvPr>
            <p:ph idx="1" type="subTitle"/>
          </p:nvPr>
        </p:nvSpPr>
        <p:spPr>
          <a:xfrm>
            <a:off x="2424125" y="3717024"/>
            <a:ext cx="7128000" cy="258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920"/>
              <a:buFont typeface="Noto Sans Symbols"/>
              <a:buNone/>
            </a:pPr>
            <a:r>
              <a:rPr lang="es-MX" sz="3400"/>
              <a:t>Diseño de estudios y experimentos</a:t>
            </a:r>
            <a:endParaRPr sz="3400"/>
          </a:p>
          <a:p>
            <a:pPr indent="0" lvl="0" marL="0" rtl="0" algn="ctr">
              <a:spcBef>
                <a:spcPts val="480"/>
              </a:spcBef>
              <a:spcAft>
                <a:spcPts val="0"/>
              </a:spcAft>
              <a:buSzPts val="1440"/>
              <a:buFont typeface="Noto Sans Symbols"/>
              <a:buNone/>
            </a:pPr>
            <a:r>
              <a:rPr i="1" lang="es-MX" sz="2400"/>
              <a:t>Miguel Equihua y </a:t>
            </a:r>
            <a:r>
              <a:rPr i="1" lang="es-MX" sz="2400">
                <a:solidFill>
                  <a:srgbClr val="222222"/>
                </a:solidFill>
                <a:highlight>
                  <a:srgbClr val="FFFFFF"/>
                </a:highlight>
                <a:latin typeface="Arial"/>
                <a:ea typeface="Arial"/>
                <a:cs typeface="Arial"/>
                <a:sym typeface="Arial"/>
              </a:rPr>
              <a:t>Alan Aguirre</a:t>
            </a:r>
            <a:endParaRPr i="1" sz="2400"/>
          </a:p>
          <a:p>
            <a:pPr indent="0" lvl="0" marL="0" rtl="0" algn="ctr">
              <a:spcBef>
                <a:spcPts val="480"/>
              </a:spcBef>
              <a:spcAft>
                <a:spcPts val="0"/>
              </a:spcAft>
              <a:buSzPts val="1440"/>
              <a:buFont typeface="Noto Sans Symbols"/>
              <a:buNone/>
            </a:pPr>
            <a:r>
              <a:t/>
            </a:r>
            <a:endParaRPr i="1" sz="2400"/>
          </a:p>
          <a:p>
            <a:pPr indent="0" lvl="0" marL="0" rtl="0" algn="ctr">
              <a:spcBef>
                <a:spcPts val="480"/>
              </a:spcBef>
              <a:spcAft>
                <a:spcPts val="0"/>
              </a:spcAft>
              <a:buSzPts val="1440"/>
              <a:buNone/>
            </a:pPr>
            <a:r>
              <a:rPr lang="es-MX" sz="1900" u="sng">
                <a:solidFill>
                  <a:schemeClr val="hlink"/>
                </a:solidFill>
                <a:hlinkClick r:id="rId3"/>
              </a:rPr>
              <a:t>equihuam@gmail.com</a:t>
            </a:r>
            <a:endParaRPr sz="1900">
              <a:solidFill>
                <a:srgbClr val="0070C0"/>
              </a:solidFill>
            </a:endParaRPr>
          </a:p>
          <a:p>
            <a:pPr indent="0" lvl="0" marL="0" rtl="0" algn="ctr">
              <a:spcBef>
                <a:spcPts val="480"/>
              </a:spcBef>
              <a:spcAft>
                <a:spcPts val="0"/>
              </a:spcAft>
              <a:buSzPts val="1440"/>
              <a:buNone/>
            </a:pPr>
            <a:r>
              <a:rPr lang="es-MX" sz="1900" u="sng">
                <a:solidFill>
                  <a:schemeClr val="hlink"/>
                </a:solidFill>
                <a:hlinkClick r:id="rId4"/>
              </a:rPr>
              <a:t>elio.lagunes@inecol.mx</a:t>
            </a:r>
            <a:r>
              <a:rPr lang="es-MX" sz="1900">
                <a:solidFill>
                  <a:srgbClr val="0070C0"/>
                </a:solidFill>
              </a:rPr>
              <a:t> </a:t>
            </a:r>
            <a:r>
              <a:rPr lang="es-MX" sz="1900">
                <a:solidFill>
                  <a:srgbClr val="0070C0"/>
                </a:solidFill>
              </a:rPr>
              <a:t> </a:t>
            </a:r>
            <a:endParaRPr sz="190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dbb1a5ad23_0_235"/>
          <p:cNvSpPr txBox="1"/>
          <p:nvPr>
            <p:ph type="title"/>
          </p:nvPr>
        </p:nvSpPr>
        <p:spPr>
          <a:xfrm>
            <a:off x="2020700" y="617550"/>
            <a:ext cx="9214800" cy="1126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2</a:t>
            </a:r>
            <a:r>
              <a:rPr lang="es-MX"/>
              <a:t>. </a:t>
            </a:r>
            <a:r>
              <a:rPr lang="es-MX"/>
              <a:t>¿Qué supuestos damos por sentados cuando hacemos ciencia?</a:t>
            </a:r>
            <a:endParaRPr/>
          </a:p>
        </p:txBody>
      </p:sp>
      <p:sp>
        <p:nvSpPr>
          <p:cNvPr id="177" name="Google Shape;177;g1dbb1a5ad23_0_235"/>
          <p:cNvSpPr txBox="1"/>
          <p:nvPr/>
        </p:nvSpPr>
        <p:spPr>
          <a:xfrm>
            <a:off x="6549802" y="127000"/>
            <a:ext cx="4584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Tahoma"/>
                <a:ea typeface="Tahoma"/>
                <a:cs typeface="Tahoma"/>
                <a:sym typeface="Tahoma"/>
              </a:rPr>
              <a:t>Participa: </a:t>
            </a:r>
            <a:r>
              <a:rPr b="1" i="0" lang="es-MX" sz="1800" u="none" cap="none" strike="noStrike">
                <a:solidFill>
                  <a:schemeClr val="dk1"/>
                </a:solidFill>
                <a:latin typeface="Tahoma"/>
                <a:ea typeface="Tahoma"/>
                <a:cs typeface="Tahoma"/>
                <a:sym typeface="Tahoma"/>
              </a:rPr>
              <a:t>vevox.app</a:t>
            </a:r>
            <a:r>
              <a:rPr b="0" i="0" lang="es-MX" sz="1800" u="none" cap="none" strike="noStrike">
                <a:solidFill>
                  <a:schemeClr val="dk1"/>
                </a:solidFill>
                <a:latin typeface="Tahoma"/>
                <a:ea typeface="Tahoma"/>
                <a:cs typeface="Tahoma"/>
                <a:sym typeface="Tahoma"/>
              </a:rPr>
              <a:t>   ID: </a:t>
            </a:r>
            <a:r>
              <a:rPr b="1" i="0" lang="es-MX" sz="1800" u="none" cap="none" strike="noStrike">
                <a:solidFill>
                  <a:schemeClr val="dk1"/>
                </a:solidFill>
                <a:latin typeface="Tahoma"/>
                <a:ea typeface="Tahoma"/>
                <a:cs typeface="Tahoma"/>
                <a:sym typeface="Tahoma"/>
              </a:rPr>
              <a:t>188-445-929</a:t>
            </a:r>
            <a:endParaRPr/>
          </a:p>
        </p:txBody>
      </p:sp>
      <p:sp>
        <p:nvSpPr>
          <p:cNvPr id="178" name="Google Shape;178;g1dbb1a5ad23_0_235"/>
          <p:cNvSpPr/>
          <p:nvPr/>
        </p:nvSpPr>
        <p:spPr>
          <a:xfrm>
            <a:off x="3457200" y="3175350"/>
            <a:ext cx="5277600" cy="507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s-MX" sz="2400" u="none" cap="none" strike="noStrike">
                <a:solidFill>
                  <a:schemeClr val="dk1"/>
                </a:solidFill>
                <a:latin typeface="Tahoma"/>
                <a:ea typeface="Tahoma"/>
                <a:cs typeface="Tahoma"/>
                <a:sym typeface="Tahoma"/>
              </a:rPr>
              <a:t>Escribe una palabra y oprime enviar</a:t>
            </a:r>
            <a:endParaRPr b="0" i="0" sz="2400" u="none" cap="none" strike="noStrike">
              <a:solidFill>
                <a:schemeClr val="dk1"/>
              </a:solidFill>
              <a:latin typeface="Tahoma"/>
              <a:ea typeface="Tahoma"/>
              <a:cs typeface="Tahoma"/>
              <a:sym typeface="Tahoma"/>
            </a:endParaRPr>
          </a:p>
        </p:txBody>
      </p:sp>
      <p:sp>
        <p:nvSpPr>
          <p:cNvPr id="179" name="Google Shape;179;g1dbb1a5ad23_0_235"/>
          <p:cNvSpPr/>
          <p:nvPr/>
        </p:nvSpPr>
        <p:spPr>
          <a:xfrm>
            <a:off x="10922000" y="6985000"/>
            <a:ext cx="745800" cy="215400"/>
          </a:xfrm>
          <a:custGeom>
            <a:rect b="b" l="l" r="r" t="t"/>
            <a:pathLst>
              <a:path extrusionOk="0" h="120000" w="120000">
                <a:moveTo>
                  <a:pt x="0" y="0"/>
                </a:moveTo>
                <a:lnTo>
                  <a:pt x="120000" y="0"/>
                </a:lnTo>
                <a:lnTo>
                  <a:pt x="120000" y="120000"/>
                </a:lnTo>
                <a:lnTo>
                  <a:pt x="0" y="120000"/>
                </a:lnTo>
                <a:close/>
                <a:moveTo>
                  <a:pt x="47003" y="43125"/>
                </a:moveTo>
                <a:lnTo>
                  <a:pt x="47003" y="76875"/>
                </a:lnTo>
                <a:lnTo>
                  <a:pt x="55126" y="76875"/>
                </a:lnTo>
                <a:lnTo>
                  <a:pt x="63249" y="105000"/>
                </a:lnTo>
                <a:lnTo>
                  <a:pt x="63249" y="15000"/>
                </a:lnTo>
                <a:lnTo>
                  <a:pt x="55126" y="43125"/>
                </a:lnTo>
                <a:close/>
              </a:path>
              <a:path extrusionOk="0" fill="darken" h="120000" w="120000">
                <a:moveTo>
                  <a:pt x="47003" y="43125"/>
                </a:moveTo>
                <a:lnTo>
                  <a:pt x="47003" y="76875"/>
                </a:lnTo>
                <a:lnTo>
                  <a:pt x="55126" y="76875"/>
                </a:lnTo>
                <a:lnTo>
                  <a:pt x="63249" y="105000"/>
                </a:lnTo>
                <a:lnTo>
                  <a:pt x="63249" y="15000"/>
                </a:lnTo>
                <a:lnTo>
                  <a:pt x="55126" y="43125"/>
                </a:lnTo>
                <a:close/>
              </a:path>
              <a:path extrusionOk="0" fill="none" h="120000" w="120000">
                <a:moveTo>
                  <a:pt x="47003" y="43125"/>
                </a:moveTo>
                <a:lnTo>
                  <a:pt x="55126" y="43125"/>
                </a:lnTo>
                <a:lnTo>
                  <a:pt x="63249" y="15000"/>
                </a:lnTo>
                <a:lnTo>
                  <a:pt x="63249" y="105000"/>
                </a:lnTo>
                <a:lnTo>
                  <a:pt x="55126" y="76875"/>
                </a:lnTo>
                <a:lnTo>
                  <a:pt x="47003" y="76875"/>
                </a:lnTo>
                <a:close/>
                <a:moveTo>
                  <a:pt x="66498" y="43125"/>
                </a:moveTo>
                <a:lnTo>
                  <a:pt x="72997" y="26250"/>
                </a:lnTo>
                <a:moveTo>
                  <a:pt x="66498" y="60000"/>
                </a:moveTo>
                <a:lnTo>
                  <a:pt x="72997" y="60000"/>
                </a:lnTo>
                <a:moveTo>
                  <a:pt x="66498" y="76875"/>
                </a:moveTo>
                <a:lnTo>
                  <a:pt x="72997" y="93750"/>
                </a:lnTo>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Tahoma"/>
              <a:buNone/>
            </a:pPr>
            <a:r>
              <a:rPr b="0" i="0" lang="es-MX" sz="800" u="none" cap="none" strike="noStrike">
                <a:solidFill>
                  <a:schemeClr val="dk1"/>
                </a:solidFill>
                <a:latin typeface="Tahoma"/>
                <a:ea typeface="Tahoma"/>
                <a:cs typeface="Tahoma"/>
                <a:sym typeface="Tahoma"/>
              </a:rPr>
              <a:t>Vote Trigger</a:t>
            </a:r>
            <a:endParaRPr b="0" i="0" sz="800" u="none" cap="none" strike="noStrike">
              <a:solidFill>
                <a:schemeClr val="dk1"/>
              </a:solidFill>
              <a:latin typeface="Tahoma"/>
              <a:ea typeface="Tahoma"/>
              <a:cs typeface="Tahoma"/>
              <a:sym typeface="Tahoma"/>
            </a:endParaRPr>
          </a:p>
        </p:txBody>
      </p:sp>
      <p:sp>
        <p:nvSpPr>
          <p:cNvPr descr="-" id="180" name="Google Shape;180;g1dbb1a5ad23_0_235"/>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181" name="Google Shape;181;g1dbb1a5ad23_0_235"/>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182" name="Google Shape;182;g1dbb1a5ad23_0_235"/>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183" name="Google Shape;183;g1dbb1a5ad23_0_235"/>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idx="1" type="body"/>
          </p:nvPr>
        </p:nvSpPr>
        <p:spPr>
          <a:xfrm>
            <a:off x="695400" y="2017725"/>
            <a:ext cx="11244600" cy="47499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s-MX" sz="2400">
                <a:latin typeface="Arial"/>
                <a:ea typeface="Arial"/>
                <a:cs typeface="Arial"/>
                <a:sym typeface="Arial"/>
              </a:rPr>
              <a:t>Durante la primera mitad del siglo XX se sostuvo con bastante generalidad la convicción de que la </a:t>
            </a:r>
            <a:r>
              <a:rPr b="1" lang="es-MX" sz="2400">
                <a:latin typeface="Arial"/>
                <a:ea typeface="Arial"/>
                <a:cs typeface="Arial"/>
                <a:sym typeface="Arial"/>
              </a:rPr>
              <a:t>causalidad en ciencia era un </a:t>
            </a:r>
            <a:r>
              <a:rPr b="1" lang="es-MX" sz="2400">
                <a:latin typeface="Arial"/>
                <a:ea typeface="Arial"/>
                <a:cs typeface="Arial"/>
                <a:sym typeface="Arial"/>
              </a:rPr>
              <a:t>proceso</a:t>
            </a:r>
            <a:r>
              <a:rPr b="1" lang="es-MX" sz="2400">
                <a:latin typeface="Arial"/>
                <a:ea typeface="Arial"/>
                <a:cs typeface="Arial"/>
                <a:sym typeface="Arial"/>
              </a:rPr>
              <a:t> determinista</a:t>
            </a:r>
            <a:r>
              <a:rPr lang="es-MX" sz="2400">
                <a:latin typeface="Arial"/>
                <a:ea typeface="Arial"/>
                <a:cs typeface="Arial"/>
                <a:sym typeface="Arial"/>
              </a:rPr>
              <a:t>, mecanicista.  </a:t>
            </a:r>
            <a:endParaRPr/>
          </a:p>
          <a:p>
            <a:pPr indent="-342900" lvl="0" marL="342900" rtl="0" algn="l">
              <a:lnSpc>
                <a:spcPct val="90000"/>
              </a:lnSpc>
              <a:spcBef>
                <a:spcPts val="480"/>
              </a:spcBef>
              <a:spcAft>
                <a:spcPts val="0"/>
              </a:spcAft>
              <a:buSzPts val="1440"/>
              <a:buChar char="■"/>
            </a:pPr>
            <a:r>
              <a:rPr lang="es-MX" sz="2400">
                <a:latin typeface="Arial"/>
                <a:ea typeface="Arial"/>
                <a:cs typeface="Arial"/>
                <a:sym typeface="Arial"/>
              </a:rPr>
              <a:t>Durante los últimos 50 años han emergido toda una gama de posiciones en relación con lo que se entiende al decir que un evento causa a otro e igualmente, en relación con la forma como podemos </a:t>
            </a:r>
            <a:r>
              <a:rPr b="1" lang="es-MX" sz="2400">
                <a:latin typeface="Arial"/>
                <a:ea typeface="Arial"/>
                <a:cs typeface="Arial"/>
                <a:sym typeface="Arial"/>
              </a:rPr>
              <a:t>adquirir conocimiento acerca de una relación causal</a:t>
            </a:r>
            <a:r>
              <a:rPr lang="es-MX" sz="2400">
                <a:latin typeface="Arial"/>
                <a:ea typeface="Arial"/>
                <a:cs typeface="Arial"/>
                <a:sym typeface="Arial"/>
              </a:rPr>
              <a:t>.</a:t>
            </a:r>
            <a:endParaRPr/>
          </a:p>
          <a:p>
            <a:pPr indent="-342900" lvl="0" marL="342900" rtl="0" algn="l">
              <a:lnSpc>
                <a:spcPct val="90000"/>
              </a:lnSpc>
              <a:spcBef>
                <a:spcPts val="480"/>
              </a:spcBef>
              <a:spcAft>
                <a:spcPts val="0"/>
              </a:spcAft>
              <a:buSzPts val="1440"/>
              <a:buChar char="■"/>
            </a:pPr>
            <a:r>
              <a:rPr lang="es-MX" sz="2400">
                <a:latin typeface="Arial"/>
                <a:ea typeface="Arial"/>
                <a:cs typeface="Arial"/>
                <a:sym typeface="Arial"/>
              </a:rPr>
              <a:t>Cook y Campbell (1979) afirmó que “la epistemología de la causalidad y de los métodos científicos más en general, atraviesa un productivo estado de casi caos” (esto vale para la ecología: consideren “A critique for ecology” y “Method in Ecology”)</a:t>
            </a:r>
            <a:endParaRPr sz="2400">
              <a:latin typeface="Arial"/>
              <a:ea typeface="Arial"/>
              <a:cs typeface="Arial"/>
              <a:sym typeface="Arial"/>
            </a:endParaRPr>
          </a:p>
          <a:p>
            <a:pPr indent="-403860" lvl="0" marL="342900" rtl="0" algn="l">
              <a:lnSpc>
                <a:spcPct val="90000"/>
              </a:lnSpc>
              <a:spcBef>
                <a:spcPts val="480"/>
              </a:spcBef>
              <a:spcAft>
                <a:spcPts val="0"/>
              </a:spcAft>
              <a:buSzPts val="2400"/>
              <a:buFont typeface="Arial"/>
              <a:buChar char="■"/>
            </a:pPr>
            <a:r>
              <a:rPr lang="es-MX" sz="2400">
                <a:latin typeface="Arial"/>
                <a:ea typeface="Arial"/>
                <a:cs typeface="Arial"/>
                <a:sym typeface="Arial"/>
              </a:rPr>
              <a:t>Judea Pearl  y Dana Mackenzie publicaron en 2018 </a:t>
            </a:r>
            <a:r>
              <a:rPr i="1" lang="es-MX" sz="2400">
                <a:latin typeface="Arial"/>
                <a:ea typeface="Arial"/>
                <a:cs typeface="Arial"/>
                <a:sym typeface="Arial"/>
              </a:rPr>
              <a:t>The Book of Why: The New Science of Cause and Effect.</a:t>
            </a:r>
            <a:endParaRPr sz="2400">
              <a:latin typeface="Arial"/>
              <a:ea typeface="Arial"/>
              <a:cs typeface="Arial"/>
              <a:sym typeface="Arial"/>
            </a:endParaRPr>
          </a:p>
        </p:txBody>
      </p:sp>
      <p:sp>
        <p:nvSpPr>
          <p:cNvPr id="189" name="Google Shape;189;p9"/>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Causalidad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Empiristas</a:t>
            </a:r>
            <a:endParaRPr/>
          </a:p>
        </p:txBody>
      </p:sp>
      <p:sp>
        <p:nvSpPr>
          <p:cNvPr id="195" name="Google Shape;195;p10"/>
          <p:cNvSpPr txBox="1"/>
          <p:nvPr>
            <p:ph idx="1" type="body"/>
          </p:nvPr>
        </p:nvSpPr>
        <p:spPr>
          <a:xfrm>
            <a:off x="695400" y="2017713"/>
            <a:ext cx="11244717" cy="41148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60000"/>
              <a:buChar char="■"/>
            </a:pPr>
            <a:r>
              <a:rPr lang="es-MX"/>
              <a:t>La posición del filósofo empirista escocés David Hume (1711-1776) tuvo un inmenso peso durante mucho tiempo.</a:t>
            </a:r>
            <a:endParaRPr/>
          </a:p>
          <a:p>
            <a:pPr indent="-342900" lvl="0" marL="342900" rtl="0" algn="l">
              <a:spcBef>
                <a:spcPts val="592"/>
              </a:spcBef>
              <a:spcAft>
                <a:spcPts val="0"/>
              </a:spcAft>
              <a:buSzPct val="60000"/>
              <a:buChar char="■"/>
            </a:pPr>
            <a:r>
              <a:rPr lang="es-MX"/>
              <a:t>Hume sostenía que la inferencia de relaciones de causalidad entre inobservables carece siempre de justificación lógica:</a:t>
            </a:r>
            <a:endParaRPr/>
          </a:p>
          <a:p>
            <a:pPr indent="-285750" lvl="1" marL="742950" rtl="0" algn="l">
              <a:spcBef>
                <a:spcPts val="518"/>
              </a:spcBef>
              <a:spcAft>
                <a:spcPts val="0"/>
              </a:spcAft>
              <a:buSzPct val="55000"/>
              <a:buChar char="■"/>
            </a:pPr>
            <a:r>
              <a:rPr i="1" lang="es-MX">
                <a:solidFill>
                  <a:srgbClr val="1155CC"/>
                </a:solidFill>
              </a:rPr>
              <a:t>Lo que observamos no es un evento causando a otro, sino la correlación entre sus desarrollos</a:t>
            </a:r>
            <a:r>
              <a:rPr lang="es-MX"/>
              <a:t>.  </a:t>
            </a:r>
            <a:endParaRPr/>
          </a:p>
          <a:p>
            <a:pPr indent="-342900" lvl="0" marL="342900" rtl="0" algn="l">
              <a:spcBef>
                <a:spcPts val="592"/>
              </a:spcBef>
              <a:spcAft>
                <a:spcPts val="0"/>
              </a:spcAft>
              <a:buSzPct val="60000"/>
              <a:buChar char="■"/>
            </a:pPr>
            <a:r>
              <a:rPr lang="es-MX"/>
              <a:t>En consecuencia, la correlación entre eventos es todo lo que podemos conocer acerca de la causalidad.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Positivísmo</a:t>
            </a:r>
            <a:endParaRPr/>
          </a:p>
        </p:txBody>
      </p:sp>
      <p:sp>
        <p:nvSpPr>
          <p:cNvPr id="201" name="Google Shape;201;p11"/>
          <p:cNvSpPr txBox="1"/>
          <p:nvPr>
            <p:ph idx="1" type="body"/>
          </p:nvPr>
        </p:nvSpPr>
        <p:spPr>
          <a:xfrm>
            <a:off x="695400" y="2017713"/>
            <a:ext cx="11244717"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s-MX" sz="2800">
                <a:latin typeface="Arial"/>
                <a:ea typeface="Arial"/>
                <a:cs typeface="Arial"/>
                <a:sym typeface="Arial"/>
              </a:rPr>
              <a:t>Las ideas de Hume permean en el positivismo del siglo XIX de Auguste Comte (1798-1857), que empujó al quehacer científico bajo su influencia a tomar una actitud temerosa para proponer relaciones causales como base de la construcción de hipótesis.</a:t>
            </a:r>
            <a:endParaRPr/>
          </a:p>
          <a:p>
            <a:pPr indent="-342900" lvl="0" marL="342900" rtl="0" algn="l">
              <a:spcBef>
                <a:spcPts val="560"/>
              </a:spcBef>
              <a:spcAft>
                <a:spcPts val="0"/>
              </a:spcAft>
              <a:buSzPts val="1680"/>
              <a:buChar char="■"/>
            </a:pPr>
            <a:r>
              <a:rPr lang="es-MX" sz="2800">
                <a:latin typeface="Arial"/>
                <a:ea typeface="Arial"/>
                <a:cs typeface="Arial"/>
                <a:sym typeface="Arial"/>
              </a:rPr>
              <a:t>En lugar de causas, se buscaban </a:t>
            </a:r>
            <a:r>
              <a:rPr b="1" lang="es-MX" sz="2800">
                <a:latin typeface="Arial"/>
                <a:ea typeface="Arial"/>
                <a:cs typeface="Arial"/>
                <a:sym typeface="Arial"/>
              </a:rPr>
              <a:t>relaciones funcionales</a:t>
            </a:r>
            <a:r>
              <a:rPr lang="es-MX" sz="2800">
                <a:latin typeface="Arial"/>
                <a:ea typeface="Arial"/>
                <a:cs typeface="Arial"/>
                <a:sym typeface="Arial"/>
              </a:rPr>
              <a:t> entre observables o entre términos teóricos, cada uno de los cuales era definido operativamente por un instrumento de medición o conjunto de operaciones en un estudio.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dbb1a5ad23_0_252"/>
          <p:cNvSpPr txBox="1"/>
          <p:nvPr>
            <p:ph type="title"/>
          </p:nvPr>
        </p:nvSpPr>
        <p:spPr>
          <a:xfrm>
            <a:off x="1945075" y="769950"/>
            <a:ext cx="8232000" cy="949200"/>
          </a:xfrm>
          <a:prstGeom prst="rect">
            <a:avLst/>
          </a:prstGeom>
          <a:noFill/>
          <a:ln>
            <a:noFill/>
          </a:ln>
        </p:spPr>
        <p:txBody>
          <a:bodyPr anchorCtr="0" anchor="b" bIns="45700" lIns="91425" spcFirstLastPara="1" rIns="91425" wrap="square" tIns="45700">
            <a:noAutofit/>
          </a:bodyPr>
          <a:lstStyle/>
          <a:p>
            <a:pPr indent="-489600" lvl="0" marL="489600" rtl="0" algn="l">
              <a:spcBef>
                <a:spcPts val="0"/>
              </a:spcBef>
              <a:spcAft>
                <a:spcPts val="0"/>
              </a:spcAft>
              <a:buNone/>
            </a:pPr>
            <a:r>
              <a:rPr lang="es-MX"/>
              <a:t>3</a:t>
            </a:r>
            <a:r>
              <a:rPr lang="es-MX"/>
              <a:t>. ¿</a:t>
            </a:r>
            <a:r>
              <a:rPr lang="es-MX">
                <a:latin typeface="Tahoma"/>
                <a:ea typeface="Tahoma"/>
                <a:cs typeface="Tahoma"/>
                <a:sym typeface="Tahoma"/>
              </a:rPr>
              <a:t>Qué tan de acuerdo estás con la siguiente aseveración? </a:t>
            </a:r>
            <a:endParaRPr/>
          </a:p>
        </p:txBody>
      </p:sp>
      <p:sp>
        <p:nvSpPr>
          <p:cNvPr id="207" name="Google Shape;207;g1dbb1a5ad23_0_252"/>
          <p:cNvSpPr txBox="1"/>
          <p:nvPr/>
        </p:nvSpPr>
        <p:spPr>
          <a:xfrm>
            <a:off x="6549802" y="127000"/>
            <a:ext cx="4584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Tahoma"/>
                <a:ea typeface="Tahoma"/>
                <a:cs typeface="Tahoma"/>
                <a:sym typeface="Tahoma"/>
              </a:rPr>
              <a:t>Participa: </a:t>
            </a:r>
            <a:r>
              <a:rPr b="1" i="0" lang="es-MX" sz="1800" u="none" cap="none" strike="noStrike">
                <a:solidFill>
                  <a:schemeClr val="dk1"/>
                </a:solidFill>
                <a:latin typeface="Tahoma"/>
                <a:ea typeface="Tahoma"/>
                <a:cs typeface="Tahoma"/>
                <a:sym typeface="Tahoma"/>
              </a:rPr>
              <a:t>vevox.app</a:t>
            </a:r>
            <a:r>
              <a:rPr b="0" i="0" lang="es-MX" sz="1800" u="none" cap="none" strike="noStrike">
                <a:solidFill>
                  <a:schemeClr val="dk1"/>
                </a:solidFill>
                <a:latin typeface="Tahoma"/>
                <a:ea typeface="Tahoma"/>
                <a:cs typeface="Tahoma"/>
                <a:sym typeface="Tahoma"/>
              </a:rPr>
              <a:t>   ID: </a:t>
            </a:r>
            <a:r>
              <a:rPr b="1" i="0" lang="es-MX" sz="1800" u="none" cap="none" strike="noStrike">
                <a:solidFill>
                  <a:schemeClr val="dk1"/>
                </a:solidFill>
                <a:latin typeface="Tahoma"/>
                <a:ea typeface="Tahoma"/>
                <a:cs typeface="Tahoma"/>
                <a:sym typeface="Tahoma"/>
              </a:rPr>
              <a:t>188-445-929</a:t>
            </a:r>
            <a:endParaRPr/>
          </a:p>
        </p:txBody>
      </p:sp>
      <p:sp>
        <p:nvSpPr>
          <p:cNvPr id="208" name="Google Shape;208;g1dbb1a5ad23_0_252"/>
          <p:cNvSpPr/>
          <p:nvPr/>
        </p:nvSpPr>
        <p:spPr>
          <a:xfrm>
            <a:off x="10922000" y="6985000"/>
            <a:ext cx="745800" cy="215400"/>
          </a:xfrm>
          <a:custGeom>
            <a:rect b="b" l="l" r="r" t="t"/>
            <a:pathLst>
              <a:path extrusionOk="0" h="120000" w="120000">
                <a:moveTo>
                  <a:pt x="0" y="0"/>
                </a:moveTo>
                <a:lnTo>
                  <a:pt x="120000" y="0"/>
                </a:lnTo>
                <a:lnTo>
                  <a:pt x="120000" y="120000"/>
                </a:lnTo>
                <a:lnTo>
                  <a:pt x="0" y="120000"/>
                </a:lnTo>
                <a:close/>
                <a:moveTo>
                  <a:pt x="47003" y="43125"/>
                </a:moveTo>
                <a:lnTo>
                  <a:pt x="47003" y="76875"/>
                </a:lnTo>
                <a:lnTo>
                  <a:pt x="55126" y="76875"/>
                </a:lnTo>
                <a:lnTo>
                  <a:pt x="63249" y="105000"/>
                </a:lnTo>
                <a:lnTo>
                  <a:pt x="63249" y="15000"/>
                </a:lnTo>
                <a:lnTo>
                  <a:pt x="55126" y="43125"/>
                </a:lnTo>
                <a:close/>
              </a:path>
              <a:path extrusionOk="0" fill="darken" h="120000" w="120000">
                <a:moveTo>
                  <a:pt x="47003" y="43125"/>
                </a:moveTo>
                <a:lnTo>
                  <a:pt x="47003" y="76875"/>
                </a:lnTo>
                <a:lnTo>
                  <a:pt x="55126" y="76875"/>
                </a:lnTo>
                <a:lnTo>
                  <a:pt x="63249" y="105000"/>
                </a:lnTo>
                <a:lnTo>
                  <a:pt x="63249" y="15000"/>
                </a:lnTo>
                <a:lnTo>
                  <a:pt x="55126" y="43125"/>
                </a:lnTo>
                <a:close/>
              </a:path>
              <a:path extrusionOk="0" fill="none" h="120000" w="120000">
                <a:moveTo>
                  <a:pt x="47003" y="43125"/>
                </a:moveTo>
                <a:lnTo>
                  <a:pt x="55126" y="43125"/>
                </a:lnTo>
                <a:lnTo>
                  <a:pt x="63249" y="15000"/>
                </a:lnTo>
                <a:lnTo>
                  <a:pt x="63249" y="105000"/>
                </a:lnTo>
                <a:lnTo>
                  <a:pt x="55126" y="76875"/>
                </a:lnTo>
                <a:lnTo>
                  <a:pt x="47003" y="76875"/>
                </a:lnTo>
                <a:close/>
                <a:moveTo>
                  <a:pt x="66498" y="43125"/>
                </a:moveTo>
                <a:lnTo>
                  <a:pt x="72997" y="26250"/>
                </a:lnTo>
                <a:moveTo>
                  <a:pt x="66498" y="60000"/>
                </a:moveTo>
                <a:lnTo>
                  <a:pt x="72997" y="60000"/>
                </a:lnTo>
                <a:moveTo>
                  <a:pt x="66498" y="76875"/>
                </a:moveTo>
                <a:lnTo>
                  <a:pt x="72997" y="93750"/>
                </a:lnTo>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Tahoma"/>
              <a:buNone/>
            </a:pPr>
            <a:r>
              <a:rPr b="0" i="0" lang="es-MX" sz="800" u="none" cap="none" strike="noStrike">
                <a:solidFill>
                  <a:schemeClr val="dk1"/>
                </a:solidFill>
                <a:latin typeface="Tahoma"/>
                <a:ea typeface="Tahoma"/>
                <a:cs typeface="Tahoma"/>
                <a:sym typeface="Tahoma"/>
              </a:rPr>
              <a:t>Vote Trigger</a:t>
            </a:r>
            <a:endParaRPr b="0" i="0" sz="800" u="none" cap="none" strike="noStrike">
              <a:solidFill>
                <a:schemeClr val="dk1"/>
              </a:solidFill>
              <a:latin typeface="Tahoma"/>
              <a:ea typeface="Tahoma"/>
              <a:cs typeface="Tahoma"/>
              <a:sym typeface="Tahoma"/>
            </a:endParaRPr>
          </a:p>
        </p:txBody>
      </p:sp>
      <p:sp>
        <p:nvSpPr>
          <p:cNvPr descr="-" id="209" name="Google Shape;209;g1dbb1a5ad23_0_252"/>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210" name="Google Shape;210;g1dbb1a5ad23_0_252"/>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211" name="Google Shape;211;g1dbb1a5ad23_0_252"/>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212" name="Google Shape;212;g1dbb1a5ad23_0_252"/>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Word Cloud Image" id="213" name="Google Shape;213;g1dbb1a5ad23_0_252"/>
          <p:cNvSpPr/>
          <p:nvPr/>
        </p:nvSpPr>
        <p:spPr>
          <a:xfrm>
            <a:off x="390250" y="2774251"/>
            <a:ext cx="11411400" cy="3919800"/>
          </a:xfrm>
          <a:prstGeom prst="rect">
            <a:avLst/>
          </a:prstGeom>
          <a:blipFill rotWithShape="1">
            <a:blip r:embed="rId3">
              <a:alphaModFix amt="0"/>
            </a:blip>
            <a:stretch>
              <a:fillRect b="0" l="0" r="0" t="0"/>
            </a:stretch>
          </a:blip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s-MX" sz="3400">
                <a:solidFill>
                  <a:schemeClr val="dk2"/>
                </a:solidFill>
                <a:latin typeface="Tahoma"/>
                <a:ea typeface="Tahoma"/>
                <a:cs typeface="Tahoma"/>
                <a:sym typeface="Tahoma"/>
              </a:rPr>
              <a:t>“La causalidad implica correlación”</a:t>
            </a:r>
            <a:endParaRPr b="0" i="0" sz="3800" u="none" cap="none" strike="noStrik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Causalidad hoy...</a:t>
            </a:r>
            <a:endParaRPr/>
          </a:p>
        </p:txBody>
      </p:sp>
      <p:sp>
        <p:nvSpPr>
          <p:cNvPr id="219" name="Google Shape;219;p12"/>
          <p:cNvSpPr txBox="1"/>
          <p:nvPr>
            <p:ph idx="1" type="body"/>
          </p:nvPr>
        </p:nvSpPr>
        <p:spPr>
          <a:xfrm>
            <a:off x="695400" y="2017726"/>
            <a:ext cx="11244600" cy="43971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s-MX" sz="2800">
                <a:latin typeface="Arial"/>
                <a:ea typeface="Arial"/>
                <a:cs typeface="Arial"/>
                <a:sym typeface="Arial"/>
              </a:rPr>
              <a:t>Estas perspectivas de la causalidad actualmente se </a:t>
            </a:r>
            <a:r>
              <a:rPr lang="es-MX" sz="2800">
                <a:latin typeface="Arial"/>
                <a:ea typeface="Arial"/>
                <a:cs typeface="Arial"/>
                <a:sym typeface="Arial"/>
              </a:rPr>
              <a:t>reconocen</a:t>
            </a:r>
            <a:r>
              <a:rPr lang="es-MX" sz="2800">
                <a:latin typeface="Arial"/>
                <a:ea typeface="Arial"/>
                <a:cs typeface="Arial"/>
                <a:sym typeface="Arial"/>
              </a:rPr>
              <a:t> limitadas.</a:t>
            </a:r>
            <a:endParaRPr/>
          </a:p>
          <a:p>
            <a:pPr indent="-342900" lvl="0" marL="342900" rtl="0" algn="l">
              <a:lnSpc>
                <a:spcPct val="90000"/>
              </a:lnSpc>
              <a:spcBef>
                <a:spcPts val="560"/>
              </a:spcBef>
              <a:spcAft>
                <a:spcPts val="0"/>
              </a:spcAft>
              <a:buSzPts val="1680"/>
              <a:buChar char="■"/>
            </a:pPr>
            <a:r>
              <a:rPr lang="es-MX" sz="2800">
                <a:latin typeface="Arial"/>
                <a:ea typeface="Arial"/>
                <a:cs typeface="Arial"/>
                <a:sym typeface="Arial"/>
              </a:rPr>
              <a:t>La causalidad se considera ahora como algo </a:t>
            </a:r>
            <a:r>
              <a:rPr b="1" lang="es-MX" sz="2800">
                <a:latin typeface="Arial"/>
                <a:ea typeface="Arial"/>
                <a:cs typeface="Arial"/>
                <a:sym typeface="Arial"/>
              </a:rPr>
              <a:t>diferente de la mera correlación</a:t>
            </a:r>
            <a:r>
              <a:rPr lang="es-MX" sz="2800">
                <a:latin typeface="Arial"/>
                <a:ea typeface="Arial"/>
                <a:cs typeface="Arial"/>
                <a:sym typeface="Arial"/>
              </a:rPr>
              <a:t>.  </a:t>
            </a:r>
            <a:endParaRPr sz="2800">
              <a:latin typeface="Arial"/>
              <a:ea typeface="Arial"/>
              <a:cs typeface="Arial"/>
              <a:sym typeface="Arial"/>
            </a:endParaRPr>
          </a:p>
          <a:p>
            <a:pPr indent="-342900" lvl="0" marL="342900" rtl="0" algn="l">
              <a:lnSpc>
                <a:spcPct val="90000"/>
              </a:lnSpc>
              <a:spcBef>
                <a:spcPts val="560"/>
              </a:spcBef>
              <a:spcAft>
                <a:spcPts val="0"/>
              </a:spcAft>
              <a:buSzPts val="1680"/>
              <a:buChar char="■"/>
            </a:pPr>
            <a:r>
              <a:rPr lang="es-MX" sz="2800">
                <a:latin typeface="Arial"/>
                <a:ea typeface="Arial"/>
                <a:cs typeface="Arial"/>
                <a:sym typeface="Arial"/>
              </a:rPr>
              <a:t>Esto puede ser confuso en el uso de técnicas estadísticas que lo mismo se aplican para establecer correlación que para hablar de causas.  </a:t>
            </a:r>
            <a:endParaRPr sz="2800">
              <a:latin typeface="Arial"/>
              <a:ea typeface="Arial"/>
              <a:cs typeface="Arial"/>
              <a:sym typeface="Arial"/>
            </a:endParaRPr>
          </a:p>
          <a:p>
            <a:pPr indent="-342900" lvl="0" marL="342900" rtl="0" algn="l">
              <a:lnSpc>
                <a:spcPct val="90000"/>
              </a:lnSpc>
              <a:spcBef>
                <a:spcPts val="560"/>
              </a:spcBef>
              <a:spcAft>
                <a:spcPts val="0"/>
              </a:spcAft>
              <a:buSzPts val="1680"/>
              <a:buChar char="■"/>
            </a:pPr>
            <a:r>
              <a:rPr lang="es-MX" sz="2800">
                <a:latin typeface="Arial"/>
                <a:ea typeface="Arial"/>
                <a:cs typeface="Arial"/>
                <a:sym typeface="Arial"/>
              </a:rPr>
              <a:t>La fuerza con la que podemos apoyar una relación como causal, depende críticamente de </a:t>
            </a:r>
            <a:r>
              <a:rPr b="1" lang="es-MX" sz="2800">
                <a:latin typeface="Arial"/>
                <a:ea typeface="Arial"/>
                <a:cs typeface="Arial"/>
                <a:sym typeface="Arial"/>
              </a:rPr>
              <a:t>la naturaleza del diseño empleado y no del modelo estadístico empleado</a:t>
            </a:r>
            <a:r>
              <a:rPr lang="es-MX" sz="2800">
                <a:latin typeface="Arial"/>
                <a:ea typeface="Arial"/>
                <a:cs typeface="Arial"/>
                <a:sym typeface="Arial"/>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Interpretaciónes causales</a:t>
            </a:r>
            <a:endParaRPr/>
          </a:p>
        </p:txBody>
      </p:sp>
      <p:sp>
        <p:nvSpPr>
          <p:cNvPr id="225" name="Google Shape;225;p13"/>
          <p:cNvSpPr txBox="1"/>
          <p:nvPr>
            <p:ph idx="1" type="body"/>
          </p:nvPr>
        </p:nvSpPr>
        <p:spPr>
          <a:xfrm>
            <a:off x="695325" y="2204876"/>
            <a:ext cx="11244300" cy="4308900"/>
          </a:xfrm>
          <a:prstGeom prst="rect">
            <a:avLst/>
          </a:prstGeom>
          <a:noFill/>
          <a:ln>
            <a:noFill/>
          </a:ln>
        </p:spPr>
        <p:txBody>
          <a:bodyPr anchorCtr="0" anchor="t" bIns="45700" lIns="91425" spcFirstLastPara="1" rIns="91425" wrap="square" tIns="45700">
            <a:normAutofit fontScale="77500" lnSpcReduction="10000"/>
          </a:bodyPr>
          <a:lstStyle/>
          <a:p>
            <a:pPr indent="-342900" lvl="0" marL="342900" rtl="0" algn="l">
              <a:spcBef>
                <a:spcPts val="0"/>
              </a:spcBef>
              <a:spcAft>
                <a:spcPts val="0"/>
              </a:spcAft>
              <a:buSzPct val="60000"/>
              <a:buChar char="■"/>
            </a:pPr>
            <a:r>
              <a:rPr lang="es-MX"/>
              <a:t>Para los filósofos empiristas es indispensable que l</a:t>
            </a:r>
            <a:r>
              <a:rPr b="1" lang="es-MX"/>
              <a:t>as causas y los efectos ocurran en “constante conjunción”</a:t>
            </a:r>
            <a:r>
              <a:rPr lang="es-MX"/>
              <a:t>, es decir que la causa es necesaria y suficiente para el efecto.  </a:t>
            </a:r>
            <a:endParaRPr/>
          </a:p>
          <a:p>
            <a:pPr indent="-342900" lvl="0" marL="342900" rtl="0" algn="l">
              <a:spcBef>
                <a:spcPts val="1000"/>
              </a:spcBef>
              <a:spcAft>
                <a:spcPts val="0"/>
              </a:spcAft>
              <a:buSzPct val="60000"/>
              <a:buChar char="■"/>
            </a:pPr>
            <a:r>
              <a:rPr lang="es-MX"/>
              <a:t>Actualmente se acepta que </a:t>
            </a:r>
            <a:r>
              <a:rPr b="1" lang="es-MX"/>
              <a:t>la causalidad puede tomar una forma probabilística</a:t>
            </a:r>
            <a:r>
              <a:rPr lang="es-MX"/>
              <a:t>.</a:t>
            </a:r>
            <a:endParaRPr/>
          </a:p>
          <a:p>
            <a:pPr indent="-342900" lvl="0" marL="342900" rtl="0" algn="l">
              <a:spcBef>
                <a:spcPts val="1000"/>
              </a:spcBef>
              <a:spcAft>
                <a:spcPts val="0"/>
              </a:spcAft>
              <a:buSzPct val="60000"/>
              <a:buChar char="■"/>
            </a:pPr>
            <a:r>
              <a:rPr lang="es-MX"/>
              <a:t>¿Cómo debe interpretarse esto?: </a:t>
            </a:r>
            <a:endParaRPr/>
          </a:p>
          <a:p>
            <a:pPr indent="-285750" lvl="1" marL="742950" rtl="0" algn="l">
              <a:spcBef>
                <a:spcPts val="1000"/>
              </a:spcBef>
              <a:spcAft>
                <a:spcPts val="0"/>
              </a:spcAft>
              <a:buSzPct val="55000"/>
              <a:buChar char="■"/>
            </a:pPr>
            <a:r>
              <a:rPr lang="es-MX"/>
              <a:t>90% de las semillas en un  grupo tratado germinan, en contraste con 20% que lo hacen en un grupo control.</a:t>
            </a:r>
            <a:endParaRPr/>
          </a:p>
          <a:p>
            <a:pPr indent="-342900" lvl="0" marL="342900" rtl="0" algn="l">
              <a:spcBef>
                <a:spcPts val="1000"/>
              </a:spcBef>
              <a:spcAft>
                <a:spcPts val="1000"/>
              </a:spcAft>
              <a:buSzPct val="60000"/>
              <a:buChar char="■"/>
            </a:pPr>
            <a:r>
              <a:rPr lang="es-MX"/>
              <a:t>Actualmente la reacción es concluir  que el tratamiento causo un efecto muy grande, en lugar de razonar que debido a que el tratamiento falló en 10% de las semillas, no debería ser considerado como causal del efecto.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 calcmode="lin" valueType="num">
                                      <p:cBhvr additive="base">
                                        <p:cTn dur="500"/>
                                        <p:tgtEl>
                                          <p:spTgt spid="22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 calcmode="lin" valueType="num">
                                      <p:cBhvr additive="base">
                                        <p:cTn dur="500"/>
                                        <p:tgtEl>
                                          <p:spTgt spid="22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 calcmode="lin" valueType="num">
                                      <p:cBhvr additive="base">
                                        <p:cTn dur="500"/>
                                        <p:tgtEl>
                                          <p:spTgt spid="22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 calcmode="lin" valueType="num">
                                      <p:cBhvr additive="base">
                                        <p:cTn dur="500"/>
                                        <p:tgtEl>
                                          <p:spTgt spid="22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 calcmode="lin" valueType="num">
                                      <p:cBhvr additive="base">
                                        <p:cTn dur="500"/>
                                        <p:tgtEl>
                                          <p:spTgt spid="22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Gama de relaciones causales</a:t>
            </a:r>
            <a:endParaRPr/>
          </a:p>
        </p:txBody>
      </p:sp>
      <p:sp>
        <p:nvSpPr>
          <p:cNvPr id="231" name="Google Shape;231;p14"/>
          <p:cNvSpPr txBox="1"/>
          <p:nvPr>
            <p:ph idx="1" type="body"/>
          </p:nvPr>
        </p:nvSpPr>
        <p:spPr>
          <a:xfrm>
            <a:off x="695325" y="2132850"/>
            <a:ext cx="11244300" cy="4521900"/>
          </a:xfrm>
          <a:prstGeom prst="rect">
            <a:avLst/>
          </a:prstGeom>
          <a:noFill/>
          <a:ln>
            <a:noFill/>
          </a:ln>
        </p:spPr>
        <p:txBody>
          <a:bodyPr anchorCtr="0" anchor="t" bIns="45700" lIns="91425" spcFirstLastPara="1" rIns="91425" wrap="square" tIns="45700">
            <a:normAutofit fontScale="77500" lnSpcReduction="10000"/>
          </a:bodyPr>
          <a:lstStyle/>
          <a:p>
            <a:pPr indent="-333756" lvl="0" marL="342900" rtl="0" algn="l">
              <a:lnSpc>
                <a:spcPct val="100000"/>
              </a:lnSpc>
              <a:spcBef>
                <a:spcPts val="0"/>
              </a:spcBef>
              <a:spcAft>
                <a:spcPts val="0"/>
              </a:spcAft>
              <a:buSzPct val="60000"/>
              <a:buChar char="■"/>
            </a:pPr>
            <a:r>
              <a:rPr lang="es-MX"/>
              <a:t>Hay toda una gama de posibilidades acerca de los tipos de relaciones de causalidad que pueden ser descubiertas a través de la experimentación.  </a:t>
            </a:r>
            <a:endParaRPr/>
          </a:p>
          <a:p>
            <a:pPr indent="-333756" lvl="0" marL="342900" rtl="0" algn="l">
              <a:lnSpc>
                <a:spcPct val="100000"/>
              </a:lnSpc>
              <a:spcBef>
                <a:spcPts val="1000"/>
              </a:spcBef>
              <a:spcAft>
                <a:spcPts val="0"/>
              </a:spcAft>
              <a:buSzPct val="60000"/>
              <a:buChar char="■"/>
            </a:pPr>
            <a:r>
              <a:rPr lang="es-MX"/>
              <a:t>El suponer </a:t>
            </a:r>
            <a:r>
              <a:rPr b="1" lang="es-MX"/>
              <a:t>el principio de causalidad significa adoptar el determinismo como un paradigma de trabajo </a:t>
            </a:r>
            <a:r>
              <a:rPr lang="es-MX"/>
              <a:t>en el laboratorio y en el campo.</a:t>
            </a:r>
            <a:endParaRPr/>
          </a:p>
          <a:p>
            <a:pPr indent="-333756" lvl="0" marL="342900" rtl="0" algn="l">
              <a:lnSpc>
                <a:spcPct val="100000"/>
              </a:lnSpc>
              <a:spcBef>
                <a:spcPts val="1000"/>
              </a:spcBef>
              <a:spcAft>
                <a:spcPts val="0"/>
              </a:spcAft>
              <a:buSzPct val="60000"/>
              <a:buChar char="■"/>
            </a:pPr>
            <a:r>
              <a:rPr lang="es-MX"/>
              <a:t>Debe notarse que en cualquier situación hay toda una variedad de niveles en los que puede conducirse un análisis causal.  Tanto </a:t>
            </a:r>
            <a:r>
              <a:rPr b="1" lang="es-MX"/>
              <a:t>la naturaleza como la ciencia están estratificadas</a:t>
            </a:r>
            <a:r>
              <a:rPr lang="es-MX"/>
              <a:t>.  </a:t>
            </a:r>
            <a:endParaRPr/>
          </a:p>
          <a:p>
            <a:pPr indent="-333756" lvl="0" marL="342900" rtl="0" algn="l">
              <a:lnSpc>
                <a:spcPct val="100000"/>
              </a:lnSpc>
              <a:spcBef>
                <a:spcPts val="1000"/>
              </a:spcBef>
              <a:spcAft>
                <a:spcPts val="0"/>
              </a:spcAft>
              <a:buSzPct val="60000"/>
              <a:buChar char="■"/>
            </a:pPr>
            <a:r>
              <a:rPr lang="es-MX"/>
              <a:t>Por ejemplo si apago la luz en una habitación </a:t>
            </a:r>
            <a:r>
              <a:rPr i="1" lang="es-MX"/>
              <a:t>¿cuál es el conjunto de posibles escenarios causales?</a:t>
            </a:r>
            <a:endParaRPr i="1"/>
          </a:p>
          <a:p>
            <a:pPr indent="-239268" lvl="0" marL="342900" rtl="0" algn="l">
              <a:spcBef>
                <a:spcPts val="1000"/>
              </a:spcBef>
              <a:spcAft>
                <a:spcPts val="0"/>
              </a:spcAft>
              <a:buSzPct val="6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Causalidad y realidad</a:t>
            </a:r>
            <a:endParaRPr/>
          </a:p>
        </p:txBody>
      </p:sp>
      <p:sp>
        <p:nvSpPr>
          <p:cNvPr id="237" name="Google Shape;237;p15"/>
          <p:cNvSpPr txBox="1"/>
          <p:nvPr>
            <p:ph idx="1" type="body"/>
          </p:nvPr>
        </p:nvSpPr>
        <p:spPr>
          <a:xfrm>
            <a:off x="539050" y="2017725"/>
            <a:ext cx="11400900" cy="4482000"/>
          </a:xfrm>
          <a:prstGeom prst="rect">
            <a:avLst/>
          </a:prstGeom>
          <a:noFill/>
          <a:ln>
            <a:noFill/>
          </a:ln>
        </p:spPr>
        <p:txBody>
          <a:bodyPr anchorCtr="0" anchor="t" bIns="45700" lIns="91425" spcFirstLastPara="1" rIns="91425" wrap="square" tIns="45700">
            <a:normAutofit fontScale="70000"/>
          </a:bodyPr>
          <a:lstStyle/>
          <a:p>
            <a:pPr indent="-349250" lvl="0" marL="342900" rtl="0" algn="l">
              <a:spcBef>
                <a:spcPts val="0"/>
              </a:spcBef>
              <a:spcAft>
                <a:spcPts val="0"/>
              </a:spcAft>
              <a:buSzPct val="61709"/>
              <a:buChar char="■"/>
            </a:pPr>
            <a:r>
              <a:rPr lang="es-MX" sz="3342"/>
              <a:t>Nos </a:t>
            </a:r>
            <a:r>
              <a:rPr lang="es-MX" sz="3342"/>
              <a:t>queda meditar</a:t>
            </a:r>
            <a:r>
              <a:rPr lang="es-MX" sz="3342"/>
              <a:t> el significado de las relaciones de causalidad descubiertas.  </a:t>
            </a:r>
            <a:endParaRPr sz="3342"/>
          </a:p>
          <a:p>
            <a:pPr indent="-349250" lvl="0" marL="342900" rtl="0" algn="l">
              <a:spcBef>
                <a:spcPts val="600"/>
              </a:spcBef>
              <a:spcAft>
                <a:spcPts val="0"/>
              </a:spcAft>
              <a:buSzPct val="61709"/>
              <a:buChar char="■"/>
            </a:pPr>
            <a:r>
              <a:rPr lang="es-MX" sz="3342"/>
              <a:t>Para los realistas (¡en el sentido filosófico!), se trata de un logro en el camino de la búsqueda de la verdad acerca de mecanismos ocultos, pero reales, cuyas propiedades y relaciones explican los fenómenos observables.  </a:t>
            </a:r>
            <a:endParaRPr sz="3342"/>
          </a:p>
          <a:p>
            <a:pPr indent="-292100" lvl="1" marL="742950" rtl="0" algn="l">
              <a:spcBef>
                <a:spcPts val="600"/>
              </a:spcBef>
              <a:spcAft>
                <a:spcPts val="0"/>
              </a:spcAft>
              <a:buSzPct val="57184"/>
              <a:buChar char="■"/>
            </a:pPr>
            <a:r>
              <a:rPr lang="es-MX" sz="2942"/>
              <a:t>Un físico positivista diría solamente que un globo se encoge como una función del tiempo.</a:t>
            </a:r>
            <a:endParaRPr sz="2942"/>
          </a:p>
          <a:p>
            <a:pPr indent="-292100" lvl="1" marL="742950" rtl="0" algn="l">
              <a:spcBef>
                <a:spcPts val="600"/>
              </a:spcBef>
              <a:spcAft>
                <a:spcPts val="0"/>
              </a:spcAft>
              <a:buSzPct val="57184"/>
              <a:buChar char="■"/>
            </a:pPr>
            <a:r>
              <a:rPr lang="es-MX" sz="2942"/>
              <a:t>Un físico realista agregaría que la pérdida de moléculas de gas causaron el encogimiento observado.  </a:t>
            </a:r>
            <a:endParaRPr sz="2942"/>
          </a:p>
          <a:p>
            <a:pPr indent="-349250" lvl="0" marL="342900" rtl="0" algn="l">
              <a:spcBef>
                <a:spcPts val="600"/>
              </a:spcBef>
              <a:spcAft>
                <a:spcPts val="0"/>
              </a:spcAft>
              <a:buSzPct val="61709"/>
              <a:buChar char="■"/>
            </a:pPr>
            <a:r>
              <a:rPr lang="es-MX" sz="3342"/>
              <a:t>Es decir, no se trata sólo de una relación causal construida en la mente del físico, se trata de que existe una relación causal real entre las entidades fuera de la mente humana: </a:t>
            </a:r>
            <a:endParaRPr sz="3342"/>
          </a:p>
          <a:p>
            <a:pPr indent="-292100" lvl="1" marL="742950" rtl="0" algn="l">
              <a:spcBef>
                <a:spcPts val="600"/>
              </a:spcBef>
              <a:spcAft>
                <a:spcPts val="0"/>
              </a:spcAft>
              <a:buSzPct val="57184"/>
              <a:buChar char="■"/>
            </a:pPr>
            <a:r>
              <a:rPr lang="es-MX" sz="2942"/>
              <a:t>“Las aseveraciones teóricas tienen un contenido objetivo que puede ser cierto o falso”.</a:t>
            </a:r>
            <a:endParaRPr sz="294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Causalidad finita</a:t>
            </a:r>
            <a:endParaRPr/>
          </a:p>
        </p:txBody>
      </p:sp>
      <p:sp>
        <p:nvSpPr>
          <p:cNvPr id="243" name="Google Shape;243;p16"/>
          <p:cNvSpPr txBox="1"/>
          <p:nvPr>
            <p:ph idx="1" type="body"/>
          </p:nvPr>
        </p:nvSpPr>
        <p:spPr>
          <a:xfrm>
            <a:off x="695325" y="2276875"/>
            <a:ext cx="11244300" cy="4208700"/>
          </a:xfrm>
          <a:prstGeom prst="rect">
            <a:avLst/>
          </a:prstGeom>
          <a:noFill/>
          <a:ln>
            <a:noFill/>
          </a:ln>
        </p:spPr>
        <p:txBody>
          <a:bodyPr anchorCtr="0" anchor="t" bIns="45700" lIns="91425" spcFirstLastPara="1" rIns="91425" wrap="square" tIns="45700">
            <a:normAutofit fontScale="85000" lnSpcReduction="20000"/>
          </a:bodyPr>
          <a:lstStyle/>
          <a:p>
            <a:pPr indent="-352044" lvl="0" marL="342900" rtl="0" algn="l">
              <a:spcBef>
                <a:spcPts val="0"/>
              </a:spcBef>
              <a:spcAft>
                <a:spcPts val="0"/>
              </a:spcAft>
              <a:buSzPct val="60000"/>
              <a:buChar char="■"/>
            </a:pPr>
            <a:r>
              <a:rPr lang="es-MX"/>
              <a:t>La ciencia no sólo presupone que </a:t>
            </a:r>
            <a:r>
              <a:rPr b="1" lang="es-MX"/>
              <a:t>hay causas naturaleza de los eventos</a:t>
            </a:r>
            <a:r>
              <a:rPr lang="es-MX"/>
              <a:t>, sino también que </a:t>
            </a:r>
            <a:r>
              <a:rPr b="1" lang="es-MX"/>
              <a:t>esas causas son finitas en número</a:t>
            </a:r>
            <a:r>
              <a:rPr lang="es-MX"/>
              <a:t> y que </a:t>
            </a:r>
            <a:r>
              <a:rPr b="1" lang="es-MX"/>
              <a:t>pueden ser descubiertas</a:t>
            </a:r>
            <a:r>
              <a:rPr lang="es-MX"/>
              <a:t>.  </a:t>
            </a:r>
            <a:endParaRPr/>
          </a:p>
          <a:p>
            <a:pPr indent="-352044" lvl="0" marL="342900" rtl="0" algn="l">
              <a:spcBef>
                <a:spcPts val="1000"/>
              </a:spcBef>
              <a:spcAft>
                <a:spcPts val="0"/>
              </a:spcAft>
              <a:buSzPct val="60000"/>
              <a:buChar char="■"/>
            </a:pPr>
            <a:r>
              <a:rPr lang="es-MX"/>
              <a:t>La ciencia se construye sobre la convicción de que </a:t>
            </a:r>
            <a:r>
              <a:rPr b="1" lang="es-MX"/>
              <a:t>la generalización de algún tipo  es posible</a:t>
            </a:r>
            <a:r>
              <a:rPr lang="es-MX"/>
              <a:t>.  Es decir, no es necesario reproducir el prácticamente infinito número de elementos que operan cuando un efecto es observado inicialmente, a fin de tener una causa suficiente para volver a producir el efecto.  </a:t>
            </a:r>
            <a:endParaRPr/>
          </a:p>
          <a:p>
            <a:pPr indent="-352044" lvl="0" marL="342900" rtl="0" algn="l">
              <a:spcBef>
                <a:spcPts val="1000"/>
              </a:spcBef>
              <a:spcAft>
                <a:spcPts val="1000"/>
              </a:spcAft>
              <a:buSzPct val="60000"/>
              <a:buChar char="■"/>
            </a:pPr>
            <a:r>
              <a:rPr lang="es-MX"/>
              <a:t>Si la ciencia es posible, debemos </a:t>
            </a:r>
            <a:r>
              <a:rPr b="1" lang="es-MX"/>
              <a:t>suponer que el efecto de un factor no depende de todos los posibles niveles de todas las otras variables presentes</a:t>
            </a:r>
            <a:r>
              <a:rPr lang="es-MX"/>
              <a:t> cuando se efectúa la observación.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descr="Joining Instructions" id="117" name="Google Shape;117;g1dbb1a5ad23_0_11"/>
          <p:cNvSpPr txBox="1"/>
          <p:nvPr>
            <p:ph type="title"/>
          </p:nvPr>
        </p:nvSpPr>
        <p:spPr>
          <a:xfrm>
            <a:off x="1534585" y="-1905000"/>
            <a:ext cx="10390800" cy="94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Joining Instructions</a:t>
            </a:r>
            <a:endParaRPr/>
          </a:p>
        </p:txBody>
      </p:sp>
      <p:grpSp>
        <p:nvGrpSpPr>
          <p:cNvPr descr="Instructions for participating in the polling session" id="118" name="Google Shape;118;g1dbb1a5ad23_0_11"/>
          <p:cNvGrpSpPr/>
          <p:nvPr/>
        </p:nvGrpSpPr>
        <p:grpSpPr>
          <a:xfrm>
            <a:off x="127000" y="126979"/>
            <a:ext cx="11937900" cy="3983673"/>
            <a:chOff x="127000" y="635000"/>
            <a:chExt cx="11937900" cy="3902501"/>
          </a:xfrm>
        </p:grpSpPr>
        <p:pic>
          <p:nvPicPr>
            <p:cNvPr descr="Vevox" id="119" name="Google Shape;119;g1dbb1a5ad23_0_11"/>
            <p:cNvPicPr preferRelativeResize="0"/>
            <p:nvPr/>
          </p:nvPicPr>
          <p:blipFill rotWithShape="1">
            <a:blip r:embed="rId3">
              <a:alphaModFix/>
            </a:blip>
            <a:srcRect b="0" l="0" r="0" t="0"/>
            <a:stretch/>
          </p:blipFill>
          <p:spPr>
            <a:xfrm>
              <a:off x="3721402" y="635000"/>
              <a:ext cx="4749197" cy="1329043"/>
            </a:xfrm>
            <a:prstGeom prst="rect">
              <a:avLst/>
            </a:prstGeom>
            <a:noFill/>
            <a:ln>
              <a:noFill/>
            </a:ln>
          </p:spPr>
        </p:pic>
        <p:sp>
          <p:nvSpPr>
            <p:cNvPr id="120" name="Google Shape;120;g1dbb1a5ad23_0_11"/>
            <p:cNvSpPr txBox="1"/>
            <p:nvPr/>
          </p:nvSpPr>
          <p:spPr>
            <a:xfrm>
              <a:off x="127000" y="2218043"/>
              <a:ext cx="11937900" cy="6462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600"/>
                <a:buFont typeface="Tahoma"/>
                <a:buNone/>
              </a:pPr>
              <a:r>
                <a:rPr lang="es-MX" sz="3600">
                  <a:solidFill>
                    <a:schemeClr val="dk1"/>
                  </a:solidFill>
                  <a:latin typeface="Tahoma"/>
                  <a:ea typeface="Tahoma"/>
                  <a:cs typeface="Tahoma"/>
                  <a:sym typeface="Tahoma"/>
                </a:rPr>
                <a:t>Participa en </a:t>
              </a:r>
              <a:r>
                <a:rPr b="0" i="0" lang="es-MX" sz="3600" u="none" cap="none" strike="noStrike">
                  <a:solidFill>
                    <a:srgbClr val="00AEEF"/>
                  </a:solidFill>
                  <a:latin typeface="Tahoma"/>
                  <a:ea typeface="Tahoma"/>
                  <a:cs typeface="Tahoma"/>
                  <a:sym typeface="Tahoma"/>
                </a:rPr>
                <a:t>vevox.app</a:t>
              </a:r>
              <a:endParaRPr/>
            </a:p>
          </p:txBody>
        </p:sp>
        <p:sp>
          <p:nvSpPr>
            <p:cNvPr id="121" name="Google Shape;121;g1dbb1a5ad23_0_11"/>
            <p:cNvSpPr txBox="1"/>
            <p:nvPr/>
          </p:nvSpPr>
          <p:spPr>
            <a:xfrm>
              <a:off x="127000" y="2945164"/>
              <a:ext cx="11937900" cy="633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Tahoma"/>
                <a:buNone/>
              </a:pPr>
              <a:r>
                <a:rPr lang="es-MX" sz="3600">
                  <a:solidFill>
                    <a:schemeClr val="dk1"/>
                  </a:solidFill>
                  <a:latin typeface="Tahoma"/>
                  <a:ea typeface="Tahoma"/>
                  <a:cs typeface="Tahoma"/>
                  <a:sym typeface="Tahoma"/>
                </a:rPr>
                <a:t>Para usar el celular busca </a:t>
              </a:r>
              <a:r>
                <a:rPr b="0" i="0" lang="es-MX" sz="3600" u="none" cap="none" strike="noStrike">
                  <a:solidFill>
                    <a:srgbClr val="00AEEF"/>
                  </a:solidFill>
                  <a:latin typeface="Tahoma"/>
                  <a:ea typeface="Tahoma"/>
                  <a:cs typeface="Tahoma"/>
                  <a:sym typeface="Tahoma"/>
                </a:rPr>
                <a:t>Vevox</a:t>
              </a:r>
              <a:r>
                <a:rPr b="0" i="0" lang="es-MX" sz="3600" u="none" cap="none" strike="noStrike">
                  <a:solidFill>
                    <a:schemeClr val="dk1"/>
                  </a:solidFill>
                  <a:latin typeface="Tahoma"/>
                  <a:ea typeface="Tahoma"/>
                  <a:cs typeface="Tahoma"/>
                  <a:sym typeface="Tahoma"/>
                </a:rPr>
                <a:t> </a:t>
              </a:r>
              <a:r>
                <a:rPr lang="es-MX" sz="3600">
                  <a:solidFill>
                    <a:schemeClr val="dk1"/>
                  </a:solidFill>
                  <a:latin typeface="Tahoma"/>
                  <a:ea typeface="Tahoma"/>
                  <a:cs typeface="Tahoma"/>
                  <a:sym typeface="Tahoma"/>
                </a:rPr>
                <a:t>en la tienda de </a:t>
              </a:r>
              <a:r>
                <a:rPr b="0" i="1" lang="es-MX" sz="3600" u="none" cap="none" strike="noStrike">
                  <a:solidFill>
                    <a:schemeClr val="dk1"/>
                  </a:solidFill>
                  <a:latin typeface="Tahoma"/>
                  <a:ea typeface="Tahoma"/>
                  <a:cs typeface="Tahoma"/>
                  <a:sym typeface="Tahoma"/>
                </a:rPr>
                <a:t>apps</a:t>
              </a:r>
              <a:endParaRPr b="0" i="1" sz="3600" u="none" cap="none" strike="noStrike">
                <a:solidFill>
                  <a:schemeClr val="dk1"/>
                </a:solidFill>
                <a:latin typeface="Tahoma"/>
                <a:ea typeface="Tahoma"/>
                <a:cs typeface="Tahoma"/>
                <a:sym typeface="Tahoma"/>
              </a:endParaRPr>
            </a:p>
          </p:txBody>
        </p:sp>
        <p:sp>
          <p:nvSpPr>
            <p:cNvPr descr="Session ID" id="122" name="Google Shape;122;g1dbb1a5ad23_0_11"/>
            <p:cNvSpPr txBox="1"/>
            <p:nvPr/>
          </p:nvSpPr>
          <p:spPr>
            <a:xfrm>
              <a:off x="127000" y="3891301"/>
              <a:ext cx="11937900" cy="6462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600"/>
                <a:buFont typeface="Tahoma"/>
                <a:buNone/>
              </a:pPr>
              <a:r>
                <a:rPr b="1" i="0" lang="es-MX" sz="3600" u="none" cap="none" strike="noStrike">
                  <a:solidFill>
                    <a:schemeClr val="dk1"/>
                  </a:solidFill>
                  <a:latin typeface="Tahoma"/>
                  <a:ea typeface="Tahoma"/>
                  <a:cs typeface="Tahoma"/>
                  <a:sym typeface="Tahoma"/>
                </a:rPr>
                <a:t>ID: </a:t>
              </a:r>
              <a:r>
                <a:rPr b="1" lang="es-MX" sz="3600">
                  <a:solidFill>
                    <a:schemeClr val="dk1"/>
                  </a:solidFill>
                  <a:latin typeface="Tahoma"/>
                  <a:ea typeface="Tahoma"/>
                  <a:cs typeface="Tahoma"/>
                  <a:sym typeface="Tahoma"/>
                </a:rPr>
                <a:t>152</a:t>
              </a:r>
              <a:r>
                <a:rPr b="1" i="0" lang="es-MX" sz="3600" u="none" cap="none" strike="noStrike">
                  <a:solidFill>
                    <a:schemeClr val="dk1"/>
                  </a:solidFill>
                  <a:latin typeface="Tahoma"/>
                  <a:ea typeface="Tahoma"/>
                  <a:cs typeface="Tahoma"/>
                  <a:sym typeface="Tahoma"/>
                </a:rPr>
                <a:t>-</a:t>
              </a:r>
              <a:r>
                <a:rPr b="1" lang="es-MX" sz="3600">
                  <a:solidFill>
                    <a:schemeClr val="dk1"/>
                  </a:solidFill>
                  <a:latin typeface="Tahoma"/>
                  <a:ea typeface="Tahoma"/>
                  <a:cs typeface="Tahoma"/>
                  <a:sym typeface="Tahoma"/>
                </a:rPr>
                <a:t>551</a:t>
              </a:r>
              <a:r>
                <a:rPr b="1" i="0" lang="es-MX" sz="3600" u="none" cap="none" strike="noStrike">
                  <a:solidFill>
                    <a:schemeClr val="dk1"/>
                  </a:solidFill>
                  <a:latin typeface="Tahoma"/>
                  <a:ea typeface="Tahoma"/>
                  <a:cs typeface="Tahoma"/>
                  <a:sym typeface="Tahoma"/>
                </a:rPr>
                <a:t>-92</a:t>
              </a:r>
              <a:r>
                <a:rPr b="1" lang="es-MX" sz="3600">
                  <a:solidFill>
                    <a:schemeClr val="dk1"/>
                  </a:solidFill>
                  <a:latin typeface="Tahoma"/>
                  <a:ea typeface="Tahoma"/>
                  <a:cs typeface="Tahoma"/>
                  <a:sym typeface="Tahoma"/>
                </a:rPr>
                <a:t>5</a:t>
              </a:r>
              <a:endParaRPr/>
            </a:p>
          </p:txBody>
        </p:sp>
      </p:grpSp>
      <p:pic>
        <p:nvPicPr>
          <p:cNvPr id="123" name="Google Shape;123;g1dbb1a5ad23_0_11"/>
          <p:cNvPicPr preferRelativeResize="0"/>
          <p:nvPr/>
        </p:nvPicPr>
        <p:blipFill rotWithShape="1">
          <a:blip r:embed="rId4">
            <a:alphaModFix/>
          </a:blip>
          <a:srcRect b="6083" l="18956" r="25305" t="56591"/>
          <a:stretch/>
        </p:blipFill>
        <p:spPr>
          <a:xfrm>
            <a:off x="5158513" y="4321225"/>
            <a:ext cx="1874875" cy="18766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Causalidad finita y desprecio...</a:t>
            </a:r>
            <a:endParaRPr/>
          </a:p>
        </p:txBody>
      </p:sp>
      <p:sp>
        <p:nvSpPr>
          <p:cNvPr id="249" name="Google Shape;249;p17"/>
          <p:cNvSpPr txBox="1"/>
          <p:nvPr>
            <p:ph idx="1" type="body"/>
          </p:nvPr>
        </p:nvSpPr>
        <p:spPr>
          <a:xfrm>
            <a:off x="695400" y="2276875"/>
            <a:ext cx="11244600" cy="4335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s-MX" sz="2800">
                <a:latin typeface="Arial"/>
                <a:ea typeface="Arial"/>
                <a:cs typeface="Arial"/>
                <a:sym typeface="Arial"/>
              </a:rPr>
              <a:t>Para Bachelard, uno de los signos distintivos del espíritu científico y del espíritu filosófico es el </a:t>
            </a:r>
            <a:r>
              <a:rPr b="1" lang="es-MX" sz="2800">
                <a:latin typeface="Arial"/>
                <a:ea typeface="Arial"/>
                <a:cs typeface="Arial"/>
                <a:sym typeface="Arial"/>
              </a:rPr>
              <a:t>derecho a despreciar</a:t>
            </a:r>
            <a:r>
              <a:rPr lang="es-MX" sz="2800">
                <a:latin typeface="Arial"/>
                <a:ea typeface="Arial"/>
                <a:cs typeface="Arial"/>
                <a:sym typeface="Arial"/>
              </a:rPr>
              <a:t>.  Para él, el espíritu científico </a:t>
            </a:r>
            <a:r>
              <a:rPr lang="es-MX" sz="2800">
                <a:latin typeface="Arial"/>
                <a:ea typeface="Arial"/>
                <a:cs typeface="Arial"/>
                <a:sym typeface="Arial"/>
              </a:rPr>
              <a:t>explicita clara</a:t>
            </a:r>
            <a:r>
              <a:rPr lang="es-MX" sz="2800">
                <a:latin typeface="Arial"/>
                <a:ea typeface="Arial"/>
                <a:cs typeface="Arial"/>
                <a:sym typeface="Arial"/>
              </a:rPr>
              <a:t> y distintamente este derecho a despreciar lo despreciable</a:t>
            </a:r>
            <a:endParaRPr sz="2800">
              <a:latin typeface="Arial"/>
              <a:ea typeface="Arial"/>
              <a:cs typeface="Arial"/>
              <a:sym typeface="Arial"/>
            </a:endParaRPr>
          </a:p>
          <a:p>
            <a:pPr indent="-342900" lvl="0" marL="342900" rtl="0" algn="l">
              <a:lnSpc>
                <a:spcPct val="90000"/>
              </a:lnSpc>
              <a:spcBef>
                <a:spcPts val="1000"/>
              </a:spcBef>
              <a:spcAft>
                <a:spcPts val="0"/>
              </a:spcAft>
              <a:buSzPts val="1680"/>
              <a:buChar char="■"/>
            </a:pPr>
            <a:r>
              <a:rPr lang="es-MX" sz="2800">
                <a:latin typeface="Arial"/>
                <a:ea typeface="Arial"/>
                <a:cs typeface="Arial"/>
                <a:sym typeface="Arial"/>
              </a:rPr>
              <a:t>Derecho que incansablemente el espíritu filosófico le rehúsa.   </a:t>
            </a:r>
            <a:endParaRPr sz="2800">
              <a:latin typeface="Arial"/>
              <a:ea typeface="Arial"/>
              <a:cs typeface="Arial"/>
              <a:sym typeface="Arial"/>
            </a:endParaRPr>
          </a:p>
          <a:p>
            <a:pPr indent="-342900" lvl="0" marL="342900" rtl="0" algn="l">
              <a:lnSpc>
                <a:spcPct val="90000"/>
              </a:lnSpc>
              <a:spcBef>
                <a:spcPts val="1000"/>
              </a:spcBef>
              <a:spcAft>
                <a:spcPts val="0"/>
              </a:spcAft>
              <a:buSzPts val="1680"/>
              <a:buChar char="■"/>
            </a:pPr>
            <a:r>
              <a:rPr lang="es-MX" sz="2800">
                <a:latin typeface="Arial"/>
                <a:ea typeface="Arial"/>
                <a:cs typeface="Arial"/>
                <a:sym typeface="Arial"/>
              </a:rPr>
              <a:t>Para ilustrar esto, recurre a Ostwald:</a:t>
            </a:r>
            <a:endParaRPr/>
          </a:p>
          <a:p>
            <a:pPr indent="-285750" lvl="1" marL="742950" rtl="0" algn="l">
              <a:lnSpc>
                <a:spcPct val="90000"/>
              </a:lnSpc>
              <a:spcBef>
                <a:spcPts val="1000"/>
              </a:spcBef>
              <a:spcAft>
                <a:spcPts val="0"/>
              </a:spcAft>
              <a:buClr>
                <a:srgbClr val="A64D79"/>
              </a:buClr>
              <a:buSzPts val="1320"/>
              <a:buChar char="■"/>
            </a:pPr>
            <a:r>
              <a:rPr lang="es-MX" sz="2400">
                <a:solidFill>
                  <a:srgbClr val="A64D79"/>
                </a:solidFill>
                <a:latin typeface="Arial"/>
                <a:ea typeface="Arial"/>
                <a:cs typeface="Arial"/>
                <a:sym typeface="Arial"/>
              </a:rPr>
              <a:t>“C</a:t>
            </a:r>
            <a:r>
              <a:rPr lang="es-MX" sz="2400">
                <a:solidFill>
                  <a:srgbClr val="A64D79"/>
                </a:solidFill>
                <a:latin typeface="Arial"/>
                <a:ea typeface="Arial"/>
                <a:cs typeface="Arial"/>
                <a:sym typeface="Arial"/>
              </a:rPr>
              <a:t>ualquiera</a:t>
            </a:r>
            <a:r>
              <a:rPr lang="es-MX" sz="2400">
                <a:solidFill>
                  <a:srgbClr val="A64D79"/>
                </a:solidFill>
                <a:latin typeface="Arial"/>
                <a:ea typeface="Arial"/>
                <a:cs typeface="Arial"/>
                <a:sym typeface="Arial"/>
              </a:rPr>
              <a:t> que sea el fenómeno considerado, siempre hay un número extremadamente grande de circunstancias que no tienen influencia mesurable sobre él”. </a:t>
            </a:r>
            <a:endParaRPr>
              <a:solidFill>
                <a:srgbClr val="A64D79"/>
              </a:solidFill>
            </a:endParaRPr>
          </a:p>
          <a:p>
            <a:pPr indent="-285750" lvl="1" marL="742950" rtl="0" algn="l">
              <a:lnSpc>
                <a:spcPct val="90000"/>
              </a:lnSpc>
              <a:spcBef>
                <a:spcPts val="1000"/>
              </a:spcBef>
              <a:spcAft>
                <a:spcPts val="1000"/>
              </a:spcAft>
              <a:buClr>
                <a:srgbClr val="BF9000"/>
              </a:buClr>
              <a:buSzPts val="1320"/>
              <a:buChar char="■"/>
            </a:pPr>
            <a:r>
              <a:rPr lang="es-MX" sz="2400">
                <a:solidFill>
                  <a:srgbClr val="BF9000"/>
                </a:solidFill>
                <a:latin typeface="Arial"/>
                <a:ea typeface="Arial"/>
                <a:cs typeface="Arial"/>
                <a:sym typeface="Arial"/>
              </a:rPr>
              <a:t>¿Cómo influye el color de un proyectil en sus propiedades balísticas?</a:t>
            </a:r>
            <a:endParaRPr>
              <a:solidFill>
                <a:srgbClr val="BF9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dbb1a5ad23_0_365"/>
          <p:cNvSpPr txBox="1"/>
          <p:nvPr>
            <p:ph type="title"/>
          </p:nvPr>
        </p:nvSpPr>
        <p:spPr>
          <a:xfrm>
            <a:off x="1945075" y="769950"/>
            <a:ext cx="9189300" cy="949200"/>
          </a:xfrm>
          <a:prstGeom prst="rect">
            <a:avLst/>
          </a:prstGeom>
          <a:noFill/>
          <a:ln>
            <a:noFill/>
          </a:ln>
        </p:spPr>
        <p:txBody>
          <a:bodyPr anchorCtr="0" anchor="b" bIns="45700" lIns="91425" spcFirstLastPara="1" rIns="91425" wrap="square" tIns="45700">
            <a:noAutofit/>
          </a:bodyPr>
          <a:lstStyle/>
          <a:p>
            <a:pPr indent="-489600" lvl="0" marL="489600" rtl="0" algn="l">
              <a:spcBef>
                <a:spcPts val="0"/>
              </a:spcBef>
              <a:spcAft>
                <a:spcPts val="0"/>
              </a:spcAft>
              <a:buNone/>
            </a:pPr>
            <a:r>
              <a:rPr lang="es-MX" sz="2800"/>
              <a:t>4. </a:t>
            </a:r>
            <a:r>
              <a:rPr lang="es-MX" sz="2800"/>
              <a:t>¿Conoces alguna metodología científica para describir y analizar estructuras de relación causa efecto?</a:t>
            </a:r>
            <a:endParaRPr sz="2800"/>
          </a:p>
        </p:txBody>
      </p:sp>
      <p:sp>
        <p:nvSpPr>
          <p:cNvPr id="255" name="Google Shape;255;g1dbb1a5ad23_0_365"/>
          <p:cNvSpPr txBox="1"/>
          <p:nvPr/>
        </p:nvSpPr>
        <p:spPr>
          <a:xfrm>
            <a:off x="6549802" y="127000"/>
            <a:ext cx="4584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Tahoma"/>
                <a:ea typeface="Tahoma"/>
                <a:cs typeface="Tahoma"/>
                <a:sym typeface="Tahoma"/>
              </a:rPr>
              <a:t>Participa: </a:t>
            </a:r>
            <a:r>
              <a:rPr b="1" i="0" lang="es-MX" sz="1800" u="none" cap="none" strike="noStrike">
                <a:solidFill>
                  <a:schemeClr val="dk1"/>
                </a:solidFill>
                <a:latin typeface="Tahoma"/>
                <a:ea typeface="Tahoma"/>
                <a:cs typeface="Tahoma"/>
                <a:sym typeface="Tahoma"/>
              </a:rPr>
              <a:t>vevox.app</a:t>
            </a:r>
            <a:r>
              <a:rPr b="0" i="0" lang="es-MX" sz="1800" u="none" cap="none" strike="noStrike">
                <a:solidFill>
                  <a:schemeClr val="dk1"/>
                </a:solidFill>
                <a:latin typeface="Tahoma"/>
                <a:ea typeface="Tahoma"/>
                <a:cs typeface="Tahoma"/>
                <a:sym typeface="Tahoma"/>
              </a:rPr>
              <a:t>   ID: </a:t>
            </a:r>
            <a:r>
              <a:rPr b="1" i="0" lang="es-MX" sz="1800" u="none" cap="none" strike="noStrike">
                <a:solidFill>
                  <a:schemeClr val="dk1"/>
                </a:solidFill>
                <a:latin typeface="Tahoma"/>
                <a:ea typeface="Tahoma"/>
                <a:cs typeface="Tahoma"/>
                <a:sym typeface="Tahoma"/>
              </a:rPr>
              <a:t>188-445-929</a:t>
            </a:r>
            <a:endParaRPr/>
          </a:p>
        </p:txBody>
      </p:sp>
      <p:sp>
        <p:nvSpPr>
          <p:cNvPr id="256" name="Google Shape;256;g1dbb1a5ad23_0_365"/>
          <p:cNvSpPr/>
          <p:nvPr/>
        </p:nvSpPr>
        <p:spPr>
          <a:xfrm>
            <a:off x="10922000" y="6985000"/>
            <a:ext cx="745800" cy="215400"/>
          </a:xfrm>
          <a:custGeom>
            <a:rect b="b" l="l" r="r" t="t"/>
            <a:pathLst>
              <a:path extrusionOk="0" h="120000" w="120000">
                <a:moveTo>
                  <a:pt x="0" y="0"/>
                </a:moveTo>
                <a:lnTo>
                  <a:pt x="120000" y="0"/>
                </a:lnTo>
                <a:lnTo>
                  <a:pt x="120000" y="120000"/>
                </a:lnTo>
                <a:lnTo>
                  <a:pt x="0" y="120000"/>
                </a:lnTo>
                <a:close/>
                <a:moveTo>
                  <a:pt x="47003" y="43125"/>
                </a:moveTo>
                <a:lnTo>
                  <a:pt x="47003" y="76875"/>
                </a:lnTo>
                <a:lnTo>
                  <a:pt x="55126" y="76875"/>
                </a:lnTo>
                <a:lnTo>
                  <a:pt x="63249" y="105000"/>
                </a:lnTo>
                <a:lnTo>
                  <a:pt x="63249" y="15000"/>
                </a:lnTo>
                <a:lnTo>
                  <a:pt x="55126" y="43125"/>
                </a:lnTo>
                <a:close/>
              </a:path>
              <a:path extrusionOk="0" fill="darken" h="120000" w="120000">
                <a:moveTo>
                  <a:pt x="47003" y="43125"/>
                </a:moveTo>
                <a:lnTo>
                  <a:pt x="47003" y="76875"/>
                </a:lnTo>
                <a:lnTo>
                  <a:pt x="55126" y="76875"/>
                </a:lnTo>
                <a:lnTo>
                  <a:pt x="63249" y="105000"/>
                </a:lnTo>
                <a:lnTo>
                  <a:pt x="63249" y="15000"/>
                </a:lnTo>
                <a:lnTo>
                  <a:pt x="55126" y="43125"/>
                </a:lnTo>
                <a:close/>
              </a:path>
              <a:path extrusionOk="0" fill="none" h="120000" w="120000">
                <a:moveTo>
                  <a:pt x="47003" y="43125"/>
                </a:moveTo>
                <a:lnTo>
                  <a:pt x="55126" y="43125"/>
                </a:lnTo>
                <a:lnTo>
                  <a:pt x="63249" y="15000"/>
                </a:lnTo>
                <a:lnTo>
                  <a:pt x="63249" y="105000"/>
                </a:lnTo>
                <a:lnTo>
                  <a:pt x="55126" y="76875"/>
                </a:lnTo>
                <a:lnTo>
                  <a:pt x="47003" y="76875"/>
                </a:lnTo>
                <a:close/>
                <a:moveTo>
                  <a:pt x="66498" y="43125"/>
                </a:moveTo>
                <a:lnTo>
                  <a:pt x="72997" y="26250"/>
                </a:lnTo>
                <a:moveTo>
                  <a:pt x="66498" y="60000"/>
                </a:moveTo>
                <a:lnTo>
                  <a:pt x="72997" y="60000"/>
                </a:lnTo>
                <a:moveTo>
                  <a:pt x="66498" y="76875"/>
                </a:moveTo>
                <a:lnTo>
                  <a:pt x="72997" y="93750"/>
                </a:lnTo>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Tahoma"/>
              <a:buNone/>
            </a:pPr>
            <a:r>
              <a:rPr b="0" i="0" lang="es-MX" sz="800" u="none" cap="none" strike="noStrike">
                <a:solidFill>
                  <a:schemeClr val="dk1"/>
                </a:solidFill>
                <a:latin typeface="Tahoma"/>
                <a:ea typeface="Tahoma"/>
                <a:cs typeface="Tahoma"/>
                <a:sym typeface="Tahoma"/>
              </a:rPr>
              <a:t>Vote Trigger</a:t>
            </a:r>
            <a:endParaRPr b="0" i="0" sz="800" u="none" cap="none" strike="noStrike">
              <a:solidFill>
                <a:schemeClr val="dk1"/>
              </a:solidFill>
              <a:latin typeface="Tahoma"/>
              <a:ea typeface="Tahoma"/>
              <a:cs typeface="Tahoma"/>
              <a:sym typeface="Tahoma"/>
            </a:endParaRPr>
          </a:p>
        </p:txBody>
      </p:sp>
      <p:sp>
        <p:nvSpPr>
          <p:cNvPr descr="-" id="257" name="Google Shape;257;g1dbb1a5ad23_0_365"/>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258" name="Google Shape;258;g1dbb1a5ad23_0_365"/>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259" name="Google Shape;259;g1dbb1a5ad23_0_365"/>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260" name="Google Shape;260;g1dbb1a5ad23_0_365"/>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Word Cloud Image" id="261" name="Google Shape;261;g1dbb1a5ad23_0_365"/>
          <p:cNvSpPr/>
          <p:nvPr/>
        </p:nvSpPr>
        <p:spPr>
          <a:xfrm>
            <a:off x="390250" y="2774251"/>
            <a:ext cx="11411400" cy="3919800"/>
          </a:xfrm>
          <a:prstGeom prst="rect">
            <a:avLst/>
          </a:prstGeom>
          <a:blipFill rotWithShape="1">
            <a:blip r:embed="rId3">
              <a:alphaModFix amt="0"/>
            </a:blip>
            <a:stretch>
              <a:fillRect b="0" l="0" r="0" t="0"/>
            </a:stretch>
          </a:blip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t/>
            </a:r>
            <a:endParaRPr b="0" i="0" sz="3800" u="none" cap="none" strike="noStrik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Simplicidad...</a:t>
            </a:r>
            <a:endParaRPr/>
          </a:p>
        </p:txBody>
      </p:sp>
      <p:sp>
        <p:nvSpPr>
          <p:cNvPr id="267" name="Google Shape;267;p18"/>
          <p:cNvSpPr txBox="1"/>
          <p:nvPr>
            <p:ph idx="1" type="body"/>
          </p:nvPr>
        </p:nvSpPr>
        <p:spPr>
          <a:xfrm>
            <a:off x="695325" y="2276876"/>
            <a:ext cx="11244300" cy="4349700"/>
          </a:xfrm>
          <a:prstGeom prst="rect">
            <a:avLst/>
          </a:prstGeom>
          <a:noFill/>
          <a:ln>
            <a:noFill/>
          </a:ln>
        </p:spPr>
        <p:txBody>
          <a:bodyPr anchorCtr="0" anchor="t" bIns="45700" lIns="91425" spcFirstLastPara="1" rIns="91425" wrap="square" tIns="45700">
            <a:normAutofit lnSpcReduction="20000"/>
          </a:bodyPr>
          <a:lstStyle/>
          <a:p>
            <a:pPr indent="-361188" lvl="0" marL="342900" rtl="0" algn="l">
              <a:spcBef>
                <a:spcPts val="0"/>
              </a:spcBef>
              <a:spcAft>
                <a:spcPts val="0"/>
              </a:spcAft>
              <a:buSzPts val="1920"/>
              <a:buChar char="■"/>
            </a:pPr>
            <a:r>
              <a:rPr lang="es-MX"/>
              <a:t>Muchos científicos, particularmente los físicos, enfatizan la importancia de la fuerte creencia en la simplicidad última de las leyes científicas.  </a:t>
            </a:r>
            <a:endParaRPr/>
          </a:p>
          <a:p>
            <a:pPr indent="-361188" lvl="0" marL="342900" rtl="0" algn="l">
              <a:spcBef>
                <a:spcPts val="1000"/>
              </a:spcBef>
              <a:spcAft>
                <a:spcPts val="0"/>
              </a:spcAft>
              <a:buSzPts val="1920"/>
              <a:buChar char="■"/>
            </a:pPr>
            <a:r>
              <a:rPr lang="es-MX"/>
              <a:t>Albert Einstein escribió alguna vez </a:t>
            </a:r>
            <a:endParaRPr/>
          </a:p>
          <a:p>
            <a:pPr indent="-300418" lvl="1" marL="742950" rtl="0" algn="l">
              <a:spcBef>
                <a:spcPts val="1000"/>
              </a:spcBef>
              <a:spcAft>
                <a:spcPts val="0"/>
              </a:spcAft>
              <a:buClr>
                <a:srgbClr val="A64D79"/>
              </a:buClr>
              <a:buSzPts val="1540"/>
              <a:buChar char="■"/>
            </a:pPr>
            <a:r>
              <a:rPr lang="es-MX">
                <a:solidFill>
                  <a:srgbClr val="A64D79"/>
                </a:solidFill>
              </a:rPr>
              <a:t>“Nuestras experiencias nos justifican al creer que la naturaleza es la realización de las ideas matemáticas más simples concebibles”. </a:t>
            </a:r>
            <a:endParaRPr>
              <a:solidFill>
                <a:srgbClr val="A64D79"/>
              </a:solidFill>
            </a:endParaRPr>
          </a:p>
          <a:p>
            <a:pPr indent="-361188" lvl="0" marL="342900" rtl="0" algn="l">
              <a:spcBef>
                <a:spcPts val="1000"/>
              </a:spcBef>
              <a:spcAft>
                <a:spcPts val="1000"/>
              </a:spcAft>
              <a:buSzPts val="1920"/>
              <a:buChar char="■"/>
            </a:pPr>
            <a:r>
              <a:rPr lang="es-MX"/>
              <a:t>Sin </a:t>
            </a:r>
            <a:r>
              <a:rPr lang="es-MX"/>
              <a:t>embargo</a:t>
            </a:r>
            <a:r>
              <a:rPr lang="es-MX"/>
              <a:t>, como cualquier ecólogo sabe, hay una enorme complejidad en los sistemas vivientes, lo que puede hacer cuestionable o por lo menos dificultar grandemente el empleo de modelos simples.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...Simplicidad...</a:t>
            </a:r>
            <a:endParaRPr/>
          </a:p>
        </p:txBody>
      </p:sp>
      <p:sp>
        <p:nvSpPr>
          <p:cNvPr id="273" name="Google Shape;273;p19"/>
          <p:cNvSpPr txBox="1"/>
          <p:nvPr>
            <p:ph idx="1" type="body"/>
          </p:nvPr>
        </p:nvSpPr>
        <p:spPr>
          <a:xfrm>
            <a:off x="695400" y="2276871"/>
            <a:ext cx="11244717" cy="3855641"/>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s-MX" sz="2800">
                <a:latin typeface="Arial"/>
                <a:ea typeface="Arial"/>
                <a:cs typeface="Arial"/>
                <a:sym typeface="Arial"/>
              </a:rPr>
              <a:t>Una buena guía a seguir la encontramos en las palabras del científico Alfred North Whitehead: </a:t>
            </a:r>
            <a:endParaRPr/>
          </a:p>
          <a:p>
            <a:pPr indent="-285750" lvl="1" marL="742950" rtl="0" algn="l">
              <a:lnSpc>
                <a:spcPct val="90000"/>
              </a:lnSpc>
              <a:spcBef>
                <a:spcPts val="1000"/>
              </a:spcBef>
              <a:spcAft>
                <a:spcPts val="0"/>
              </a:spcAft>
              <a:buClr>
                <a:srgbClr val="A64D79"/>
              </a:buClr>
              <a:buSzPts val="1320"/>
              <a:buChar char="■"/>
            </a:pPr>
            <a:r>
              <a:rPr lang="es-MX" sz="2400">
                <a:solidFill>
                  <a:srgbClr val="A64D79"/>
                </a:solidFill>
                <a:latin typeface="Arial"/>
                <a:ea typeface="Arial"/>
                <a:cs typeface="Arial"/>
                <a:sym typeface="Arial"/>
              </a:rPr>
              <a:t>“Busca la simplicidad y desconfía de ella” </a:t>
            </a:r>
            <a:endParaRPr>
              <a:solidFill>
                <a:srgbClr val="A64D79"/>
              </a:solidFill>
            </a:endParaRPr>
          </a:p>
          <a:p>
            <a:pPr indent="-342900" lvl="0" marL="342900" rtl="0" algn="l">
              <a:lnSpc>
                <a:spcPct val="90000"/>
              </a:lnSpc>
              <a:spcBef>
                <a:spcPts val="1000"/>
              </a:spcBef>
              <a:spcAft>
                <a:spcPts val="0"/>
              </a:spcAft>
              <a:buSzPts val="1680"/>
              <a:buChar char="■"/>
            </a:pPr>
            <a:r>
              <a:rPr lang="es-MX" sz="2800">
                <a:latin typeface="Arial"/>
                <a:ea typeface="Arial"/>
                <a:cs typeface="Arial"/>
                <a:sym typeface="Arial"/>
              </a:rPr>
              <a:t>El mismo autor afirmaba que la ciencia tiene como meta  </a:t>
            </a:r>
            <a:endParaRPr/>
          </a:p>
          <a:p>
            <a:pPr indent="-285750" lvl="1" marL="742950" rtl="0" algn="l">
              <a:lnSpc>
                <a:spcPct val="90000"/>
              </a:lnSpc>
              <a:spcBef>
                <a:spcPts val="1000"/>
              </a:spcBef>
              <a:spcAft>
                <a:spcPts val="1000"/>
              </a:spcAft>
              <a:buClr>
                <a:srgbClr val="134F5C"/>
              </a:buClr>
              <a:buSzPts val="1320"/>
              <a:buChar char="■"/>
            </a:pPr>
            <a:r>
              <a:rPr lang="es-MX" sz="2400">
                <a:solidFill>
                  <a:srgbClr val="134F5C"/>
                </a:solidFill>
                <a:latin typeface="Arial"/>
                <a:ea typeface="Arial"/>
                <a:cs typeface="Arial"/>
                <a:sym typeface="Arial"/>
              </a:rPr>
              <a:t>“Buscar la explicación más simple de hechos complejos, tratando al mismo tiempo de evitar el error de concluir que la naturaleza es más simple de lo que realmente es”.</a:t>
            </a:r>
            <a:endParaRPr>
              <a:solidFill>
                <a:srgbClr val="134F5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0"/>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Ciencia en Problemas</a:t>
            </a:r>
            <a:endParaRPr/>
          </a:p>
        </p:txBody>
      </p:sp>
      <p:sp>
        <p:nvSpPr>
          <p:cNvPr id="279" name="Google Shape;279;p20"/>
          <p:cNvSpPr txBox="1"/>
          <p:nvPr>
            <p:ph idx="1" type="body"/>
          </p:nvPr>
        </p:nvSpPr>
        <p:spPr>
          <a:xfrm>
            <a:off x="695325" y="2204863"/>
            <a:ext cx="11244263" cy="3927649"/>
          </a:xfrm>
          <a:prstGeom prst="rect">
            <a:avLst/>
          </a:prstGeom>
          <a:noFill/>
          <a:ln>
            <a:noFill/>
          </a:ln>
        </p:spPr>
        <p:txBody>
          <a:bodyPr anchorCtr="0" anchor="t" bIns="45700" lIns="91425" spcFirstLastPara="1" rIns="91425" wrap="square" tIns="45700">
            <a:normAutofit fontScale="77500" lnSpcReduction="10000"/>
          </a:bodyPr>
          <a:lstStyle/>
          <a:p>
            <a:pPr indent="-333756" lvl="0" marL="342900" rtl="0" algn="l">
              <a:spcBef>
                <a:spcPts val="0"/>
              </a:spcBef>
              <a:spcAft>
                <a:spcPts val="0"/>
              </a:spcAft>
              <a:buSzPct val="60000"/>
              <a:buChar char="■"/>
            </a:pPr>
            <a:r>
              <a:rPr lang="es-MX"/>
              <a:t>Al inicio del siglo XXI la profesión científica enfrenta serios problemas en relación con su postura pública y credibilidad.</a:t>
            </a:r>
            <a:endParaRPr/>
          </a:p>
          <a:p>
            <a:pPr indent="-333756" lvl="0" marL="342900" rtl="0" algn="l">
              <a:spcBef>
                <a:spcPts val="544"/>
              </a:spcBef>
              <a:spcAft>
                <a:spcPts val="0"/>
              </a:spcAft>
              <a:buSzPct val="60000"/>
              <a:buChar char="■"/>
            </a:pPr>
            <a:r>
              <a:rPr lang="es-MX"/>
              <a:t>Crisis del posmodernismo.  En todas las esferas culturales (arte, literatura, diseño)</a:t>
            </a:r>
            <a:endParaRPr/>
          </a:p>
          <a:p>
            <a:pPr indent="-278415" lvl="1" marL="742950" rtl="0" algn="l">
              <a:spcBef>
                <a:spcPts val="476"/>
              </a:spcBef>
              <a:spcAft>
                <a:spcPts val="0"/>
              </a:spcAft>
              <a:buClr>
                <a:srgbClr val="A64D79"/>
              </a:buClr>
              <a:buSzPct val="55000"/>
              <a:buChar char="■"/>
            </a:pPr>
            <a:r>
              <a:rPr lang="es-MX">
                <a:solidFill>
                  <a:srgbClr val="A64D79"/>
                </a:solidFill>
              </a:rPr>
              <a:t>La idea de un </a:t>
            </a:r>
            <a:r>
              <a:rPr i="1" lang="es-MX">
                <a:solidFill>
                  <a:srgbClr val="A64D79"/>
                </a:solidFill>
              </a:rPr>
              <a:t>estilo superior</a:t>
            </a:r>
            <a:r>
              <a:rPr lang="es-MX">
                <a:solidFill>
                  <a:srgbClr val="A64D79"/>
                </a:solidFill>
              </a:rPr>
              <a:t> y las ideas de </a:t>
            </a:r>
            <a:r>
              <a:rPr i="1" lang="es-MX">
                <a:solidFill>
                  <a:srgbClr val="A64D79"/>
                </a:solidFill>
              </a:rPr>
              <a:t>avance </a:t>
            </a:r>
            <a:r>
              <a:rPr lang="es-MX">
                <a:solidFill>
                  <a:srgbClr val="A64D79"/>
                </a:solidFill>
              </a:rPr>
              <a:t>y </a:t>
            </a:r>
            <a:r>
              <a:rPr i="1" lang="es-MX">
                <a:solidFill>
                  <a:srgbClr val="A64D79"/>
                </a:solidFill>
              </a:rPr>
              <a:t>progreso </a:t>
            </a:r>
            <a:r>
              <a:rPr lang="es-MX">
                <a:solidFill>
                  <a:srgbClr val="A64D79"/>
                </a:solidFill>
              </a:rPr>
              <a:t>están siendo cuestionadas</a:t>
            </a:r>
            <a:endParaRPr>
              <a:solidFill>
                <a:srgbClr val="A64D79"/>
              </a:solidFill>
            </a:endParaRPr>
          </a:p>
          <a:p>
            <a:pPr indent="-278415" lvl="1" marL="742950" rtl="0" algn="l">
              <a:spcBef>
                <a:spcPts val="476"/>
              </a:spcBef>
              <a:spcAft>
                <a:spcPts val="0"/>
              </a:spcAft>
              <a:buClr>
                <a:srgbClr val="38761D"/>
              </a:buClr>
              <a:buSzPct val="55000"/>
              <a:buChar char="■"/>
            </a:pPr>
            <a:r>
              <a:rPr lang="es-MX">
                <a:solidFill>
                  <a:srgbClr val="38761D"/>
                </a:solidFill>
              </a:rPr>
              <a:t>El pluralismo y la multiplicidad son preferidos.</a:t>
            </a:r>
            <a:endParaRPr>
              <a:solidFill>
                <a:srgbClr val="38761D"/>
              </a:solidFill>
            </a:endParaRPr>
          </a:p>
          <a:p>
            <a:pPr indent="-333756" lvl="0" marL="342900" rtl="0" algn="l">
              <a:spcBef>
                <a:spcPts val="544"/>
              </a:spcBef>
              <a:spcAft>
                <a:spcPts val="0"/>
              </a:spcAft>
              <a:buSzPct val="60000"/>
              <a:buChar char="■"/>
            </a:pPr>
            <a:r>
              <a:rPr lang="es-MX"/>
              <a:t>La condición posmodernista implica una pérdida de aprecio a la autoridad.</a:t>
            </a:r>
            <a:endParaRPr/>
          </a:p>
          <a:p>
            <a:pPr indent="-333756" lvl="0" marL="342900" rtl="0" algn="l">
              <a:spcBef>
                <a:spcPts val="544"/>
              </a:spcBef>
              <a:spcAft>
                <a:spcPts val="0"/>
              </a:spcAft>
              <a:buSzPct val="60000"/>
              <a:buChar char="■"/>
            </a:pPr>
            <a:r>
              <a:rPr lang="es-MX"/>
              <a:t>Existe también una crisis del determinismo (Lyotard, 1984)</a:t>
            </a:r>
            <a:endParaRPr/>
          </a:p>
          <a:p>
            <a:pPr indent="-239268" lvl="0" marL="342900" rtl="0" algn="l">
              <a:spcBef>
                <a:spcPts val="544"/>
              </a:spcBef>
              <a:spcAft>
                <a:spcPts val="0"/>
              </a:spcAft>
              <a:buSzPct val="60000"/>
              <a:buNone/>
            </a:pPr>
            <a:r>
              <a:t/>
            </a:r>
            <a:endParaRPr/>
          </a:p>
        </p:txBody>
      </p:sp>
      <p:sp>
        <p:nvSpPr>
          <p:cNvPr id="280" name="Google Shape;280;p20"/>
          <p:cNvSpPr/>
          <p:nvPr/>
        </p:nvSpPr>
        <p:spPr>
          <a:xfrm flipH="1">
            <a:off x="5161234" y="6090205"/>
            <a:ext cx="6335366" cy="437043"/>
          </a:xfrm>
          <a:prstGeom prst="rect">
            <a:avLst/>
          </a:prstGeom>
          <a:noFill/>
          <a:ln>
            <a:noFill/>
          </a:ln>
        </p:spPr>
        <p:txBody>
          <a:bodyPr anchorCtr="0" anchor="t" bIns="45700" lIns="91425" spcFirstLastPara="1" rIns="91425" wrap="square" tIns="45700">
            <a:spAutoFit/>
          </a:bodyPr>
          <a:lstStyle/>
          <a:p>
            <a:pPr indent="-723900" lvl="0" marL="723900" marR="0" rtl="0" algn="r">
              <a:lnSpc>
                <a:spcPct val="80000"/>
              </a:lnSpc>
              <a:spcBef>
                <a:spcPts val="0"/>
              </a:spcBef>
              <a:spcAft>
                <a:spcPts val="0"/>
              </a:spcAft>
              <a:buClr>
                <a:schemeClr val="folHlink"/>
              </a:buClr>
              <a:buSzPts val="840"/>
              <a:buFont typeface="Noto Sans Symbols"/>
              <a:buNone/>
            </a:pPr>
            <a:r>
              <a:rPr lang="es-MX" sz="1400">
                <a:solidFill>
                  <a:schemeClr val="dk1"/>
                </a:solidFill>
                <a:latin typeface="Tahoma"/>
                <a:ea typeface="Tahoma"/>
                <a:cs typeface="Tahoma"/>
                <a:sym typeface="Tahoma"/>
              </a:rPr>
              <a:t>Fuente:	Yearley, S. (2005). </a:t>
            </a:r>
            <a:r>
              <a:rPr i="1" lang="es-MX" sz="1400">
                <a:solidFill>
                  <a:schemeClr val="dk1"/>
                </a:solidFill>
                <a:latin typeface="Tahoma"/>
                <a:ea typeface="Tahoma"/>
                <a:cs typeface="Tahoma"/>
                <a:sym typeface="Tahoma"/>
              </a:rPr>
              <a:t>Making sense of science (understanding the social study of science).</a:t>
            </a:r>
            <a:r>
              <a:rPr lang="es-MX" sz="1400">
                <a:solidFill>
                  <a:schemeClr val="dk1"/>
                </a:solidFill>
                <a:latin typeface="Tahoma"/>
                <a:ea typeface="Tahoma"/>
                <a:cs typeface="Tahoma"/>
                <a:sym typeface="Tahoma"/>
              </a:rPr>
              <a:t> Sage. London, 205 pp.</a:t>
            </a:r>
            <a:endParaRPr sz="1400">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Verdades posmodernistas</a:t>
            </a:r>
            <a:endParaRPr/>
          </a:p>
        </p:txBody>
      </p:sp>
      <p:sp>
        <p:nvSpPr>
          <p:cNvPr id="286" name="Google Shape;286;p21"/>
          <p:cNvSpPr txBox="1"/>
          <p:nvPr>
            <p:ph idx="1" type="body"/>
          </p:nvPr>
        </p:nvSpPr>
        <p:spPr>
          <a:xfrm>
            <a:off x="695325" y="2276871"/>
            <a:ext cx="11244263" cy="3672409"/>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60000"/>
              <a:buChar char="■"/>
            </a:pPr>
            <a:r>
              <a:rPr lang="es-MX"/>
              <a:t>El oficio de la ciencia es construir y defender representaciones de la realidad.</a:t>
            </a:r>
            <a:endParaRPr/>
          </a:p>
          <a:p>
            <a:pPr indent="-342900" lvl="0" marL="342900" rtl="0" algn="l">
              <a:spcBef>
                <a:spcPts val="592"/>
              </a:spcBef>
              <a:spcAft>
                <a:spcPts val="0"/>
              </a:spcAft>
              <a:buSzPct val="60000"/>
              <a:buChar char="■"/>
            </a:pPr>
            <a:r>
              <a:rPr lang="es-MX"/>
              <a:t>Irónicamente, el mismo éxito y alto perfil social de la ciencia la han abierto a la reconstrucción y al escepticismo.</a:t>
            </a:r>
            <a:endParaRPr/>
          </a:p>
          <a:p>
            <a:pPr indent="-342900" lvl="0" marL="342900" rtl="0" algn="l">
              <a:spcBef>
                <a:spcPts val="592"/>
              </a:spcBef>
              <a:spcAft>
                <a:spcPts val="0"/>
              </a:spcAft>
              <a:buSzPct val="60000"/>
              <a:buChar char="■"/>
            </a:pPr>
            <a:r>
              <a:rPr lang="es-MX"/>
              <a:t>La ciencia es cada vez más </a:t>
            </a:r>
            <a:r>
              <a:rPr lang="es-MX"/>
              <a:t>y más </a:t>
            </a:r>
            <a:r>
              <a:rPr lang="es-MX"/>
              <a:t>una necesidad, pero al mismo tiempo, es menos y menos suficiente para la definición socialmente aglutinadora de verdad (Beck, 1992).</a:t>
            </a:r>
            <a:endParaRPr/>
          </a:p>
        </p:txBody>
      </p:sp>
      <p:sp>
        <p:nvSpPr>
          <p:cNvPr id="287" name="Google Shape;287;p21"/>
          <p:cNvSpPr/>
          <p:nvPr/>
        </p:nvSpPr>
        <p:spPr>
          <a:xfrm flipH="1">
            <a:off x="5664149" y="6090205"/>
            <a:ext cx="5760443" cy="437043"/>
          </a:xfrm>
          <a:prstGeom prst="rect">
            <a:avLst/>
          </a:prstGeom>
          <a:noFill/>
          <a:ln>
            <a:noFill/>
          </a:ln>
        </p:spPr>
        <p:txBody>
          <a:bodyPr anchorCtr="0" anchor="t" bIns="45700" lIns="91425" spcFirstLastPara="1" rIns="91425" wrap="square" tIns="45700">
            <a:spAutoFit/>
          </a:bodyPr>
          <a:lstStyle/>
          <a:p>
            <a:pPr indent="-723900" lvl="0" marL="723900" marR="0" rtl="0" algn="r">
              <a:lnSpc>
                <a:spcPct val="80000"/>
              </a:lnSpc>
              <a:spcBef>
                <a:spcPts val="0"/>
              </a:spcBef>
              <a:spcAft>
                <a:spcPts val="0"/>
              </a:spcAft>
              <a:buClr>
                <a:schemeClr val="folHlink"/>
              </a:buClr>
              <a:buSzPts val="840"/>
              <a:buFont typeface="Noto Sans Symbols"/>
              <a:buNone/>
            </a:pPr>
            <a:r>
              <a:rPr lang="es-MX" sz="1400">
                <a:solidFill>
                  <a:schemeClr val="dk1"/>
                </a:solidFill>
                <a:latin typeface="Tahoma"/>
                <a:ea typeface="Tahoma"/>
                <a:cs typeface="Tahoma"/>
                <a:sym typeface="Tahoma"/>
              </a:rPr>
              <a:t>Fuente:	Yearley, S. (2005). </a:t>
            </a:r>
            <a:r>
              <a:rPr i="1" lang="es-MX" sz="1400">
                <a:solidFill>
                  <a:schemeClr val="dk1"/>
                </a:solidFill>
                <a:latin typeface="Tahoma"/>
                <a:ea typeface="Tahoma"/>
                <a:cs typeface="Tahoma"/>
                <a:sym typeface="Tahoma"/>
              </a:rPr>
              <a:t>Making sense of science (understanding the social study of science).</a:t>
            </a:r>
            <a:r>
              <a:rPr lang="es-MX" sz="1400">
                <a:solidFill>
                  <a:schemeClr val="dk1"/>
                </a:solidFill>
                <a:latin typeface="Tahoma"/>
                <a:ea typeface="Tahoma"/>
                <a:cs typeface="Tahoma"/>
                <a:sym typeface="Tahoma"/>
              </a:rPr>
              <a:t> Sage. London, 205 pp.</a:t>
            </a:r>
            <a:endParaRPr sz="1400">
              <a:solidFill>
                <a:schemeClr val="dk1"/>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22"/>
          <p:cNvSpPr/>
          <p:nvPr/>
        </p:nvSpPr>
        <p:spPr>
          <a:xfrm>
            <a:off x="2590800" y="3435624"/>
            <a:ext cx="1143000" cy="15573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l">
              <a:spcBef>
                <a:spcPts val="0"/>
              </a:spcBef>
              <a:spcAft>
                <a:spcPts val="0"/>
              </a:spcAft>
              <a:buNone/>
            </a:pPr>
            <a:r>
              <a:rPr lang="es-MX" sz="2400">
                <a:solidFill>
                  <a:schemeClr val="dk1"/>
                </a:solidFill>
                <a:latin typeface="Tahoma"/>
                <a:ea typeface="Tahoma"/>
                <a:cs typeface="Tahoma"/>
                <a:sym typeface="Tahoma"/>
              </a:rPr>
              <a:t>Teoría</a:t>
            </a:r>
            <a:endParaRPr sz="2400">
              <a:solidFill>
                <a:schemeClr val="dk1"/>
              </a:solidFill>
              <a:latin typeface="Tahoma"/>
              <a:ea typeface="Tahoma"/>
              <a:cs typeface="Tahoma"/>
              <a:sym typeface="Tahoma"/>
            </a:endParaRPr>
          </a:p>
        </p:txBody>
      </p:sp>
      <p:sp>
        <p:nvSpPr>
          <p:cNvPr id="293" name="Google Shape;293;p22"/>
          <p:cNvSpPr/>
          <p:nvPr/>
        </p:nvSpPr>
        <p:spPr>
          <a:xfrm>
            <a:off x="3733800" y="3240360"/>
            <a:ext cx="5181600" cy="762000"/>
          </a:xfrm>
          <a:prstGeom prst="rightArrow">
            <a:avLst>
              <a:gd fmla="val 50000" name="adj1"/>
              <a:gd fmla="val 85409"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Técnica	-	medicion	- inferencia</a:t>
            </a:r>
            <a:endParaRPr sz="2400">
              <a:solidFill>
                <a:schemeClr val="dk1"/>
              </a:solidFill>
              <a:latin typeface="Tahoma"/>
              <a:ea typeface="Tahoma"/>
              <a:cs typeface="Tahoma"/>
              <a:sym typeface="Tahoma"/>
            </a:endParaRPr>
          </a:p>
        </p:txBody>
      </p:sp>
      <p:sp>
        <p:nvSpPr>
          <p:cNvPr id="294" name="Google Shape;294;p22"/>
          <p:cNvSpPr/>
          <p:nvPr/>
        </p:nvSpPr>
        <p:spPr>
          <a:xfrm>
            <a:off x="8915400" y="3392760"/>
            <a:ext cx="1143000" cy="155733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lang="es-MX" sz="2400">
                <a:solidFill>
                  <a:schemeClr val="dk1"/>
                </a:solidFill>
                <a:latin typeface="Tahoma"/>
                <a:ea typeface="Tahoma"/>
                <a:cs typeface="Tahoma"/>
                <a:sym typeface="Tahoma"/>
              </a:rPr>
              <a:t>Datos</a:t>
            </a:r>
            <a:endParaRPr sz="2400">
              <a:solidFill>
                <a:schemeClr val="dk1"/>
              </a:solidFill>
              <a:latin typeface="Tahoma"/>
              <a:ea typeface="Tahoma"/>
              <a:cs typeface="Tahoma"/>
              <a:sym typeface="Tahoma"/>
            </a:endParaRPr>
          </a:p>
        </p:txBody>
      </p:sp>
      <p:sp>
        <p:nvSpPr>
          <p:cNvPr id="295" name="Google Shape;295;p22"/>
          <p:cNvSpPr/>
          <p:nvPr/>
        </p:nvSpPr>
        <p:spPr>
          <a:xfrm>
            <a:off x="3733800" y="4383360"/>
            <a:ext cx="5181600" cy="742950"/>
          </a:xfrm>
          <a:prstGeom prst="leftArrow">
            <a:avLst>
              <a:gd fmla="val 52991" name="adj1"/>
              <a:gd fmla="val 95736"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Síntesis</a:t>
            </a:r>
            <a:endParaRPr sz="2400">
              <a:solidFill>
                <a:schemeClr val="dk1"/>
              </a:solidFill>
              <a:latin typeface="Tahoma"/>
              <a:ea typeface="Tahoma"/>
              <a:cs typeface="Tahoma"/>
              <a:sym typeface="Tahoma"/>
            </a:endParaRPr>
          </a:p>
        </p:txBody>
      </p:sp>
      <p:sp>
        <p:nvSpPr>
          <p:cNvPr id="296" name="Google Shape;296;p22"/>
          <p:cNvSpPr/>
          <p:nvPr/>
        </p:nvSpPr>
        <p:spPr>
          <a:xfrm>
            <a:off x="1828800" y="3507060"/>
            <a:ext cx="1219200" cy="4191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000">
                <a:solidFill>
                  <a:schemeClr val="dk1"/>
                </a:solidFill>
                <a:latin typeface="Tahoma"/>
                <a:ea typeface="Tahoma"/>
                <a:cs typeface="Tahoma"/>
                <a:sym typeface="Tahoma"/>
              </a:rPr>
              <a:t>Pregunta</a:t>
            </a:r>
            <a:endParaRPr sz="2000">
              <a:solidFill>
                <a:schemeClr val="dk1"/>
              </a:solidFill>
              <a:latin typeface="Tahoma"/>
              <a:ea typeface="Tahoma"/>
              <a:cs typeface="Tahoma"/>
              <a:sym typeface="Tahoma"/>
            </a:endParaRPr>
          </a:p>
        </p:txBody>
      </p:sp>
      <p:cxnSp>
        <p:nvCxnSpPr>
          <p:cNvPr id="297" name="Google Shape;297;p22"/>
          <p:cNvCxnSpPr/>
          <p:nvPr/>
        </p:nvCxnSpPr>
        <p:spPr>
          <a:xfrm>
            <a:off x="3048001" y="3621361"/>
            <a:ext cx="803275" cy="9525"/>
          </a:xfrm>
          <a:prstGeom prst="straightConnector1">
            <a:avLst/>
          </a:prstGeom>
          <a:noFill/>
          <a:ln cap="flat" cmpd="sng" w="38100">
            <a:solidFill>
              <a:schemeClr val="dk1"/>
            </a:solidFill>
            <a:prstDash val="solid"/>
            <a:miter lim="800000"/>
            <a:headEnd len="med" w="med" type="none"/>
            <a:tailEnd len="med" w="med" type="triangle"/>
          </a:ln>
        </p:spPr>
      </p:cxnSp>
      <p:sp>
        <p:nvSpPr>
          <p:cNvPr id="298" name="Google Shape;298;p22"/>
          <p:cNvSpPr/>
          <p:nvPr/>
        </p:nvSpPr>
        <p:spPr>
          <a:xfrm>
            <a:off x="3124200" y="3621360"/>
            <a:ext cx="381000" cy="685800"/>
          </a:xfrm>
          <a:custGeom>
            <a:rect b="b" l="l" r="r" t="t"/>
            <a:pathLst>
              <a:path extrusionOk="0" h="245" w="350">
                <a:moveTo>
                  <a:pt x="350" y="0"/>
                </a:moveTo>
                <a:cubicBezTo>
                  <a:pt x="306" y="11"/>
                  <a:pt x="144" y="25"/>
                  <a:pt x="86" y="66"/>
                </a:cubicBezTo>
                <a:cubicBezTo>
                  <a:pt x="28" y="107"/>
                  <a:pt x="18" y="208"/>
                  <a:pt x="0" y="245"/>
                </a:cubicBezTo>
              </a:path>
            </a:pathLst>
          </a:custGeom>
          <a:no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sp>
        <p:nvSpPr>
          <p:cNvPr id="299" name="Google Shape;299;p22"/>
          <p:cNvSpPr/>
          <p:nvPr/>
        </p:nvSpPr>
        <p:spPr>
          <a:xfrm>
            <a:off x="2362200" y="2783160"/>
            <a:ext cx="1752600" cy="609600"/>
          </a:xfrm>
          <a:prstGeom prst="horizontalScroll">
            <a:avLst>
              <a:gd fmla="val 125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MX" sz="1800">
                <a:solidFill>
                  <a:schemeClr val="dk1"/>
                </a:solidFill>
                <a:latin typeface="Tahoma"/>
                <a:ea typeface="Tahoma"/>
                <a:cs typeface="Tahoma"/>
                <a:sym typeface="Tahoma"/>
              </a:rPr>
              <a:t>Definición de</a:t>
            </a:r>
            <a:endParaRPr b="1" sz="1800">
              <a:solidFill>
                <a:schemeClr val="dk1"/>
              </a:solidFill>
              <a:latin typeface="Tahoma"/>
              <a:ea typeface="Tahoma"/>
              <a:cs typeface="Tahoma"/>
              <a:sym typeface="Tahoma"/>
            </a:endParaRPr>
          </a:p>
        </p:txBody>
      </p:sp>
      <p:sp>
        <p:nvSpPr>
          <p:cNvPr id="300" name="Google Shape;300;p22"/>
          <p:cNvSpPr/>
          <p:nvPr/>
        </p:nvSpPr>
        <p:spPr>
          <a:xfrm>
            <a:off x="8610600" y="2783160"/>
            <a:ext cx="1752600" cy="609600"/>
          </a:xfrm>
          <a:prstGeom prst="horizontalScroll">
            <a:avLst>
              <a:gd fmla="val 125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MX" sz="1800">
                <a:solidFill>
                  <a:schemeClr val="dk1"/>
                </a:solidFill>
                <a:latin typeface="Tahoma"/>
                <a:ea typeface="Tahoma"/>
                <a:cs typeface="Tahoma"/>
                <a:sym typeface="Tahoma"/>
              </a:rPr>
              <a:t>Definición de</a:t>
            </a:r>
            <a:endParaRPr b="1" sz="1800">
              <a:solidFill>
                <a:schemeClr val="dk1"/>
              </a:solidFill>
              <a:latin typeface="Tahoma"/>
              <a:ea typeface="Tahoma"/>
              <a:cs typeface="Tahoma"/>
              <a:sym typeface="Tahoma"/>
            </a:endParaRPr>
          </a:p>
        </p:txBody>
      </p:sp>
      <p:sp>
        <p:nvSpPr>
          <p:cNvPr id="301" name="Google Shape;301;p22"/>
          <p:cNvSpPr/>
          <p:nvPr/>
        </p:nvSpPr>
        <p:spPr>
          <a:xfrm>
            <a:off x="4114800" y="2814910"/>
            <a:ext cx="4495800" cy="350838"/>
          </a:xfrm>
          <a:custGeom>
            <a:rect b="b" l="l" r="r" t="t"/>
            <a:pathLst>
              <a:path extrusionOk="0" h="221" w="2832">
                <a:moveTo>
                  <a:pt x="0" y="220"/>
                </a:moveTo>
                <a:lnTo>
                  <a:pt x="1427" y="0"/>
                </a:lnTo>
                <a:lnTo>
                  <a:pt x="2832" y="221"/>
                </a:lnTo>
              </a:path>
            </a:pathLst>
          </a:custGeom>
          <a:noFill/>
          <a:ln cap="flat" cmpd="sng" w="38100">
            <a:solidFill>
              <a:schemeClr val="dk1"/>
            </a:solidFill>
            <a:prstDash val="solid"/>
            <a:miter lim="800000"/>
            <a:headEnd len="med" w="med" type="triangl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sp>
        <p:nvSpPr>
          <p:cNvPr id="302" name="Google Shape;302;p22"/>
          <p:cNvSpPr/>
          <p:nvPr/>
        </p:nvSpPr>
        <p:spPr>
          <a:xfrm>
            <a:off x="4191000" y="5723210"/>
            <a:ext cx="4191000" cy="450850"/>
          </a:xfrm>
          <a:custGeom>
            <a:rect b="b" l="l" r="r" t="t"/>
            <a:pathLst>
              <a:path extrusionOk="0" h="284" w="2640">
                <a:moveTo>
                  <a:pt x="0" y="0"/>
                </a:moveTo>
                <a:lnTo>
                  <a:pt x="1351" y="284"/>
                </a:lnTo>
                <a:lnTo>
                  <a:pt x="2640" y="1"/>
                </a:lnTo>
              </a:path>
            </a:pathLst>
          </a:custGeom>
          <a:noFill/>
          <a:ln cap="flat" cmpd="sng" w="38100">
            <a:solidFill>
              <a:schemeClr val="dk1"/>
            </a:solidFill>
            <a:prstDash val="solid"/>
            <a:miter lim="800000"/>
            <a:headEnd len="med" w="med" type="triangl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sp>
        <p:nvSpPr>
          <p:cNvPr id="303" name="Google Shape;303;p22"/>
          <p:cNvSpPr/>
          <p:nvPr/>
        </p:nvSpPr>
        <p:spPr>
          <a:xfrm>
            <a:off x="2133600" y="4992960"/>
            <a:ext cx="2057400" cy="1371600"/>
          </a:xfrm>
          <a:prstGeom prst="horizontalScroll">
            <a:avLst>
              <a:gd fmla="val 125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MX" sz="1600">
                <a:solidFill>
                  <a:schemeClr val="dk1"/>
                </a:solidFill>
                <a:latin typeface="Tahoma"/>
                <a:ea typeface="Tahoma"/>
                <a:cs typeface="Tahoma"/>
                <a:sym typeface="Tahoma"/>
              </a:rPr>
              <a:t>Idear nuevas</a:t>
            </a:r>
            <a:endParaRPr/>
          </a:p>
          <a:p>
            <a:pPr indent="0" lvl="0" marL="0" marR="0" rtl="0" algn="ctr">
              <a:spcBef>
                <a:spcPts val="0"/>
              </a:spcBef>
              <a:spcAft>
                <a:spcPts val="0"/>
              </a:spcAft>
              <a:buNone/>
            </a:pPr>
            <a:r>
              <a:rPr b="1" lang="es-MX" sz="1600">
                <a:solidFill>
                  <a:schemeClr val="dk1"/>
                </a:solidFill>
                <a:latin typeface="Tahoma"/>
                <a:ea typeface="Tahoma"/>
                <a:cs typeface="Tahoma"/>
                <a:sym typeface="Tahoma"/>
              </a:rPr>
              <a:t>explicaciones</a:t>
            </a:r>
            <a:endParaRPr/>
          </a:p>
          <a:p>
            <a:pPr indent="0" lvl="0" marL="0" marR="0" rtl="0" algn="ctr">
              <a:spcBef>
                <a:spcPts val="0"/>
              </a:spcBef>
              <a:spcAft>
                <a:spcPts val="0"/>
              </a:spcAft>
              <a:buNone/>
            </a:pPr>
            <a:r>
              <a:rPr b="1" lang="es-MX" sz="1600">
                <a:solidFill>
                  <a:schemeClr val="dk1"/>
                </a:solidFill>
                <a:latin typeface="Tahoma"/>
                <a:ea typeface="Tahoma"/>
                <a:cs typeface="Tahoma"/>
                <a:sym typeface="Tahoma"/>
              </a:rPr>
              <a:t> y formas </a:t>
            </a:r>
            <a:endParaRPr/>
          </a:p>
          <a:p>
            <a:pPr indent="0" lvl="0" marL="0" marR="0" rtl="0" algn="ctr">
              <a:spcBef>
                <a:spcPts val="0"/>
              </a:spcBef>
              <a:spcAft>
                <a:spcPts val="0"/>
              </a:spcAft>
              <a:buNone/>
            </a:pPr>
            <a:r>
              <a:rPr b="1" lang="es-MX" sz="1600">
                <a:solidFill>
                  <a:schemeClr val="dk1"/>
                </a:solidFill>
                <a:latin typeface="Tahoma"/>
                <a:ea typeface="Tahoma"/>
                <a:cs typeface="Tahoma"/>
                <a:sym typeface="Tahoma"/>
              </a:rPr>
              <a:t>de contrastarlas</a:t>
            </a:r>
            <a:endParaRPr/>
          </a:p>
        </p:txBody>
      </p:sp>
      <p:sp>
        <p:nvSpPr>
          <p:cNvPr id="304" name="Google Shape;304;p22"/>
          <p:cNvSpPr/>
          <p:nvPr/>
        </p:nvSpPr>
        <p:spPr>
          <a:xfrm>
            <a:off x="8382000" y="4992960"/>
            <a:ext cx="1981200" cy="1371600"/>
          </a:xfrm>
          <a:prstGeom prst="horizontalScroll">
            <a:avLst>
              <a:gd fmla="val 125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MX" sz="1600">
                <a:solidFill>
                  <a:schemeClr val="dk1"/>
                </a:solidFill>
                <a:latin typeface="Tahoma"/>
                <a:ea typeface="Tahoma"/>
                <a:cs typeface="Tahoma"/>
                <a:sym typeface="Tahoma"/>
              </a:rPr>
              <a:t>Ver lo que no </a:t>
            </a:r>
            <a:endParaRPr/>
          </a:p>
          <a:p>
            <a:pPr indent="0" lvl="0" marL="0" marR="0" rtl="0" algn="ctr">
              <a:spcBef>
                <a:spcPts val="0"/>
              </a:spcBef>
              <a:spcAft>
                <a:spcPts val="0"/>
              </a:spcAft>
              <a:buNone/>
            </a:pPr>
            <a:r>
              <a:rPr b="1" lang="es-MX" sz="1600">
                <a:solidFill>
                  <a:schemeClr val="dk1"/>
                </a:solidFill>
                <a:latin typeface="Tahoma"/>
                <a:ea typeface="Tahoma"/>
                <a:cs typeface="Tahoma"/>
                <a:sym typeface="Tahoma"/>
              </a:rPr>
              <a:t>ha sido visto</a:t>
            </a:r>
            <a:endParaRPr/>
          </a:p>
          <a:p>
            <a:pPr indent="0" lvl="0" marL="0" marR="0" rtl="0" algn="ctr">
              <a:spcBef>
                <a:spcPts val="0"/>
              </a:spcBef>
              <a:spcAft>
                <a:spcPts val="0"/>
              </a:spcAft>
              <a:buNone/>
            </a:pPr>
            <a:r>
              <a:rPr b="1" lang="es-MX" sz="1600">
                <a:solidFill>
                  <a:schemeClr val="dk1"/>
                </a:solidFill>
                <a:latin typeface="Tahoma"/>
                <a:ea typeface="Tahoma"/>
                <a:cs typeface="Tahoma"/>
                <a:sym typeface="Tahoma"/>
              </a:rPr>
              <a:t> antes</a:t>
            </a:r>
            <a:endParaRPr/>
          </a:p>
        </p:txBody>
      </p:sp>
      <p:sp>
        <p:nvSpPr>
          <p:cNvPr id="305" name="Google Shape;305;p22"/>
          <p:cNvSpPr/>
          <p:nvPr/>
        </p:nvSpPr>
        <p:spPr>
          <a:xfrm>
            <a:off x="5334000" y="6212160"/>
            <a:ext cx="2057400" cy="457200"/>
          </a:xfrm>
          <a:prstGeom prst="ellipse">
            <a:avLst/>
          </a:prstGeom>
          <a:solidFill>
            <a:srgbClr val="FF575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Creatividad</a:t>
            </a:r>
            <a:endParaRPr sz="2400">
              <a:solidFill>
                <a:schemeClr val="dk1"/>
              </a:solidFill>
              <a:latin typeface="Tahoma"/>
              <a:ea typeface="Tahoma"/>
              <a:cs typeface="Tahoma"/>
              <a:sym typeface="Tahoma"/>
            </a:endParaRPr>
          </a:p>
        </p:txBody>
      </p:sp>
      <p:sp>
        <p:nvSpPr>
          <p:cNvPr id="306" name="Google Shape;306;p22"/>
          <p:cNvSpPr/>
          <p:nvPr/>
        </p:nvSpPr>
        <p:spPr>
          <a:xfrm>
            <a:off x="5257800" y="2249760"/>
            <a:ext cx="2286000" cy="533400"/>
          </a:xfrm>
          <a:prstGeom prst="ellipse">
            <a:avLst/>
          </a:prstGeom>
          <a:solidFill>
            <a:srgbClr val="FF575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Análisis crítico</a:t>
            </a:r>
            <a:endParaRPr sz="2400">
              <a:solidFill>
                <a:schemeClr val="dk1"/>
              </a:solidFill>
              <a:latin typeface="Tahoma"/>
              <a:ea typeface="Tahoma"/>
              <a:cs typeface="Tahoma"/>
              <a:sym typeface="Tahoma"/>
            </a:endParaRPr>
          </a:p>
        </p:txBody>
      </p:sp>
      <p:sp>
        <p:nvSpPr>
          <p:cNvPr id="307" name="Google Shape;307;p22"/>
          <p:cNvSpPr/>
          <p:nvPr/>
        </p:nvSpPr>
        <p:spPr>
          <a:xfrm>
            <a:off x="4267200" y="2021160"/>
            <a:ext cx="2286000" cy="1371600"/>
          </a:xfrm>
          <a:custGeom>
            <a:rect b="b" l="l" r="r" t="t"/>
            <a:pathLst>
              <a:path extrusionOk="0" h="120000" w="120000">
                <a:moveTo>
                  <a:pt x="0" y="0"/>
                </a:moveTo>
                <a:lnTo>
                  <a:pt x="120000" y="0"/>
                </a:lnTo>
                <a:lnTo>
                  <a:pt x="120000" y="120000"/>
                </a:lnTo>
                <a:lnTo>
                  <a:pt x="0" y="120000"/>
                </a:lnTo>
                <a:close/>
              </a:path>
              <a:path extrusionOk="0" fill="none" h="120000" w="120000">
                <a:moveTo>
                  <a:pt x="-4000" y="10000"/>
                </a:moveTo>
                <a:lnTo>
                  <a:pt x="-18416" y="10000"/>
                </a:lnTo>
                <a:lnTo>
                  <a:pt x="-23500" y="142223"/>
                </a:lnTo>
              </a:path>
            </a:pathLst>
          </a:custGeom>
          <a:solidFill>
            <a:srgbClr val="FFFF6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600">
                <a:solidFill>
                  <a:schemeClr val="dk1"/>
                </a:solidFill>
                <a:latin typeface="Tahoma"/>
                <a:ea typeface="Tahoma"/>
                <a:cs typeface="Tahoma"/>
                <a:sym typeface="Tahoma"/>
              </a:rPr>
              <a:t>Lo que ya sabemos o creemos saber influye sobre lo que investigamos y esperamos encontrar</a:t>
            </a:r>
            <a:endParaRPr/>
          </a:p>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308" name="Google Shape;308;p22"/>
          <p:cNvSpPr/>
          <p:nvPr/>
        </p:nvSpPr>
        <p:spPr>
          <a:xfrm>
            <a:off x="7467601" y="2402160"/>
            <a:ext cx="1712913" cy="603250"/>
          </a:xfrm>
          <a:custGeom>
            <a:rect b="b" l="l" r="r" t="t"/>
            <a:pathLst>
              <a:path extrusionOk="0" h="120000" w="120000">
                <a:moveTo>
                  <a:pt x="0" y="0"/>
                </a:moveTo>
                <a:lnTo>
                  <a:pt x="120000" y="0"/>
                </a:lnTo>
                <a:lnTo>
                  <a:pt x="120000" y="120000"/>
                </a:lnTo>
                <a:lnTo>
                  <a:pt x="0" y="120000"/>
                </a:lnTo>
                <a:close/>
              </a:path>
              <a:path extrusionOk="0" fill="none" h="120000" w="120000">
                <a:moveTo>
                  <a:pt x="125339" y="22739"/>
                </a:moveTo>
                <a:lnTo>
                  <a:pt x="125339" y="22739"/>
                </a:lnTo>
                <a:lnTo>
                  <a:pt x="147583" y="252000"/>
                </a:lnTo>
              </a:path>
            </a:pathLst>
          </a:custGeom>
          <a:solidFill>
            <a:srgbClr val="FFFF6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600">
                <a:solidFill>
                  <a:schemeClr val="dk1"/>
                </a:solidFill>
                <a:latin typeface="Tahoma"/>
                <a:ea typeface="Tahoma"/>
                <a:cs typeface="Tahoma"/>
                <a:sym typeface="Tahoma"/>
              </a:rPr>
              <a:t>Información sobre el mundo</a:t>
            </a:r>
            <a:endParaRPr/>
          </a:p>
        </p:txBody>
      </p:sp>
      <p:sp>
        <p:nvSpPr>
          <p:cNvPr id="309" name="Google Shape;309;p22"/>
          <p:cNvSpPr/>
          <p:nvPr/>
        </p:nvSpPr>
        <p:spPr>
          <a:xfrm>
            <a:off x="7065963" y="5286648"/>
            <a:ext cx="2438400" cy="920750"/>
          </a:xfrm>
          <a:custGeom>
            <a:rect b="b" l="l" r="r" t="t"/>
            <a:pathLst>
              <a:path extrusionOk="0" h="120000" w="120000">
                <a:moveTo>
                  <a:pt x="0" y="0"/>
                </a:moveTo>
                <a:lnTo>
                  <a:pt x="120000" y="0"/>
                </a:lnTo>
                <a:lnTo>
                  <a:pt x="120000" y="120000"/>
                </a:lnTo>
                <a:lnTo>
                  <a:pt x="0" y="120000"/>
                </a:lnTo>
                <a:close/>
              </a:path>
              <a:path extrusionOk="0" fill="none" h="120000" w="120000">
                <a:moveTo>
                  <a:pt x="-3750" y="14894"/>
                </a:moveTo>
                <a:lnTo>
                  <a:pt x="-18361" y="14894"/>
                </a:lnTo>
                <a:lnTo>
                  <a:pt x="-30000" y="-62278"/>
                </a:lnTo>
              </a:path>
            </a:pathLst>
          </a:custGeom>
          <a:solidFill>
            <a:srgbClr val="FFFF6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600">
                <a:solidFill>
                  <a:schemeClr val="dk1"/>
                </a:solidFill>
                <a:latin typeface="Tahoma"/>
                <a:ea typeface="Tahoma"/>
                <a:cs typeface="Tahoma"/>
                <a:sym typeface="Tahoma"/>
              </a:rPr>
              <a:t>La información puede confirmar nuestra teoría o llevarnos a modificarla</a:t>
            </a:r>
            <a:endParaRPr/>
          </a:p>
        </p:txBody>
      </p:sp>
      <p:sp>
        <p:nvSpPr>
          <p:cNvPr id="310" name="Google Shape;310;p22"/>
          <p:cNvSpPr/>
          <p:nvPr/>
        </p:nvSpPr>
        <p:spPr>
          <a:xfrm>
            <a:off x="3352800" y="5221560"/>
            <a:ext cx="2133600" cy="609600"/>
          </a:xfrm>
          <a:custGeom>
            <a:rect b="b" l="l" r="r" t="t"/>
            <a:pathLst>
              <a:path extrusionOk="0" h="120000" w="120000">
                <a:moveTo>
                  <a:pt x="0" y="0"/>
                </a:moveTo>
                <a:lnTo>
                  <a:pt x="120000" y="0"/>
                </a:lnTo>
                <a:lnTo>
                  <a:pt x="120000" y="120000"/>
                </a:lnTo>
                <a:lnTo>
                  <a:pt x="0" y="120000"/>
                </a:lnTo>
                <a:close/>
              </a:path>
              <a:path extrusionOk="0" fill="none" h="120000" w="120000">
                <a:moveTo>
                  <a:pt x="-4283" y="22500"/>
                </a:moveTo>
                <a:lnTo>
                  <a:pt x="-9283" y="22500"/>
                </a:lnTo>
                <a:lnTo>
                  <a:pt x="-14377" y="-90000"/>
                </a:lnTo>
              </a:path>
            </a:pathLst>
          </a:custGeom>
          <a:solidFill>
            <a:srgbClr val="FFFF6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600">
                <a:solidFill>
                  <a:schemeClr val="dk1"/>
                </a:solidFill>
                <a:latin typeface="Tahoma"/>
                <a:ea typeface="Tahoma"/>
                <a:cs typeface="Tahoma"/>
                <a:sym typeface="Tahoma"/>
              </a:rPr>
              <a:t>El resultado de nuestra investigación</a:t>
            </a:r>
            <a:endParaRPr/>
          </a:p>
        </p:txBody>
      </p:sp>
      <p:sp>
        <p:nvSpPr>
          <p:cNvPr id="311" name="Google Shape;311;p22"/>
          <p:cNvSpPr txBox="1"/>
          <p:nvPr>
            <p:ph type="title"/>
          </p:nvPr>
        </p:nvSpPr>
        <p:spPr>
          <a:xfrm>
            <a:off x="2783632" y="801960"/>
            <a:ext cx="7793037"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sz="3600"/>
              <a:t>El ciclo de la investigación científica</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500"/>
                                        <p:tgtEl>
                                          <p:spTgt spid="3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500"/>
                                        <p:tgtEl>
                                          <p:spTgt spid="2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100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500"/>
                                        <p:tgtEl>
                                          <p:spTgt spid="29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100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500"/>
                                        <p:tgtEl>
                                          <p:spTgt spid="306"/>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100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500"/>
                                        <p:tgtEl>
                                          <p:spTgt spid="30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100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100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500"/>
                                        <p:tgtEl>
                                          <p:spTgt spid="305"/>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100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100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500"/>
                                        <p:tgtEl>
                                          <p:spTgt spid="303"/>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100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500"/>
                                        <p:tgtEl>
                                          <p:spTgt spid="3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Tres niveles de conocimiento </a:t>
            </a:r>
            <a:endParaRPr/>
          </a:p>
        </p:txBody>
      </p:sp>
      <p:sp>
        <p:nvSpPr>
          <p:cNvPr id="317" name="Google Shape;317;p23"/>
          <p:cNvSpPr txBox="1"/>
          <p:nvPr>
            <p:ph idx="1" type="body"/>
          </p:nvPr>
        </p:nvSpPr>
        <p:spPr>
          <a:xfrm>
            <a:off x="695400" y="2017713"/>
            <a:ext cx="11244717" cy="4114800"/>
          </a:xfrm>
          <a:prstGeom prst="rect">
            <a:avLst/>
          </a:prstGeom>
          <a:noFill/>
          <a:ln>
            <a:noFill/>
          </a:ln>
        </p:spPr>
        <p:txBody>
          <a:bodyPr anchorCtr="0" anchor="t" bIns="45700" lIns="91425" spcFirstLastPara="1" rIns="91425" wrap="square" tIns="45700">
            <a:noAutofit/>
          </a:bodyPr>
          <a:lstStyle/>
          <a:p>
            <a:pPr indent="-285750" lvl="1" marL="285750" rtl="0" algn="l">
              <a:spcBef>
                <a:spcPts val="0"/>
              </a:spcBef>
              <a:spcAft>
                <a:spcPts val="0"/>
              </a:spcAft>
              <a:buSzPts val="1540"/>
              <a:buChar char="■"/>
            </a:pPr>
            <a:r>
              <a:rPr lang="es-MX">
                <a:solidFill>
                  <a:srgbClr val="AD8C00"/>
                </a:solidFill>
              </a:rPr>
              <a:t>Axiomas</a:t>
            </a:r>
            <a:r>
              <a:rPr lang="es-MX"/>
              <a:t>.- Planteamientos de la información científica preexistente en la que se basa su estudio.</a:t>
            </a:r>
            <a:endParaRPr/>
          </a:p>
          <a:p>
            <a:pPr indent="-285750" lvl="1" marL="285750" rtl="0" algn="l">
              <a:spcBef>
                <a:spcPts val="560"/>
              </a:spcBef>
              <a:spcAft>
                <a:spcPts val="0"/>
              </a:spcAft>
              <a:buSzPts val="1540"/>
              <a:buChar char="■"/>
            </a:pPr>
            <a:r>
              <a:rPr lang="es-MX">
                <a:solidFill>
                  <a:srgbClr val="AD8C00"/>
                </a:solidFill>
              </a:rPr>
              <a:t>Postulados</a:t>
            </a:r>
            <a:r>
              <a:rPr lang="es-MX"/>
              <a:t>.- Son las preguntas focales pero formuladas en forma de proposiciones lógicas que puedan ser clasificadas como ciertas, falsas o aceptables con cierta probabilidad.</a:t>
            </a:r>
            <a:endParaRPr/>
          </a:p>
          <a:p>
            <a:pPr indent="-285750" lvl="1" marL="285750" rtl="0" algn="l">
              <a:spcBef>
                <a:spcPts val="560"/>
              </a:spcBef>
              <a:spcAft>
                <a:spcPts val="0"/>
              </a:spcAft>
              <a:buSzPts val="1540"/>
              <a:buChar char="■"/>
            </a:pPr>
            <a:r>
              <a:rPr lang="es-MX">
                <a:solidFill>
                  <a:srgbClr val="AD8C00"/>
                </a:solidFill>
              </a:rPr>
              <a:t>Declaración de datos</a:t>
            </a:r>
            <a:r>
              <a:rPr lang="es-MX"/>
              <a:t>.- Definen los datos necesarios para clasificar los postulados como ciertos, falsos o asignarles valores de probabilidad.  Incluyen las técnicas de investigación que se usarán para recolectarlos.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 name="Shape 321"/>
        <p:cNvGrpSpPr/>
        <p:nvPr/>
      </p:nvGrpSpPr>
      <p:grpSpPr>
        <a:xfrm>
          <a:off x="0" y="0"/>
          <a:ext cx="0" cy="0"/>
          <a:chOff x="0" y="0"/>
          <a:chExt cx="0" cy="0"/>
        </a:xfrm>
      </p:grpSpPr>
      <p:sp>
        <p:nvSpPr>
          <p:cNvPr id="322" name="Google Shape;322;p24"/>
          <p:cNvSpPr txBox="1"/>
          <p:nvPr>
            <p:ph type="title"/>
          </p:nvPr>
        </p:nvSpPr>
        <p:spPr>
          <a:xfrm>
            <a:off x="1534585" y="617538"/>
            <a:ext cx="10390716"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sz="3200"/>
              <a:t>Niveles de conocimiento </a:t>
            </a:r>
            <a:br>
              <a:rPr lang="es-MX" sz="3200"/>
            </a:br>
            <a:r>
              <a:rPr lang="es-MX" sz="3200"/>
              <a:t>y procesos de actividad científica</a:t>
            </a:r>
            <a:endParaRPr sz="3200"/>
          </a:p>
        </p:txBody>
      </p:sp>
      <p:grpSp>
        <p:nvGrpSpPr>
          <p:cNvPr id="323" name="Google Shape;323;p24"/>
          <p:cNvGrpSpPr/>
          <p:nvPr/>
        </p:nvGrpSpPr>
        <p:grpSpPr>
          <a:xfrm>
            <a:off x="1415480" y="2996953"/>
            <a:ext cx="9217024" cy="1651248"/>
            <a:chOff x="2063552" y="3299321"/>
            <a:chExt cx="7848600" cy="993775"/>
          </a:xfrm>
        </p:grpSpPr>
        <p:cxnSp>
          <p:nvCxnSpPr>
            <p:cNvPr id="324" name="Google Shape;324;p24"/>
            <p:cNvCxnSpPr/>
            <p:nvPr/>
          </p:nvCxnSpPr>
          <p:spPr>
            <a:xfrm>
              <a:off x="3282752" y="3531096"/>
              <a:ext cx="1828800" cy="0"/>
            </a:xfrm>
            <a:prstGeom prst="straightConnector1">
              <a:avLst/>
            </a:prstGeom>
            <a:noFill/>
            <a:ln cap="flat" cmpd="sng" w="38100">
              <a:solidFill>
                <a:schemeClr val="dk1"/>
              </a:solidFill>
              <a:prstDash val="solid"/>
              <a:miter lim="800000"/>
              <a:headEnd len="med" w="med" type="none"/>
              <a:tailEnd len="med" w="med" type="triangle"/>
            </a:ln>
          </p:spPr>
        </p:cxnSp>
        <p:cxnSp>
          <p:nvCxnSpPr>
            <p:cNvPr id="325" name="Google Shape;325;p24"/>
            <p:cNvCxnSpPr/>
            <p:nvPr/>
          </p:nvCxnSpPr>
          <p:spPr>
            <a:xfrm rot="10800000">
              <a:off x="3282752" y="4112121"/>
              <a:ext cx="1828800" cy="0"/>
            </a:xfrm>
            <a:prstGeom prst="straightConnector1">
              <a:avLst/>
            </a:prstGeom>
            <a:noFill/>
            <a:ln cap="flat" cmpd="sng" w="38100">
              <a:solidFill>
                <a:schemeClr val="dk1"/>
              </a:solidFill>
              <a:prstDash val="solid"/>
              <a:miter lim="800000"/>
              <a:headEnd len="med" w="med" type="none"/>
              <a:tailEnd len="med" w="med" type="triangle"/>
            </a:ln>
          </p:spPr>
        </p:cxnSp>
        <p:cxnSp>
          <p:nvCxnSpPr>
            <p:cNvPr id="326" name="Google Shape;326;p24"/>
            <p:cNvCxnSpPr/>
            <p:nvPr/>
          </p:nvCxnSpPr>
          <p:spPr>
            <a:xfrm>
              <a:off x="6711752" y="3510459"/>
              <a:ext cx="1981200" cy="0"/>
            </a:xfrm>
            <a:prstGeom prst="straightConnector1">
              <a:avLst/>
            </a:prstGeom>
            <a:noFill/>
            <a:ln cap="flat" cmpd="sng" w="38100">
              <a:solidFill>
                <a:schemeClr val="dk1"/>
              </a:solidFill>
              <a:prstDash val="solid"/>
              <a:miter lim="800000"/>
              <a:headEnd len="med" w="med" type="none"/>
              <a:tailEnd len="med" w="med" type="triangle"/>
            </a:ln>
          </p:spPr>
        </p:cxnSp>
        <p:cxnSp>
          <p:nvCxnSpPr>
            <p:cNvPr id="327" name="Google Shape;327;p24"/>
            <p:cNvCxnSpPr/>
            <p:nvPr/>
          </p:nvCxnSpPr>
          <p:spPr>
            <a:xfrm rot="10800000">
              <a:off x="6711752" y="4093071"/>
              <a:ext cx="1981200" cy="0"/>
            </a:xfrm>
            <a:prstGeom prst="straightConnector1">
              <a:avLst/>
            </a:prstGeom>
            <a:noFill/>
            <a:ln cap="flat" cmpd="sng" w="38100">
              <a:solidFill>
                <a:schemeClr val="dk1"/>
              </a:solidFill>
              <a:prstDash val="solid"/>
              <a:miter lim="800000"/>
              <a:headEnd len="med" w="med" type="none"/>
              <a:tailEnd len="med" w="med" type="triangle"/>
            </a:ln>
          </p:spPr>
        </p:cxnSp>
        <p:sp>
          <p:nvSpPr>
            <p:cNvPr id="328" name="Google Shape;328;p24"/>
            <p:cNvSpPr/>
            <p:nvPr/>
          </p:nvSpPr>
          <p:spPr>
            <a:xfrm>
              <a:off x="2063552" y="3302496"/>
              <a:ext cx="1219200" cy="990600"/>
            </a:xfrm>
            <a:prstGeom prst="rect">
              <a:avLst/>
            </a:prstGeom>
            <a:solidFill>
              <a:srgbClr val="FFFF66"/>
            </a:solidFill>
            <a:ln cap="flat" cmpd="sng" w="9525">
              <a:solidFill>
                <a:schemeClr val="dk1"/>
              </a:solidFill>
              <a:prstDash val="solid"/>
              <a:miter lim="800000"/>
              <a:headEnd len="sm" w="sm" type="none"/>
              <a:tailEnd len="sm" w="sm" type="none"/>
            </a:ln>
            <a:effectLst>
              <a:outerShdw rotWithShape="0" algn="ctr" dir="2700000" dist="35921">
                <a:schemeClr val="lt2"/>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Axiomas</a:t>
              </a:r>
              <a:endParaRPr sz="2400">
                <a:solidFill>
                  <a:schemeClr val="dk1"/>
                </a:solidFill>
                <a:latin typeface="Tahoma"/>
                <a:ea typeface="Tahoma"/>
                <a:cs typeface="Tahoma"/>
                <a:sym typeface="Tahoma"/>
              </a:endParaRPr>
            </a:p>
          </p:txBody>
        </p:sp>
        <p:sp>
          <p:nvSpPr>
            <p:cNvPr id="329" name="Google Shape;329;p24"/>
            <p:cNvSpPr/>
            <p:nvPr/>
          </p:nvSpPr>
          <p:spPr>
            <a:xfrm>
              <a:off x="3511352" y="3302496"/>
              <a:ext cx="12954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dk1"/>
                  </a:solidFill>
                  <a:latin typeface="Tahoma"/>
                  <a:ea typeface="Tahoma"/>
                  <a:cs typeface="Tahoma"/>
                  <a:sym typeface="Tahoma"/>
                </a:rPr>
                <a:t>imaginación</a:t>
              </a:r>
              <a:endParaRPr sz="1800">
                <a:solidFill>
                  <a:schemeClr val="dk1"/>
                </a:solidFill>
                <a:latin typeface="Tahoma"/>
                <a:ea typeface="Tahoma"/>
                <a:cs typeface="Tahoma"/>
                <a:sym typeface="Tahoma"/>
              </a:endParaRPr>
            </a:p>
          </p:txBody>
        </p:sp>
        <p:sp>
          <p:nvSpPr>
            <p:cNvPr id="330" name="Google Shape;330;p24"/>
            <p:cNvSpPr/>
            <p:nvPr/>
          </p:nvSpPr>
          <p:spPr>
            <a:xfrm>
              <a:off x="3511352" y="3912096"/>
              <a:ext cx="12954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dk1"/>
                  </a:solidFill>
                  <a:latin typeface="Tahoma"/>
                  <a:ea typeface="Tahoma"/>
                  <a:cs typeface="Tahoma"/>
                  <a:sym typeface="Tahoma"/>
                </a:rPr>
                <a:t>deducción</a:t>
              </a:r>
              <a:endParaRPr sz="1800">
                <a:solidFill>
                  <a:schemeClr val="dk1"/>
                </a:solidFill>
                <a:latin typeface="Tahoma"/>
                <a:ea typeface="Tahoma"/>
                <a:cs typeface="Tahoma"/>
                <a:sym typeface="Tahoma"/>
              </a:endParaRPr>
            </a:p>
          </p:txBody>
        </p:sp>
        <p:sp>
          <p:nvSpPr>
            <p:cNvPr id="331" name="Google Shape;331;p24"/>
            <p:cNvSpPr/>
            <p:nvPr/>
          </p:nvSpPr>
          <p:spPr>
            <a:xfrm>
              <a:off x="5111552" y="3302496"/>
              <a:ext cx="1600200" cy="990600"/>
            </a:xfrm>
            <a:prstGeom prst="rect">
              <a:avLst/>
            </a:prstGeom>
            <a:solidFill>
              <a:srgbClr val="FFFF66"/>
            </a:solidFill>
            <a:ln cap="flat" cmpd="sng" w="9525">
              <a:solidFill>
                <a:schemeClr val="dk1"/>
              </a:solidFill>
              <a:prstDash val="solid"/>
              <a:miter lim="800000"/>
              <a:headEnd len="sm" w="sm" type="none"/>
              <a:tailEnd len="sm" w="sm" type="none"/>
            </a:ln>
            <a:effectLst>
              <a:outerShdw rotWithShape="0" algn="ctr" dir="2700000" dist="35921">
                <a:schemeClr val="lt2"/>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Postulados</a:t>
              </a:r>
              <a:endParaRPr sz="2400">
                <a:solidFill>
                  <a:schemeClr val="dk1"/>
                </a:solidFill>
                <a:latin typeface="Tahoma"/>
                <a:ea typeface="Tahoma"/>
                <a:cs typeface="Tahoma"/>
                <a:sym typeface="Tahoma"/>
              </a:endParaRPr>
            </a:p>
          </p:txBody>
        </p:sp>
        <p:sp>
          <p:nvSpPr>
            <p:cNvPr id="332" name="Google Shape;332;p24"/>
            <p:cNvSpPr/>
            <p:nvPr/>
          </p:nvSpPr>
          <p:spPr>
            <a:xfrm>
              <a:off x="6940352" y="3302496"/>
              <a:ext cx="1447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dk1"/>
                  </a:solidFill>
                  <a:latin typeface="Tahoma"/>
                  <a:ea typeface="Tahoma"/>
                  <a:cs typeface="Tahoma"/>
                  <a:sym typeface="Tahoma"/>
                </a:rPr>
                <a:t>investigación</a:t>
              </a:r>
              <a:endParaRPr sz="1800">
                <a:solidFill>
                  <a:schemeClr val="dk1"/>
                </a:solidFill>
                <a:latin typeface="Tahoma"/>
                <a:ea typeface="Tahoma"/>
                <a:cs typeface="Tahoma"/>
                <a:sym typeface="Tahoma"/>
              </a:endParaRPr>
            </a:p>
          </p:txBody>
        </p:sp>
        <p:sp>
          <p:nvSpPr>
            <p:cNvPr id="333" name="Google Shape;333;p24"/>
            <p:cNvSpPr/>
            <p:nvPr/>
          </p:nvSpPr>
          <p:spPr>
            <a:xfrm>
              <a:off x="6940352" y="3912096"/>
              <a:ext cx="1447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dk1"/>
                  </a:solidFill>
                  <a:latin typeface="Tahoma"/>
                  <a:ea typeface="Tahoma"/>
                  <a:cs typeface="Tahoma"/>
                  <a:sym typeface="Tahoma"/>
                </a:rPr>
                <a:t>comparación</a:t>
              </a:r>
              <a:endParaRPr sz="1800">
                <a:solidFill>
                  <a:schemeClr val="dk1"/>
                </a:solidFill>
                <a:latin typeface="Tahoma"/>
                <a:ea typeface="Tahoma"/>
                <a:cs typeface="Tahoma"/>
                <a:sym typeface="Tahoma"/>
              </a:endParaRPr>
            </a:p>
          </p:txBody>
        </p:sp>
        <p:sp>
          <p:nvSpPr>
            <p:cNvPr id="334" name="Google Shape;334;p24"/>
            <p:cNvSpPr/>
            <p:nvPr/>
          </p:nvSpPr>
          <p:spPr>
            <a:xfrm>
              <a:off x="8692952" y="3299321"/>
              <a:ext cx="1219200" cy="990600"/>
            </a:xfrm>
            <a:prstGeom prst="rect">
              <a:avLst/>
            </a:prstGeom>
            <a:solidFill>
              <a:srgbClr val="FFFF66"/>
            </a:solidFill>
            <a:ln cap="flat" cmpd="sng" w="9525">
              <a:solidFill>
                <a:schemeClr val="dk1"/>
              </a:solidFill>
              <a:prstDash val="solid"/>
              <a:miter lim="800000"/>
              <a:headEnd len="sm" w="sm" type="none"/>
              <a:tailEnd len="sm" w="sm" type="none"/>
            </a:ln>
            <a:effectLst>
              <a:outerShdw rotWithShape="0" algn="ctr" dir="2700000" dist="35921">
                <a:schemeClr val="lt2"/>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Datos</a:t>
              </a:r>
              <a:endParaRPr sz="2400">
                <a:solidFill>
                  <a:schemeClr val="dk1"/>
                </a:solidFill>
                <a:latin typeface="Tahoma"/>
                <a:ea typeface="Tahoma"/>
                <a:cs typeface="Tahoma"/>
                <a:sym typeface="Tahoma"/>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Usos del término hipótesis</a:t>
            </a:r>
            <a:endParaRPr/>
          </a:p>
        </p:txBody>
      </p:sp>
      <p:sp>
        <p:nvSpPr>
          <p:cNvPr id="340" name="Google Shape;340;p25"/>
          <p:cNvSpPr/>
          <p:nvPr/>
        </p:nvSpPr>
        <p:spPr>
          <a:xfrm>
            <a:off x="4914900" y="1981200"/>
            <a:ext cx="2362200" cy="990600"/>
          </a:xfrm>
          <a:prstGeom prst="bevel">
            <a:avLst>
              <a:gd fmla="val 125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MX" sz="2800">
                <a:solidFill>
                  <a:schemeClr val="dk1"/>
                </a:solidFill>
                <a:latin typeface="Tahoma"/>
                <a:ea typeface="Tahoma"/>
                <a:cs typeface="Tahoma"/>
                <a:sym typeface="Tahoma"/>
              </a:rPr>
              <a:t>Hipótesis</a:t>
            </a:r>
            <a:endParaRPr b="1" sz="2800">
              <a:solidFill>
                <a:schemeClr val="dk1"/>
              </a:solidFill>
              <a:latin typeface="Tahoma"/>
              <a:ea typeface="Tahoma"/>
              <a:cs typeface="Tahoma"/>
              <a:sym typeface="Tahoma"/>
            </a:endParaRPr>
          </a:p>
        </p:txBody>
      </p:sp>
      <p:sp>
        <p:nvSpPr>
          <p:cNvPr id="341" name="Google Shape;341;p25"/>
          <p:cNvSpPr/>
          <p:nvPr/>
        </p:nvSpPr>
        <p:spPr>
          <a:xfrm>
            <a:off x="3352800" y="4648200"/>
            <a:ext cx="990600" cy="533400"/>
          </a:xfrm>
          <a:prstGeom prst="rect">
            <a:avLst/>
          </a:prstGeom>
          <a:solidFill>
            <a:srgbClr val="FF575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Teoría</a:t>
            </a:r>
            <a:endParaRPr sz="2400">
              <a:solidFill>
                <a:schemeClr val="dk1"/>
              </a:solidFill>
              <a:latin typeface="Tahoma"/>
              <a:ea typeface="Tahoma"/>
              <a:cs typeface="Tahoma"/>
              <a:sym typeface="Tahoma"/>
            </a:endParaRPr>
          </a:p>
        </p:txBody>
      </p:sp>
      <p:sp>
        <p:nvSpPr>
          <p:cNvPr id="342" name="Google Shape;342;p25"/>
          <p:cNvSpPr/>
          <p:nvPr/>
        </p:nvSpPr>
        <p:spPr>
          <a:xfrm>
            <a:off x="7848600" y="4648200"/>
            <a:ext cx="1371600" cy="533400"/>
          </a:xfrm>
          <a:prstGeom prst="rect">
            <a:avLst/>
          </a:prstGeom>
          <a:solidFill>
            <a:srgbClr val="66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Hipótesis</a:t>
            </a:r>
            <a:endParaRPr sz="2400">
              <a:solidFill>
                <a:schemeClr val="dk1"/>
              </a:solidFill>
              <a:latin typeface="Tahoma"/>
              <a:ea typeface="Tahoma"/>
              <a:cs typeface="Tahoma"/>
              <a:sym typeface="Tahoma"/>
            </a:endParaRPr>
          </a:p>
        </p:txBody>
      </p:sp>
      <p:sp>
        <p:nvSpPr>
          <p:cNvPr id="343" name="Google Shape;343;p25"/>
          <p:cNvSpPr/>
          <p:nvPr/>
        </p:nvSpPr>
        <p:spPr>
          <a:xfrm>
            <a:off x="5372100" y="4648200"/>
            <a:ext cx="1447800" cy="533400"/>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Postulado</a:t>
            </a:r>
            <a:endParaRPr sz="2400">
              <a:solidFill>
                <a:schemeClr val="dk1"/>
              </a:solidFill>
              <a:latin typeface="Tahoma"/>
              <a:ea typeface="Tahoma"/>
              <a:cs typeface="Tahoma"/>
              <a:sym typeface="Tahoma"/>
            </a:endParaRPr>
          </a:p>
        </p:txBody>
      </p:sp>
      <p:sp>
        <p:nvSpPr>
          <p:cNvPr id="344" name="Google Shape;344;p25"/>
          <p:cNvSpPr/>
          <p:nvPr/>
        </p:nvSpPr>
        <p:spPr>
          <a:xfrm>
            <a:off x="4343400" y="3352800"/>
            <a:ext cx="3505200" cy="838200"/>
          </a:xfrm>
          <a:prstGeom prst="ellipse">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Tahoma"/>
                <a:ea typeface="Tahoma"/>
                <a:cs typeface="Tahoma"/>
                <a:sym typeface="Tahoma"/>
              </a:rPr>
              <a:t>Puede entenderse como</a:t>
            </a:r>
            <a:endParaRPr sz="2400">
              <a:solidFill>
                <a:schemeClr val="dk1"/>
              </a:solidFill>
              <a:latin typeface="Tahoma"/>
              <a:ea typeface="Tahoma"/>
              <a:cs typeface="Tahoma"/>
              <a:sym typeface="Tahoma"/>
            </a:endParaRPr>
          </a:p>
        </p:txBody>
      </p:sp>
      <p:cxnSp>
        <p:nvCxnSpPr>
          <p:cNvPr id="345" name="Google Shape;345;p25"/>
          <p:cNvCxnSpPr>
            <a:stCxn id="344" idx="2"/>
            <a:endCxn id="341" idx="0"/>
          </p:cNvCxnSpPr>
          <p:nvPr/>
        </p:nvCxnSpPr>
        <p:spPr>
          <a:xfrm flipH="1">
            <a:off x="3848100" y="3771900"/>
            <a:ext cx="495300" cy="876300"/>
          </a:xfrm>
          <a:prstGeom prst="straightConnector1">
            <a:avLst/>
          </a:prstGeom>
          <a:noFill/>
          <a:ln cap="flat" cmpd="sng" w="38100">
            <a:solidFill>
              <a:schemeClr val="hlink"/>
            </a:solidFill>
            <a:prstDash val="solid"/>
            <a:miter lim="800000"/>
            <a:headEnd len="med" w="med" type="none"/>
            <a:tailEnd len="med" w="med" type="triangle"/>
          </a:ln>
        </p:spPr>
      </p:cxnSp>
      <p:cxnSp>
        <p:nvCxnSpPr>
          <p:cNvPr id="346" name="Google Shape;346;p25"/>
          <p:cNvCxnSpPr>
            <a:stCxn id="344" idx="4"/>
            <a:endCxn id="343" idx="0"/>
          </p:cNvCxnSpPr>
          <p:nvPr/>
        </p:nvCxnSpPr>
        <p:spPr>
          <a:xfrm>
            <a:off x="6096000" y="4191000"/>
            <a:ext cx="0" cy="457200"/>
          </a:xfrm>
          <a:prstGeom prst="straightConnector1">
            <a:avLst/>
          </a:prstGeom>
          <a:noFill/>
          <a:ln cap="flat" cmpd="sng" w="38100">
            <a:solidFill>
              <a:schemeClr val="hlink"/>
            </a:solidFill>
            <a:prstDash val="solid"/>
            <a:miter lim="800000"/>
            <a:headEnd len="med" w="med" type="none"/>
            <a:tailEnd len="med" w="med" type="triangle"/>
          </a:ln>
        </p:spPr>
      </p:cxnSp>
      <p:cxnSp>
        <p:nvCxnSpPr>
          <p:cNvPr id="347" name="Google Shape;347;p25"/>
          <p:cNvCxnSpPr>
            <a:stCxn id="344" idx="6"/>
            <a:endCxn id="342" idx="0"/>
          </p:cNvCxnSpPr>
          <p:nvPr/>
        </p:nvCxnSpPr>
        <p:spPr>
          <a:xfrm>
            <a:off x="7848600" y="3771900"/>
            <a:ext cx="685800" cy="876300"/>
          </a:xfrm>
          <a:prstGeom prst="straightConnector1">
            <a:avLst/>
          </a:prstGeom>
          <a:noFill/>
          <a:ln cap="flat" cmpd="sng" w="38100">
            <a:solidFill>
              <a:schemeClr val="hlink"/>
            </a:solidFill>
            <a:prstDash val="solid"/>
            <a:miter lim="800000"/>
            <a:headEnd len="med" w="med" type="none"/>
            <a:tailEnd len="med" w="med" type="triangle"/>
          </a:ln>
        </p:spPr>
      </p:cxnSp>
      <p:cxnSp>
        <p:nvCxnSpPr>
          <p:cNvPr id="348" name="Google Shape;348;p25"/>
          <p:cNvCxnSpPr>
            <a:stCxn id="340" idx="2"/>
            <a:endCxn id="344" idx="0"/>
          </p:cNvCxnSpPr>
          <p:nvPr/>
        </p:nvCxnSpPr>
        <p:spPr>
          <a:xfrm>
            <a:off x="6096000" y="2971800"/>
            <a:ext cx="0" cy="381000"/>
          </a:xfrm>
          <a:prstGeom prst="straightConnector1">
            <a:avLst/>
          </a:prstGeom>
          <a:noFill/>
          <a:ln cap="flat" cmpd="sng" w="38100">
            <a:solidFill>
              <a:schemeClr val="hlink"/>
            </a:solidFill>
            <a:prstDash val="solid"/>
            <a:miter lim="800000"/>
            <a:headEnd len="med" w="med" type="none"/>
            <a:tailEnd len="med" w="med" type="triangle"/>
          </a:ln>
        </p:spPr>
      </p:cxnSp>
      <p:sp>
        <p:nvSpPr>
          <p:cNvPr id="349" name="Google Shape;349;p25"/>
          <p:cNvSpPr txBox="1"/>
          <p:nvPr/>
        </p:nvSpPr>
        <p:spPr>
          <a:xfrm>
            <a:off x="2438400" y="5486400"/>
            <a:ext cx="1905000" cy="1079500"/>
          </a:xfrm>
          <a:prstGeom prst="rect">
            <a:avLst/>
          </a:prstGeom>
          <a:solidFill>
            <a:srgbClr val="99CCFF"/>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MX" sz="1600">
                <a:solidFill>
                  <a:schemeClr val="dk1"/>
                </a:solidFill>
                <a:latin typeface="Tahoma"/>
                <a:ea typeface="Tahoma"/>
                <a:cs typeface="Tahoma"/>
                <a:sym typeface="Tahoma"/>
              </a:rPr>
              <a:t>Conjunto de proposiciones propuestas como explicación.</a:t>
            </a:r>
            <a:endParaRPr sz="1600">
              <a:solidFill>
                <a:schemeClr val="dk1"/>
              </a:solidFill>
              <a:latin typeface="Tahoma"/>
              <a:ea typeface="Tahoma"/>
              <a:cs typeface="Tahoma"/>
              <a:sym typeface="Tahoma"/>
            </a:endParaRPr>
          </a:p>
        </p:txBody>
      </p:sp>
      <p:sp>
        <p:nvSpPr>
          <p:cNvPr id="350" name="Google Shape;350;p25"/>
          <p:cNvSpPr txBox="1"/>
          <p:nvPr/>
        </p:nvSpPr>
        <p:spPr>
          <a:xfrm>
            <a:off x="5048250" y="5486400"/>
            <a:ext cx="2095500" cy="590550"/>
          </a:xfrm>
          <a:prstGeom prst="rect">
            <a:avLst/>
          </a:prstGeom>
          <a:solidFill>
            <a:srgbClr val="99CCFF"/>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MX" sz="1600">
                <a:solidFill>
                  <a:schemeClr val="dk1"/>
                </a:solidFill>
                <a:latin typeface="Tahoma"/>
                <a:ea typeface="Tahoma"/>
                <a:cs typeface="Tahoma"/>
                <a:sym typeface="Tahoma"/>
              </a:rPr>
              <a:t>Conjetura, una idea nueva o inexplorada</a:t>
            </a:r>
            <a:endParaRPr sz="1600">
              <a:solidFill>
                <a:schemeClr val="dk1"/>
              </a:solidFill>
              <a:latin typeface="Tahoma"/>
              <a:ea typeface="Tahoma"/>
              <a:cs typeface="Tahoma"/>
              <a:sym typeface="Tahoma"/>
            </a:endParaRPr>
          </a:p>
        </p:txBody>
      </p:sp>
      <p:sp>
        <p:nvSpPr>
          <p:cNvPr id="351" name="Google Shape;351;p25"/>
          <p:cNvSpPr txBox="1"/>
          <p:nvPr/>
        </p:nvSpPr>
        <p:spPr>
          <a:xfrm>
            <a:off x="8458200" y="5486400"/>
            <a:ext cx="1752600" cy="1079500"/>
          </a:xfrm>
          <a:prstGeom prst="rect">
            <a:avLst/>
          </a:prstGeom>
          <a:solidFill>
            <a:srgbClr val="99CCFF"/>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MX" sz="1600">
                <a:solidFill>
                  <a:schemeClr val="dk1"/>
                </a:solidFill>
                <a:latin typeface="Tahoma"/>
                <a:ea typeface="Tahoma"/>
                <a:cs typeface="Tahoma"/>
                <a:sym typeface="Tahoma"/>
              </a:rPr>
              <a:t>Una proposición que será puesta a prueba por la investigación.</a:t>
            </a:r>
            <a:endParaRPr sz="1600">
              <a:solidFill>
                <a:schemeClr val="dk1"/>
              </a:solidFill>
              <a:latin typeface="Tahoma"/>
              <a:ea typeface="Tahoma"/>
              <a:cs typeface="Tahoma"/>
              <a:sym typeface="Tahoma"/>
            </a:endParaRPr>
          </a:p>
        </p:txBody>
      </p:sp>
      <p:cxnSp>
        <p:nvCxnSpPr>
          <p:cNvPr id="352" name="Google Shape;352;p25"/>
          <p:cNvCxnSpPr>
            <a:stCxn id="341" idx="2"/>
            <a:endCxn id="349" idx="0"/>
          </p:cNvCxnSpPr>
          <p:nvPr/>
        </p:nvCxnSpPr>
        <p:spPr>
          <a:xfrm rot="5400000">
            <a:off x="3467100" y="5105400"/>
            <a:ext cx="304800" cy="457200"/>
          </a:xfrm>
          <a:prstGeom prst="bentConnector3">
            <a:avLst>
              <a:gd fmla="val 19269" name="adj1"/>
            </a:avLst>
          </a:prstGeom>
          <a:noFill/>
          <a:ln cap="flat" cmpd="sng" w="38100">
            <a:solidFill>
              <a:schemeClr val="hlink"/>
            </a:solidFill>
            <a:prstDash val="solid"/>
            <a:miter lim="800000"/>
            <a:headEnd len="med" w="med" type="none"/>
            <a:tailEnd len="med" w="med" type="triangle"/>
          </a:ln>
        </p:spPr>
      </p:cxnSp>
      <p:cxnSp>
        <p:nvCxnSpPr>
          <p:cNvPr id="353" name="Google Shape;353;p25"/>
          <p:cNvCxnSpPr>
            <a:stCxn id="342" idx="2"/>
            <a:endCxn id="351" idx="0"/>
          </p:cNvCxnSpPr>
          <p:nvPr/>
        </p:nvCxnSpPr>
        <p:spPr>
          <a:xfrm flipH="1" rot="-5400000">
            <a:off x="8782050" y="4933950"/>
            <a:ext cx="304800" cy="800100"/>
          </a:xfrm>
          <a:prstGeom prst="bentConnector3">
            <a:avLst>
              <a:gd fmla="val 24477" name="adj1"/>
            </a:avLst>
          </a:prstGeom>
          <a:noFill/>
          <a:ln cap="flat" cmpd="sng" w="38100">
            <a:solidFill>
              <a:schemeClr val="hlink"/>
            </a:solidFill>
            <a:prstDash val="solid"/>
            <a:miter lim="800000"/>
            <a:headEnd len="med" w="med" type="none"/>
            <a:tailEnd len="med" w="med" type="triangle"/>
          </a:ln>
        </p:spPr>
      </p:cxnSp>
      <p:cxnSp>
        <p:nvCxnSpPr>
          <p:cNvPr id="354" name="Google Shape;354;p25"/>
          <p:cNvCxnSpPr>
            <a:stCxn id="343" idx="2"/>
            <a:endCxn id="350" idx="0"/>
          </p:cNvCxnSpPr>
          <p:nvPr/>
        </p:nvCxnSpPr>
        <p:spPr>
          <a:xfrm>
            <a:off x="6096000" y="5181600"/>
            <a:ext cx="0" cy="304800"/>
          </a:xfrm>
          <a:prstGeom prst="straightConnector1">
            <a:avLst/>
          </a:prstGeom>
          <a:noFill/>
          <a:ln cap="flat" cmpd="sng" w="38100">
            <a:solidFill>
              <a:schemeClr val="hlink"/>
            </a:solidFill>
            <a:prstDash val="solid"/>
            <a:miter lim="800000"/>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dbb1a5ad23_0_119"/>
          <p:cNvSpPr txBox="1"/>
          <p:nvPr>
            <p:ph type="title"/>
          </p:nvPr>
        </p:nvSpPr>
        <p:spPr>
          <a:xfrm>
            <a:off x="1534585" y="617538"/>
            <a:ext cx="10390800" cy="94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1. Para ti, ¿qué es la ciencia? </a:t>
            </a:r>
            <a:br>
              <a:rPr lang="es-MX"/>
            </a:br>
            <a:r>
              <a:rPr lang="es-MX" sz="2400"/>
              <a:t>(</a:t>
            </a:r>
            <a:r>
              <a:rPr lang="es-MX" sz="2400">
                <a:latin typeface="Tahoma"/>
                <a:ea typeface="Tahoma"/>
                <a:cs typeface="Tahoma"/>
                <a:sym typeface="Tahoma"/>
              </a:rPr>
              <a:t>escribe de 3 a 20 palabras que </a:t>
            </a:r>
            <a:r>
              <a:rPr lang="es-MX" sz="2400"/>
              <a:t>reflejan</a:t>
            </a:r>
            <a:r>
              <a:rPr lang="es-MX" sz="2400">
                <a:latin typeface="Tahoma"/>
                <a:ea typeface="Tahoma"/>
                <a:cs typeface="Tahoma"/>
                <a:sym typeface="Tahoma"/>
              </a:rPr>
              <a:t> tu percepción)</a:t>
            </a:r>
            <a:endParaRPr/>
          </a:p>
        </p:txBody>
      </p:sp>
      <p:sp>
        <p:nvSpPr>
          <p:cNvPr id="129" name="Google Shape;129;g1dbb1a5ad23_0_119"/>
          <p:cNvSpPr txBox="1"/>
          <p:nvPr/>
        </p:nvSpPr>
        <p:spPr>
          <a:xfrm>
            <a:off x="6549802" y="127000"/>
            <a:ext cx="4584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Tahoma"/>
                <a:ea typeface="Tahoma"/>
                <a:cs typeface="Tahoma"/>
                <a:sym typeface="Tahoma"/>
              </a:rPr>
              <a:t>Participa: </a:t>
            </a:r>
            <a:r>
              <a:rPr b="1" i="0" lang="es-MX" sz="1800" u="none" cap="none" strike="noStrike">
                <a:solidFill>
                  <a:schemeClr val="dk1"/>
                </a:solidFill>
                <a:latin typeface="Tahoma"/>
                <a:ea typeface="Tahoma"/>
                <a:cs typeface="Tahoma"/>
                <a:sym typeface="Tahoma"/>
              </a:rPr>
              <a:t>vevox.app</a:t>
            </a:r>
            <a:r>
              <a:rPr b="0" i="0" lang="es-MX" sz="1800" u="none" cap="none" strike="noStrike">
                <a:solidFill>
                  <a:schemeClr val="dk1"/>
                </a:solidFill>
                <a:latin typeface="Tahoma"/>
                <a:ea typeface="Tahoma"/>
                <a:cs typeface="Tahoma"/>
                <a:sym typeface="Tahoma"/>
              </a:rPr>
              <a:t>   ID: </a:t>
            </a:r>
            <a:r>
              <a:rPr b="1" i="0" lang="es-MX" sz="1800" u="none" cap="none" strike="noStrike">
                <a:solidFill>
                  <a:schemeClr val="dk1"/>
                </a:solidFill>
                <a:latin typeface="Tahoma"/>
                <a:ea typeface="Tahoma"/>
                <a:cs typeface="Tahoma"/>
                <a:sym typeface="Tahoma"/>
              </a:rPr>
              <a:t>188-445-929</a:t>
            </a:r>
            <a:endParaRPr/>
          </a:p>
        </p:txBody>
      </p:sp>
      <p:sp>
        <p:nvSpPr>
          <p:cNvPr id="130" name="Google Shape;130;g1dbb1a5ad23_0_119"/>
          <p:cNvSpPr/>
          <p:nvPr/>
        </p:nvSpPr>
        <p:spPr>
          <a:xfrm>
            <a:off x="3457200" y="3175350"/>
            <a:ext cx="5277600" cy="507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s-MX" sz="2400" u="none" cap="none" strike="noStrike">
                <a:solidFill>
                  <a:schemeClr val="dk1"/>
                </a:solidFill>
                <a:latin typeface="Tahoma"/>
                <a:ea typeface="Tahoma"/>
                <a:cs typeface="Tahoma"/>
                <a:sym typeface="Tahoma"/>
              </a:rPr>
              <a:t>Escribe una palabra y oprime enviar</a:t>
            </a:r>
            <a:endParaRPr b="0" i="0" sz="2400" u="none" cap="none" strike="noStrike">
              <a:solidFill>
                <a:schemeClr val="dk1"/>
              </a:solidFill>
              <a:latin typeface="Tahoma"/>
              <a:ea typeface="Tahoma"/>
              <a:cs typeface="Tahoma"/>
              <a:sym typeface="Tahoma"/>
            </a:endParaRPr>
          </a:p>
        </p:txBody>
      </p:sp>
      <p:sp>
        <p:nvSpPr>
          <p:cNvPr id="131" name="Google Shape;131;g1dbb1a5ad23_0_119"/>
          <p:cNvSpPr/>
          <p:nvPr/>
        </p:nvSpPr>
        <p:spPr>
          <a:xfrm>
            <a:off x="10922000" y="6985000"/>
            <a:ext cx="745800" cy="215400"/>
          </a:xfrm>
          <a:custGeom>
            <a:rect b="b" l="l" r="r" t="t"/>
            <a:pathLst>
              <a:path extrusionOk="0" h="120000" w="120000">
                <a:moveTo>
                  <a:pt x="0" y="0"/>
                </a:moveTo>
                <a:lnTo>
                  <a:pt x="120000" y="0"/>
                </a:lnTo>
                <a:lnTo>
                  <a:pt x="120000" y="120000"/>
                </a:lnTo>
                <a:lnTo>
                  <a:pt x="0" y="120000"/>
                </a:lnTo>
                <a:close/>
                <a:moveTo>
                  <a:pt x="47003" y="43125"/>
                </a:moveTo>
                <a:lnTo>
                  <a:pt x="47003" y="76875"/>
                </a:lnTo>
                <a:lnTo>
                  <a:pt x="55126" y="76875"/>
                </a:lnTo>
                <a:lnTo>
                  <a:pt x="63249" y="105000"/>
                </a:lnTo>
                <a:lnTo>
                  <a:pt x="63249" y="15000"/>
                </a:lnTo>
                <a:lnTo>
                  <a:pt x="55126" y="43125"/>
                </a:lnTo>
                <a:close/>
              </a:path>
              <a:path extrusionOk="0" fill="darken" h="120000" w="120000">
                <a:moveTo>
                  <a:pt x="47003" y="43125"/>
                </a:moveTo>
                <a:lnTo>
                  <a:pt x="47003" y="76875"/>
                </a:lnTo>
                <a:lnTo>
                  <a:pt x="55126" y="76875"/>
                </a:lnTo>
                <a:lnTo>
                  <a:pt x="63249" y="105000"/>
                </a:lnTo>
                <a:lnTo>
                  <a:pt x="63249" y="15000"/>
                </a:lnTo>
                <a:lnTo>
                  <a:pt x="55126" y="43125"/>
                </a:lnTo>
                <a:close/>
              </a:path>
              <a:path extrusionOk="0" fill="none" h="120000" w="120000">
                <a:moveTo>
                  <a:pt x="47003" y="43125"/>
                </a:moveTo>
                <a:lnTo>
                  <a:pt x="55126" y="43125"/>
                </a:lnTo>
                <a:lnTo>
                  <a:pt x="63249" y="15000"/>
                </a:lnTo>
                <a:lnTo>
                  <a:pt x="63249" y="105000"/>
                </a:lnTo>
                <a:lnTo>
                  <a:pt x="55126" y="76875"/>
                </a:lnTo>
                <a:lnTo>
                  <a:pt x="47003" y="76875"/>
                </a:lnTo>
                <a:close/>
                <a:moveTo>
                  <a:pt x="66498" y="43125"/>
                </a:moveTo>
                <a:lnTo>
                  <a:pt x="72997" y="26250"/>
                </a:lnTo>
                <a:moveTo>
                  <a:pt x="66498" y="60000"/>
                </a:moveTo>
                <a:lnTo>
                  <a:pt x="72997" y="60000"/>
                </a:lnTo>
                <a:moveTo>
                  <a:pt x="66498" y="76875"/>
                </a:moveTo>
                <a:lnTo>
                  <a:pt x="72997" y="93750"/>
                </a:lnTo>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Tahoma"/>
              <a:buNone/>
            </a:pPr>
            <a:r>
              <a:rPr b="0" i="0" lang="es-MX" sz="800" u="none" cap="none" strike="noStrike">
                <a:solidFill>
                  <a:schemeClr val="dk1"/>
                </a:solidFill>
                <a:latin typeface="Tahoma"/>
                <a:ea typeface="Tahoma"/>
                <a:cs typeface="Tahoma"/>
                <a:sym typeface="Tahoma"/>
              </a:rPr>
              <a:t>Vote Trigger</a:t>
            </a:r>
            <a:endParaRPr b="0" i="0" sz="800" u="none" cap="none" strike="noStrike">
              <a:solidFill>
                <a:schemeClr val="dk1"/>
              </a:solidFill>
              <a:latin typeface="Tahoma"/>
              <a:ea typeface="Tahoma"/>
              <a:cs typeface="Tahoma"/>
              <a:sym typeface="Tahoma"/>
            </a:endParaRPr>
          </a:p>
        </p:txBody>
      </p:sp>
      <p:sp>
        <p:nvSpPr>
          <p:cNvPr descr="-" id="132" name="Google Shape;132;g1dbb1a5ad23_0_119"/>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133" name="Google Shape;133;g1dbb1a5ad23_0_119"/>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134" name="Google Shape;134;g1dbb1a5ad23_0_119"/>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descr="-" id="135" name="Google Shape;135;g1dbb1a5ad23_0_119"/>
          <p:cNvSpPr/>
          <p:nvPr/>
        </p:nvSpPr>
        <p:spPr>
          <a:xfrm>
            <a:off x="0" y="0"/>
            <a:ext cx="0" cy="0"/>
          </a:xfrm>
          <a:prstGeom prst="lightningBolt">
            <a:avLst/>
          </a:prstGeom>
          <a:solidFill>
            <a:schemeClr val="accent5"/>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Análisis científico</a:t>
            </a:r>
            <a:endParaRPr/>
          </a:p>
        </p:txBody>
      </p:sp>
      <p:sp>
        <p:nvSpPr>
          <p:cNvPr id="360" name="Google Shape;360;p26"/>
          <p:cNvSpPr txBox="1"/>
          <p:nvPr>
            <p:ph idx="1" type="body"/>
          </p:nvPr>
        </p:nvSpPr>
        <p:spPr>
          <a:xfrm>
            <a:off x="695325" y="2348879"/>
            <a:ext cx="11244263" cy="378363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60000"/>
              <a:buChar char="■"/>
            </a:pPr>
            <a:r>
              <a:rPr lang="es-MX"/>
              <a:t>Las teorías completas evolucionan conforme avanza la investigación.</a:t>
            </a:r>
            <a:endParaRPr/>
          </a:p>
          <a:p>
            <a:pPr indent="-342900" lvl="0" marL="342900" rtl="0" algn="l">
              <a:spcBef>
                <a:spcPts val="496"/>
              </a:spcBef>
              <a:spcAft>
                <a:spcPts val="0"/>
              </a:spcAft>
              <a:buSzPct val="60000"/>
              <a:buChar char="■"/>
            </a:pPr>
            <a:r>
              <a:rPr lang="es-MX"/>
              <a:t>Debe hacerse una definición explícita y cuidadosa de los conceptos usados</a:t>
            </a:r>
            <a:endParaRPr/>
          </a:p>
          <a:p>
            <a:pPr indent="-342900" lvl="0" marL="342900" rtl="0" algn="l">
              <a:spcBef>
                <a:spcPts val="496"/>
              </a:spcBef>
              <a:spcAft>
                <a:spcPts val="0"/>
              </a:spcAft>
              <a:buSzPct val="60000"/>
              <a:buChar char="■"/>
            </a:pPr>
            <a:r>
              <a:rPr lang="es-MX"/>
              <a:t>La evaluación de los postulados es central, aunque esto usualmente no basta para probar una teoría.</a:t>
            </a:r>
            <a:endParaRPr/>
          </a:p>
          <a:p>
            <a:pPr indent="-342900" lvl="0" marL="342900" rtl="0" algn="l">
              <a:spcBef>
                <a:spcPts val="496"/>
              </a:spcBef>
              <a:spcAft>
                <a:spcPts val="0"/>
              </a:spcAft>
              <a:buSzPct val="60000"/>
              <a:buChar char="■"/>
            </a:pPr>
            <a:r>
              <a:rPr lang="es-MX"/>
              <a:t>La medición es escencial en ciencia, pero puede no haber una medida absoluta de alguna cantidad o condición ecológica.</a:t>
            </a:r>
            <a:endParaRPr/>
          </a:p>
          <a:p>
            <a:pPr indent="-342900" lvl="0" marL="342900" rtl="0" algn="l">
              <a:spcBef>
                <a:spcPts val="496"/>
              </a:spcBef>
              <a:spcAft>
                <a:spcPts val="0"/>
              </a:spcAft>
              <a:buSzPct val="60000"/>
              <a:buChar char="■"/>
            </a:pPr>
            <a:r>
              <a:rPr lang="es-MX"/>
              <a:t>Ninguna técnica de investigación es siempre la mejor.</a:t>
            </a:r>
            <a:endParaRPr/>
          </a:p>
          <a:p>
            <a:pPr indent="-342900" lvl="0" marL="342900" rtl="0" algn="l">
              <a:spcBef>
                <a:spcPts val="496"/>
              </a:spcBef>
              <a:spcAft>
                <a:spcPts val="0"/>
              </a:spcAft>
              <a:buSzPct val="60000"/>
              <a:buChar char="■"/>
            </a:pPr>
            <a:r>
              <a:rPr lang="es-MX"/>
              <a:t>Diferentes ecólogos tienen distintas filosofías sobre que debe ser estudiado y de cómo hacerlo.</a:t>
            </a:r>
            <a:endParaRPr/>
          </a:p>
          <a:p>
            <a:pPr indent="-248412" lvl="0" marL="342900" rtl="0" algn="l">
              <a:spcBef>
                <a:spcPts val="496"/>
              </a:spcBef>
              <a:spcAft>
                <a:spcPts val="0"/>
              </a:spcAft>
              <a:buSzPct val="6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534585" y="617538"/>
            <a:ext cx="10390716"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Componentes de las teorías</a:t>
            </a:r>
            <a:endParaRPr/>
          </a:p>
        </p:txBody>
      </p:sp>
      <p:graphicFrame>
        <p:nvGraphicFramePr>
          <p:cNvPr id="366" name="Google Shape;366;p27"/>
          <p:cNvGraphicFramePr/>
          <p:nvPr/>
        </p:nvGraphicFramePr>
        <p:xfrm>
          <a:off x="551384" y="2348879"/>
          <a:ext cx="3000000" cy="3000000"/>
        </p:xfrm>
        <a:graphic>
          <a:graphicData uri="http://schemas.openxmlformats.org/drawingml/2006/table">
            <a:tbl>
              <a:tblPr>
                <a:noFill/>
                <a:tableStyleId>{CE5910CB-25C4-4A33-87CF-AC7D1BBBCF25}</a:tableStyleId>
              </a:tblPr>
              <a:tblGrid>
                <a:gridCol w="2865350"/>
                <a:gridCol w="8079875"/>
              </a:tblGrid>
              <a:tr h="507000">
                <a:tc>
                  <a:txBody>
                    <a:bodyPr/>
                    <a:lstStyle/>
                    <a:p>
                      <a:pPr indent="0" lvl="0" marL="0" marR="0" rtl="0" algn="l">
                        <a:lnSpc>
                          <a:spcPct val="100000"/>
                        </a:lnSpc>
                        <a:spcBef>
                          <a:spcPts val="0"/>
                        </a:spcBef>
                        <a:spcAft>
                          <a:spcPts val="0"/>
                        </a:spcAft>
                        <a:buClr>
                          <a:schemeClr val="folHlink"/>
                        </a:buClr>
                        <a:buSzPts val="1200"/>
                        <a:buFont typeface="Noto Sans Symbols"/>
                        <a:buNone/>
                      </a:pPr>
                      <a:r>
                        <a:rPr b="0" i="0" lang="es-MX" sz="2000" u="none" cap="none" strike="noStrike">
                          <a:solidFill>
                            <a:schemeClr val="dk1"/>
                          </a:solidFill>
                          <a:latin typeface="Tahoma"/>
                          <a:ea typeface="Tahoma"/>
                          <a:cs typeface="Tahoma"/>
                          <a:sym typeface="Tahoma"/>
                        </a:rPr>
                        <a:t>Concepto</a:t>
                      </a:r>
                      <a:endParaRPr b="0" i="0" sz="2000" u="none" cap="none" strike="noStrike">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960"/>
                        <a:buFont typeface="Noto Sans Symbols"/>
                        <a:buNone/>
                      </a:pPr>
                      <a:r>
                        <a:rPr b="0" i="0" lang="es-MX" sz="1600" u="none" cap="none" strike="noStrike">
                          <a:solidFill>
                            <a:schemeClr val="dk1"/>
                          </a:solidFill>
                          <a:latin typeface="Tahoma"/>
                          <a:ea typeface="Tahoma"/>
                          <a:cs typeface="Tahoma"/>
                          <a:sym typeface="Tahoma"/>
                        </a:rPr>
                        <a:t>Cualquier término que pueda ser definido y usado en un axioma o postulado.</a:t>
                      </a:r>
                      <a:endParaRPr b="0" i="0" sz="16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4550">
                <a:tc>
                  <a:txBody>
                    <a:bodyPr/>
                    <a:lstStyle/>
                    <a:p>
                      <a:pPr indent="0" lvl="0" marL="0" marR="0" rtl="0" algn="l">
                        <a:lnSpc>
                          <a:spcPct val="100000"/>
                        </a:lnSpc>
                        <a:spcBef>
                          <a:spcPts val="0"/>
                        </a:spcBef>
                        <a:spcAft>
                          <a:spcPts val="0"/>
                        </a:spcAft>
                        <a:buClr>
                          <a:schemeClr val="folHlink"/>
                        </a:buClr>
                        <a:buSzPts val="1200"/>
                        <a:buFont typeface="Noto Sans Symbols"/>
                        <a:buNone/>
                      </a:pPr>
                      <a:r>
                        <a:rPr b="0" i="0" lang="es-MX" sz="2000" u="none" cap="none" strike="noStrike">
                          <a:solidFill>
                            <a:schemeClr val="dk1"/>
                          </a:solidFill>
                          <a:latin typeface="Tahoma"/>
                          <a:ea typeface="Tahoma"/>
                          <a:cs typeface="Tahoma"/>
                          <a:sym typeface="Tahoma"/>
                        </a:rPr>
                        <a:t>Axioma</a:t>
                      </a:r>
                      <a:endParaRPr b="0" i="0" sz="2000" u="none" cap="none" strike="noStrike">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66"/>
                    </a:solidFill>
                  </a:tcPr>
                </a:tc>
                <a:tc>
                  <a:txBody>
                    <a:bodyPr/>
                    <a:lstStyle/>
                    <a:p>
                      <a:pPr indent="0" lvl="0" marL="0" marR="0" rtl="0" algn="l">
                        <a:lnSpc>
                          <a:spcPct val="100000"/>
                        </a:lnSpc>
                        <a:spcBef>
                          <a:spcPts val="0"/>
                        </a:spcBef>
                        <a:spcAft>
                          <a:spcPts val="0"/>
                        </a:spcAft>
                        <a:buClr>
                          <a:schemeClr val="folHlink"/>
                        </a:buClr>
                        <a:buSzPts val="960"/>
                        <a:buFont typeface="Noto Sans Symbols"/>
                        <a:buNone/>
                      </a:pPr>
                      <a:r>
                        <a:rPr b="0" i="0" lang="es-MX" sz="1600" u="none" cap="none" strike="noStrike">
                          <a:solidFill>
                            <a:schemeClr val="dk1"/>
                          </a:solidFill>
                          <a:latin typeface="Tahoma"/>
                          <a:ea typeface="Tahoma"/>
                          <a:cs typeface="Tahoma"/>
                          <a:sym typeface="Tahoma"/>
                        </a:rPr>
                        <a:t>Una proposición que se supone cierta y es usada al definir el cuerpo de conocimiento a usar.</a:t>
                      </a:r>
                      <a:endParaRPr b="0" i="0" sz="16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66"/>
                    </a:solidFill>
                  </a:tcPr>
                </a:tc>
              </a:tr>
              <a:tr h="365750">
                <a:tc>
                  <a:txBody>
                    <a:bodyPr/>
                    <a:lstStyle/>
                    <a:p>
                      <a:pPr indent="0" lvl="0" marL="0" marR="0" rtl="0" algn="l">
                        <a:lnSpc>
                          <a:spcPct val="100000"/>
                        </a:lnSpc>
                        <a:spcBef>
                          <a:spcPts val="0"/>
                        </a:spcBef>
                        <a:spcAft>
                          <a:spcPts val="0"/>
                        </a:spcAft>
                        <a:buClr>
                          <a:schemeClr val="folHlink"/>
                        </a:buClr>
                        <a:buSzPts val="1200"/>
                        <a:buFont typeface="Noto Sans Symbols"/>
                        <a:buNone/>
                      </a:pPr>
                      <a:r>
                        <a:rPr b="0" i="0" lang="es-MX" sz="2000" u="none" cap="none" strike="noStrike">
                          <a:solidFill>
                            <a:schemeClr val="dk1"/>
                          </a:solidFill>
                          <a:latin typeface="Tahoma"/>
                          <a:ea typeface="Tahoma"/>
                          <a:cs typeface="Tahoma"/>
                          <a:sym typeface="Tahoma"/>
                        </a:rPr>
                        <a:t>Axioma dominante</a:t>
                      </a:r>
                      <a:endParaRPr b="0" i="0" sz="2000" u="none" cap="none" strike="noStrike">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960"/>
                        <a:buFont typeface="Noto Sans Symbols"/>
                        <a:buNone/>
                      </a:pPr>
                      <a:r>
                        <a:rPr b="0" i="0" lang="es-MX" sz="1600" u="none" cap="none" strike="noStrike">
                          <a:solidFill>
                            <a:schemeClr val="dk1"/>
                          </a:solidFill>
                          <a:latin typeface="Tahoma"/>
                          <a:ea typeface="Tahoma"/>
                          <a:cs typeface="Tahoma"/>
                          <a:sym typeface="Tahoma"/>
                        </a:rPr>
                        <a:t>Define el cuerpo general de conocimiento a usar.</a:t>
                      </a:r>
                      <a:endParaRPr b="0" i="0" sz="16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2350">
                <a:tc>
                  <a:txBody>
                    <a:bodyPr/>
                    <a:lstStyle/>
                    <a:p>
                      <a:pPr indent="0" lvl="0" marL="0" marR="0" rtl="0" algn="l">
                        <a:lnSpc>
                          <a:spcPct val="100000"/>
                        </a:lnSpc>
                        <a:spcBef>
                          <a:spcPts val="0"/>
                        </a:spcBef>
                        <a:spcAft>
                          <a:spcPts val="0"/>
                        </a:spcAft>
                        <a:buClr>
                          <a:schemeClr val="folHlink"/>
                        </a:buClr>
                        <a:buSzPts val="1200"/>
                        <a:buFont typeface="Noto Sans Symbols"/>
                        <a:buNone/>
                      </a:pPr>
                      <a:r>
                        <a:rPr b="0" i="0" lang="es-MX" sz="2000" u="none" cap="none" strike="noStrike">
                          <a:solidFill>
                            <a:schemeClr val="dk1"/>
                          </a:solidFill>
                          <a:latin typeface="Tahoma"/>
                          <a:ea typeface="Tahoma"/>
                          <a:cs typeface="Tahoma"/>
                          <a:sym typeface="Tahoma"/>
                        </a:rPr>
                        <a:t>Postulado</a:t>
                      </a:r>
                      <a:endParaRPr b="0" i="0" sz="2000" u="none" cap="none" strike="noStrike">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66"/>
                    </a:solidFill>
                  </a:tcPr>
                </a:tc>
                <a:tc>
                  <a:txBody>
                    <a:bodyPr/>
                    <a:lstStyle/>
                    <a:p>
                      <a:pPr indent="0" lvl="0" marL="0" marR="0" rtl="0" algn="l">
                        <a:lnSpc>
                          <a:spcPct val="100000"/>
                        </a:lnSpc>
                        <a:spcBef>
                          <a:spcPts val="0"/>
                        </a:spcBef>
                        <a:spcAft>
                          <a:spcPts val="0"/>
                        </a:spcAft>
                        <a:buClr>
                          <a:schemeClr val="folHlink"/>
                        </a:buClr>
                        <a:buSzPts val="960"/>
                        <a:buFont typeface="Noto Sans Symbols"/>
                        <a:buNone/>
                      </a:pPr>
                      <a:r>
                        <a:rPr b="0" i="0" lang="es-MX" sz="1600" u="none" cap="none" strike="noStrike">
                          <a:solidFill>
                            <a:schemeClr val="dk1"/>
                          </a:solidFill>
                          <a:latin typeface="Tahoma"/>
                          <a:ea typeface="Tahoma"/>
                          <a:cs typeface="Tahoma"/>
                          <a:sym typeface="Tahoma"/>
                        </a:rPr>
                        <a:t>Proposición que se investiga mediante la medición de sus conceptos.</a:t>
                      </a:r>
                      <a:endParaRPr b="0" i="0" sz="16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66"/>
                    </a:solidFill>
                  </a:tcPr>
                </a:tc>
              </a:tr>
              <a:tr h="490875">
                <a:tc>
                  <a:txBody>
                    <a:bodyPr/>
                    <a:lstStyle/>
                    <a:p>
                      <a:pPr indent="0" lvl="0" marL="0" marR="0" rtl="0" algn="l">
                        <a:lnSpc>
                          <a:spcPct val="100000"/>
                        </a:lnSpc>
                        <a:spcBef>
                          <a:spcPts val="0"/>
                        </a:spcBef>
                        <a:spcAft>
                          <a:spcPts val="0"/>
                        </a:spcAft>
                        <a:buClr>
                          <a:schemeClr val="folHlink"/>
                        </a:buClr>
                        <a:buSzPts val="1200"/>
                        <a:buFont typeface="Noto Sans Symbols"/>
                        <a:buNone/>
                      </a:pPr>
                      <a:r>
                        <a:rPr b="0" i="0" lang="es-MX" sz="2000" u="none" cap="none" strike="noStrike">
                          <a:solidFill>
                            <a:schemeClr val="dk1"/>
                          </a:solidFill>
                          <a:latin typeface="Tahoma"/>
                          <a:ea typeface="Tahoma"/>
                          <a:cs typeface="Tahoma"/>
                          <a:sym typeface="Tahoma"/>
                        </a:rPr>
                        <a:t>Postulado dominante</a:t>
                      </a:r>
                      <a:endParaRPr b="0" i="0" sz="2000" u="none" cap="none" strike="noStrike">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960"/>
                        <a:buFont typeface="Noto Sans Symbols"/>
                        <a:buNone/>
                      </a:pPr>
                      <a:r>
                        <a:rPr b="0" i="0" lang="es-MX" sz="1600" u="none" cap="none" strike="noStrike">
                          <a:solidFill>
                            <a:schemeClr val="dk1"/>
                          </a:solidFill>
                          <a:latin typeface="Tahoma"/>
                          <a:ea typeface="Tahoma"/>
                          <a:cs typeface="Tahoma"/>
                          <a:sym typeface="Tahoma"/>
                        </a:rPr>
                        <a:t>Pregunta amplia que no puede ser resuelta por una investigación aislada.</a:t>
                      </a:r>
                      <a:endParaRPr b="0" i="0" sz="16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0875">
                <a:tc>
                  <a:txBody>
                    <a:bodyPr/>
                    <a:lstStyle/>
                    <a:p>
                      <a:pPr indent="0" lvl="0" marL="0" marR="0" rtl="0" algn="l">
                        <a:lnSpc>
                          <a:spcPct val="100000"/>
                        </a:lnSpc>
                        <a:spcBef>
                          <a:spcPts val="0"/>
                        </a:spcBef>
                        <a:spcAft>
                          <a:spcPts val="0"/>
                        </a:spcAft>
                        <a:buClr>
                          <a:schemeClr val="folHlink"/>
                        </a:buClr>
                        <a:buSzPts val="1200"/>
                        <a:buFont typeface="Noto Sans Symbols"/>
                        <a:buNone/>
                      </a:pPr>
                      <a:r>
                        <a:rPr b="0" i="0" lang="es-MX" sz="2000" u="none" cap="none" strike="noStrike">
                          <a:solidFill>
                            <a:schemeClr val="dk1"/>
                          </a:solidFill>
                          <a:latin typeface="Tahoma"/>
                          <a:ea typeface="Tahoma"/>
                          <a:cs typeface="Tahoma"/>
                          <a:sym typeface="Tahoma"/>
                        </a:rPr>
                        <a:t>Ley</a:t>
                      </a:r>
                      <a:endParaRPr b="0" i="0" sz="2000" u="none" cap="none" strike="noStrike">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66"/>
                    </a:solidFill>
                  </a:tcPr>
                </a:tc>
                <a:tc>
                  <a:txBody>
                    <a:bodyPr/>
                    <a:lstStyle/>
                    <a:p>
                      <a:pPr indent="0" lvl="0" marL="0" marR="0" rtl="0" algn="l">
                        <a:lnSpc>
                          <a:spcPct val="100000"/>
                        </a:lnSpc>
                        <a:spcBef>
                          <a:spcPts val="0"/>
                        </a:spcBef>
                        <a:spcAft>
                          <a:spcPts val="0"/>
                        </a:spcAft>
                        <a:buClr>
                          <a:schemeClr val="folHlink"/>
                        </a:buClr>
                        <a:buSzPts val="960"/>
                        <a:buFont typeface="Noto Sans Symbols"/>
                        <a:buNone/>
                      </a:pPr>
                      <a:r>
                        <a:rPr b="0" i="0" lang="es-MX" sz="1600" u="none" cap="none" strike="noStrike">
                          <a:solidFill>
                            <a:schemeClr val="dk1"/>
                          </a:solidFill>
                          <a:latin typeface="Tahoma"/>
                          <a:ea typeface="Tahoma"/>
                          <a:cs typeface="Tahoma"/>
                          <a:sym typeface="Tahoma"/>
                        </a:rPr>
                        <a:t>Relación derivada empiricamente que es universalmente consistente.</a:t>
                      </a:r>
                      <a:endParaRPr b="0" i="0" sz="16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66"/>
                    </a:solidFill>
                  </a:tcPr>
                </a:tc>
              </a:tr>
              <a:tr h="555350">
                <a:tc>
                  <a:txBody>
                    <a:bodyPr/>
                    <a:lstStyle/>
                    <a:p>
                      <a:pPr indent="0" lvl="0" marL="0" marR="0" rtl="0" algn="l">
                        <a:lnSpc>
                          <a:spcPct val="100000"/>
                        </a:lnSpc>
                        <a:spcBef>
                          <a:spcPts val="0"/>
                        </a:spcBef>
                        <a:spcAft>
                          <a:spcPts val="0"/>
                        </a:spcAft>
                        <a:buClr>
                          <a:schemeClr val="folHlink"/>
                        </a:buClr>
                        <a:buSzPts val="1200"/>
                        <a:buFont typeface="Noto Sans Symbols"/>
                        <a:buNone/>
                      </a:pPr>
                      <a:r>
                        <a:rPr b="0" i="0" lang="es-MX" sz="2000" u="none" cap="none" strike="noStrike">
                          <a:solidFill>
                            <a:schemeClr val="dk1"/>
                          </a:solidFill>
                          <a:latin typeface="Tahoma"/>
                          <a:ea typeface="Tahoma"/>
                          <a:cs typeface="Tahoma"/>
                          <a:sym typeface="Tahoma"/>
                        </a:rPr>
                        <a:t>Declaración de datos</a:t>
                      </a:r>
                      <a:endParaRPr b="0" i="0" sz="2000" u="none" cap="none" strike="noStrike">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960"/>
                        <a:buFont typeface="Noto Sans Symbols"/>
                        <a:buNone/>
                      </a:pPr>
                      <a:r>
                        <a:rPr b="0" i="0" lang="es-MX" sz="1600" u="none" cap="none" strike="noStrike">
                          <a:solidFill>
                            <a:schemeClr val="dk1"/>
                          </a:solidFill>
                          <a:latin typeface="Tahoma"/>
                          <a:ea typeface="Tahoma"/>
                          <a:cs typeface="Tahoma"/>
                          <a:sym typeface="Tahoma"/>
                        </a:rPr>
                        <a:t>Las especificaciones de los datos recolectados para probar un postulado</a:t>
                      </a:r>
                      <a:endParaRPr b="0" i="0" sz="16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4550">
                <a:tc>
                  <a:txBody>
                    <a:bodyPr/>
                    <a:lstStyle/>
                    <a:p>
                      <a:pPr indent="0" lvl="0" marL="0" marR="0" rtl="0" algn="l">
                        <a:lnSpc>
                          <a:spcPct val="100000"/>
                        </a:lnSpc>
                        <a:spcBef>
                          <a:spcPts val="0"/>
                        </a:spcBef>
                        <a:spcAft>
                          <a:spcPts val="0"/>
                        </a:spcAft>
                        <a:buClr>
                          <a:schemeClr val="folHlink"/>
                        </a:buClr>
                        <a:buSzPts val="1200"/>
                        <a:buFont typeface="Noto Sans Symbols"/>
                        <a:buNone/>
                      </a:pPr>
                      <a:r>
                        <a:rPr b="0" i="0" lang="es-MX" sz="2000" u="none" cap="none" strike="noStrike">
                          <a:solidFill>
                            <a:schemeClr val="dk1"/>
                          </a:solidFill>
                          <a:latin typeface="Tahoma"/>
                          <a:ea typeface="Tahoma"/>
                          <a:cs typeface="Tahoma"/>
                          <a:sym typeface="Tahoma"/>
                        </a:rPr>
                        <a:t>Hipótesis</a:t>
                      </a:r>
                      <a:endParaRPr b="0" i="0" sz="2000" u="none" cap="none" strike="noStrike">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66"/>
                    </a:solidFill>
                  </a:tcPr>
                </a:tc>
                <a:tc>
                  <a:txBody>
                    <a:bodyPr/>
                    <a:lstStyle/>
                    <a:p>
                      <a:pPr indent="0" lvl="0" marL="0" marR="0" rtl="0" algn="l">
                        <a:lnSpc>
                          <a:spcPct val="100000"/>
                        </a:lnSpc>
                        <a:spcBef>
                          <a:spcPts val="0"/>
                        </a:spcBef>
                        <a:spcAft>
                          <a:spcPts val="0"/>
                        </a:spcAft>
                        <a:buClr>
                          <a:schemeClr val="folHlink"/>
                        </a:buClr>
                        <a:buSzPts val="960"/>
                        <a:buFont typeface="Noto Sans Symbols"/>
                        <a:buNone/>
                      </a:pPr>
                      <a:r>
                        <a:rPr b="0" i="0" lang="es-MX" sz="1600" u="none" cap="none" strike="noStrike">
                          <a:solidFill>
                            <a:schemeClr val="dk1"/>
                          </a:solidFill>
                          <a:latin typeface="Tahoma"/>
                          <a:ea typeface="Tahoma"/>
                          <a:cs typeface="Tahoma"/>
                          <a:sym typeface="Tahoma"/>
                        </a:rPr>
                        <a:t>Una proposición de datos  construida para producir una prueba lógica de un postulado.</a:t>
                      </a:r>
                      <a:endParaRPr b="0" i="0" sz="16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66"/>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Críticas a la investigación ecológica</a:t>
            </a:r>
            <a:endParaRPr/>
          </a:p>
        </p:txBody>
      </p:sp>
      <p:sp>
        <p:nvSpPr>
          <p:cNvPr id="372" name="Google Shape;372;p28"/>
          <p:cNvSpPr txBox="1"/>
          <p:nvPr>
            <p:ph idx="1" type="body"/>
          </p:nvPr>
        </p:nvSpPr>
        <p:spPr>
          <a:xfrm>
            <a:off x="695325" y="2564903"/>
            <a:ext cx="11244263" cy="35676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s-MX"/>
              <a:t>Ha habido falta de progreso en ecología</a:t>
            </a:r>
            <a:endParaRPr/>
          </a:p>
          <a:p>
            <a:pPr indent="-342900" lvl="0" marL="342900" rtl="0" algn="l">
              <a:spcBef>
                <a:spcPts val="640"/>
              </a:spcBef>
              <a:spcAft>
                <a:spcPts val="0"/>
              </a:spcAft>
              <a:buSzPts val="1920"/>
              <a:buChar char="■"/>
            </a:pPr>
            <a:r>
              <a:rPr lang="es-MX"/>
              <a:t>No ha surgido una teoría general</a:t>
            </a:r>
            <a:endParaRPr/>
          </a:p>
          <a:p>
            <a:pPr indent="-342900" lvl="0" marL="342900" rtl="0" algn="l">
              <a:spcBef>
                <a:spcPts val="640"/>
              </a:spcBef>
              <a:spcAft>
                <a:spcPts val="0"/>
              </a:spcAft>
              <a:buSzPts val="1920"/>
              <a:buChar char="■"/>
            </a:pPr>
            <a:r>
              <a:rPr lang="es-MX"/>
              <a:t>Los conceptos ecológicos son inadecuados</a:t>
            </a:r>
            <a:endParaRPr/>
          </a:p>
          <a:p>
            <a:pPr indent="-342900" lvl="0" marL="342900" rtl="0" algn="l">
              <a:spcBef>
                <a:spcPts val="640"/>
              </a:spcBef>
              <a:spcAft>
                <a:spcPts val="0"/>
              </a:spcAft>
              <a:buSzPts val="1920"/>
              <a:buChar char="■"/>
            </a:pPr>
            <a:r>
              <a:rPr lang="es-MX"/>
              <a:t>Los ecólogos no prueban sus teorías</a:t>
            </a:r>
            <a:endParaRPr/>
          </a:p>
          <a:p>
            <a:pPr indent="-220980" lvl="0" marL="342900" rtl="0" algn="l">
              <a:spcBef>
                <a:spcPts val="640"/>
              </a:spcBef>
              <a:spcAft>
                <a:spcPts val="0"/>
              </a:spcAft>
              <a:buSzPts val="192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Bacon y la la ciencia occidental</a:t>
            </a:r>
            <a:endParaRPr/>
          </a:p>
        </p:txBody>
      </p:sp>
      <p:sp>
        <p:nvSpPr>
          <p:cNvPr id="141" name="Google Shape;141;p3"/>
          <p:cNvSpPr txBox="1"/>
          <p:nvPr>
            <p:ph idx="1" type="body"/>
          </p:nvPr>
        </p:nvSpPr>
        <p:spPr>
          <a:xfrm>
            <a:off x="695400" y="2246313"/>
            <a:ext cx="112446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es-MX" sz="2000">
                <a:latin typeface="Arial"/>
                <a:ea typeface="Arial"/>
                <a:cs typeface="Arial"/>
                <a:sym typeface="Arial"/>
              </a:rPr>
              <a:t>Es frecuente que se relacione el origen de la ciencia con el estadista y filósofo británico </a:t>
            </a:r>
            <a:r>
              <a:rPr b="1" lang="es-MX" sz="2000">
                <a:latin typeface="Arial"/>
                <a:ea typeface="Arial"/>
                <a:cs typeface="Arial"/>
                <a:sym typeface="Arial"/>
              </a:rPr>
              <a:t>Sir Francis Bacon (1561-1626)</a:t>
            </a:r>
            <a:r>
              <a:rPr lang="es-MX" sz="2000">
                <a:latin typeface="Arial"/>
                <a:ea typeface="Arial"/>
                <a:cs typeface="Arial"/>
                <a:sym typeface="Arial"/>
              </a:rPr>
              <a:t>.  </a:t>
            </a:r>
            <a:endParaRPr/>
          </a:p>
          <a:p>
            <a:pPr indent="-342900" lvl="0" marL="342900" rtl="0" algn="l">
              <a:spcBef>
                <a:spcPts val="600"/>
              </a:spcBef>
              <a:spcAft>
                <a:spcPts val="0"/>
              </a:spcAft>
              <a:buSzPts val="1200"/>
              <a:buChar char="■"/>
            </a:pPr>
            <a:r>
              <a:rPr lang="es-MX" sz="2000">
                <a:latin typeface="Arial"/>
                <a:ea typeface="Arial"/>
                <a:cs typeface="Arial"/>
                <a:sym typeface="Arial"/>
              </a:rPr>
              <a:t>Bacon propone en su </a:t>
            </a:r>
            <a:r>
              <a:rPr i="1" lang="es-MX" sz="2000">
                <a:latin typeface="Arial"/>
                <a:ea typeface="Arial"/>
                <a:cs typeface="Arial"/>
                <a:sym typeface="Arial"/>
              </a:rPr>
              <a:t>Novum Organum</a:t>
            </a:r>
            <a:r>
              <a:rPr lang="es-MX" sz="2000">
                <a:latin typeface="Arial"/>
                <a:ea typeface="Arial"/>
                <a:cs typeface="Arial"/>
                <a:sym typeface="Arial"/>
              </a:rPr>
              <a:t> (1620) que el viejo método aristotélico, que había dominado por más de 1800 años, fuera substituido por un nuevo órgano o sistema basado en el </a:t>
            </a:r>
            <a:r>
              <a:rPr b="1" lang="es-MX" sz="2000">
                <a:latin typeface="Arial"/>
                <a:ea typeface="Arial"/>
                <a:cs typeface="Arial"/>
                <a:sym typeface="Arial"/>
              </a:rPr>
              <a:t>estudio inductivo de la naturaleza</a:t>
            </a:r>
            <a:r>
              <a:rPr lang="es-MX" sz="2000">
                <a:latin typeface="Arial"/>
                <a:ea typeface="Arial"/>
                <a:cs typeface="Arial"/>
                <a:sym typeface="Arial"/>
              </a:rPr>
              <a:t>.  </a:t>
            </a:r>
            <a:endParaRPr/>
          </a:p>
          <a:p>
            <a:pPr indent="-342900" lvl="0" marL="342900" rtl="0" algn="l">
              <a:spcBef>
                <a:spcPts val="600"/>
              </a:spcBef>
              <a:spcAft>
                <a:spcPts val="0"/>
              </a:spcAft>
              <a:buSzPts val="1200"/>
              <a:buChar char="■"/>
            </a:pPr>
            <a:r>
              <a:rPr lang="es-MX" sz="2000">
                <a:latin typeface="Arial"/>
                <a:ea typeface="Arial"/>
                <a:cs typeface="Arial"/>
                <a:sym typeface="Arial"/>
              </a:rPr>
              <a:t>Bacon, sin modestia alguna, intentaba: </a:t>
            </a:r>
            <a:endParaRPr sz="2000">
              <a:latin typeface="Arial"/>
              <a:ea typeface="Arial"/>
              <a:cs typeface="Arial"/>
              <a:sym typeface="Arial"/>
            </a:endParaRPr>
          </a:p>
          <a:p>
            <a:pPr indent="-285750" lvl="1" marL="742950" rtl="0" algn="l">
              <a:spcBef>
                <a:spcPts val="600"/>
              </a:spcBef>
              <a:spcAft>
                <a:spcPts val="0"/>
              </a:spcAft>
              <a:buSzPts val="990"/>
              <a:buChar char="■"/>
            </a:pPr>
            <a:r>
              <a:rPr lang="es-MX" sz="1800">
                <a:solidFill>
                  <a:srgbClr val="A61C00"/>
                </a:solidFill>
                <a:latin typeface="Arial"/>
                <a:ea typeface="Arial"/>
                <a:cs typeface="Arial"/>
                <a:sym typeface="Arial"/>
              </a:rPr>
              <a:t>“Iniciar una reconstrucción total de las ciencias, las artes prácticas y todo el conocimiento humano, erigida sobre fundamentos apropiados”</a:t>
            </a:r>
            <a:r>
              <a:rPr lang="es-MX" sz="1800">
                <a:latin typeface="Arial"/>
                <a:ea typeface="Arial"/>
                <a:cs typeface="Arial"/>
                <a:sym typeface="Arial"/>
              </a:rPr>
              <a:t>.  </a:t>
            </a:r>
            <a:endParaRPr sz="1800">
              <a:latin typeface="Arial"/>
              <a:ea typeface="Arial"/>
              <a:cs typeface="Arial"/>
              <a:sym typeface="Arial"/>
            </a:endParaRPr>
          </a:p>
          <a:p>
            <a:pPr indent="-342900" lvl="0" marL="342900" rtl="0" algn="l">
              <a:spcBef>
                <a:spcPts val="600"/>
              </a:spcBef>
              <a:spcAft>
                <a:spcPts val="0"/>
              </a:spcAft>
              <a:buSzPts val="1200"/>
              <a:buChar char="■"/>
            </a:pPr>
            <a:r>
              <a:rPr lang="es-MX" sz="2000">
                <a:latin typeface="Arial"/>
                <a:ea typeface="Arial"/>
                <a:cs typeface="Arial"/>
                <a:sym typeface="Arial"/>
              </a:rPr>
              <a:t>El elemento crítico en sus fundamentos fue el </a:t>
            </a:r>
            <a:r>
              <a:rPr b="1" lang="es-MX" sz="2000">
                <a:latin typeface="Arial"/>
                <a:ea typeface="Arial"/>
                <a:cs typeface="Arial"/>
                <a:sym typeface="Arial"/>
              </a:rPr>
              <a:t>método de experimentación</a:t>
            </a:r>
            <a:r>
              <a:rPr lang="es-MX" sz="2000">
                <a:latin typeface="Arial"/>
                <a:ea typeface="Arial"/>
                <a:cs typeface="Arial"/>
                <a:sym typeface="Arial"/>
              </a:rPr>
              <a:t>.  Así, una manipulación deliberada de variables debería </a:t>
            </a:r>
            <a:r>
              <a:rPr lang="es-MX" sz="2000">
                <a:latin typeface="Arial"/>
                <a:ea typeface="Arial"/>
                <a:cs typeface="Arial"/>
                <a:sym typeface="Arial"/>
              </a:rPr>
              <a:t>reemplazar</a:t>
            </a:r>
            <a:r>
              <a:rPr lang="es-MX" sz="2000">
                <a:latin typeface="Arial"/>
                <a:ea typeface="Arial"/>
                <a:cs typeface="Arial"/>
                <a:sym typeface="Arial"/>
              </a:rPr>
              <a:t> el tipo de </a:t>
            </a:r>
            <a:r>
              <a:rPr lang="es-MX" sz="2000">
                <a:latin typeface="Arial"/>
                <a:ea typeface="Arial"/>
                <a:cs typeface="Arial"/>
                <a:sym typeface="Arial"/>
              </a:rPr>
              <a:t>empirismo</a:t>
            </a:r>
            <a:r>
              <a:rPr lang="es-MX" sz="2000">
                <a:latin typeface="Arial"/>
                <a:ea typeface="Arial"/>
                <a:cs typeface="Arial"/>
                <a:sym typeface="Arial"/>
              </a:rPr>
              <a:t> prevaleciente que consistía en “</a:t>
            </a:r>
            <a:r>
              <a:rPr i="1" lang="es-MX" sz="2000">
                <a:latin typeface="Arial"/>
                <a:ea typeface="Arial"/>
                <a:cs typeface="Arial"/>
                <a:sym typeface="Arial"/>
              </a:rPr>
              <a:t>observar y nombrar</a:t>
            </a:r>
            <a:r>
              <a:rPr lang="es-MX" sz="2000">
                <a:latin typeface="Arial"/>
                <a:ea typeface="Arial"/>
                <a:cs typeface="Arial"/>
                <a:sym typeface="Arial"/>
              </a:rPr>
              <a:t>”, inducido por el enfoque aristotélico.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1534585" y="617538"/>
            <a:ext cx="10390716"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Consecuencias baconianas</a:t>
            </a:r>
            <a:endParaRPr/>
          </a:p>
        </p:txBody>
      </p:sp>
      <p:sp>
        <p:nvSpPr>
          <p:cNvPr id="147" name="Google Shape;147;p4"/>
          <p:cNvSpPr txBox="1"/>
          <p:nvPr>
            <p:ph idx="1" type="body"/>
          </p:nvPr>
        </p:nvSpPr>
        <p:spPr>
          <a:xfrm>
            <a:off x="581375" y="2407350"/>
            <a:ext cx="11358300" cy="410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080"/>
              <a:buChar char="■"/>
            </a:pPr>
            <a:r>
              <a:rPr lang="es-MX" sz="1800"/>
              <a:t>La naturaleza de la reconstrucción baconiana, sin embargo, habría de tener consecuencias positivas lo mismo que negativas sobre la concepción de ciencia que predominó los casi 400 años hasta hoy. </a:t>
            </a:r>
            <a:endParaRPr/>
          </a:p>
          <a:p>
            <a:pPr indent="-342900" lvl="0" marL="342900" rtl="0" algn="l">
              <a:spcBef>
                <a:spcPts val="360"/>
              </a:spcBef>
              <a:spcAft>
                <a:spcPts val="0"/>
              </a:spcAft>
              <a:buSzPts val="1080"/>
              <a:buChar char="■"/>
            </a:pPr>
            <a:r>
              <a:rPr lang="es-MX" sz="1800"/>
              <a:t>El ideal baconiano de ciencia consiste en lo siguiente: </a:t>
            </a:r>
            <a:endParaRPr/>
          </a:p>
          <a:p>
            <a:pPr indent="-285750" lvl="1" marL="742950" rtl="0" algn="l">
              <a:spcBef>
                <a:spcPts val="320"/>
              </a:spcBef>
              <a:spcAft>
                <a:spcPts val="0"/>
              </a:spcAft>
              <a:buClr>
                <a:srgbClr val="1155CC"/>
              </a:buClr>
              <a:buSzPts val="880"/>
              <a:buChar char="■"/>
            </a:pPr>
            <a:r>
              <a:rPr lang="es-MX" sz="1600">
                <a:solidFill>
                  <a:srgbClr val="1155CC"/>
                </a:solidFill>
              </a:rPr>
              <a:t>Al principio de su investigación, los experimentadores habrán de eliminar de sus pensamientos “todos los ‘ídolos’ o ilusiones seculares y las falacias nacidas de las  idiosincrasias personales de sus juicios o de las creencias tradicionales y de los dogmas de su grupo”.  </a:t>
            </a:r>
            <a:endParaRPr>
              <a:solidFill>
                <a:srgbClr val="1155CC"/>
              </a:solidFill>
            </a:endParaRPr>
          </a:p>
          <a:p>
            <a:pPr indent="-285750" lvl="1" marL="742950" rtl="0" algn="l">
              <a:spcBef>
                <a:spcPts val="320"/>
              </a:spcBef>
              <a:spcAft>
                <a:spcPts val="0"/>
              </a:spcAft>
              <a:buClr>
                <a:srgbClr val="A64D79"/>
              </a:buClr>
              <a:buSzPts val="880"/>
              <a:buChar char="■"/>
            </a:pPr>
            <a:r>
              <a:rPr lang="es-MX" sz="1600">
                <a:solidFill>
                  <a:srgbClr val="A64D79"/>
                </a:solidFill>
              </a:rPr>
              <a:t>En la visión baconiana, las observaciones se realizan en una forma puramente objetiva por individuos que no tienen lealtad alguna a ninguna hipótesis o creencia que les pueda causar ceguera hacia alguna porción de la evidencia empírica.  </a:t>
            </a:r>
            <a:endParaRPr>
              <a:solidFill>
                <a:srgbClr val="A64D79"/>
              </a:solidFill>
            </a:endParaRPr>
          </a:p>
          <a:p>
            <a:pPr indent="-285750" lvl="1" marL="742950" rtl="0" algn="l">
              <a:spcBef>
                <a:spcPts val="320"/>
              </a:spcBef>
              <a:spcAft>
                <a:spcPts val="0"/>
              </a:spcAft>
              <a:buClr>
                <a:srgbClr val="1155CC"/>
              </a:buClr>
              <a:buSzPts val="880"/>
              <a:buChar char="■"/>
            </a:pPr>
            <a:r>
              <a:rPr lang="es-MX" sz="1600">
                <a:solidFill>
                  <a:srgbClr val="1155CC"/>
                </a:solidFill>
              </a:rPr>
              <a:t>Las conclusiones correctas y los principios explicativos emergen de las pruebas en una forma relativamente automática y sin que los preconceptos filosóficos del experimentador jueguen papel alguno.  </a:t>
            </a:r>
            <a:endParaRPr>
              <a:solidFill>
                <a:srgbClr val="1155CC"/>
              </a:solidFill>
            </a:endParaRPr>
          </a:p>
          <a:p>
            <a:pPr indent="-285750" lvl="1" marL="742950" rtl="0" algn="l">
              <a:spcBef>
                <a:spcPts val="320"/>
              </a:spcBef>
              <a:spcAft>
                <a:spcPts val="0"/>
              </a:spcAft>
              <a:buClr>
                <a:srgbClr val="A64D79"/>
              </a:buClr>
              <a:buSzPts val="880"/>
              <a:buChar char="■"/>
            </a:pPr>
            <a:r>
              <a:rPr lang="es-MX" sz="1600">
                <a:solidFill>
                  <a:srgbClr val="A64D79"/>
                </a:solidFill>
              </a:rPr>
              <a:t>La naturaleza misma dictaría sin ambigüedades, por así decirlo,  la adopción de teorías verdaderas.  El conjunto total de las ciencia, pensaba, sería puramente objetivo, empírico y racional.</a:t>
            </a:r>
            <a:endParaRPr>
              <a:solidFill>
                <a:srgbClr val="A64D7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Bacon hoy....</a:t>
            </a:r>
            <a:endParaRPr/>
          </a:p>
        </p:txBody>
      </p:sp>
      <p:sp>
        <p:nvSpPr>
          <p:cNvPr id="153" name="Google Shape;153;p5"/>
          <p:cNvSpPr txBox="1"/>
          <p:nvPr>
            <p:ph idx="1" type="body"/>
          </p:nvPr>
        </p:nvSpPr>
        <p:spPr>
          <a:xfrm>
            <a:off x="695400" y="2246325"/>
            <a:ext cx="11244600" cy="42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es-MX" sz="2000"/>
              <a:t>Aunque esta visión de la ciencia todavía está presente en algunos círculos, es claro que tiene </a:t>
            </a:r>
            <a:r>
              <a:rPr b="1" lang="es-MX" sz="2000"/>
              <a:t>defectos </a:t>
            </a:r>
            <a:r>
              <a:rPr lang="es-MX" sz="2000"/>
              <a:t>serios.  </a:t>
            </a:r>
            <a:endParaRPr/>
          </a:p>
          <a:p>
            <a:pPr indent="-342900" lvl="0" marL="342900" rtl="0" algn="l">
              <a:spcBef>
                <a:spcPts val="400"/>
              </a:spcBef>
              <a:spcAft>
                <a:spcPts val="0"/>
              </a:spcAft>
              <a:buSzPts val="1200"/>
              <a:buChar char="■"/>
            </a:pPr>
            <a:r>
              <a:rPr lang="es-MX" sz="2000"/>
              <a:t>Actualmente, en lugar de imaginar que el </a:t>
            </a:r>
            <a:r>
              <a:rPr b="1" lang="es-MX" sz="2000"/>
              <a:t>juicio personal</a:t>
            </a:r>
            <a:r>
              <a:rPr lang="es-MX" sz="2000"/>
              <a:t> no tiene un papel en la ciencia, se reconoce que juega un papel fundamental.  Está presente a cada paso incluso al final del proceso inductivo, que es el más complicado y que consiste en la </a:t>
            </a:r>
            <a:r>
              <a:rPr b="1" lang="es-MX" sz="2000"/>
              <a:t>explicación  de los hallazgos</a:t>
            </a:r>
            <a:r>
              <a:rPr lang="es-MX" sz="2000"/>
              <a:t>.  </a:t>
            </a:r>
            <a:endParaRPr/>
          </a:p>
          <a:p>
            <a:pPr indent="-342900" lvl="0" marL="342900" rtl="0" algn="l">
              <a:spcBef>
                <a:spcPts val="400"/>
              </a:spcBef>
              <a:spcAft>
                <a:spcPts val="0"/>
              </a:spcAft>
              <a:buSzPts val="1200"/>
              <a:buChar char="■"/>
            </a:pPr>
            <a:r>
              <a:rPr lang="es-MX" sz="2000"/>
              <a:t>Debemos reconocer que </a:t>
            </a:r>
            <a:r>
              <a:rPr b="1" lang="es-MX" sz="2000"/>
              <a:t>no existe un proceso lógico riguroso para concebir teorías</a:t>
            </a:r>
            <a:r>
              <a:rPr lang="es-MX" sz="2000"/>
              <a:t> o de </a:t>
            </a:r>
            <a:r>
              <a:rPr b="1" lang="es-MX" sz="2000"/>
              <a:t>idear nuevos conceptos y reconocer interconexiones </a:t>
            </a:r>
            <a:r>
              <a:rPr lang="es-MX" sz="2000"/>
              <a:t>que se requieren a menudo para las nuevas teorías.</a:t>
            </a:r>
            <a:endParaRPr/>
          </a:p>
          <a:p>
            <a:pPr indent="-342900" lvl="0" marL="342900" rtl="0" algn="l">
              <a:spcBef>
                <a:spcPts val="400"/>
              </a:spcBef>
              <a:spcAft>
                <a:spcPts val="0"/>
              </a:spcAft>
              <a:buSzPts val="1200"/>
              <a:buChar char="■"/>
            </a:pPr>
            <a:r>
              <a:rPr b="1" lang="es-MX" sz="2000"/>
              <a:t>No hay una lógica del descubrimiento</a:t>
            </a:r>
            <a:r>
              <a:rPr lang="es-MX" sz="2000"/>
              <a:t>. Por eso, no debemos minimizar las jugarretas que nuestra propia psique nos puede jugar.  En este sentido es importante estar </a:t>
            </a:r>
            <a:r>
              <a:rPr lang="es-MX" sz="2000"/>
              <a:t>conscientes</a:t>
            </a:r>
            <a:r>
              <a:rPr lang="es-MX" sz="2000"/>
              <a:t> de, por ejemplo, el llamado </a:t>
            </a:r>
            <a:r>
              <a:rPr i="1" lang="es-MX" sz="2000"/>
              <a:t>efecto de disponibilidad</a:t>
            </a:r>
            <a:r>
              <a:rPr lang="es-MX" sz="2000"/>
              <a:t> (¡usamos los conceptos que tenemos a la mano!, las ideas que se usan cotidianamente en nuestro derredor).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s-MX">
                <a:latin typeface="Arial"/>
                <a:ea typeface="Arial"/>
                <a:cs typeface="Arial"/>
                <a:sym typeface="Arial"/>
              </a:rPr>
              <a:t>Supuestos que se hacen al hacer ciencia</a:t>
            </a:r>
            <a:endParaRPr>
              <a:latin typeface="Arial"/>
              <a:ea typeface="Arial"/>
              <a:cs typeface="Arial"/>
              <a:sym typeface="Arial"/>
            </a:endParaRPr>
          </a:p>
        </p:txBody>
      </p:sp>
      <p:sp>
        <p:nvSpPr>
          <p:cNvPr id="159" name="Google Shape;159;p6"/>
          <p:cNvSpPr txBox="1"/>
          <p:nvPr>
            <p:ph idx="1" type="body"/>
          </p:nvPr>
        </p:nvSpPr>
        <p:spPr>
          <a:xfrm>
            <a:off x="695400" y="2675475"/>
            <a:ext cx="11244600" cy="281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s-MX">
                <a:latin typeface="Arial"/>
                <a:ea typeface="Arial"/>
                <a:cs typeface="Arial"/>
                <a:sym typeface="Arial"/>
              </a:rPr>
              <a:t>Toda argumentación racional inicia con ciertos </a:t>
            </a:r>
            <a:r>
              <a:rPr b="1" lang="es-MX">
                <a:latin typeface="Arial"/>
                <a:ea typeface="Arial"/>
                <a:cs typeface="Arial"/>
                <a:sym typeface="Arial"/>
              </a:rPr>
              <a:t>supuestos</a:t>
            </a:r>
            <a:r>
              <a:rPr lang="es-MX">
                <a:latin typeface="Arial"/>
                <a:ea typeface="Arial"/>
                <a:cs typeface="Arial"/>
                <a:sym typeface="Arial"/>
              </a:rPr>
              <a:t>.  Aunque estos supuestos están típicamente implícitos en la práctica de las actividades científicas, conviene hacerlas </a:t>
            </a:r>
            <a:r>
              <a:rPr lang="es-MX">
                <a:latin typeface="Arial"/>
                <a:ea typeface="Arial"/>
                <a:cs typeface="Arial"/>
                <a:sym typeface="Arial"/>
              </a:rPr>
              <a:t>explícitas</a:t>
            </a:r>
            <a:r>
              <a:rPr lang="es-MX">
                <a:latin typeface="Arial"/>
                <a:ea typeface="Arial"/>
                <a:cs typeface="Arial"/>
                <a:sym typeface="Arial"/>
              </a:rPr>
              <a:t> como punto de partida para darle sentido a nuestra forma de hacer ciencia.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s-MX">
                <a:latin typeface="Arial"/>
                <a:ea typeface="Arial"/>
                <a:cs typeface="Arial"/>
                <a:sym typeface="Arial"/>
              </a:rPr>
              <a:t>“Legalidad” de la naturaleza</a:t>
            </a:r>
            <a:endParaRPr>
              <a:latin typeface="Arial"/>
              <a:ea typeface="Arial"/>
              <a:cs typeface="Arial"/>
              <a:sym typeface="Arial"/>
            </a:endParaRPr>
          </a:p>
        </p:txBody>
      </p:sp>
      <p:sp>
        <p:nvSpPr>
          <p:cNvPr id="165" name="Google Shape;165;p7"/>
          <p:cNvSpPr txBox="1"/>
          <p:nvPr>
            <p:ph idx="1" type="body"/>
          </p:nvPr>
        </p:nvSpPr>
        <p:spPr>
          <a:xfrm>
            <a:off x="695400" y="2703700"/>
            <a:ext cx="11244600" cy="3429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s-MX" sz="2800">
                <a:latin typeface="Arial"/>
                <a:ea typeface="Arial"/>
                <a:cs typeface="Arial"/>
                <a:sym typeface="Arial"/>
              </a:rPr>
              <a:t>Esta noción, que posiblemente sea un corolario de una suposición filosófica más básica, implica la creencia de que los eventos de la naturaleza presentan cierto </a:t>
            </a:r>
            <a:r>
              <a:rPr b="1" lang="es-MX" sz="2800">
                <a:latin typeface="Arial"/>
                <a:ea typeface="Arial"/>
                <a:cs typeface="Arial"/>
                <a:sym typeface="Arial"/>
              </a:rPr>
              <a:t>apego a reglas</a:t>
            </a:r>
            <a:r>
              <a:rPr lang="es-MX" sz="2800">
                <a:latin typeface="Arial"/>
                <a:ea typeface="Arial"/>
                <a:cs typeface="Arial"/>
                <a:sym typeface="Arial"/>
              </a:rPr>
              <a:t> y es indudablemente un prerrequisito necesario para la ciencia.  </a:t>
            </a:r>
            <a:endParaRPr/>
          </a:p>
          <a:p>
            <a:pPr indent="-342900" lvl="0" marL="342900" rtl="0" algn="l">
              <a:spcBef>
                <a:spcPts val="560"/>
              </a:spcBef>
              <a:spcAft>
                <a:spcPts val="0"/>
              </a:spcAft>
              <a:buSzPts val="1680"/>
              <a:buChar char="■"/>
            </a:pPr>
            <a:r>
              <a:rPr lang="es-MX" sz="2800">
                <a:latin typeface="Arial"/>
                <a:ea typeface="Arial"/>
                <a:cs typeface="Arial"/>
                <a:sym typeface="Arial"/>
              </a:rPr>
              <a:t>Esta suposición permite que la tarea de </a:t>
            </a:r>
            <a:r>
              <a:rPr b="1" lang="es-MX" sz="2800">
                <a:latin typeface="Arial"/>
                <a:ea typeface="Arial"/>
                <a:cs typeface="Arial"/>
                <a:sym typeface="Arial"/>
              </a:rPr>
              <a:t>catalogar y entender las regularidades</a:t>
            </a:r>
            <a:r>
              <a:rPr lang="es-MX" sz="2800">
                <a:latin typeface="Arial"/>
                <a:ea typeface="Arial"/>
                <a:cs typeface="Arial"/>
                <a:sym typeface="Arial"/>
              </a:rPr>
              <a:t> de la naturaleza sea concebible.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1534585" y="617538"/>
            <a:ext cx="10390716" cy="9493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s-MX"/>
              <a:t>Algunos otros corolarios interesantes</a:t>
            </a:r>
            <a:endParaRPr/>
          </a:p>
        </p:txBody>
      </p:sp>
      <p:sp>
        <p:nvSpPr>
          <p:cNvPr id="171" name="Google Shape;171;p8"/>
          <p:cNvSpPr txBox="1"/>
          <p:nvPr>
            <p:ph idx="1" type="body"/>
          </p:nvPr>
        </p:nvSpPr>
        <p:spPr>
          <a:xfrm>
            <a:off x="695325" y="2132856"/>
            <a:ext cx="11244263" cy="4248471"/>
          </a:xfrm>
          <a:prstGeom prst="rect">
            <a:avLst/>
          </a:prstGeom>
          <a:noFill/>
          <a:ln>
            <a:noFill/>
          </a:ln>
        </p:spPr>
        <p:txBody>
          <a:bodyPr anchorCtr="0" anchor="t" bIns="90000" lIns="91425" spcFirstLastPara="1" rIns="91425" wrap="square" tIns="90000">
            <a:normAutofit fontScale="77500" lnSpcReduction="20000"/>
          </a:bodyPr>
          <a:lstStyle/>
          <a:p>
            <a:pPr indent="-352044" lvl="0" marL="342900" rtl="0" algn="l">
              <a:lnSpc>
                <a:spcPct val="100000"/>
              </a:lnSpc>
              <a:spcBef>
                <a:spcPts val="0"/>
              </a:spcBef>
              <a:spcAft>
                <a:spcPts val="0"/>
              </a:spcAft>
              <a:buSzPct val="60000"/>
              <a:buChar char="■"/>
            </a:pPr>
            <a:r>
              <a:rPr b="1" lang="es-MX"/>
              <a:t>La naturaleza es comprensible</a:t>
            </a:r>
            <a:r>
              <a:rPr lang="es-MX"/>
              <a:t>. Einstein afirmaba que: la cosa más incomprensible del universo es que sea comprensible.</a:t>
            </a:r>
            <a:endParaRPr/>
          </a:p>
          <a:p>
            <a:pPr indent="-352044" lvl="0" marL="342900" rtl="0" algn="l">
              <a:lnSpc>
                <a:spcPct val="100000"/>
              </a:lnSpc>
              <a:spcBef>
                <a:spcPts val="1000"/>
              </a:spcBef>
              <a:spcAft>
                <a:spcPts val="0"/>
              </a:spcAft>
              <a:buSzPct val="60000"/>
              <a:buChar char="■"/>
            </a:pPr>
            <a:r>
              <a:rPr b="1" lang="es-MX"/>
              <a:t>La naturaleza es uniforme</a:t>
            </a:r>
            <a:r>
              <a:rPr lang="es-MX"/>
              <a:t>.  Es decir los procesos y patrones observados sólo en una escala limitada se mantendrán universalmente (esto es obviamente imprescindible en ciencias como la Astronomía).</a:t>
            </a:r>
            <a:endParaRPr/>
          </a:p>
          <a:p>
            <a:pPr indent="-293084" lvl="1" marL="742950" rtl="0" algn="l">
              <a:lnSpc>
                <a:spcPct val="100000"/>
              </a:lnSpc>
              <a:spcBef>
                <a:spcPts val="1000"/>
              </a:spcBef>
              <a:spcAft>
                <a:spcPts val="0"/>
              </a:spcAft>
              <a:buSzPct val="55000"/>
              <a:buChar char="■"/>
            </a:pPr>
            <a:r>
              <a:rPr lang="es-MX"/>
              <a:t>¿Qué pasa con este supuesto en ciencias como la Ecología, la Psicología o las Ciencias sociales?  De paso, hay que notar que este supuesto implica la homogeneidad del material experimental.</a:t>
            </a:r>
            <a:endParaRPr/>
          </a:p>
          <a:p>
            <a:pPr indent="-352044" lvl="0" marL="342900" rtl="0" algn="l">
              <a:lnSpc>
                <a:spcPct val="100000"/>
              </a:lnSpc>
              <a:spcBef>
                <a:spcPts val="1000"/>
              </a:spcBef>
              <a:spcAft>
                <a:spcPts val="1000"/>
              </a:spcAft>
              <a:buSzPct val="60000"/>
              <a:buChar char="■"/>
            </a:pPr>
            <a:r>
              <a:rPr b="1" lang="es-MX"/>
              <a:t>La causalidad existe</a:t>
            </a:r>
            <a:r>
              <a:rPr lang="es-MX"/>
              <a:t>.  El principio de causalidad es la noción que consiste en que  “cada evento (o fenómeno) natural se supone tiene una causa, de modo que si tal situación causal puede ser restituida, el evento será duplicado” (Underwood1957).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 calcmode="lin" valueType="num">
                                      <p:cBhvr additive="base">
                                        <p:cTn dur="500"/>
                                        <p:tgtEl>
                                          <p:spTgt spid="17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 calcmode="lin" valueType="num">
                                      <p:cBhvr additive="base">
                                        <p:cTn dur="500"/>
                                        <p:tgtEl>
                                          <p:spTgt spid="17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 calcmode="lin" valueType="num">
                                      <p:cBhvr additive="base">
                                        <p:cTn dur="500"/>
                                        <p:tgtEl>
                                          <p:spTgt spid="17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 calcmode="lin" valueType="num">
                                      <p:cBhvr additive="base">
                                        <p:cTn dur="500"/>
                                        <p:tgtEl>
                                          <p:spTgt spid="17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ezclas">
  <a:themeElements>
    <a:clrScheme name="Mezcla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2002-02-24T18:02:36Z</dcterms:created>
  <dc:creator>Miguel Equihua Zamora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0x0101008B73687BEA8D66469D7F47F639E8E265</vt:lpwstr>
  </property>
</Properties>
</file>