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12192000"/>
  <p:notesSz cx="6858000" cy="9144000"/>
  <p:embeddedFontLst>
    <p:embeddedFont>
      <p:font typeface="Inter"/>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39" roundtripDataSignature="AMtx7mgW/kPxkhwuF09FU1ZYS6lOf1vC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Inter-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font" Target="fonts/Inter-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MX"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02990abd8e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02990abd8e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g202990abd8e_0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MX"/>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03242d6ad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03242d6ad0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g203242d6ad0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MX"/>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02990abd8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02990abd8e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g202990abd8e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MX"/>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02990abd8e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02990abd8e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g202990abd8e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MX"/>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02990abd8e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02990abd8e_0_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g202990abd8e_0_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MX"/>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02990abd8e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02990abd8e_0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g202990abd8e_0_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MX"/>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02990abd8e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02990abd8e_0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g202990abd8e_0_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MX"/>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02990abd8e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02990abd8e_0_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g202990abd8e_0_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MX"/>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9" name="Google Shape;109;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None/>
            </a:pPr>
            <a:r>
              <a:rPr lang="es-MX" sz="660"/>
              <a:t>4 minutos</a:t>
            </a:r>
            <a:endParaRPr sz="660"/>
          </a:p>
          <a:p>
            <a:pPr indent="0" lvl="0" marL="0" rtl="0" algn="l">
              <a:lnSpc>
                <a:spcPct val="80000"/>
              </a:lnSpc>
              <a:spcBef>
                <a:spcPts val="0"/>
              </a:spcBef>
              <a:spcAft>
                <a:spcPts val="0"/>
              </a:spcAft>
              <a:buNone/>
            </a:pPr>
            <a:r>
              <a:t/>
            </a:r>
            <a:endParaRPr sz="660"/>
          </a:p>
          <a:p>
            <a:pPr indent="0" lvl="0" marL="0" rtl="0" algn="l">
              <a:lnSpc>
                <a:spcPct val="80000"/>
              </a:lnSpc>
              <a:spcBef>
                <a:spcPts val="0"/>
              </a:spcBef>
              <a:spcAft>
                <a:spcPts val="0"/>
              </a:spcAft>
              <a:buNone/>
            </a:pPr>
            <a:r>
              <a:rPr lang="es-MX" sz="660"/>
              <a:t>FIGURE 1.2. The Ladder of Causation, with representative organisms at each level. Most animals, as well as present-day learning machines, are on the first rung, learning from association. Tool users, such as early humans, are on the second rung if they act by planning and not merely by imitation. We can also use experiments to learn the effects of interventions, and presumably this is how babies acquire much of their causal knowledge. Counterfactual learners, on the top rung, can imagine worlds that do not exist and infer reasons for observed phenomena. (Source: Drawing by Maayan Harel.)</a:t>
            </a:r>
            <a:endParaRPr/>
          </a:p>
          <a:p>
            <a:pPr indent="0" lvl="0" marL="0" rtl="0" algn="l">
              <a:lnSpc>
                <a:spcPct val="80000"/>
              </a:lnSpc>
              <a:spcBef>
                <a:spcPts val="0"/>
              </a:spcBef>
              <a:spcAft>
                <a:spcPts val="0"/>
              </a:spcAft>
              <a:buNone/>
            </a:pPr>
            <a:r>
              <a:t/>
            </a:r>
            <a:endParaRPr sz="660"/>
          </a:p>
          <a:p>
            <a:pPr indent="0" lvl="0" marL="0" rtl="0" algn="l">
              <a:lnSpc>
                <a:spcPct val="80000"/>
              </a:lnSpc>
              <a:spcBef>
                <a:spcPts val="0"/>
              </a:spcBef>
              <a:spcAft>
                <a:spcPts val="0"/>
              </a:spcAft>
              <a:buNone/>
            </a:pPr>
            <a:r>
              <a:t/>
            </a:r>
            <a:endParaRPr sz="660"/>
          </a:p>
          <a:p>
            <a:pPr indent="0" lvl="0" marL="0" rtl="0" algn="l">
              <a:lnSpc>
                <a:spcPct val="80000"/>
              </a:lnSpc>
              <a:spcBef>
                <a:spcPts val="0"/>
              </a:spcBef>
              <a:spcAft>
                <a:spcPts val="0"/>
              </a:spcAft>
              <a:buNone/>
            </a:pPr>
            <a:r>
              <a:t/>
            </a:r>
            <a:endParaRPr sz="660"/>
          </a:p>
          <a:p>
            <a:pPr indent="0" lvl="0" marL="0" rtl="0" algn="l">
              <a:lnSpc>
                <a:spcPct val="80000"/>
              </a:lnSpc>
              <a:spcBef>
                <a:spcPts val="0"/>
              </a:spcBef>
              <a:spcAft>
                <a:spcPts val="0"/>
              </a:spcAft>
              <a:buNone/>
            </a:pPr>
            <a:r>
              <a:rPr lang="es-MX" sz="660"/>
              <a:t>Pearl, Judea. The Book of Why: The New Science of Cause and Effect (p. 28). Basic Books. Kindle Edition. </a:t>
            </a:r>
            <a:endParaRPr/>
          </a:p>
          <a:p>
            <a:pPr indent="0" lvl="0" marL="0" rtl="0" algn="l">
              <a:lnSpc>
                <a:spcPct val="80000"/>
              </a:lnSpc>
              <a:spcBef>
                <a:spcPts val="0"/>
              </a:spcBef>
              <a:spcAft>
                <a:spcPts val="0"/>
              </a:spcAft>
              <a:buNone/>
            </a:pPr>
            <a:r>
              <a:t/>
            </a:r>
            <a:endParaRPr sz="660"/>
          </a:p>
          <a:p>
            <a:pPr indent="0" lvl="0" marL="0" rtl="0" algn="l">
              <a:lnSpc>
                <a:spcPct val="80000"/>
              </a:lnSpc>
              <a:spcBef>
                <a:spcPts val="0"/>
              </a:spcBef>
              <a:spcAft>
                <a:spcPts val="0"/>
              </a:spcAft>
              <a:buNone/>
            </a:pPr>
            <a:r>
              <a:t/>
            </a:r>
            <a:endParaRPr sz="660"/>
          </a:p>
          <a:p>
            <a:pPr indent="0" lvl="0" marL="0" rtl="0" algn="l">
              <a:lnSpc>
                <a:spcPct val="80000"/>
              </a:lnSpc>
              <a:spcBef>
                <a:spcPts val="0"/>
              </a:spcBef>
              <a:spcAft>
                <a:spcPts val="0"/>
              </a:spcAft>
              <a:buNone/>
            </a:pPr>
            <a:r>
              <a:rPr lang="es-MX" sz="660"/>
              <a:t>3. CONTRAFÁCTICOS</a:t>
            </a:r>
            <a:endParaRPr/>
          </a:p>
          <a:p>
            <a:pPr indent="0" lvl="0" marL="0" rtl="0" algn="l">
              <a:lnSpc>
                <a:spcPct val="80000"/>
              </a:lnSpc>
              <a:spcBef>
                <a:spcPts val="0"/>
              </a:spcBef>
              <a:spcAft>
                <a:spcPts val="0"/>
              </a:spcAft>
              <a:buNone/>
            </a:pPr>
            <a:r>
              <a:rPr lang="es-MX" sz="660"/>
              <a:t>ACTIVIDAD: Imaginar, Retrospección, Entender</a:t>
            </a:r>
            <a:endParaRPr/>
          </a:p>
          <a:p>
            <a:pPr indent="0" lvl="0" marL="0" rtl="0" algn="l">
              <a:lnSpc>
                <a:spcPct val="80000"/>
              </a:lnSpc>
              <a:spcBef>
                <a:spcPts val="0"/>
              </a:spcBef>
              <a:spcAft>
                <a:spcPts val="0"/>
              </a:spcAft>
              <a:buNone/>
            </a:pPr>
            <a:r>
              <a:rPr lang="es-MX" sz="660"/>
              <a:t>PREGUNTAS: ¿Qué hubiera pasado si yo hubiera hecho.... ¿Por qué?</a:t>
            </a:r>
            <a:endParaRPr/>
          </a:p>
          <a:p>
            <a:pPr indent="0" lvl="0" marL="0" rtl="0" algn="l">
              <a:lnSpc>
                <a:spcPct val="80000"/>
              </a:lnSpc>
              <a:spcBef>
                <a:spcPts val="0"/>
              </a:spcBef>
              <a:spcAft>
                <a:spcPts val="0"/>
              </a:spcAft>
              <a:buNone/>
            </a:pPr>
            <a:r>
              <a:rPr lang="es-MX" sz="660"/>
              <a:t>(¿Fue X el que causó Y? ¿Y si X no hubiera ocurrido? ¿Y si hubiera actuado de manera diferente?</a:t>
            </a:r>
            <a:endParaRPr/>
          </a:p>
          <a:p>
            <a:pPr indent="0" lvl="0" marL="0" rtl="0" algn="l">
              <a:lnSpc>
                <a:spcPct val="80000"/>
              </a:lnSpc>
              <a:spcBef>
                <a:spcPts val="0"/>
              </a:spcBef>
              <a:spcAft>
                <a:spcPts val="0"/>
              </a:spcAft>
              <a:buNone/>
            </a:pPr>
            <a:r>
              <a:rPr lang="es-MX" sz="660"/>
              <a:t>EJEMPLOS : ¿Fue la aspirina lo que detuvo mi dolor de cabeza? ¿Kennedy estaría vivo si Oswald no lo hubiera matado? ¿Y si no hubiera fumado durante los últimos 2 años?</a:t>
            </a:r>
            <a:endParaRPr/>
          </a:p>
          <a:p>
            <a:pPr indent="0" lvl="0" marL="0" rtl="0" algn="l">
              <a:lnSpc>
                <a:spcPct val="80000"/>
              </a:lnSpc>
              <a:spcBef>
                <a:spcPts val="0"/>
              </a:spcBef>
              <a:spcAft>
                <a:spcPts val="0"/>
              </a:spcAft>
              <a:buNone/>
            </a:pPr>
            <a:r>
              <a:t/>
            </a:r>
            <a:endParaRPr sz="660"/>
          </a:p>
          <a:p>
            <a:pPr indent="0" lvl="0" marL="0" rtl="0" algn="l">
              <a:lnSpc>
                <a:spcPct val="80000"/>
              </a:lnSpc>
              <a:spcBef>
                <a:spcPts val="0"/>
              </a:spcBef>
              <a:spcAft>
                <a:spcPts val="0"/>
              </a:spcAft>
              <a:buNone/>
            </a:pPr>
            <a:r>
              <a:rPr lang="es-MX" sz="660"/>
              <a:t>2. INTERVENCIÓN</a:t>
            </a:r>
            <a:endParaRPr/>
          </a:p>
          <a:p>
            <a:pPr indent="0" lvl="0" marL="0" rtl="0" algn="l">
              <a:lnSpc>
                <a:spcPct val="80000"/>
              </a:lnSpc>
              <a:spcBef>
                <a:spcPts val="0"/>
              </a:spcBef>
              <a:spcAft>
                <a:spcPts val="0"/>
              </a:spcAft>
              <a:buNone/>
            </a:pPr>
            <a:r>
              <a:rPr lang="es-MX" sz="660"/>
              <a:t>ACTIVIDAD: Hacer, intervenir</a:t>
            </a:r>
            <a:endParaRPr/>
          </a:p>
          <a:p>
            <a:pPr indent="0" lvl="0" marL="0" rtl="0" algn="l">
              <a:lnSpc>
                <a:spcPct val="80000"/>
              </a:lnSpc>
              <a:spcBef>
                <a:spcPts val="0"/>
              </a:spcBef>
              <a:spcAft>
                <a:spcPts val="0"/>
              </a:spcAft>
              <a:buNone/>
            </a:pPr>
            <a:r>
              <a:rPr lang="es-MX" sz="660"/>
              <a:t>PREGUNTAS: ¿Qué pasa si yo.....? ¿Cómo?</a:t>
            </a:r>
            <a:endParaRPr/>
          </a:p>
          <a:p>
            <a:pPr indent="0" lvl="0" marL="0" rtl="0" algn="l">
              <a:lnSpc>
                <a:spcPct val="80000"/>
              </a:lnSpc>
              <a:spcBef>
                <a:spcPts val="0"/>
              </a:spcBef>
              <a:spcAft>
                <a:spcPts val="0"/>
              </a:spcAft>
              <a:buNone/>
            </a:pPr>
            <a:r>
              <a:rPr lang="es-MX" sz="660"/>
              <a:t>(¿Qué sería Y si hago X?</a:t>
            </a:r>
            <a:endParaRPr/>
          </a:p>
          <a:p>
            <a:pPr indent="0" lvl="0" marL="0" rtl="0" algn="l">
              <a:lnSpc>
                <a:spcPct val="80000"/>
              </a:lnSpc>
              <a:spcBef>
                <a:spcPts val="0"/>
              </a:spcBef>
              <a:spcAft>
                <a:spcPts val="0"/>
              </a:spcAft>
              <a:buNone/>
            </a:pPr>
            <a:r>
              <a:rPr lang="es-MX" sz="660"/>
              <a:t>¿Cómo puedo hacer que Y suceda?)</a:t>
            </a:r>
            <a:endParaRPr/>
          </a:p>
          <a:p>
            <a:pPr indent="0" lvl="0" marL="0" rtl="0" algn="l">
              <a:lnSpc>
                <a:spcPct val="80000"/>
              </a:lnSpc>
              <a:spcBef>
                <a:spcPts val="0"/>
              </a:spcBef>
              <a:spcAft>
                <a:spcPts val="0"/>
              </a:spcAft>
              <a:buNone/>
            </a:pPr>
            <a:r>
              <a:rPr lang="es-MX" sz="660"/>
              <a:t>EJEMPLOS: Si tomo aspirina, ¿se curará mi dolor de cabeza?</a:t>
            </a:r>
            <a:endParaRPr/>
          </a:p>
          <a:p>
            <a:pPr indent="0" lvl="0" marL="0" rtl="0" algn="l">
              <a:lnSpc>
                <a:spcPct val="80000"/>
              </a:lnSpc>
              <a:spcBef>
                <a:spcPts val="0"/>
              </a:spcBef>
              <a:spcAft>
                <a:spcPts val="0"/>
              </a:spcAft>
              <a:buNone/>
            </a:pPr>
            <a:r>
              <a:rPr lang="es-MX" sz="660"/>
              <a:t>¿Y si prohibimos los cigarrillos?</a:t>
            </a:r>
            <a:endParaRPr/>
          </a:p>
          <a:p>
            <a:pPr indent="0" lvl="0" marL="0" rtl="0" algn="l">
              <a:lnSpc>
                <a:spcPct val="80000"/>
              </a:lnSpc>
              <a:spcBef>
                <a:spcPts val="0"/>
              </a:spcBef>
              <a:spcAft>
                <a:spcPts val="0"/>
              </a:spcAft>
              <a:buNone/>
            </a:pPr>
            <a:r>
              <a:t/>
            </a:r>
            <a:endParaRPr sz="660"/>
          </a:p>
          <a:p>
            <a:pPr indent="0" lvl="0" marL="0" rtl="0" algn="l">
              <a:lnSpc>
                <a:spcPct val="80000"/>
              </a:lnSpc>
              <a:spcBef>
                <a:spcPts val="0"/>
              </a:spcBef>
              <a:spcAft>
                <a:spcPts val="0"/>
              </a:spcAft>
              <a:buNone/>
            </a:pPr>
            <a:r>
              <a:rPr lang="es-MX" sz="660"/>
              <a:t>1. ASOCIACIÓN</a:t>
            </a:r>
            <a:endParaRPr/>
          </a:p>
          <a:p>
            <a:pPr indent="0" lvl="0" marL="0" rtl="0" algn="l">
              <a:lnSpc>
                <a:spcPct val="80000"/>
              </a:lnSpc>
              <a:spcBef>
                <a:spcPts val="0"/>
              </a:spcBef>
              <a:spcAft>
                <a:spcPts val="0"/>
              </a:spcAft>
              <a:buNone/>
            </a:pPr>
            <a:r>
              <a:rPr lang="es-MX" sz="660"/>
              <a:t>ACTIVIDAD: Ver, observar</a:t>
            </a:r>
            <a:endParaRPr/>
          </a:p>
          <a:p>
            <a:pPr indent="0" lvl="0" marL="0" rtl="0" algn="l">
              <a:lnSpc>
                <a:spcPct val="80000"/>
              </a:lnSpc>
              <a:spcBef>
                <a:spcPts val="0"/>
              </a:spcBef>
              <a:spcAft>
                <a:spcPts val="0"/>
              </a:spcAft>
              <a:buNone/>
            </a:pPr>
            <a:r>
              <a:rPr lang="es-MX" sz="660"/>
              <a:t>PREGUNTAS:  ¿Qué pasa si veo.....? </a:t>
            </a:r>
            <a:endParaRPr/>
          </a:p>
          <a:p>
            <a:pPr indent="0" lvl="0" marL="0" rtl="0" algn="l">
              <a:lnSpc>
                <a:spcPct val="80000"/>
              </a:lnSpc>
              <a:spcBef>
                <a:spcPts val="0"/>
              </a:spcBef>
              <a:spcAft>
                <a:spcPts val="0"/>
              </a:spcAft>
              <a:buNone/>
            </a:pPr>
            <a:r>
              <a:rPr lang="es-MX" sz="660"/>
              <a:t>(¿Cómo se relacionan las variables?</a:t>
            </a:r>
            <a:endParaRPr/>
          </a:p>
          <a:p>
            <a:pPr indent="0" lvl="0" marL="0" rtl="0" algn="l">
              <a:lnSpc>
                <a:spcPct val="80000"/>
              </a:lnSpc>
              <a:spcBef>
                <a:spcPts val="0"/>
              </a:spcBef>
              <a:spcAft>
                <a:spcPts val="0"/>
              </a:spcAft>
              <a:buNone/>
            </a:pPr>
            <a:r>
              <a:rPr lang="es-MX" sz="660"/>
              <a:t>¿Cómo cambiaría el ver X mi creencia en Y?)</a:t>
            </a:r>
            <a:endParaRPr/>
          </a:p>
          <a:p>
            <a:pPr indent="0" lvl="0" marL="0" rtl="0" algn="l">
              <a:lnSpc>
                <a:spcPct val="80000"/>
              </a:lnSpc>
              <a:spcBef>
                <a:spcPts val="0"/>
              </a:spcBef>
              <a:spcAft>
                <a:spcPts val="0"/>
              </a:spcAft>
              <a:buNone/>
            </a:pPr>
            <a:r>
              <a:rPr lang="es-MX" sz="660"/>
              <a:t>EJEMPLOS: ¿Qué me dice un síntoma sobre una enfermedad?</a:t>
            </a:r>
            <a:endParaRPr/>
          </a:p>
          <a:p>
            <a:pPr indent="0" lvl="0" marL="0" rtl="0" algn="l">
              <a:lnSpc>
                <a:spcPct val="80000"/>
              </a:lnSpc>
              <a:spcBef>
                <a:spcPts val="0"/>
              </a:spcBef>
              <a:spcAft>
                <a:spcPts val="0"/>
              </a:spcAft>
              <a:buNone/>
            </a:pPr>
            <a:r>
              <a:rPr lang="es-MX" sz="660"/>
              <a:t>¿Qué nos dice una encuesta sobre los resultados de las elecciones?</a:t>
            </a:r>
            <a:endParaRPr/>
          </a:p>
          <a:p>
            <a:pPr indent="0" lvl="0" marL="0" rtl="0" algn="l">
              <a:lnSpc>
                <a:spcPct val="80000"/>
              </a:lnSpc>
              <a:spcBef>
                <a:spcPts val="0"/>
              </a:spcBef>
              <a:spcAft>
                <a:spcPts val="0"/>
              </a:spcAft>
              <a:buNone/>
            </a:pPr>
            <a:r>
              <a:t/>
            </a:r>
            <a:endParaRPr sz="660"/>
          </a:p>
          <a:p>
            <a:pPr indent="0" lvl="0" marL="0" rtl="0" algn="l">
              <a:lnSpc>
                <a:spcPct val="80000"/>
              </a:lnSpc>
              <a:spcBef>
                <a:spcPts val="0"/>
              </a:spcBef>
              <a:spcAft>
                <a:spcPts val="0"/>
              </a:spcAft>
              <a:buNone/>
            </a:pPr>
            <a:r>
              <a:rPr lang="es-MX" sz="660"/>
              <a:t> </a:t>
            </a:r>
            <a:endParaRPr/>
          </a:p>
          <a:p>
            <a:pPr indent="0" lvl="0" marL="0" rtl="0" algn="l">
              <a:lnSpc>
                <a:spcPct val="80000"/>
              </a:lnSpc>
              <a:spcBef>
                <a:spcPts val="0"/>
              </a:spcBef>
              <a:spcAft>
                <a:spcPts val="0"/>
              </a:spcAft>
              <a:buNone/>
            </a:pPr>
            <a:r>
              <a:t/>
            </a:r>
            <a:endParaRPr sz="660"/>
          </a:p>
          <a:p>
            <a:pPr indent="0" lvl="0" marL="0" rtl="0" algn="l">
              <a:lnSpc>
                <a:spcPct val="80000"/>
              </a:lnSpc>
              <a:spcBef>
                <a:spcPts val="0"/>
              </a:spcBef>
              <a:spcAft>
                <a:spcPts val="0"/>
              </a:spcAft>
              <a:buNone/>
            </a:pPr>
            <a:r>
              <a:rPr lang="es-MX" sz="660"/>
              <a:t> </a:t>
            </a:r>
            <a:endParaRPr/>
          </a:p>
          <a:p>
            <a:pPr indent="0" lvl="0" marL="0" rtl="0" algn="l">
              <a:lnSpc>
                <a:spcPct val="80000"/>
              </a:lnSpc>
              <a:spcBef>
                <a:spcPts val="0"/>
              </a:spcBef>
              <a:spcAft>
                <a:spcPts val="0"/>
              </a:spcAft>
              <a:buNone/>
            </a:pPr>
            <a:r>
              <a:t/>
            </a:r>
            <a:endParaRPr sz="660"/>
          </a:p>
          <a:p>
            <a:pPr indent="0" lvl="0" marL="0" rtl="0" algn="l">
              <a:lnSpc>
                <a:spcPct val="80000"/>
              </a:lnSpc>
              <a:spcBef>
                <a:spcPts val="0"/>
              </a:spcBef>
              <a:spcAft>
                <a:spcPts val="0"/>
              </a:spcAft>
              <a:buNone/>
            </a:pPr>
            <a:r>
              <a:t/>
            </a:r>
            <a:endParaRPr sz="660"/>
          </a:p>
          <a:p>
            <a:pPr indent="0" lvl="0" marL="0" rtl="0" algn="l">
              <a:lnSpc>
                <a:spcPct val="80000"/>
              </a:lnSpc>
              <a:spcBef>
                <a:spcPts val="0"/>
              </a:spcBef>
              <a:spcAft>
                <a:spcPts val="0"/>
              </a:spcAft>
              <a:buNone/>
            </a:pPr>
            <a:r>
              <a:t/>
            </a:r>
            <a:endParaRPr sz="660"/>
          </a:p>
        </p:txBody>
      </p:sp>
      <p:sp>
        <p:nvSpPr>
          <p:cNvPr id="110" name="Google Shape;110;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MX"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sp>
        <p:nvSpPr>
          <p:cNvPr id="16" name="Google Shape;16;p2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71" name="Shape 71"/>
        <p:cNvGrpSpPr/>
        <p:nvPr/>
      </p:nvGrpSpPr>
      <p:grpSpPr>
        <a:xfrm>
          <a:off x="0" y="0"/>
          <a:ext cx="0" cy="0"/>
          <a:chOff x="0" y="0"/>
          <a:chExt cx="0" cy="0"/>
        </a:xfrm>
      </p:grpSpPr>
      <p:sp>
        <p:nvSpPr>
          <p:cNvPr id="72" name="Google Shape;72;p3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34"/>
          <p:cNvSpPr/>
          <p:nvPr>
            <p:ph idx="2" type="pic"/>
          </p:nvPr>
        </p:nvSpPr>
        <p:spPr>
          <a:xfrm>
            <a:off x="5183188" y="987425"/>
            <a:ext cx="6172200" cy="4873625"/>
          </a:xfrm>
          <a:prstGeom prst="rect">
            <a:avLst/>
          </a:prstGeom>
          <a:noFill/>
          <a:ln>
            <a:noFill/>
          </a:ln>
        </p:spPr>
      </p:sp>
      <p:sp>
        <p:nvSpPr>
          <p:cNvPr id="74" name="Google Shape;74;p3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5" name="Google Shape;75;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8" name="Shape 78"/>
        <p:cNvGrpSpPr/>
        <p:nvPr/>
      </p:nvGrpSpPr>
      <p:grpSpPr>
        <a:xfrm>
          <a:off x="0" y="0"/>
          <a:ext cx="0" cy="0"/>
          <a:chOff x="0" y="0"/>
          <a:chExt cx="0" cy="0"/>
        </a:xfrm>
      </p:grpSpPr>
      <p:sp>
        <p:nvSpPr>
          <p:cNvPr id="79" name="Google Shape;79;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84" name="Shape 84"/>
        <p:cNvGrpSpPr/>
        <p:nvPr/>
      </p:nvGrpSpPr>
      <p:grpSpPr>
        <a:xfrm>
          <a:off x="0" y="0"/>
          <a:ext cx="0" cy="0"/>
          <a:chOff x="0" y="0"/>
          <a:chExt cx="0" cy="0"/>
        </a:xfrm>
      </p:grpSpPr>
      <p:sp>
        <p:nvSpPr>
          <p:cNvPr id="85" name="Google Shape;85;p3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3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1" name="Shape 21"/>
        <p:cNvGrpSpPr/>
        <p:nvPr/>
      </p:nvGrpSpPr>
      <p:grpSpPr>
        <a:xfrm>
          <a:off x="0" y="0"/>
          <a:ext cx="0" cy="0"/>
          <a:chOff x="0" y="0"/>
          <a:chExt cx="0" cy="0"/>
        </a:xfrm>
      </p:grpSpPr>
      <p:sp>
        <p:nvSpPr>
          <p:cNvPr id="22" name="Google Shape;22;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7" name="Shape 27"/>
        <p:cNvGrpSpPr/>
        <p:nvPr/>
      </p:nvGrpSpPr>
      <p:grpSpPr>
        <a:xfrm>
          <a:off x="0" y="0"/>
          <a:ext cx="0" cy="0"/>
          <a:chOff x="0" y="0"/>
          <a:chExt cx="0" cy="0"/>
        </a:xfrm>
      </p:grpSpPr>
      <p:sp>
        <p:nvSpPr>
          <p:cNvPr id="28" name="Google Shape;28;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2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type="tx">
  <p:cSld name="TITLE_AND_BODY">
    <p:spTree>
      <p:nvGrpSpPr>
        <p:cNvPr id="34" name="Shape 34"/>
        <p:cNvGrpSpPr/>
        <p:nvPr/>
      </p:nvGrpSpPr>
      <p:grpSpPr>
        <a:xfrm>
          <a:off x="0" y="0"/>
          <a:ext cx="0" cy="0"/>
          <a:chOff x="0" y="0"/>
          <a:chExt cx="0" cy="0"/>
        </a:xfrm>
      </p:grpSpPr>
      <p:sp>
        <p:nvSpPr>
          <p:cNvPr id="35" name="Google Shape;35;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40" name="Shape 40"/>
        <p:cNvGrpSpPr/>
        <p:nvPr/>
      </p:nvGrpSpPr>
      <p:grpSpPr>
        <a:xfrm>
          <a:off x="0" y="0"/>
          <a:ext cx="0" cy="0"/>
          <a:chOff x="0" y="0"/>
          <a:chExt cx="0" cy="0"/>
        </a:xfrm>
      </p:grpSpPr>
      <p:sp>
        <p:nvSpPr>
          <p:cNvPr id="41" name="Google Shape;4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44" name="Shape 44"/>
        <p:cNvGrpSpPr/>
        <p:nvPr/>
      </p:nvGrpSpPr>
      <p:grpSpPr>
        <a:xfrm>
          <a:off x="0" y="0"/>
          <a:ext cx="0" cy="0"/>
          <a:chOff x="0" y="0"/>
          <a:chExt cx="0" cy="0"/>
        </a:xfrm>
      </p:grpSpPr>
      <p:sp>
        <p:nvSpPr>
          <p:cNvPr id="45" name="Google Shape;45;p3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3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7" name="Google Shape;47;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50" name="Shape 50"/>
        <p:cNvGrpSpPr/>
        <p:nvPr/>
      </p:nvGrpSpPr>
      <p:grpSpPr>
        <a:xfrm>
          <a:off x="0" y="0"/>
          <a:ext cx="0" cy="0"/>
          <a:chOff x="0" y="0"/>
          <a:chExt cx="0" cy="0"/>
        </a:xfrm>
      </p:grpSpPr>
      <p:sp>
        <p:nvSpPr>
          <p:cNvPr id="51" name="Google Shape;51;p3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3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3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3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5" name="Google Shape;55;p3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59" name="Shape 59"/>
        <p:cNvGrpSpPr/>
        <p:nvPr/>
      </p:nvGrpSpPr>
      <p:grpSpPr>
        <a:xfrm>
          <a:off x="0" y="0"/>
          <a:ext cx="0" cy="0"/>
          <a:chOff x="0" y="0"/>
          <a:chExt cx="0" cy="0"/>
        </a:xfrm>
      </p:grpSpPr>
      <p:sp>
        <p:nvSpPr>
          <p:cNvPr id="60" name="Google Shape;60;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64" name="Shape 64"/>
        <p:cNvGrpSpPr/>
        <p:nvPr/>
      </p:nvGrpSpPr>
      <p:grpSpPr>
        <a:xfrm>
          <a:off x="0" y="0"/>
          <a:ext cx="0" cy="0"/>
          <a:chOff x="0" y="0"/>
          <a:chExt cx="0" cy="0"/>
        </a:xfrm>
      </p:grpSpPr>
      <p:sp>
        <p:nvSpPr>
          <p:cNvPr id="65" name="Google Shape;65;p3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3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7" name="Google Shape;67;p3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8" name="Google Shape;68;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hyperlink" Target="https://www.nature.com/articles/s41467-020-19478-2"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bookdown.org/content/4857/the-haunted-dag-the-causal-terror.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bookdown.org/content/4857/the-haunted-dag-the-causal-terror.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causality.cs.ucla.edu/blog/index.php/2020/07/06/race-covid-mortality-and-simpsons-paradox-by-dana-mackenzie/" TargetMode="Externa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1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5.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s-MX"/>
              <a:t>Introducción a </a:t>
            </a:r>
            <a:br>
              <a:rPr lang="es-MX"/>
            </a:br>
            <a:r>
              <a:rPr lang="es-MX"/>
              <a:t>Diagramas Causales</a:t>
            </a:r>
            <a:endParaRPr/>
          </a:p>
        </p:txBody>
      </p:sp>
      <p:sp>
        <p:nvSpPr>
          <p:cNvPr id="95" name="Google Shape;9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lnSpcReduction="20000"/>
          </a:bodyPr>
          <a:lstStyle/>
          <a:p>
            <a:pPr indent="0" lvl="0" marL="0" rtl="0" algn="ctr">
              <a:lnSpc>
                <a:spcPct val="90000"/>
              </a:lnSpc>
              <a:spcBef>
                <a:spcPts val="0"/>
              </a:spcBef>
              <a:spcAft>
                <a:spcPts val="0"/>
              </a:spcAft>
              <a:buClr>
                <a:schemeClr val="dk1"/>
              </a:buClr>
              <a:buSzPts val="2400"/>
              <a:buNone/>
            </a:pPr>
            <a:r>
              <a:rPr lang="es-MX"/>
              <a:t>Directed Acyclic Graphs (DAG)</a:t>
            </a:r>
            <a:endParaRPr/>
          </a:p>
          <a:p>
            <a:pPr indent="0" lvl="0" marL="0" rtl="0" algn="ctr">
              <a:lnSpc>
                <a:spcPct val="90000"/>
              </a:lnSpc>
              <a:spcBef>
                <a:spcPts val="1000"/>
              </a:spcBef>
              <a:spcAft>
                <a:spcPts val="0"/>
              </a:spcAft>
              <a:buClr>
                <a:schemeClr val="dk1"/>
              </a:buClr>
              <a:buSzPts val="2400"/>
              <a:buNone/>
            </a:pPr>
            <a:r>
              <a:t/>
            </a:r>
            <a:endParaRPr/>
          </a:p>
          <a:p>
            <a:pPr indent="0" lvl="0" marL="0" rtl="0" algn="ctr">
              <a:spcBef>
                <a:spcPts val="1000"/>
              </a:spcBef>
              <a:spcAft>
                <a:spcPts val="0"/>
              </a:spcAft>
              <a:buClr>
                <a:schemeClr val="dk1"/>
              </a:buClr>
              <a:buSzPts val="1100"/>
              <a:buFont typeface="Arial"/>
              <a:buNone/>
            </a:pPr>
            <a:r>
              <a:rPr lang="es-MX"/>
              <a:t>Miguel Equihua, Octavio Pérez Maqueo y Elio Lagunes</a:t>
            </a:r>
            <a:endParaRPr/>
          </a:p>
          <a:p>
            <a:pPr indent="0" lvl="0" marL="0" rtl="0" algn="l">
              <a:lnSpc>
                <a:spcPct val="90000"/>
              </a:lnSpc>
              <a:spcBef>
                <a:spcPts val="1000"/>
              </a:spcBef>
              <a:spcAft>
                <a:spcPts val="0"/>
              </a:spcAft>
              <a:buClr>
                <a:schemeClr val="dk1"/>
              </a:buClr>
              <a:buSzPts val="1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MX"/>
              <a:t>Sesgo por Selección</a:t>
            </a:r>
            <a:endParaRPr/>
          </a:p>
        </p:txBody>
      </p:sp>
      <p:pic>
        <p:nvPicPr>
          <p:cNvPr id="168" name="Google Shape;168;p9"/>
          <p:cNvPicPr preferRelativeResize="0"/>
          <p:nvPr>
            <p:ph idx="1" type="body"/>
          </p:nvPr>
        </p:nvPicPr>
        <p:blipFill rotWithShape="1">
          <a:blip r:embed="rId3">
            <a:alphaModFix/>
          </a:blip>
          <a:srcRect b="0" l="0" r="0" t="0"/>
          <a:stretch/>
        </p:blipFill>
        <p:spPr>
          <a:xfrm>
            <a:off x="2881312" y="2696369"/>
            <a:ext cx="6429375" cy="2609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0"/>
          <p:cNvSpPr txBox="1"/>
          <p:nvPr>
            <p:ph type="title"/>
          </p:nvPr>
        </p:nvSpPr>
        <p:spPr>
          <a:xfrm>
            <a:off x="650125" y="365125"/>
            <a:ext cx="11099700" cy="1602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60"/>
              <a:buFont typeface="Calibri"/>
              <a:buNone/>
            </a:pPr>
            <a:r>
              <a:rPr lang="es-MX" sz="3600"/>
              <a:t>En un </a:t>
            </a:r>
            <a:r>
              <a:rPr b="1" lang="es-MX" sz="3600"/>
              <a:t>DAG </a:t>
            </a:r>
            <a:r>
              <a:rPr lang="es-MX" sz="3600"/>
              <a:t>con nodos </a:t>
            </a:r>
            <a:r>
              <a:rPr i="1" lang="es-MX" sz="3600"/>
              <a:t>L</a:t>
            </a:r>
            <a:r>
              <a:rPr lang="es-MX" sz="3600"/>
              <a:t>, </a:t>
            </a:r>
            <a:r>
              <a:rPr i="1" lang="es-MX" sz="3600"/>
              <a:t>A</a:t>
            </a:r>
            <a:r>
              <a:rPr lang="es-MX" sz="3600"/>
              <a:t> e </a:t>
            </a:r>
            <a:r>
              <a:rPr i="1" lang="es-MX" sz="3600"/>
              <a:t>Y</a:t>
            </a:r>
            <a:r>
              <a:rPr lang="es-MX" sz="3600"/>
              <a:t> (en este orden de aparición) </a:t>
            </a:r>
            <a:endParaRPr sz="3600"/>
          </a:p>
          <a:p>
            <a:pPr indent="0" lvl="0" marL="0" rtl="0" algn="l">
              <a:lnSpc>
                <a:spcPct val="90000"/>
              </a:lnSpc>
              <a:spcBef>
                <a:spcPts val="0"/>
              </a:spcBef>
              <a:spcAft>
                <a:spcPts val="0"/>
              </a:spcAft>
              <a:buClr>
                <a:schemeClr val="dk1"/>
              </a:buClr>
              <a:buSzPts val="3960"/>
              <a:buFont typeface="Calibri"/>
              <a:buNone/>
            </a:pPr>
            <a:r>
              <a:rPr lang="es-MX" sz="3600"/>
              <a:t>¿Qué significa que no haya un arco del nodo </a:t>
            </a:r>
            <a:r>
              <a:rPr i="1" lang="es-MX" sz="3600"/>
              <a:t>A</a:t>
            </a:r>
            <a:r>
              <a:rPr lang="es-MX" sz="3600"/>
              <a:t> al </a:t>
            </a:r>
            <a:r>
              <a:rPr i="1" lang="es-MX" sz="3600"/>
              <a:t>Y</a:t>
            </a:r>
            <a:r>
              <a:rPr lang="es-MX" sz="3600"/>
              <a:t>?</a:t>
            </a:r>
            <a:endParaRPr sz="3600"/>
          </a:p>
        </p:txBody>
      </p:sp>
      <p:sp>
        <p:nvSpPr>
          <p:cNvPr id="174" name="Google Shape;174;p10"/>
          <p:cNvSpPr txBox="1"/>
          <p:nvPr/>
        </p:nvSpPr>
        <p:spPr>
          <a:xfrm>
            <a:off x="6085248" y="6319520"/>
            <a:ext cx="42960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MX" sz="1800">
                <a:solidFill>
                  <a:schemeClr val="dk1"/>
                </a:solidFill>
                <a:latin typeface="Calibri"/>
                <a:ea typeface="Calibri"/>
                <a:cs typeface="Calibri"/>
                <a:sym typeface="Calibri"/>
              </a:rPr>
              <a:t>Ingresa a: </a:t>
            </a:r>
            <a:r>
              <a:rPr b="1" lang="es-MX" sz="1800">
                <a:solidFill>
                  <a:schemeClr val="dk1"/>
                </a:solidFill>
                <a:latin typeface="Calibri"/>
                <a:ea typeface="Calibri"/>
                <a:cs typeface="Calibri"/>
                <a:sym typeface="Calibri"/>
              </a:rPr>
              <a:t>vevox.app</a:t>
            </a:r>
            <a:r>
              <a:rPr lang="es-MX" sz="1800">
                <a:solidFill>
                  <a:schemeClr val="dk1"/>
                </a:solidFill>
                <a:latin typeface="Calibri"/>
                <a:ea typeface="Calibri"/>
                <a:cs typeface="Calibri"/>
                <a:sym typeface="Calibri"/>
              </a:rPr>
              <a:t> con el ID: </a:t>
            </a:r>
            <a:r>
              <a:rPr b="1" lang="es-MX" sz="1800">
                <a:solidFill>
                  <a:schemeClr val="dk1"/>
                </a:solidFill>
                <a:latin typeface="Calibri"/>
                <a:ea typeface="Calibri"/>
                <a:cs typeface="Calibri"/>
                <a:sym typeface="Calibri"/>
              </a:rPr>
              <a:t>169-614-732</a:t>
            </a:r>
            <a:endParaRPr/>
          </a:p>
        </p:txBody>
      </p:sp>
      <p:sp>
        <p:nvSpPr>
          <p:cNvPr id="175" name="Google Shape;175;p10"/>
          <p:cNvSpPr/>
          <p:nvPr/>
        </p:nvSpPr>
        <p:spPr>
          <a:xfrm>
            <a:off x="10561172" y="6319520"/>
            <a:ext cx="1468120" cy="369332"/>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s-MX" sz="1800">
                <a:solidFill>
                  <a:schemeClr val="lt1"/>
                </a:solidFill>
                <a:latin typeface="Calibri"/>
                <a:ea typeface="Calibri"/>
                <a:cs typeface="Calibri"/>
                <a:sym typeface="Calibri"/>
              </a:rPr>
              <a:t>Participa</a:t>
            </a:r>
            <a:endParaRPr/>
          </a:p>
        </p:txBody>
      </p:sp>
      <p:sp>
        <p:nvSpPr>
          <p:cNvPr id="176" name="Google Shape;176;p10"/>
          <p:cNvSpPr/>
          <p:nvPr/>
        </p:nvSpPr>
        <p:spPr>
          <a:xfrm>
            <a:off x="10922000" y="7004278"/>
            <a:ext cx="1270000" cy="215444"/>
          </a:xfrm>
          <a:custGeom>
            <a:rect b="b" l="l" r="r" t="t"/>
            <a:pathLst>
              <a:path extrusionOk="0" h="120000" w="120000">
                <a:moveTo>
                  <a:pt x="0" y="0"/>
                </a:moveTo>
                <a:lnTo>
                  <a:pt x="120000" y="0"/>
                </a:lnTo>
                <a:lnTo>
                  <a:pt x="120000" y="120000"/>
                </a:lnTo>
                <a:lnTo>
                  <a:pt x="0" y="120000"/>
                </a:lnTo>
                <a:close/>
                <a:moveTo>
                  <a:pt x="52366" y="43125"/>
                </a:moveTo>
                <a:lnTo>
                  <a:pt x="52366" y="76875"/>
                </a:lnTo>
                <a:lnTo>
                  <a:pt x="57137" y="76875"/>
                </a:lnTo>
                <a:lnTo>
                  <a:pt x="61908" y="105000"/>
                </a:lnTo>
                <a:lnTo>
                  <a:pt x="61908" y="15000"/>
                </a:lnTo>
                <a:lnTo>
                  <a:pt x="57137" y="43125"/>
                </a:lnTo>
                <a:close/>
              </a:path>
              <a:path extrusionOk="0" fill="darken" h="120000" w="120000">
                <a:moveTo>
                  <a:pt x="52366" y="43125"/>
                </a:moveTo>
                <a:lnTo>
                  <a:pt x="52366" y="76875"/>
                </a:lnTo>
                <a:lnTo>
                  <a:pt x="57137" y="76875"/>
                </a:lnTo>
                <a:lnTo>
                  <a:pt x="61908" y="105000"/>
                </a:lnTo>
                <a:lnTo>
                  <a:pt x="61908" y="15000"/>
                </a:lnTo>
                <a:lnTo>
                  <a:pt x="57137" y="43125"/>
                </a:lnTo>
                <a:close/>
              </a:path>
              <a:path extrusionOk="0" fill="none" h="120000" w="120000">
                <a:moveTo>
                  <a:pt x="52366" y="43125"/>
                </a:moveTo>
                <a:lnTo>
                  <a:pt x="57137" y="43125"/>
                </a:lnTo>
                <a:lnTo>
                  <a:pt x="61908" y="15000"/>
                </a:lnTo>
                <a:lnTo>
                  <a:pt x="61908" y="105000"/>
                </a:lnTo>
                <a:lnTo>
                  <a:pt x="57137" y="76875"/>
                </a:lnTo>
                <a:lnTo>
                  <a:pt x="52366" y="76875"/>
                </a:lnTo>
                <a:close/>
                <a:moveTo>
                  <a:pt x="63817" y="43125"/>
                </a:moveTo>
                <a:lnTo>
                  <a:pt x="67634" y="26250"/>
                </a:lnTo>
                <a:moveTo>
                  <a:pt x="63817" y="60000"/>
                </a:moveTo>
                <a:lnTo>
                  <a:pt x="67634" y="60000"/>
                </a:lnTo>
                <a:moveTo>
                  <a:pt x="63817" y="76875"/>
                </a:moveTo>
                <a:lnTo>
                  <a:pt x="67634" y="93750"/>
                </a:lnTo>
              </a:path>
              <a:path extrusionOk="0" fill="none" h="120000" w="120000">
                <a:moveTo>
                  <a:pt x="0" y="0"/>
                </a:moveTo>
                <a:lnTo>
                  <a:pt x="120000" y="0"/>
                </a:lnTo>
                <a:lnTo>
                  <a:pt x="120000" y="120000"/>
                </a:lnTo>
                <a:lnTo>
                  <a:pt x="0" y="120000"/>
                </a:lnTo>
                <a:close/>
              </a:path>
            </a:pathLst>
          </a:cu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lang="es-MX" sz="800">
                <a:solidFill>
                  <a:schemeClr val="lt1"/>
                </a:solidFill>
                <a:latin typeface="Calibri"/>
                <a:ea typeface="Calibri"/>
                <a:cs typeface="Calibri"/>
                <a:sym typeface="Calibri"/>
              </a:rPr>
              <a:t>Vote Trigger</a:t>
            </a:r>
            <a:endParaRPr/>
          </a:p>
        </p:txBody>
      </p:sp>
      <p:sp>
        <p:nvSpPr>
          <p:cNvPr descr="-" id="177" name="Google Shape;177;p10"/>
          <p:cNvSpPr/>
          <p:nvPr/>
        </p:nvSpPr>
        <p:spPr>
          <a:xfrm>
            <a:off x="0" y="0"/>
            <a:ext cx="0" cy="0"/>
          </a:xfrm>
          <a:prstGeom prst="lightningBolt">
            <a:avLst/>
          </a:prstGeom>
          <a:solidFill>
            <a:schemeClr val="accent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descr="-" id="178" name="Google Shape;178;p10"/>
          <p:cNvSpPr/>
          <p:nvPr/>
        </p:nvSpPr>
        <p:spPr>
          <a:xfrm>
            <a:off x="0" y="0"/>
            <a:ext cx="0" cy="0"/>
          </a:xfrm>
          <a:prstGeom prst="lightningBolt">
            <a:avLst/>
          </a:prstGeom>
          <a:solidFill>
            <a:schemeClr val="accent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descr="Polling results chart" id="179" name="Google Shape;179;p10"/>
          <p:cNvGrpSpPr/>
          <p:nvPr/>
        </p:nvGrpSpPr>
        <p:grpSpPr>
          <a:xfrm>
            <a:off x="838200" y="2425065"/>
            <a:ext cx="10515600" cy="3188563"/>
            <a:chOff x="838200" y="2425065"/>
            <a:chExt cx="10515600" cy="3188563"/>
          </a:xfrm>
        </p:grpSpPr>
        <p:sp>
          <p:nvSpPr>
            <p:cNvPr id="180" name="Google Shape;180;p10"/>
            <p:cNvSpPr txBox="1"/>
            <p:nvPr/>
          </p:nvSpPr>
          <p:spPr>
            <a:xfrm>
              <a:off x="838200" y="2425065"/>
              <a:ext cx="575478" cy="482183"/>
            </a:xfrm>
            <a:prstGeom prst="rect">
              <a:avLst/>
            </a:prstGeom>
            <a:noFill/>
            <a:ln>
              <a:noFill/>
            </a:ln>
          </p:spPr>
          <p:txBody>
            <a:bodyPr anchorCtr="0" anchor="t" bIns="0" lIns="95250" spcFirstLastPara="1" rIns="203200" wrap="square" tIns="50800">
              <a:spAutoFit/>
            </a:bodyPr>
            <a:lstStyle/>
            <a:p>
              <a:pPr indent="0" lvl="0" marL="0" marR="0" rtl="0" algn="r">
                <a:spcBef>
                  <a:spcPts val="0"/>
                </a:spcBef>
                <a:spcAft>
                  <a:spcPts val="0"/>
                </a:spcAft>
                <a:buNone/>
              </a:pPr>
              <a:r>
                <a:rPr lang="es-MX" sz="2800">
                  <a:solidFill>
                    <a:schemeClr val="dk1"/>
                  </a:solidFill>
                  <a:latin typeface="Calibri"/>
                  <a:ea typeface="Calibri"/>
                  <a:cs typeface="Calibri"/>
                  <a:sym typeface="Calibri"/>
                </a:rPr>
                <a:t>1.</a:t>
              </a:r>
              <a:endParaRPr/>
            </a:p>
          </p:txBody>
        </p:sp>
        <p:sp>
          <p:nvSpPr>
            <p:cNvPr id="181" name="Google Shape;181;p10"/>
            <p:cNvSpPr txBox="1"/>
            <p:nvPr/>
          </p:nvSpPr>
          <p:spPr>
            <a:xfrm>
              <a:off x="1413678" y="2425065"/>
              <a:ext cx="9940122" cy="507831"/>
            </a:xfrm>
            <a:prstGeom prst="rect">
              <a:avLst/>
            </a:prstGeom>
            <a:noFill/>
            <a:ln>
              <a:noFill/>
            </a:ln>
          </p:spPr>
          <p:txBody>
            <a:bodyPr anchorCtr="0" anchor="t" bIns="25400" lIns="0" spcFirstLastPara="1" rIns="0" wrap="square" tIns="50800">
              <a:spAutoFit/>
            </a:bodyPr>
            <a:lstStyle/>
            <a:p>
              <a:pPr indent="0" lvl="0" marL="0" marR="0" rtl="0" algn="l">
                <a:spcBef>
                  <a:spcPts val="0"/>
                </a:spcBef>
                <a:spcAft>
                  <a:spcPts val="0"/>
                </a:spcAft>
                <a:buNone/>
              </a:pPr>
              <a:r>
                <a:rPr lang="es-MX" sz="2800">
                  <a:solidFill>
                    <a:schemeClr val="dk1"/>
                  </a:solidFill>
                  <a:latin typeface="Calibri"/>
                  <a:ea typeface="Calibri"/>
                  <a:cs typeface="Calibri"/>
                  <a:sym typeface="Calibri"/>
                </a:rPr>
                <a:t>No hay ningún efecto de A sobre Y</a:t>
              </a:r>
              <a:endParaRPr/>
            </a:p>
          </p:txBody>
        </p:sp>
        <p:sp>
          <p:nvSpPr>
            <p:cNvPr id="182" name="Google Shape;182;p10"/>
            <p:cNvSpPr txBox="1"/>
            <p:nvPr/>
          </p:nvSpPr>
          <p:spPr>
            <a:xfrm>
              <a:off x="838200" y="3318643"/>
              <a:ext cx="575478" cy="482183"/>
            </a:xfrm>
            <a:prstGeom prst="rect">
              <a:avLst/>
            </a:prstGeom>
            <a:noFill/>
            <a:ln>
              <a:noFill/>
            </a:ln>
          </p:spPr>
          <p:txBody>
            <a:bodyPr anchorCtr="0" anchor="t" bIns="0" lIns="95250" spcFirstLastPara="1" rIns="203200" wrap="square" tIns="50800">
              <a:spAutoFit/>
            </a:bodyPr>
            <a:lstStyle/>
            <a:p>
              <a:pPr indent="0" lvl="0" marL="0" marR="0" rtl="0" algn="r">
                <a:spcBef>
                  <a:spcPts val="0"/>
                </a:spcBef>
                <a:spcAft>
                  <a:spcPts val="0"/>
                </a:spcAft>
                <a:buNone/>
              </a:pPr>
              <a:r>
                <a:rPr lang="es-MX" sz="2800">
                  <a:solidFill>
                    <a:schemeClr val="dk1"/>
                  </a:solidFill>
                  <a:latin typeface="Calibri"/>
                  <a:ea typeface="Calibri"/>
                  <a:cs typeface="Calibri"/>
                  <a:sym typeface="Calibri"/>
                </a:rPr>
                <a:t>2.</a:t>
              </a:r>
              <a:endParaRPr/>
            </a:p>
          </p:txBody>
        </p:sp>
        <p:sp>
          <p:nvSpPr>
            <p:cNvPr id="183" name="Google Shape;183;p10"/>
            <p:cNvSpPr txBox="1"/>
            <p:nvPr/>
          </p:nvSpPr>
          <p:spPr>
            <a:xfrm>
              <a:off x="1413678" y="3318643"/>
              <a:ext cx="9940122" cy="507831"/>
            </a:xfrm>
            <a:prstGeom prst="rect">
              <a:avLst/>
            </a:prstGeom>
            <a:noFill/>
            <a:ln>
              <a:noFill/>
            </a:ln>
          </p:spPr>
          <p:txBody>
            <a:bodyPr anchorCtr="0" anchor="t" bIns="25400" lIns="0" spcFirstLastPara="1" rIns="0" wrap="square" tIns="50800">
              <a:spAutoFit/>
            </a:bodyPr>
            <a:lstStyle/>
            <a:p>
              <a:pPr indent="0" lvl="0" marL="0" marR="0" rtl="0" algn="l">
                <a:spcBef>
                  <a:spcPts val="0"/>
                </a:spcBef>
                <a:spcAft>
                  <a:spcPts val="0"/>
                </a:spcAft>
                <a:buNone/>
              </a:pPr>
              <a:r>
                <a:rPr lang="es-MX" sz="2800">
                  <a:solidFill>
                    <a:schemeClr val="dk1"/>
                  </a:solidFill>
                  <a:latin typeface="Calibri"/>
                  <a:ea typeface="Calibri"/>
                  <a:cs typeface="Calibri"/>
                  <a:sym typeface="Calibri"/>
                </a:rPr>
                <a:t>No hay efecto de Y sobre A</a:t>
              </a:r>
              <a:endParaRPr/>
            </a:p>
          </p:txBody>
        </p:sp>
        <p:sp>
          <p:nvSpPr>
            <p:cNvPr id="184" name="Google Shape;184;p10"/>
            <p:cNvSpPr txBox="1"/>
            <p:nvPr/>
          </p:nvSpPr>
          <p:spPr>
            <a:xfrm>
              <a:off x="838200" y="4212220"/>
              <a:ext cx="575478" cy="482183"/>
            </a:xfrm>
            <a:prstGeom prst="rect">
              <a:avLst/>
            </a:prstGeom>
            <a:noFill/>
            <a:ln>
              <a:noFill/>
            </a:ln>
          </p:spPr>
          <p:txBody>
            <a:bodyPr anchorCtr="0" anchor="t" bIns="0" lIns="95250" spcFirstLastPara="1" rIns="203200" wrap="square" tIns="50800">
              <a:spAutoFit/>
            </a:bodyPr>
            <a:lstStyle/>
            <a:p>
              <a:pPr indent="0" lvl="0" marL="0" marR="0" rtl="0" algn="r">
                <a:spcBef>
                  <a:spcPts val="0"/>
                </a:spcBef>
                <a:spcAft>
                  <a:spcPts val="0"/>
                </a:spcAft>
                <a:buNone/>
              </a:pPr>
              <a:r>
                <a:rPr lang="es-MX" sz="2800">
                  <a:solidFill>
                    <a:schemeClr val="dk1"/>
                  </a:solidFill>
                  <a:latin typeface="Calibri"/>
                  <a:ea typeface="Calibri"/>
                  <a:cs typeface="Calibri"/>
                  <a:sym typeface="Calibri"/>
                </a:rPr>
                <a:t>3.</a:t>
              </a:r>
              <a:endParaRPr/>
            </a:p>
          </p:txBody>
        </p:sp>
        <p:sp>
          <p:nvSpPr>
            <p:cNvPr id="185" name="Google Shape;185;p10"/>
            <p:cNvSpPr txBox="1"/>
            <p:nvPr/>
          </p:nvSpPr>
          <p:spPr>
            <a:xfrm>
              <a:off x="1413678" y="4212220"/>
              <a:ext cx="9940122" cy="507831"/>
            </a:xfrm>
            <a:prstGeom prst="rect">
              <a:avLst/>
            </a:prstGeom>
            <a:noFill/>
            <a:ln>
              <a:noFill/>
            </a:ln>
          </p:spPr>
          <p:txBody>
            <a:bodyPr anchorCtr="0" anchor="t" bIns="25400" lIns="0" spcFirstLastPara="1" rIns="0" wrap="square" tIns="50800">
              <a:spAutoFit/>
            </a:bodyPr>
            <a:lstStyle/>
            <a:p>
              <a:pPr indent="0" lvl="0" marL="0" marR="0" rtl="0" algn="l">
                <a:spcBef>
                  <a:spcPts val="0"/>
                </a:spcBef>
                <a:spcAft>
                  <a:spcPts val="0"/>
                </a:spcAft>
                <a:buNone/>
              </a:pPr>
              <a:r>
                <a:rPr lang="es-MX" sz="2800">
                  <a:solidFill>
                    <a:schemeClr val="dk1"/>
                  </a:solidFill>
                  <a:latin typeface="Calibri"/>
                  <a:ea typeface="Calibri"/>
                  <a:cs typeface="Calibri"/>
                  <a:sym typeface="Calibri"/>
                </a:rPr>
                <a:t>A no está asociada con Y</a:t>
              </a:r>
              <a:endParaRPr/>
            </a:p>
          </p:txBody>
        </p:sp>
        <p:sp>
          <p:nvSpPr>
            <p:cNvPr id="186" name="Google Shape;186;p10"/>
            <p:cNvSpPr txBox="1"/>
            <p:nvPr/>
          </p:nvSpPr>
          <p:spPr>
            <a:xfrm>
              <a:off x="838200" y="5105797"/>
              <a:ext cx="575478" cy="482183"/>
            </a:xfrm>
            <a:prstGeom prst="rect">
              <a:avLst/>
            </a:prstGeom>
            <a:noFill/>
            <a:ln>
              <a:noFill/>
            </a:ln>
          </p:spPr>
          <p:txBody>
            <a:bodyPr anchorCtr="0" anchor="t" bIns="0" lIns="95250" spcFirstLastPara="1" rIns="203200" wrap="square" tIns="50800">
              <a:spAutoFit/>
            </a:bodyPr>
            <a:lstStyle/>
            <a:p>
              <a:pPr indent="0" lvl="0" marL="0" marR="0" rtl="0" algn="r">
                <a:spcBef>
                  <a:spcPts val="0"/>
                </a:spcBef>
                <a:spcAft>
                  <a:spcPts val="0"/>
                </a:spcAft>
                <a:buNone/>
              </a:pPr>
              <a:r>
                <a:rPr lang="es-MX" sz="2800">
                  <a:solidFill>
                    <a:schemeClr val="dk1"/>
                  </a:solidFill>
                  <a:latin typeface="Calibri"/>
                  <a:ea typeface="Calibri"/>
                  <a:cs typeface="Calibri"/>
                  <a:sym typeface="Calibri"/>
                </a:rPr>
                <a:t>4.</a:t>
              </a:r>
              <a:endParaRPr/>
            </a:p>
          </p:txBody>
        </p:sp>
        <p:sp>
          <p:nvSpPr>
            <p:cNvPr id="187" name="Google Shape;187;p10"/>
            <p:cNvSpPr txBox="1"/>
            <p:nvPr/>
          </p:nvSpPr>
          <p:spPr>
            <a:xfrm>
              <a:off x="1413678" y="5105797"/>
              <a:ext cx="9940122" cy="507831"/>
            </a:xfrm>
            <a:prstGeom prst="rect">
              <a:avLst/>
            </a:prstGeom>
            <a:noFill/>
            <a:ln>
              <a:noFill/>
            </a:ln>
          </p:spPr>
          <p:txBody>
            <a:bodyPr anchorCtr="0" anchor="t" bIns="25400" lIns="0" spcFirstLastPara="1" rIns="0" wrap="square" tIns="50800">
              <a:spAutoFit/>
            </a:bodyPr>
            <a:lstStyle/>
            <a:p>
              <a:pPr indent="0" lvl="0" marL="0" marR="0" rtl="0" algn="l">
                <a:spcBef>
                  <a:spcPts val="0"/>
                </a:spcBef>
                <a:spcAft>
                  <a:spcPts val="0"/>
                </a:spcAft>
                <a:buNone/>
              </a:pPr>
              <a:r>
                <a:rPr lang="es-MX" sz="2800">
                  <a:solidFill>
                    <a:schemeClr val="dk1"/>
                  </a:solidFill>
                  <a:latin typeface="Calibri"/>
                  <a:ea typeface="Calibri"/>
                  <a:cs typeface="Calibri"/>
                  <a:sym typeface="Calibri"/>
                </a:rPr>
                <a:t>A está asociada con Y</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1"/>
          <p:cNvSpPr txBox="1"/>
          <p:nvPr>
            <p:ph type="title"/>
          </p:nvPr>
        </p:nvSpPr>
        <p:spPr>
          <a:xfrm>
            <a:off x="570850" y="634375"/>
            <a:ext cx="11060100" cy="2716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alibri"/>
              <a:buNone/>
            </a:pPr>
            <a:r>
              <a:rPr lang="es-MX" sz="3100"/>
              <a:t>Si nuestro conocimiento en la materia es insuficiente para descartar la existencia de un efecto directo de la variable </a:t>
            </a:r>
            <a:r>
              <a:rPr i="1" lang="es-MX" sz="3100"/>
              <a:t>D </a:t>
            </a:r>
            <a:r>
              <a:rPr lang="es-MX" sz="3100"/>
              <a:t>sobre la </a:t>
            </a:r>
            <a:r>
              <a:rPr i="1" lang="es-MX" sz="3100"/>
              <a:t>E.</a:t>
            </a:r>
            <a:endParaRPr i="1" sz="3100"/>
          </a:p>
          <a:p>
            <a:pPr indent="0" lvl="0" marL="0" rtl="0" algn="l">
              <a:lnSpc>
                <a:spcPct val="90000"/>
              </a:lnSpc>
              <a:spcBef>
                <a:spcPts val="0"/>
              </a:spcBef>
              <a:spcAft>
                <a:spcPts val="0"/>
              </a:spcAft>
              <a:buClr>
                <a:schemeClr val="dk1"/>
              </a:buClr>
              <a:buSzPts val="3600"/>
              <a:buFont typeface="Calibri"/>
              <a:buNone/>
            </a:pPr>
            <a:r>
              <a:t/>
            </a:r>
            <a:endParaRPr i="1" sz="3100"/>
          </a:p>
          <a:p>
            <a:pPr indent="0" lvl="0" marL="0" rtl="0" algn="ctr">
              <a:lnSpc>
                <a:spcPct val="90000"/>
              </a:lnSpc>
              <a:spcBef>
                <a:spcPts val="0"/>
              </a:spcBef>
              <a:spcAft>
                <a:spcPts val="0"/>
              </a:spcAft>
              <a:buClr>
                <a:schemeClr val="dk1"/>
              </a:buClr>
              <a:buSzPts val="3600"/>
              <a:buFont typeface="Calibri"/>
              <a:buNone/>
            </a:pPr>
            <a:r>
              <a:rPr lang="es-MX" sz="3600"/>
              <a:t>¿Deberíamos incluir un arco </a:t>
            </a:r>
            <a:endParaRPr sz="3600"/>
          </a:p>
          <a:p>
            <a:pPr indent="0" lvl="0" marL="0" rtl="0" algn="ctr">
              <a:lnSpc>
                <a:spcPct val="90000"/>
              </a:lnSpc>
              <a:spcBef>
                <a:spcPts val="0"/>
              </a:spcBef>
              <a:spcAft>
                <a:spcPts val="0"/>
              </a:spcAft>
              <a:buClr>
                <a:schemeClr val="dk1"/>
              </a:buClr>
              <a:buSzPts val="3600"/>
              <a:buFont typeface="Calibri"/>
              <a:buNone/>
            </a:pPr>
            <a:r>
              <a:rPr lang="es-MX" sz="3600"/>
              <a:t>de </a:t>
            </a:r>
            <a:r>
              <a:rPr i="1" lang="es-MX" sz="3600"/>
              <a:t>D </a:t>
            </a:r>
            <a:r>
              <a:rPr lang="es-MX" sz="3600"/>
              <a:t>a </a:t>
            </a:r>
            <a:r>
              <a:rPr i="1" lang="es-MX" sz="3600"/>
              <a:t>E</a:t>
            </a:r>
            <a:r>
              <a:rPr lang="es-MX" sz="3600"/>
              <a:t> en el diagrama causal?</a:t>
            </a:r>
            <a:endParaRPr/>
          </a:p>
        </p:txBody>
      </p:sp>
      <p:sp>
        <p:nvSpPr>
          <p:cNvPr id="193" name="Google Shape;193;p11"/>
          <p:cNvSpPr/>
          <p:nvPr/>
        </p:nvSpPr>
        <p:spPr>
          <a:xfrm>
            <a:off x="10718800" y="6243320"/>
            <a:ext cx="1270000" cy="369332"/>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s-MX" sz="1800">
                <a:solidFill>
                  <a:schemeClr val="lt1"/>
                </a:solidFill>
                <a:latin typeface="Calibri"/>
                <a:ea typeface="Calibri"/>
                <a:cs typeface="Calibri"/>
                <a:sym typeface="Calibri"/>
              </a:rPr>
              <a:t>Participa</a:t>
            </a:r>
            <a:endParaRPr/>
          </a:p>
        </p:txBody>
      </p:sp>
      <p:sp>
        <p:nvSpPr>
          <p:cNvPr id="194" name="Google Shape;194;p11"/>
          <p:cNvSpPr/>
          <p:nvPr/>
        </p:nvSpPr>
        <p:spPr>
          <a:xfrm>
            <a:off x="10922000" y="7004278"/>
            <a:ext cx="1270000" cy="215444"/>
          </a:xfrm>
          <a:custGeom>
            <a:rect b="b" l="l" r="r" t="t"/>
            <a:pathLst>
              <a:path extrusionOk="0" h="120000" w="120000">
                <a:moveTo>
                  <a:pt x="0" y="0"/>
                </a:moveTo>
                <a:lnTo>
                  <a:pt x="120000" y="0"/>
                </a:lnTo>
                <a:lnTo>
                  <a:pt x="120000" y="120000"/>
                </a:lnTo>
                <a:lnTo>
                  <a:pt x="0" y="120000"/>
                </a:lnTo>
                <a:close/>
                <a:moveTo>
                  <a:pt x="52366" y="43125"/>
                </a:moveTo>
                <a:lnTo>
                  <a:pt x="52366" y="76875"/>
                </a:lnTo>
                <a:lnTo>
                  <a:pt x="57137" y="76875"/>
                </a:lnTo>
                <a:lnTo>
                  <a:pt x="61908" y="105000"/>
                </a:lnTo>
                <a:lnTo>
                  <a:pt x="61908" y="15000"/>
                </a:lnTo>
                <a:lnTo>
                  <a:pt x="57137" y="43125"/>
                </a:lnTo>
                <a:close/>
              </a:path>
              <a:path extrusionOk="0" fill="darken" h="120000" w="120000">
                <a:moveTo>
                  <a:pt x="52366" y="43125"/>
                </a:moveTo>
                <a:lnTo>
                  <a:pt x="52366" y="76875"/>
                </a:lnTo>
                <a:lnTo>
                  <a:pt x="57137" y="76875"/>
                </a:lnTo>
                <a:lnTo>
                  <a:pt x="61908" y="105000"/>
                </a:lnTo>
                <a:lnTo>
                  <a:pt x="61908" y="15000"/>
                </a:lnTo>
                <a:lnTo>
                  <a:pt x="57137" y="43125"/>
                </a:lnTo>
                <a:close/>
              </a:path>
              <a:path extrusionOk="0" fill="none" h="120000" w="120000">
                <a:moveTo>
                  <a:pt x="52366" y="43125"/>
                </a:moveTo>
                <a:lnTo>
                  <a:pt x="57137" y="43125"/>
                </a:lnTo>
                <a:lnTo>
                  <a:pt x="61908" y="15000"/>
                </a:lnTo>
                <a:lnTo>
                  <a:pt x="61908" y="105000"/>
                </a:lnTo>
                <a:lnTo>
                  <a:pt x="57137" y="76875"/>
                </a:lnTo>
                <a:lnTo>
                  <a:pt x="52366" y="76875"/>
                </a:lnTo>
                <a:close/>
                <a:moveTo>
                  <a:pt x="63817" y="43125"/>
                </a:moveTo>
                <a:lnTo>
                  <a:pt x="67634" y="26250"/>
                </a:lnTo>
                <a:moveTo>
                  <a:pt x="63817" y="60000"/>
                </a:moveTo>
                <a:lnTo>
                  <a:pt x="67634" y="60000"/>
                </a:lnTo>
                <a:moveTo>
                  <a:pt x="63817" y="76875"/>
                </a:moveTo>
                <a:lnTo>
                  <a:pt x="67634" y="93750"/>
                </a:lnTo>
              </a:path>
              <a:path extrusionOk="0" fill="none" h="120000" w="120000">
                <a:moveTo>
                  <a:pt x="0" y="0"/>
                </a:moveTo>
                <a:lnTo>
                  <a:pt x="120000" y="0"/>
                </a:lnTo>
                <a:lnTo>
                  <a:pt x="120000" y="120000"/>
                </a:lnTo>
                <a:lnTo>
                  <a:pt x="0" y="120000"/>
                </a:lnTo>
                <a:close/>
              </a:path>
            </a:pathLst>
          </a:cu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lang="es-MX" sz="800">
                <a:solidFill>
                  <a:schemeClr val="lt1"/>
                </a:solidFill>
                <a:latin typeface="Calibri"/>
                <a:ea typeface="Calibri"/>
                <a:cs typeface="Calibri"/>
                <a:sym typeface="Calibri"/>
              </a:rPr>
              <a:t>Vote Trigger</a:t>
            </a:r>
            <a:endParaRPr/>
          </a:p>
        </p:txBody>
      </p:sp>
      <p:sp>
        <p:nvSpPr>
          <p:cNvPr descr="-" id="195" name="Google Shape;195;p11"/>
          <p:cNvSpPr/>
          <p:nvPr/>
        </p:nvSpPr>
        <p:spPr>
          <a:xfrm>
            <a:off x="0" y="0"/>
            <a:ext cx="0" cy="0"/>
          </a:xfrm>
          <a:prstGeom prst="lightningBolt">
            <a:avLst/>
          </a:prstGeom>
          <a:solidFill>
            <a:schemeClr val="accent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descr="-" id="196" name="Google Shape;196;p11"/>
          <p:cNvSpPr/>
          <p:nvPr/>
        </p:nvSpPr>
        <p:spPr>
          <a:xfrm>
            <a:off x="0" y="0"/>
            <a:ext cx="0" cy="0"/>
          </a:xfrm>
          <a:prstGeom prst="lightningBolt">
            <a:avLst/>
          </a:prstGeom>
          <a:solidFill>
            <a:schemeClr val="accent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7" name="Google Shape;197;p11"/>
          <p:cNvSpPr txBox="1"/>
          <p:nvPr/>
        </p:nvSpPr>
        <p:spPr>
          <a:xfrm>
            <a:off x="6207168" y="6243320"/>
            <a:ext cx="42960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MX" sz="1800">
                <a:solidFill>
                  <a:schemeClr val="dk1"/>
                </a:solidFill>
                <a:latin typeface="Calibri"/>
                <a:ea typeface="Calibri"/>
                <a:cs typeface="Calibri"/>
                <a:sym typeface="Calibri"/>
              </a:rPr>
              <a:t>Ingresa a: </a:t>
            </a:r>
            <a:r>
              <a:rPr b="1" lang="es-MX" sz="1800">
                <a:solidFill>
                  <a:schemeClr val="dk1"/>
                </a:solidFill>
                <a:latin typeface="Calibri"/>
                <a:ea typeface="Calibri"/>
                <a:cs typeface="Calibri"/>
                <a:sym typeface="Calibri"/>
              </a:rPr>
              <a:t>vevox.app</a:t>
            </a:r>
            <a:r>
              <a:rPr lang="es-MX" sz="1800">
                <a:solidFill>
                  <a:schemeClr val="dk1"/>
                </a:solidFill>
                <a:latin typeface="Calibri"/>
                <a:ea typeface="Calibri"/>
                <a:cs typeface="Calibri"/>
                <a:sym typeface="Calibri"/>
              </a:rPr>
              <a:t> con el ID: </a:t>
            </a:r>
            <a:r>
              <a:rPr b="1" lang="es-MX" sz="1800">
                <a:solidFill>
                  <a:schemeClr val="dk1"/>
                </a:solidFill>
                <a:latin typeface="Calibri"/>
                <a:ea typeface="Calibri"/>
                <a:cs typeface="Calibri"/>
                <a:sym typeface="Calibri"/>
              </a:rPr>
              <a:t>169-614-732</a:t>
            </a:r>
            <a:endParaRPr/>
          </a:p>
        </p:txBody>
      </p:sp>
      <p:grpSp>
        <p:nvGrpSpPr>
          <p:cNvPr descr="Polling results chart" id="198" name="Google Shape;198;p11"/>
          <p:cNvGrpSpPr/>
          <p:nvPr/>
        </p:nvGrpSpPr>
        <p:grpSpPr>
          <a:xfrm>
            <a:off x="838200" y="3866875"/>
            <a:ext cx="10515600" cy="1401408"/>
            <a:chOff x="838200" y="3629025"/>
            <a:chExt cx="10515600" cy="1401408"/>
          </a:xfrm>
        </p:grpSpPr>
        <p:sp>
          <p:nvSpPr>
            <p:cNvPr id="199" name="Google Shape;199;p11"/>
            <p:cNvSpPr txBox="1"/>
            <p:nvPr/>
          </p:nvSpPr>
          <p:spPr>
            <a:xfrm>
              <a:off x="838200" y="3629025"/>
              <a:ext cx="575400" cy="482400"/>
            </a:xfrm>
            <a:prstGeom prst="rect">
              <a:avLst/>
            </a:prstGeom>
            <a:noFill/>
            <a:ln>
              <a:noFill/>
            </a:ln>
          </p:spPr>
          <p:txBody>
            <a:bodyPr anchorCtr="0" anchor="t" bIns="0" lIns="95250" spcFirstLastPara="1" rIns="203200" wrap="square" tIns="50800">
              <a:spAutoFit/>
            </a:bodyPr>
            <a:lstStyle/>
            <a:p>
              <a:pPr indent="0" lvl="0" marL="0" marR="0" rtl="0" algn="r">
                <a:spcBef>
                  <a:spcPts val="0"/>
                </a:spcBef>
                <a:spcAft>
                  <a:spcPts val="0"/>
                </a:spcAft>
                <a:buNone/>
              </a:pPr>
              <a:r>
                <a:rPr lang="es-MX" sz="2800">
                  <a:solidFill>
                    <a:schemeClr val="dk1"/>
                  </a:solidFill>
                  <a:latin typeface="Calibri"/>
                  <a:ea typeface="Calibri"/>
                  <a:cs typeface="Calibri"/>
                  <a:sym typeface="Calibri"/>
                </a:rPr>
                <a:t>1.</a:t>
              </a:r>
              <a:endParaRPr/>
            </a:p>
          </p:txBody>
        </p:sp>
        <p:sp>
          <p:nvSpPr>
            <p:cNvPr id="200" name="Google Shape;200;p11"/>
            <p:cNvSpPr txBox="1"/>
            <p:nvPr/>
          </p:nvSpPr>
          <p:spPr>
            <a:xfrm>
              <a:off x="1413678" y="3629025"/>
              <a:ext cx="9940122" cy="507831"/>
            </a:xfrm>
            <a:prstGeom prst="rect">
              <a:avLst/>
            </a:prstGeom>
            <a:noFill/>
            <a:ln>
              <a:noFill/>
            </a:ln>
          </p:spPr>
          <p:txBody>
            <a:bodyPr anchorCtr="0" anchor="t" bIns="25400" lIns="0" spcFirstLastPara="1" rIns="0" wrap="square" tIns="50800">
              <a:spAutoFit/>
            </a:bodyPr>
            <a:lstStyle/>
            <a:p>
              <a:pPr indent="0" lvl="0" marL="0" marR="0" rtl="0" algn="l">
                <a:spcBef>
                  <a:spcPts val="0"/>
                </a:spcBef>
                <a:spcAft>
                  <a:spcPts val="0"/>
                </a:spcAft>
                <a:buNone/>
              </a:pPr>
              <a:r>
                <a:rPr lang="es-MX" sz="2800">
                  <a:solidFill>
                    <a:schemeClr val="dk1"/>
                  </a:solidFill>
                  <a:latin typeface="Calibri"/>
                  <a:ea typeface="Calibri"/>
                  <a:cs typeface="Calibri"/>
                  <a:sym typeface="Calibri"/>
                </a:rPr>
                <a:t>Sí</a:t>
              </a:r>
              <a:endParaRPr/>
            </a:p>
          </p:txBody>
        </p:sp>
        <p:sp>
          <p:nvSpPr>
            <p:cNvPr id="201" name="Google Shape;201;p11"/>
            <p:cNvSpPr txBox="1"/>
            <p:nvPr/>
          </p:nvSpPr>
          <p:spPr>
            <a:xfrm>
              <a:off x="838200" y="4522602"/>
              <a:ext cx="575400" cy="482400"/>
            </a:xfrm>
            <a:prstGeom prst="rect">
              <a:avLst/>
            </a:prstGeom>
            <a:noFill/>
            <a:ln>
              <a:noFill/>
            </a:ln>
          </p:spPr>
          <p:txBody>
            <a:bodyPr anchorCtr="0" anchor="t" bIns="0" lIns="95250" spcFirstLastPara="1" rIns="203200" wrap="square" tIns="50800">
              <a:spAutoFit/>
            </a:bodyPr>
            <a:lstStyle/>
            <a:p>
              <a:pPr indent="0" lvl="0" marL="0" marR="0" rtl="0" algn="r">
                <a:spcBef>
                  <a:spcPts val="0"/>
                </a:spcBef>
                <a:spcAft>
                  <a:spcPts val="0"/>
                </a:spcAft>
                <a:buNone/>
              </a:pPr>
              <a:r>
                <a:rPr lang="es-MX" sz="2800">
                  <a:solidFill>
                    <a:schemeClr val="dk1"/>
                  </a:solidFill>
                  <a:latin typeface="Calibri"/>
                  <a:ea typeface="Calibri"/>
                  <a:cs typeface="Calibri"/>
                  <a:sym typeface="Calibri"/>
                </a:rPr>
                <a:t>2.</a:t>
              </a:r>
              <a:endParaRPr/>
            </a:p>
          </p:txBody>
        </p:sp>
        <p:sp>
          <p:nvSpPr>
            <p:cNvPr id="202" name="Google Shape;202;p11"/>
            <p:cNvSpPr txBox="1"/>
            <p:nvPr/>
          </p:nvSpPr>
          <p:spPr>
            <a:xfrm>
              <a:off x="1413678" y="4522602"/>
              <a:ext cx="9940122" cy="507831"/>
            </a:xfrm>
            <a:prstGeom prst="rect">
              <a:avLst/>
            </a:prstGeom>
            <a:noFill/>
            <a:ln>
              <a:noFill/>
            </a:ln>
          </p:spPr>
          <p:txBody>
            <a:bodyPr anchorCtr="0" anchor="t" bIns="25400" lIns="0" spcFirstLastPara="1" rIns="0" wrap="square" tIns="50800">
              <a:spAutoFit/>
            </a:bodyPr>
            <a:lstStyle/>
            <a:p>
              <a:pPr indent="0" lvl="0" marL="0" marR="0" rtl="0" algn="l">
                <a:spcBef>
                  <a:spcPts val="0"/>
                </a:spcBef>
                <a:spcAft>
                  <a:spcPts val="0"/>
                </a:spcAft>
                <a:buNone/>
              </a:pPr>
              <a:r>
                <a:rPr lang="es-MX" sz="2800">
                  <a:solidFill>
                    <a:schemeClr val="dk1"/>
                  </a:solidFill>
                  <a:latin typeface="Calibri"/>
                  <a:ea typeface="Calibri"/>
                  <a:cs typeface="Calibri"/>
                  <a:sym typeface="Calibri"/>
                </a:rPr>
                <a:t>No</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2"/>
          <p:cNvSpPr txBox="1"/>
          <p:nvPr>
            <p:ph type="title"/>
          </p:nvPr>
        </p:nvSpPr>
        <p:spPr>
          <a:xfrm>
            <a:off x="838571" y="372005"/>
            <a:ext cx="10515600" cy="147939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lang="es-MX" sz="2800"/>
              <a:t>La inteligencia reduce el tiempo necesario de estudio para aprender. Al mismo tiempo, la inteligencia, junto con el tiempo de estudio explican la calificación en el examen. ¿Cuál es el DAG que describe esta proposición causal?</a:t>
            </a:r>
            <a:endParaRPr/>
          </a:p>
        </p:txBody>
      </p:sp>
      <p:sp>
        <p:nvSpPr>
          <p:cNvPr id="208" name="Google Shape;208;p12"/>
          <p:cNvSpPr/>
          <p:nvPr/>
        </p:nvSpPr>
        <p:spPr>
          <a:xfrm>
            <a:off x="10922000" y="7004278"/>
            <a:ext cx="1270000" cy="215444"/>
          </a:xfrm>
          <a:custGeom>
            <a:rect b="b" l="l" r="r" t="t"/>
            <a:pathLst>
              <a:path extrusionOk="0" h="120000" w="120000">
                <a:moveTo>
                  <a:pt x="0" y="0"/>
                </a:moveTo>
                <a:lnTo>
                  <a:pt x="120000" y="0"/>
                </a:lnTo>
                <a:lnTo>
                  <a:pt x="120000" y="120000"/>
                </a:lnTo>
                <a:lnTo>
                  <a:pt x="0" y="120000"/>
                </a:lnTo>
                <a:close/>
                <a:moveTo>
                  <a:pt x="52366" y="43125"/>
                </a:moveTo>
                <a:lnTo>
                  <a:pt x="52366" y="76875"/>
                </a:lnTo>
                <a:lnTo>
                  <a:pt x="57137" y="76875"/>
                </a:lnTo>
                <a:lnTo>
                  <a:pt x="61908" y="105000"/>
                </a:lnTo>
                <a:lnTo>
                  <a:pt x="61908" y="15000"/>
                </a:lnTo>
                <a:lnTo>
                  <a:pt x="57137" y="43125"/>
                </a:lnTo>
                <a:close/>
              </a:path>
              <a:path extrusionOk="0" fill="darken" h="120000" w="120000">
                <a:moveTo>
                  <a:pt x="52366" y="43125"/>
                </a:moveTo>
                <a:lnTo>
                  <a:pt x="52366" y="76875"/>
                </a:lnTo>
                <a:lnTo>
                  <a:pt x="57137" y="76875"/>
                </a:lnTo>
                <a:lnTo>
                  <a:pt x="61908" y="105000"/>
                </a:lnTo>
                <a:lnTo>
                  <a:pt x="61908" y="15000"/>
                </a:lnTo>
                <a:lnTo>
                  <a:pt x="57137" y="43125"/>
                </a:lnTo>
                <a:close/>
              </a:path>
              <a:path extrusionOk="0" fill="none" h="120000" w="120000">
                <a:moveTo>
                  <a:pt x="52366" y="43125"/>
                </a:moveTo>
                <a:lnTo>
                  <a:pt x="57137" y="43125"/>
                </a:lnTo>
                <a:lnTo>
                  <a:pt x="61908" y="15000"/>
                </a:lnTo>
                <a:lnTo>
                  <a:pt x="61908" y="105000"/>
                </a:lnTo>
                <a:lnTo>
                  <a:pt x="57137" y="76875"/>
                </a:lnTo>
                <a:lnTo>
                  <a:pt x="52366" y="76875"/>
                </a:lnTo>
                <a:close/>
                <a:moveTo>
                  <a:pt x="63817" y="43125"/>
                </a:moveTo>
                <a:lnTo>
                  <a:pt x="67634" y="26250"/>
                </a:lnTo>
                <a:moveTo>
                  <a:pt x="63817" y="60000"/>
                </a:moveTo>
                <a:lnTo>
                  <a:pt x="67634" y="60000"/>
                </a:lnTo>
                <a:moveTo>
                  <a:pt x="63817" y="76875"/>
                </a:moveTo>
                <a:lnTo>
                  <a:pt x="67634" y="93750"/>
                </a:lnTo>
              </a:path>
              <a:path extrusionOk="0" fill="none" h="120000" w="120000">
                <a:moveTo>
                  <a:pt x="0" y="0"/>
                </a:moveTo>
                <a:lnTo>
                  <a:pt x="120000" y="0"/>
                </a:lnTo>
                <a:lnTo>
                  <a:pt x="120000" y="120000"/>
                </a:lnTo>
                <a:lnTo>
                  <a:pt x="0" y="120000"/>
                </a:lnTo>
                <a:close/>
              </a:path>
            </a:pathLst>
          </a:cu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lang="es-MX" sz="800">
                <a:solidFill>
                  <a:schemeClr val="lt1"/>
                </a:solidFill>
                <a:latin typeface="Calibri"/>
                <a:ea typeface="Calibri"/>
                <a:cs typeface="Calibri"/>
                <a:sym typeface="Calibri"/>
              </a:rPr>
              <a:t>Vote Trigger</a:t>
            </a:r>
            <a:endParaRPr/>
          </a:p>
        </p:txBody>
      </p:sp>
      <p:sp>
        <p:nvSpPr>
          <p:cNvPr descr="-" id="209" name="Google Shape;209;p12"/>
          <p:cNvSpPr/>
          <p:nvPr/>
        </p:nvSpPr>
        <p:spPr>
          <a:xfrm>
            <a:off x="0" y="0"/>
            <a:ext cx="0" cy="0"/>
          </a:xfrm>
          <a:prstGeom prst="lightningBolt">
            <a:avLst/>
          </a:prstGeom>
          <a:solidFill>
            <a:schemeClr val="accent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descr="-" id="210" name="Google Shape;210;p12"/>
          <p:cNvSpPr/>
          <p:nvPr/>
        </p:nvSpPr>
        <p:spPr>
          <a:xfrm>
            <a:off x="0" y="0"/>
            <a:ext cx="0" cy="0"/>
          </a:xfrm>
          <a:prstGeom prst="lightningBolt">
            <a:avLst/>
          </a:prstGeom>
          <a:solidFill>
            <a:schemeClr val="accent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1" name="Google Shape;211;p12"/>
          <p:cNvSpPr txBox="1"/>
          <p:nvPr/>
        </p:nvSpPr>
        <p:spPr>
          <a:xfrm>
            <a:off x="6207168" y="6243320"/>
            <a:ext cx="429585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MX" sz="1800">
                <a:solidFill>
                  <a:schemeClr val="dk1"/>
                </a:solidFill>
                <a:latin typeface="Calibri"/>
                <a:ea typeface="Calibri"/>
                <a:cs typeface="Calibri"/>
                <a:sym typeface="Calibri"/>
              </a:rPr>
              <a:t>Ingresa a: </a:t>
            </a:r>
            <a:r>
              <a:rPr b="1" lang="es-MX" sz="1800">
                <a:solidFill>
                  <a:schemeClr val="dk1"/>
                </a:solidFill>
                <a:latin typeface="Calibri"/>
                <a:ea typeface="Calibri"/>
                <a:cs typeface="Calibri"/>
                <a:sym typeface="Calibri"/>
              </a:rPr>
              <a:t>vevox.app</a:t>
            </a:r>
            <a:r>
              <a:rPr lang="es-MX" sz="1800">
                <a:solidFill>
                  <a:schemeClr val="dk1"/>
                </a:solidFill>
                <a:latin typeface="Calibri"/>
                <a:ea typeface="Calibri"/>
                <a:cs typeface="Calibri"/>
                <a:sym typeface="Calibri"/>
              </a:rPr>
              <a:t> con el ID: </a:t>
            </a:r>
            <a:r>
              <a:rPr b="1" lang="es-MX" sz="1800">
                <a:solidFill>
                  <a:schemeClr val="dk1"/>
                </a:solidFill>
                <a:latin typeface="Calibri"/>
                <a:ea typeface="Calibri"/>
                <a:cs typeface="Calibri"/>
                <a:sym typeface="Calibri"/>
              </a:rPr>
              <a:t>169-614-732</a:t>
            </a:r>
            <a:endParaRPr/>
          </a:p>
        </p:txBody>
      </p:sp>
      <p:pic>
        <p:nvPicPr>
          <p:cNvPr descr="Diagrama&#10;&#10;Descripción generada automáticamente" id="212" name="Google Shape;212;p12"/>
          <p:cNvPicPr preferRelativeResize="0"/>
          <p:nvPr/>
        </p:nvPicPr>
        <p:blipFill rotWithShape="1">
          <a:blip r:embed="rId3">
            <a:alphaModFix/>
          </a:blip>
          <a:srcRect b="39251" l="0" r="0" t="33242"/>
          <a:stretch/>
        </p:blipFill>
        <p:spPr>
          <a:xfrm>
            <a:off x="6308423" y="3228588"/>
            <a:ext cx="4093343" cy="842794"/>
          </a:xfrm>
          <a:prstGeom prst="rect">
            <a:avLst/>
          </a:prstGeom>
          <a:noFill/>
          <a:ln>
            <a:noFill/>
          </a:ln>
        </p:spPr>
      </p:pic>
      <p:pic>
        <p:nvPicPr>
          <p:cNvPr descr="Diagrama&#10;&#10;Descripción generada automáticamente" id="213" name="Google Shape;213;p12"/>
          <p:cNvPicPr preferRelativeResize="0"/>
          <p:nvPr/>
        </p:nvPicPr>
        <p:blipFill rotWithShape="1">
          <a:blip r:embed="rId3">
            <a:alphaModFix/>
          </a:blip>
          <a:srcRect b="0" l="0" r="0" t="64941"/>
          <a:stretch/>
        </p:blipFill>
        <p:spPr>
          <a:xfrm>
            <a:off x="6262703" y="3997022"/>
            <a:ext cx="4093343" cy="1074212"/>
          </a:xfrm>
          <a:prstGeom prst="rect">
            <a:avLst/>
          </a:prstGeom>
          <a:noFill/>
          <a:ln>
            <a:noFill/>
          </a:ln>
        </p:spPr>
      </p:pic>
      <p:pic>
        <p:nvPicPr>
          <p:cNvPr descr="Diagrama&#10;&#10;Descripción generada automáticamente" id="214" name="Google Shape;214;p12"/>
          <p:cNvPicPr preferRelativeResize="0"/>
          <p:nvPr/>
        </p:nvPicPr>
        <p:blipFill rotWithShape="1">
          <a:blip r:embed="rId3">
            <a:alphaModFix/>
          </a:blip>
          <a:srcRect b="67130" l="0" r="0" t="0"/>
          <a:stretch/>
        </p:blipFill>
        <p:spPr>
          <a:xfrm>
            <a:off x="6308423" y="1965246"/>
            <a:ext cx="4093343" cy="1007146"/>
          </a:xfrm>
          <a:prstGeom prst="rect">
            <a:avLst/>
          </a:prstGeom>
          <a:noFill/>
          <a:ln>
            <a:noFill/>
          </a:ln>
        </p:spPr>
      </p:pic>
      <p:sp>
        <p:nvSpPr>
          <p:cNvPr id="215" name="Google Shape;215;p12"/>
          <p:cNvSpPr/>
          <p:nvPr/>
        </p:nvSpPr>
        <p:spPr>
          <a:xfrm>
            <a:off x="10718800" y="6243320"/>
            <a:ext cx="1270000" cy="369332"/>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s-MX" sz="1800">
                <a:solidFill>
                  <a:schemeClr val="lt1"/>
                </a:solidFill>
                <a:latin typeface="Calibri"/>
                <a:ea typeface="Calibri"/>
                <a:cs typeface="Calibri"/>
                <a:sym typeface="Calibri"/>
              </a:rPr>
              <a:t>Participa</a:t>
            </a:r>
            <a:endParaRPr/>
          </a:p>
        </p:txBody>
      </p:sp>
      <p:sp>
        <p:nvSpPr>
          <p:cNvPr id="216" name="Google Shape;216;p12"/>
          <p:cNvSpPr txBox="1"/>
          <p:nvPr/>
        </p:nvSpPr>
        <p:spPr>
          <a:xfrm>
            <a:off x="10328106" y="1953260"/>
            <a:ext cx="299720" cy="52322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MX" sz="2800">
                <a:solidFill>
                  <a:schemeClr val="dk1"/>
                </a:solidFill>
                <a:latin typeface="Calibri"/>
                <a:ea typeface="Calibri"/>
                <a:cs typeface="Calibri"/>
                <a:sym typeface="Calibri"/>
              </a:rPr>
              <a:t>A</a:t>
            </a:r>
            <a:endParaRPr sz="1800">
              <a:solidFill>
                <a:schemeClr val="dk1"/>
              </a:solidFill>
              <a:latin typeface="Calibri"/>
              <a:ea typeface="Calibri"/>
              <a:cs typeface="Calibri"/>
              <a:sym typeface="Calibri"/>
            </a:endParaRPr>
          </a:p>
        </p:txBody>
      </p:sp>
      <p:sp>
        <p:nvSpPr>
          <p:cNvPr id="217" name="Google Shape;217;p12"/>
          <p:cNvSpPr txBox="1"/>
          <p:nvPr/>
        </p:nvSpPr>
        <p:spPr>
          <a:xfrm>
            <a:off x="10328106" y="3081334"/>
            <a:ext cx="299720" cy="52322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MX" sz="2800">
                <a:solidFill>
                  <a:schemeClr val="dk1"/>
                </a:solidFill>
                <a:latin typeface="Calibri"/>
                <a:ea typeface="Calibri"/>
                <a:cs typeface="Calibri"/>
                <a:sym typeface="Calibri"/>
              </a:rPr>
              <a:t>B</a:t>
            </a:r>
            <a:endParaRPr sz="1800">
              <a:solidFill>
                <a:schemeClr val="dk1"/>
              </a:solidFill>
              <a:latin typeface="Calibri"/>
              <a:ea typeface="Calibri"/>
              <a:cs typeface="Calibri"/>
              <a:sym typeface="Calibri"/>
            </a:endParaRPr>
          </a:p>
        </p:txBody>
      </p:sp>
      <p:sp>
        <p:nvSpPr>
          <p:cNvPr id="218" name="Google Shape;218;p12"/>
          <p:cNvSpPr txBox="1"/>
          <p:nvPr/>
        </p:nvSpPr>
        <p:spPr>
          <a:xfrm>
            <a:off x="10328106" y="4161916"/>
            <a:ext cx="299720" cy="52322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MX" sz="2800">
                <a:solidFill>
                  <a:schemeClr val="dk1"/>
                </a:solidFill>
                <a:latin typeface="Calibri"/>
                <a:ea typeface="Calibri"/>
                <a:cs typeface="Calibri"/>
                <a:sym typeface="Calibri"/>
              </a:rPr>
              <a:t>C</a:t>
            </a:r>
            <a:endParaRPr sz="1800">
              <a:solidFill>
                <a:schemeClr val="dk1"/>
              </a:solidFill>
              <a:latin typeface="Calibri"/>
              <a:ea typeface="Calibri"/>
              <a:cs typeface="Calibri"/>
              <a:sym typeface="Calibri"/>
            </a:endParaRPr>
          </a:p>
        </p:txBody>
      </p:sp>
      <p:grpSp>
        <p:nvGrpSpPr>
          <p:cNvPr descr="Polling results chart" id="219" name="Google Shape;219;p12"/>
          <p:cNvGrpSpPr/>
          <p:nvPr/>
        </p:nvGrpSpPr>
        <p:grpSpPr>
          <a:xfrm>
            <a:off x="521687" y="2424457"/>
            <a:ext cx="5574569" cy="3188563"/>
            <a:chOff x="521687" y="2201543"/>
            <a:chExt cx="5574569" cy="3188563"/>
          </a:xfrm>
        </p:grpSpPr>
        <p:sp>
          <p:nvSpPr>
            <p:cNvPr id="220" name="Google Shape;220;p12"/>
            <p:cNvSpPr txBox="1"/>
            <p:nvPr/>
          </p:nvSpPr>
          <p:spPr>
            <a:xfrm>
              <a:off x="521687" y="2201543"/>
              <a:ext cx="575478" cy="482183"/>
            </a:xfrm>
            <a:prstGeom prst="rect">
              <a:avLst/>
            </a:prstGeom>
            <a:noFill/>
            <a:ln>
              <a:noFill/>
            </a:ln>
          </p:spPr>
          <p:txBody>
            <a:bodyPr anchorCtr="0" anchor="t" bIns="0" lIns="95250" spcFirstLastPara="1" rIns="203200" wrap="square" tIns="50800">
              <a:spAutoFit/>
            </a:bodyPr>
            <a:lstStyle/>
            <a:p>
              <a:pPr indent="0" lvl="0" marL="0" marR="0" rtl="0" algn="r">
                <a:spcBef>
                  <a:spcPts val="0"/>
                </a:spcBef>
                <a:spcAft>
                  <a:spcPts val="0"/>
                </a:spcAft>
                <a:buNone/>
              </a:pPr>
              <a:r>
                <a:rPr lang="es-MX" sz="2800">
                  <a:solidFill>
                    <a:schemeClr val="dk1"/>
                  </a:solidFill>
                  <a:latin typeface="Calibri"/>
                  <a:ea typeface="Calibri"/>
                  <a:cs typeface="Calibri"/>
                  <a:sym typeface="Calibri"/>
                </a:rPr>
                <a:t>1.</a:t>
              </a:r>
              <a:endParaRPr/>
            </a:p>
          </p:txBody>
        </p:sp>
        <p:sp>
          <p:nvSpPr>
            <p:cNvPr id="221" name="Google Shape;221;p12"/>
            <p:cNvSpPr txBox="1"/>
            <p:nvPr/>
          </p:nvSpPr>
          <p:spPr>
            <a:xfrm>
              <a:off x="1097165" y="2201543"/>
              <a:ext cx="4999091" cy="507831"/>
            </a:xfrm>
            <a:prstGeom prst="rect">
              <a:avLst/>
            </a:prstGeom>
            <a:noFill/>
            <a:ln>
              <a:noFill/>
            </a:ln>
          </p:spPr>
          <p:txBody>
            <a:bodyPr anchorCtr="0" anchor="t" bIns="25400" lIns="0" spcFirstLastPara="1" rIns="0" wrap="square" tIns="50800">
              <a:spAutoFit/>
            </a:bodyPr>
            <a:lstStyle/>
            <a:p>
              <a:pPr indent="0" lvl="0" marL="0" marR="0" rtl="0" algn="l">
                <a:spcBef>
                  <a:spcPts val="0"/>
                </a:spcBef>
                <a:spcAft>
                  <a:spcPts val="0"/>
                </a:spcAft>
                <a:buNone/>
              </a:pPr>
              <a:r>
                <a:rPr lang="es-MX" sz="2800">
                  <a:solidFill>
                    <a:schemeClr val="dk1"/>
                  </a:solidFill>
                  <a:latin typeface="Calibri"/>
                  <a:ea typeface="Calibri"/>
                  <a:cs typeface="Calibri"/>
                  <a:sym typeface="Calibri"/>
                </a:rPr>
                <a:t>A</a:t>
              </a:r>
              <a:endParaRPr/>
            </a:p>
          </p:txBody>
        </p:sp>
        <p:sp>
          <p:nvSpPr>
            <p:cNvPr id="222" name="Google Shape;222;p12"/>
            <p:cNvSpPr txBox="1"/>
            <p:nvPr/>
          </p:nvSpPr>
          <p:spPr>
            <a:xfrm>
              <a:off x="521687" y="3095120"/>
              <a:ext cx="575478" cy="482183"/>
            </a:xfrm>
            <a:prstGeom prst="rect">
              <a:avLst/>
            </a:prstGeom>
            <a:noFill/>
            <a:ln>
              <a:noFill/>
            </a:ln>
          </p:spPr>
          <p:txBody>
            <a:bodyPr anchorCtr="0" anchor="t" bIns="0" lIns="95250" spcFirstLastPara="1" rIns="203200" wrap="square" tIns="50800">
              <a:spAutoFit/>
            </a:bodyPr>
            <a:lstStyle/>
            <a:p>
              <a:pPr indent="0" lvl="0" marL="0" marR="0" rtl="0" algn="r">
                <a:spcBef>
                  <a:spcPts val="0"/>
                </a:spcBef>
                <a:spcAft>
                  <a:spcPts val="0"/>
                </a:spcAft>
                <a:buNone/>
              </a:pPr>
              <a:r>
                <a:rPr lang="es-MX" sz="2800">
                  <a:solidFill>
                    <a:schemeClr val="dk1"/>
                  </a:solidFill>
                  <a:latin typeface="Calibri"/>
                  <a:ea typeface="Calibri"/>
                  <a:cs typeface="Calibri"/>
                  <a:sym typeface="Calibri"/>
                </a:rPr>
                <a:t>2.</a:t>
              </a:r>
              <a:endParaRPr/>
            </a:p>
          </p:txBody>
        </p:sp>
        <p:sp>
          <p:nvSpPr>
            <p:cNvPr id="223" name="Google Shape;223;p12"/>
            <p:cNvSpPr txBox="1"/>
            <p:nvPr/>
          </p:nvSpPr>
          <p:spPr>
            <a:xfrm>
              <a:off x="1097165" y="3095120"/>
              <a:ext cx="4999091" cy="507831"/>
            </a:xfrm>
            <a:prstGeom prst="rect">
              <a:avLst/>
            </a:prstGeom>
            <a:noFill/>
            <a:ln>
              <a:noFill/>
            </a:ln>
          </p:spPr>
          <p:txBody>
            <a:bodyPr anchorCtr="0" anchor="t" bIns="25400" lIns="0" spcFirstLastPara="1" rIns="0" wrap="square" tIns="50800">
              <a:spAutoFit/>
            </a:bodyPr>
            <a:lstStyle/>
            <a:p>
              <a:pPr indent="0" lvl="0" marL="0" marR="0" rtl="0" algn="l">
                <a:spcBef>
                  <a:spcPts val="0"/>
                </a:spcBef>
                <a:spcAft>
                  <a:spcPts val="0"/>
                </a:spcAft>
                <a:buNone/>
              </a:pPr>
              <a:r>
                <a:rPr lang="es-MX" sz="2800">
                  <a:solidFill>
                    <a:schemeClr val="dk1"/>
                  </a:solidFill>
                  <a:latin typeface="Calibri"/>
                  <a:ea typeface="Calibri"/>
                  <a:cs typeface="Calibri"/>
                  <a:sym typeface="Calibri"/>
                </a:rPr>
                <a:t>B</a:t>
              </a:r>
              <a:endParaRPr/>
            </a:p>
          </p:txBody>
        </p:sp>
        <p:sp>
          <p:nvSpPr>
            <p:cNvPr id="224" name="Google Shape;224;p12"/>
            <p:cNvSpPr txBox="1"/>
            <p:nvPr/>
          </p:nvSpPr>
          <p:spPr>
            <a:xfrm>
              <a:off x="521687" y="3988698"/>
              <a:ext cx="575478" cy="482183"/>
            </a:xfrm>
            <a:prstGeom prst="rect">
              <a:avLst/>
            </a:prstGeom>
            <a:noFill/>
            <a:ln>
              <a:noFill/>
            </a:ln>
          </p:spPr>
          <p:txBody>
            <a:bodyPr anchorCtr="0" anchor="t" bIns="0" lIns="95250" spcFirstLastPara="1" rIns="203200" wrap="square" tIns="50800">
              <a:spAutoFit/>
            </a:bodyPr>
            <a:lstStyle/>
            <a:p>
              <a:pPr indent="0" lvl="0" marL="0" marR="0" rtl="0" algn="r">
                <a:spcBef>
                  <a:spcPts val="0"/>
                </a:spcBef>
                <a:spcAft>
                  <a:spcPts val="0"/>
                </a:spcAft>
                <a:buNone/>
              </a:pPr>
              <a:r>
                <a:rPr lang="es-MX" sz="2800">
                  <a:solidFill>
                    <a:schemeClr val="dk1"/>
                  </a:solidFill>
                  <a:latin typeface="Calibri"/>
                  <a:ea typeface="Calibri"/>
                  <a:cs typeface="Calibri"/>
                  <a:sym typeface="Calibri"/>
                </a:rPr>
                <a:t>3.</a:t>
              </a:r>
              <a:endParaRPr/>
            </a:p>
          </p:txBody>
        </p:sp>
        <p:sp>
          <p:nvSpPr>
            <p:cNvPr id="225" name="Google Shape;225;p12"/>
            <p:cNvSpPr txBox="1"/>
            <p:nvPr/>
          </p:nvSpPr>
          <p:spPr>
            <a:xfrm>
              <a:off x="1097165" y="3988698"/>
              <a:ext cx="4999091" cy="507831"/>
            </a:xfrm>
            <a:prstGeom prst="rect">
              <a:avLst/>
            </a:prstGeom>
            <a:noFill/>
            <a:ln>
              <a:noFill/>
            </a:ln>
          </p:spPr>
          <p:txBody>
            <a:bodyPr anchorCtr="0" anchor="t" bIns="25400" lIns="0" spcFirstLastPara="1" rIns="0" wrap="square" tIns="50800">
              <a:spAutoFit/>
            </a:bodyPr>
            <a:lstStyle/>
            <a:p>
              <a:pPr indent="0" lvl="0" marL="0" marR="0" rtl="0" algn="l">
                <a:spcBef>
                  <a:spcPts val="0"/>
                </a:spcBef>
                <a:spcAft>
                  <a:spcPts val="0"/>
                </a:spcAft>
                <a:buNone/>
              </a:pPr>
              <a:r>
                <a:rPr lang="es-MX" sz="2800">
                  <a:solidFill>
                    <a:schemeClr val="dk1"/>
                  </a:solidFill>
                  <a:latin typeface="Calibri"/>
                  <a:ea typeface="Calibri"/>
                  <a:cs typeface="Calibri"/>
                  <a:sym typeface="Calibri"/>
                </a:rPr>
                <a:t>C</a:t>
              </a:r>
              <a:endParaRPr/>
            </a:p>
          </p:txBody>
        </p:sp>
        <p:sp>
          <p:nvSpPr>
            <p:cNvPr id="226" name="Google Shape;226;p12"/>
            <p:cNvSpPr txBox="1"/>
            <p:nvPr/>
          </p:nvSpPr>
          <p:spPr>
            <a:xfrm>
              <a:off x="521687" y="4882275"/>
              <a:ext cx="575478" cy="482183"/>
            </a:xfrm>
            <a:prstGeom prst="rect">
              <a:avLst/>
            </a:prstGeom>
            <a:noFill/>
            <a:ln>
              <a:noFill/>
            </a:ln>
          </p:spPr>
          <p:txBody>
            <a:bodyPr anchorCtr="0" anchor="t" bIns="0" lIns="95250" spcFirstLastPara="1" rIns="203200" wrap="square" tIns="50800">
              <a:spAutoFit/>
            </a:bodyPr>
            <a:lstStyle/>
            <a:p>
              <a:pPr indent="0" lvl="0" marL="0" marR="0" rtl="0" algn="r">
                <a:spcBef>
                  <a:spcPts val="0"/>
                </a:spcBef>
                <a:spcAft>
                  <a:spcPts val="0"/>
                </a:spcAft>
                <a:buNone/>
              </a:pPr>
              <a:r>
                <a:rPr lang="es-MX" sz="2800">
                  <a:solidFill>
                    <a:schemeClr val="dk1"/>
                  </a:solidFill>
                  <a:latin typeface="Calibri"/>
                  <a:ea typeface="Calibri"/>
                  <a:cs typeface="Calibri"/>
                  <a:sym typeface="Calibri"/>
                </a:rPr>
                <a:t>4.</a:t>
              </a:r>
              <a:endParaRPr/>
            </a:p>
          </p:txBody>
        </p:sp>
        <p:sp>
          <p:nvSpPr>
            <p:cNvPr id="227" name="Google Shape;227;p12"/>
            <p:cNvSpPr txBox="1"/>
            <p:nvPr/>
          </p:nvSpPr>
          <p:spPr>
            <a:xfrm>
              <a:off x="1097165" y="4882275"/>
              <a:ext cx="4999091" cy="507831"/>
            </a:xfrm>
            <a:prstGeom prst="rect">
              <a:avLst/>
            </a:prstGeom>
            <a:noFill/>
            <a:ln>
              <a:noFill/>
            </a:ln>
          </p:spPr>
          <p:txBody>
            <a:bodyPr anchorCtr="0" anchor="t" bIns="25400" lIns="0" spcFirstLastPara="1" rIns="0" wrap="square" tIns="50800">
              <a:spAutoFit/>
            </a:bodyPr>
            <a:lstStyle/>
            <a:p>
              <a:pPr indent="0" lvl="0" marL="0" marR="0" rtl="0" algn="l">
                <a:spcBef>
                  <a:spcPts val="0"/>
                </a:spcBef>
                <a:spcAft>
                  <a:spcPts val="0"/>
                </a:spcAft>
                <a:buNone/>
              </a:pPr>
              <a:r>
                <a:rPr lang="es-MX" sz="2800">
                  <a:solidFill>
                    <a:schemeClr val="dk1"/>
                  </a:solidFill>
                  <a:latin typeface="Calibri"/>
                  <a:ea typeface="Calibri"/>
                  <a:cs typeface="Calibri"/>
                  <a:sym typeface="Calibri"/>
                </a:rPr>
                <a:t>Ninguna de las anteriores</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Calibri"/>
              <a:buNone/>
            </a:pPr>
            <a:r>
              <a:rPr lang="es-MX" sz="5400"/>
              <a:t>Reglas de independencia condicional</a:t>
            </a:r>
            <a:endParaRPr/>
          </a:p>
        </p:txBody>
      </p:sp>
      <p:sp>
        <p:nvSpPr>
          <p:cNvPr id="233" name="Google Shape;233;p13"/>
          <p:cNvSpPr txBox="1"/>
          <p:nvPr>
            <p:ph idx="1" type="body"/>
          </p:nvPr>
        </p:nvSpPr>
        <p:spPr>
          <a:xfrm>
            <a:off x="838200" y="2072639"/>
            <a:ext cx="10124440" cy="410432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s-MX"/>
              <a:t>Un </a:t>
            </a:r>
            <a:r>
              <a:rPr b="1" i="1" lang="es-MX"/>
              <a:t>DAG</a:t>
            </a:r>
            <a:r>
              <a:rPr lang="es-MX"/>
              <a:t> también describe aspectos clave del “flujo de la asociación” a través de la estructura causal. </a:t>
            </a:r>
            <a:endParaRPr/>
          </a:p>
          <a:p>
            <a:pPr indent="0" lvl="0" marL="0" rtl="0" algn="l">
              <a:lnSpc>
                <a:spcPct val="90000"/>
              </a:lnSpc>
              <a:spcBef>
                <a:spcPts val="0"/>
              </a:spcBef>
              <a:spcAft>
                <a:spcPts val="0"/>
              </a:spcAft>
              <a:buClr>
                <a:schemeClr val="dk1"/>
              </a:buClr>
              <a:buSzPts val="2800"/>
              <a:buNone/>
            </a:pPr>
            <a:r>
              <a:t/>
            </a:r>
            <a:endParaRPr sz="1800"/>
          </a:p>
          <a:p>
            <a:pPr indent="-228600" lvl="0" marL="228600" rtl="0" algn="l">
              <a:lnSpc>
                <a:spcPct val="90000"/>
              </a:lnSpc>
              <a:spcBef>
                <a:spcPts val="1000"/>
              </a:spcBef>
              <a:spcAft>
                <a:spcPts val="0"/>
              </a:spcAft>
              <a:buClr>
                <a:schemeClr val="dk1"/>
              </a:buClr>
              <a:buSzPts val="2800"/>
              <a:buChar char="•"/>
            </a:pPr>
            <a:r>
              <a:rPr lang="es-MX"/>
              <a:t>Cuando las variables están conectadas, correlacionan, lo que implica que la información puede fluir entre ellas en cualquier dirección.</a:t>
            </a:r>
            <a:endParaRPr/>
          </a:p>
          <a:p>
            <a:pPr indent="-228600" lvl="0" marL="228600" rtl="0" algn="l">
              <a:lnSpc>
                <a:spcPct val="90000"/>
              </a:lnSpc>
              <a:spcBef>
                <a:spcPts val="1000"/>
              </a:spcBef>
              <a:spcAft>
                <a:spcPts val="0"/>
              </a:spcAft>
              <a:buClr>
                <a:schemeClr val="dk1"/>
              </a:buClr>
              <a:buSzPts val="2800"/>
              <a:buChar char="•"/>
            </a:pPr>
            <a:r>
              <a:rPr lang="es-MX"/>
              <a:t>Hay tres reglas fundamentales sobre como se puede dar esta interconexión, es decir de como se </a:t>
            </a:r>
            <a:r>
              <a:rPr b="1" lang="es-MX"/>
              <a:t>separan </a:t>
            </a:r>
            <a:r>
              <a:rPr lang="es-MX"/>
              <a:t>o </a:t>
            </a:r>
            <a:r>
              <a:rPr b="1" lang="es-MX"/>
              <a:t>conectan</a:t>
            </a:r>
            <a:r>
              <a:rPr lang="es-MX"/>
              <a:t> los nodos.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b="1" i="0" lang="es-MX" sz="4400" u="none" strike="noStrike">
                <a:latin typeface="Arial"/>
                <a:ea typeface="Arial"/>
                <a:cs typeface="Arial"/>
                <a:sym typeface="Arial"/>
              </a:rPr>
              <a:t>Regla 1 “variable intermedia”</a:t>
            </a:r>
            <a:endParaRPr/>
          </a:p>
        </p:txBody>
      </p:sp>
      <p:sp>
        <p:nvSpPr>
          <p:cNvPr id="239" name="Google Shape;239;p14"/>
          <p:cNvSpPr txBox="1"/>
          <p:nvPr>
            <p:ph idx="1" type="body"/>
          </p:nvPr>
        </p:nvSpPr>
        <p:spPr>
          <a:xfrm>
            <a:off x="838198" y="1825625"/>
            <a:ext cx="7355841" cy="205549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i="0" lang="es-MX" sz="2800" u="none" strike="noStrike"/>
              <a:t>Dos variables, X e Y, son condicionalmente independientes dado </a:t>
            </a:r>
            <a:r>
              <a:rPr i="1" lang="es-MX" sz="2800" u="none" strike="noStrike"/>
              <a:t>A</a:t>
            </a:r>
            <a:r>
              <a:rPr i="0" lang="es-MX" sz="2800" u="none" strike="noStrike"/>
              <a:t>, si sólo hay una ruta unidireccional entre </a:t>
            </a:r>
            <a:r>
              <a:rPr i="1" lang="es-MX" sz="2800" u="none" strike="noStrike"/>
              <a:t>X</a:t>
            </a:r>
            <a:r>
              <a:rPr i="0" lang="es-MX" sz="2800" u="none" strike="noStrike"/>
              <a:t> e </a:t>
            </a:r>
            <a:r>
              <a:rPr i="1" lang="es-MX" sz="2800" u="none" strike="noStrike"/>
              <a:t>Y</a:t>
            </a:r>
            <a:r>
              <a:rPr lang="es-MX" sz="2800" u="none" strike="noStrike"/>
              <a:t>, cuando</a:t>
            </a:r>
            <a:r>
              <a:rPr i="0" lang="es-MX" sz="2800" u="none" strike="noStrike"/>
              <a:t> </a:t>
            </a:r>
            <a:r>
              <a:rPr i="1" lang="es-MX" sz="2800" u="none" strike="noStrike"/>
              <a:t>A</a:t>
            </a:r>
            <a:r>
              <a:rPr i="0" lang="es-MX" sz="2800" u="none" strike="noStrike"/>
              <a:t> es una variable (podrían ser muchas) intercalada en el camino.</a:t>
            </a:r>
            <a:endParaRPr/>
          </a:p>
        </p:txBody>
      </p:sp>
      <p:pic>
        <p:nvPicPr>
          <p:cNvPr descr="Forma, Flecha&#10;&#10;Descripción generada automáticamente" id="240" name="Google Shape;240;p14"/>
          <p:cNvPicPr preferRelativeResize="0"/>
          <p:nvPr>
            <p:ph idx="2" type="body"/>
          </p:nvPr>
        </p:nvPicPr>
        <p:blipFill rotWithShape="1">
          <a:blip r:embed="rId3">
            <a:alphaModFix/>
          </a:blip>
          <a:srcRect b="79454" l="0" r="34121" t="0"/>
          <a:stretch/>
        </p:blipFill>
        <p:spPr>
          <a:xfrm>
            <a:off x="3667608" y="4509976"/>
            <a:ext cx="8049949" cy="142854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b="1" i="0" lang="es-MX" sz="4400" u="none" strike="noStrike">
                <a:latin typeface="Arial"/>
                <a:ea typeface="Arial"/>
                <a:cs typeface="Arial"/>
                <a:sym typeface="Arial"/>
              </a:rPr>
              <a:t>Regla 2 “causa común”</a:t>
            </a:r>
            <a:endParaRPr/>
          </a:p>
        </p:txBody>
      </p:sp>
      <p:sp>
        <p:nvSpPr>
          <p:cNvPr id="246" name="Google Shape;246;p15"/>
          <p:cNvSpPr txBox="1"/>
          <p:nvPr>
            <p:ph idx="1" type="body"/>
          </p:nvPr>
        </p:nvSpPr>
        <p:spPr>
          <a:xfrm>
            <a:off x="838199" y="1825624"/>
            <a:ext cx="5303227" cy="280733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s-MX" u="none" strike="noStrike"/>
              <a:t>Si una variable </a:t>
            </a:r>
            <a:r>
              <a:rPr i="1" lang="es-MX" u="none" strike="noStrike"/>
              <a:t>A</a:t>
            </a:r>
            <a:r>
              <a:rPr lang="es-MX" u="none" strike="noStrike"/>
              <a:t> es una causa común de las variables </a:t>
            </a:r>
            <a:r>
              <a:rPr i="1" lang="es-MX" u="none" strike="noStrike"/>
              <a:t>X</a:t>
            </a:r>
            <a:r>
              <a:rPr lang="es-MX" u="none" strike="noStrike"/>
              <a:t> e </a:t>
            </a:r>
            <a:r>
              <a:rPr i="1" lang="es-MX" u="none" strike="noStrike"/>
              <a:t>Y</a:t>
            </a:r>
            <a:r>
              <a:rPr lang="es-MX" u="none" strike="noStrike"/>
              <a:t>, y solo hay una ruta entre </a:t>
            </a:r>
            <a:r>
              <a:rPr i="1" lang="es-MX" u="none" strike="noStrike"/>
              <a:t>X</a:t>
            </a:r>
            <a:r>
              <a:rPr lang="es-MX" u="none" strike="noStrike"/>
              <a:t> e </a:t>
            </a:r>
            <a:r>
              <a:rPr i="1" lang="es-MX" u="none" strike="noStrike"/>
              <a:t>Y</a:t>
            </a:r>
            <a:r>
              <a:rPr lang="es-MX" u="none" strike="noStrike"/>
              <a:t>, entonces </a:t>
            </a:r>
            <a:r>
              <a:rPr i="1" lang="es-MX" u="none" strike="noStrike"/>
              <a:t>X</a:t>
            </a:r>
            <a:r>
              <a:rPr lang="es-MX" u="none" strike="noStrike"/>
              <a:t> e </a:t>
            </a:r>
            <a:r>
              <a:rPr i="1" lang="es-MX" u="none" strike="noStrike"/>
              <a:t>Y</a:t>
            </a:r>
            <a:r>
              <a:rPr lang="es-MX" u="none" strike="noStrike"/>
              <a:t> son condicionalmente independientes cuando se consideran como condicionantes los datos de </a:t>
            </a:r>
            <a:r>
              <a:rPr i="1" lang="es-MX" u="none" strike="noStrike"/>
              <a:t>A</a:t>
            </a:r>
            <a:r>
              <a:rPr i="0" lang="es-MX" u="none" strike="noStrike"/>
              <a:t>.</a:t>
            </a:r>
            <a:endParaRPr/>
          </a:p>
        </p:txBody>
      </p:sp>
      <p:pic>
        <p:nvPicPr>
          <p:cNvPr descr="Forma&#10;&#10;Descripción generada automáticamente" id="247" name="Google Shape;247;p15"/>
          <p:cNvPicPr preferRelativeResize="0"/>
          <p:nvPr/>
        </p:nvPicPr>
        <p:blipFill rotWithShape="1">
          <a:blip r:embed="rId3">
            <a:alphaModFix/>
          </a:blip>
          <a:srcRect b="0" l="56473" r="0" t="44471"/>
          <a:stretch/>
        </p:blipFill>
        <p:spPr>
          <a:xfrm>
            <a:off x="6365631" y="1758462"/>
            <a:ext cx="5205252" cy="377852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b="1" i="0" lang="es-MX" sz="4400" u="none" strike="noStrike">
                <a:latin typeface="Arial"/>
                <a:ea typeface="Arial"/>
                <a:cs typeface="Arial"/>
                <a:sym typeface="Arial"/>
              </a:rPr>
              <a:t>Regla 3 “colisionador”</a:t>
            </a:r>
            <a:endParaRPr/>
          </a:p>
        </p:txBody>
      </p:sp>
      <p:sp>
        <p:nvSpPr>
          <p:cNvPr id="253" name="Google Shape;253;p1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i="0" lang="es-MX" sz="2800" u="none" strike="noStrike">
                <a:latin typeface="Arial"/>
                <a:ea typeface="Arial"/>
                <a:cs typeface="Arial"/>
                <a:sym typeface="Arial"/>
              </a:rPr>
              <a:t>Si una variable </a:t>
            </a:r>
            <a:r>
              <a:rPr i="1" lang="es-MX" sz="2800" u="none" strike="noStrike">
                <a:latin typeface="Arial"/>
                <a:ea typeface="Arial"/>
                <a:cs typeface="Arial"/>
                <a:sym typeface="Arial"/>
              </a:rPr>
              <a:t>A</a:t>
            </a:r>
            <a:r>
              <a:rPr i="0" lang="es-MX" sz="2800" u="none" strike="noStrike">
                <a:latin typeface="Arial"/>
                <a:ea typeface="Arial"/>
                <a:cs typeface="Arial"/>
                <a:sym typeface="Arial"/>
              </a:rPr>
              <a:t> es el nodo de colisión entre dos variables </a:t>
            </a:r>
            <a:r>
              <a:rPr i="1" lang="es-MX" sz="2800" u="none" strike="noStrike">
                <a:latin typeface="Arial"/>
                <a:ea typeface="Arial"/>
                <a:cs typeface="Arial"/>
                <a:sym typeface="Arial"/>
              </a:rPr>
              <a:t>X</a:t>
            </a:r>
            <a:r>
              <a:rPr i="0" lang="es-MX" sz="2800" u="none" strike="noStrike">
                <a:latin typeface="Arial"/>
                <a:ea typeface="Arial"/>
                <a:cs typeface="Arial"/>
                <a:sym typeface="Arial"/>
              </a:rPr>
              <a:t> e </a:t>
            </a:r>
            <a:r>
              <a:rPr i="1" lang="es-MX" sz="2800" u="none" strike="noStrike">
                <a:latin typeface="Arial"/>
                <a:ea typeface="Arial"/>
                <a:cs typeface="Arial"/>
                <a:sym typeface="Arial"/>
              </a:rPr>
              <a:t>Y</a:t>
            </a:r>
            <a:r>
              <a:rPr i="0" lang="es-MX" sz="2800" u="none" strike="noStrike">
                <a:latin typeface="Arial"/>
                <a:ea typeface="Arial"/>
                <a:cs typeface="Arial"/>
                <a:sym typeface="Arial"/>
              </a:rPr>
              <a:t> , y solo hay un camino entre </a:t>
            </a:r>
            <a:r>
              <a:rPr i="1" lang="es-MX" sz="2800" u="none" strike="noStrike">
                <a:latin typeface="Arial"/>
                <a:ea typeface="Arial"/>
                <a:cs typeface="Arial"/>
                <a:sym typeface="Arial"/>
              </a:rPr>
              <a:t>X</a:t>
            </a:r>
            <a:r>
              <a:rPr i="0" lang="es-MX" sz="2800" u="none" strike="noStrike">
                <a:latin typeface="Arial"/>
                <a:ea typeface="Arial"/>
                <a:cs typeface="Arial"/>
                <a:sym typeface="Arial"/>
              </a:rPr>
              <a:t> e </a:t>
            </a:r>
            <a:r>
              <a:rPr i="1" lang="es-MX" sz="2800" u="none" strike="noStrike">
                <a:latin typeface="Arial"/>
                <a:ea typeface="Arial"/>
                <a:cs typeface="Arial"/>
                <a:sym typeface="Arial"/>
              </a:rPr>
              <a:t>Y</a:t>
            </a:r>
            <a:r>
              <a:rPr i="0" lang="es-MX" sz="2800" u="none" strike="noStrike">
                <a:latin typeface="Arial"/>
                <a:ea typeface="Arial"/>
                <a:cs typeface="Arial"/>
                <a:sym typeface="Arial"/>
              </a:rPr>
              <a:t> , entonces </a:t>
            </a:r>
            <a:r>
              <a:rPr i="1" lang="es-MX" sz="2800" u="none" strike="noStrike">
                <a:latin typeface="Arial"/>
                <a:ea typeface="Arial"/>
                <a:cs typeface="Arial"/>
                <a:sym typeface="Arial"/>
              </a:rPr>
              <a:t>X</a:t>
            </a:r>
            <a:r>
              <a:rPr i="0" lang="es-MX" sz="2800" u="none" strike="noStrike">
                <a:latin typeface="Arial"/>
                <a:ea typeface="Arial"/>
                <a:cs typeface="Arial"/>
                <a:sym typeface="Arial"/>
              </a:rPr>
              <a:t> e </a:t>
            </a:r>
            <a:r>
              <a:rPr i="1" lang="es-MX" sz="2800" u="none" strike="noStrike">
                <a:latin typeface="Arial"/>
                <a:ea typeface="Arial"/>
                <a:cs typeface="Arial"/>
                <a:sym typeface="Arial"/>
              </a:rPr>
              <a:t>Y</a:t>
            </a:r>
            <a:r>
              <a:rPr i="0" lang="es-MX" sz="2800" u="none" strike="noStrike">
                <a:latin typeface="Arial"/>
                <a:ea typeface="Arial"/>
                <a:cs typeface="Arial"/>
                <a:sym typeface="Arial"/>
              </a:rPr>
              <a:t> son incondicionalmente independientes pero dependen condicionalmente de </a:t>
            </a:r>
            <a:r>
              <a:rPr i="1" lang="es-MX" sz="2800" u="none" strike="noStrike">
                <a:latin typeface="Arial"/>
                <a:ea typeface="Arial"/>
                <a:cs typeface="Arial"/>
                <a:sym typeface="Arial"/>
              </a:rPr>
              <a:t>A</a:t>
            </a:r>
            <a:r>
              <a:rPr i="0" lang="es-MX" sz="2800" u="none" strike="noStrike">
                <a:latin typeface="Arial"/>
                <a:ea typeface="Arial"/>
                <a:cs typeface="Arial"/>
                <a:sym typeface="Arial"/>
              </a:rPr>
              <a:t> así como de cualquier descendiente de </a:t>
            </a:r>
            <a:r>
              <a:rPr i="1" lang="es-MX" sz="2800" u="none" strike="noStrike">
                <a:latin typeface="Arial"/>
                <a:ea typeface="Arial"/>
                <a:cs typeface="Arial"/>
                <a:sym typeface="Arial"/>
              </a:rPr>
              <a:t>A</a:t>
            </a:r>
            <a:r>
              <a:rPr i="0" lang="es-MX" sz="2800" u="none" strike="noStrike">
                <a:latin typeface="Arial"/>
                <a:ea typeface="Arial"/>
                <a:cs typeface="Arial"/>
                <a:sym typeface="Arial"/>
              </a:rPr>
              <a:t>.</a:t>
            </a:r>
            <a:endParaRPr/>
          </a:p>
        </p:txBody>
      </p:sp>
      <p:pic>
        <p:nvPicPr>
          <p:cNvPr descr="Forma, Flecha&#10;&#10;Descripción generada automáticamente" id="254" name="Google Shape;254;p16"/>
          <p:cNvPicPr preferRelativeResize="0"/>
          <p:nvPr>
            <p:ph idx="2" type="body"/>
          </p:nvPr>
        </p:nvPicPr>
        <p:blipFill rotWithShape="1">
          <a:blip r:embed="rId3">
            <a:alphaModFix/>
          </a:blip>
          <a:srcRect b="0" l="0" r="56708" t="44184"/>
          <a:stretch/>
        </p:blipFill>
        <p:spPr>
          <a:xfrm>
            <a:off x="6628583" y="2435470"/>
            <a:ext cx="4268834" cy="313164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MX"/>
              <a:t>Separación-direccional (</a:t>
            </a:r>
            <a:r>
              <a:rPr b="1" i="1" lang="es-MX"/>
              <a:t>d-separation</a:t>
            </a:r>
            <a:r>
              <a:rPr lang="es-MX"/>
              <a:t>)</a:t>
            </a:r>
            <a:endParaRPr/>
          </a:p>
        </p:txBody>
      </p:sp>
      <p:sp>
        <p:nvSpPr>
          <p:cNvPr id="260" name="Google Shape;260;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lang="es-MX"/>
              <a:t>El flujo de información  en una ruta </a:t>
            </a:r>
            <a:r>
              <a:rPr i="1" lang="es-MX"/>
              <a:t>p</a:t>
            </a:r>
            <a:r>
              <a:rPr lang="es-MX"/>
              <a:t> queda bloqueado por un conjunto de nodos </a:t>
            </a:r>
            <a:r>
              <a:rPr i="1" lang="es-MX"/>
              <a:t>Z</a:t>
            </a:r>
            <a:r>
              <a:rPr lang="es-MX"/>
              <a:t> si y sólo si:</a:t>
            </a:r>
            <a:endParaRPr/>
          </a:p>
          <a:p>
            <a:pPr indent="0" lvl="0" marL="0" rtl="0" algn="l">
              <a:lnSpc>
                <a:spcPct val="90000"/>
              </a:lnSpc>
              <a:spcBef>
                <a:spcPts val="0"/>
              </a:spcBef>
              <a:spcAft>
                <a:spcPts val="0"/>
              </a:spcAft>
              <a:buClr>
                <a:schemeClr val="dk1"/>
              </a:buClr>
              <a:buSzPts val="2800"/>
              <a:buNone/>
            </a:pPr>
            <a:br>
              <a:rPr lang="es-MX"/>
            </a:br>
            <a:r>
              <a:rPr lang="es-MX"/>
              <a:t>1. </a:t>
            </a:r>
            <a:r>
              <a:rPr i="1" lang="es-MX"/>
              <a:t>p </a:t>
            </a:r>
            <a:r>
              <a:rPr lang="es-MX"/>
              <a:t>contiene una cadena de nodos </a:t>
            </a:r>
            <a:r>
              <a:rPr i="1" lang="es-MX"/>
              <a:t>A</a:t>
            </a:r>
            <a:r>
              <a:rPr lang="es-MX"/>
              <a:t> → </a:t>
            </a:r>
            <a:r>
              <a:rPr i="1" lang="es-MX"/>
              <a:t>B</a:t>
            </a:r>
            <a:r>
              <a:rPr lang="es-MX"/>
              <a:t> → </a:t>
            </a:r>
            <a:r>
              <a:rPr i="1" lang="es-MX"/>
              <a:t>C</a:t>
            </a:r>
            <a:r>
              <a:rPr lang="es-MX"/>
              <a:t> o una horquilla </a:t>
            </a:r>
            <a:r>
              <a:rPr i="1" lang="es-MX"/>
              <a:t>A </a:t>
            </a:r>
            <a:r>
              <a:rPr lang="es-MX"/>
              <a:t>←</a:t>
            </a:r>
            <a:r>
              <a:rPr i="1" lang="es-MX"/>
              <a:t> B </a:t>
            </a:r>
            <a:r>
              <a:rPr lang="es-MX"/>
              <a:t>→</a:t>
            </a:r>
            <a:r>
              <a:rPr i="1" lang="es-MX"/>
              <a:t> C</a:t>
            </a:r>
            <a:r>
              <a:rPr lang="es-MX"/>
              <a:t>, de tal manera que el nodo medio </a:t>
            </a:r>
            <a:r>
              <a:rPr i="1" lang="es-MX"/>
              <a:t>B</a:t>
            </a:r>
            <a:r>
              <a:rPr lang="es-MX"/>
              <a:t> proporciona datos como criterio condicional de observación. Es decir si la ruta es del tipo </a:t>
            </a:r>
            <a:r>
              <a:rPr b="1" lang="es-MX"/>
              <a:t>variable intermedia o causa común, el condicionarlas bloquea.</a:t>
            </a:r>
            <a:endParaRPr b="1"/>
          </a:p>
          <a:p>
            <a:pPr indent="0" lvl="0" marL="0" rtl="0" algn="l">
              <a:lnSpc>
                <a:spcPct val="90000"/>
              </a:lnSpc>
              <a:spcBef>
                <a:spcPts val="0"/>
              </a:spcBef>
              <a:spcAft>
                <a:spcPts val="0"/>
              </a:spcAft>
              <a:buClr>
                <a:schemeClr val="dk1"/>
              </a:buClr>
              <a:buSzPts val="2800"/>
              <a:buNone/>
            </a:pPr>
            <a:br>
              <a:rPr lang="es-MX"/>
            </a:br>
            <a:r>
              <a:rPr lang="es-MX"/>
              <a:t>2. </a:t>
            </a:r>
            <a:r>
              <a:rPr i="1" lang="es-MX"/>
              <a:t>p</a:t>
            </a:r>
            <a:r>
              <a:rPr lang="es-MX"/>
              <a:t> contiene un colisionador </a:t>
            </a:r>
            <a:r>
              <a:rPr i="1" lang="es-MX"/>
              <a:t>A </a:t>
            </a:r>
            <a:r>
              <a:rPr lang="es-MX"/>
              <a:t>→</a:t>
            </a:r>
            <a:r>
              <a:rPr i="1" lang="es-MX"/>
              <a:t> B </a:t>
            </a:r>
            <a:r>
              <a:rPr lang="es-MX"/>
              <a:t>←</a:t>
            </a:r>
            <a:r>
              <a:rPr i="1" lang="es-MX"/>
              <a:t> C</a:t>
            </a:r>
            <a:r>
              <a:rPr lang="es-MX"/>
              <a:t> tal que ni el nodo de colisión </a:t>
            </a:r>
            <a:r>
              <a:rPr i="1" lang="es-MX"/>
              <a:t>B</a:t>
            </a:r>
            <a:r>
              <a:rPr lang="es-MX"/>
              <a:t>, ni ninguno de sus descendientes, son criterio para condicionar las observaciones. Es decir </a:t>
            </a:r>
            <a:r>
              <a:rPr b="1" lang="es-MX"/>
              <a:t>condicionar sore un colisionador desbloquea</a:t>
            </a:r>
            <a:r>
              <a:rPr lang="es-MX"/>
              <a:t>.</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MX"/>
              <a:t>Regla de la Puerta trasera</a:t>
            </a:r>
            <a:endParaRPr/>
          </a:p>
        </p:txBody>
      </p:sp>
      <p:sp>
        <p:nvSpPr>
          <p:cNvPr id="266" name="Google Shape;266;p18"/>
          <p:cNvSpPr txBox="1"/>
          <p:nvPr>
            <p:ph idx="1" type="body"/>
          </p:nvPr>
        </p:nvSpPr>
        <p:spPr>
          <a:xfrm>
            <a:off x="838200" y="1825625"/>
            <a:ext cx="5181600" cy="292417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s-MX"/>
              <a:t>Podemos identificar el efecto causal de </a:t>
            </a:r>
            <a:r>
              <a:rPr b="1" i="1" lang="es-MX"/>
              <a:t>A</a:t>
            </a:r>
            <a:r>
              <a:rPr b="1" lang="es-MX"/>
              <a:t> e </a:t>
            </a:r>
            <a:r>
              <a:rPr b="1" i="1" lang="es-MX"/>
              <a:t>Y</a:t>
            </a:r>
            <a:r>
              <a:rPr i="1" lang="es-MX"/>
              <a:t> </a:t>
            </a:r>
            <a:r>
              <a:rPr lang="es-MX"/>
              <a:t>si tenemos datos suficientes como para </a:t>
            </a:r>
            <a:r>
              <a:rPr b="1" lang="es-MX"/>
              <a:t>bloquear todas las rutas de puerta trasera</a:t>
            </a:r>
            <a:r>
              <a:rPr lang="es-MX"/>
              <a:t> entre </a:t>
            </a:r>
            <a:r>
              <a:rPr i="1" lang="es-MX"/>
              <a:t>A</a:t>
            </a:r>
            <a:r>
              <a:rPr lang="es-MX"/>
              <a:t> e </a:t>
            </a:r>
            <a:r>
              <a:rPr i="1" lang="es-MX"/>
              <a:t>Y</a:t>
            </a:r>
            <a:r>
              <a:rPr lang="es-MX"/>
              <a:t>.</a:t>
            </a:r>
            <a:endParaRPr/>
          </a:p>
          <a:p>
            <a:pPr indent="-228600" lvl="0" marL="228600" rtl="0" algn="l">
              <a:lnSpc>
                <a:spcPct val="90000"/>
              </a:lnSpc>
              <a:spcBef>
                <a:spcPts val="1000"/>
              </a:spcBef>
              <a:spcAft>
                <a:spcPts val="0"/>
              </a:spcAft>
              <a:buClr>
                <a:schemeClr val="dk1"/>
              </a:buClr>
              <a:buSzPts val="2800"/>
              <a:buChar char="•"/>
            </a:pPr>
            <a:r>
              <a:rPr lang="es-MX"/>
              <a:t>En este caso se trata de condicionar </a:t>
            </a:r>
            <a:r>
              <a:rPr i="1" lang="es-MX"/>
              <a:t>L.</a:t>
            </a:r>
            <a:endParaRPr/>
          </a:p>
        </p:txBody>
      </p:sp>
      <p:pic>
        <p:nvPicPr>
          <p:cNvPr id="267" name="Google Shape;267;p18"/>
          <p:cNvPicPr preferRelativeResize="0"/>
          <p:nvPr>
            <p:ph idx="2" type="body"/>
          </p:nvPr>
        </p:nvPicPr>
        <p:blipFill rotWithShape="1">
          <a:blip r:embed="rId3">
            <a:alphaModFix/>
          </a:blip>
          <a:srcRect b="0" l="0" r="0" t="0"/>
          <a:stretch/>
        </p:blipFill>
        <p:spPr>
          <a:xfrm>
            <a:off x="4652592" y="4079240"/>
            <a:ext cx="6904408" cy="185928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descr="Joining Instructions" id="100" name="Google Shape;100;p2"/>
          <p:cNvSpPr txBox="1"/>
          <p:nvPr>
            <p:ph type="title"/>
          </p:nvPr>
        </p:nvSpPr>
        <p:spPr>
          <a:xfrm>
            <a:off x="838200" y="-190500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MX"/>
              <a:t>Joining Instructions</a:t>
            </a:r>
            <a:endParaRPr/>
          </a:p>
        </p:txBody>
      </p:sp>
      <p:grpSp>
        <p:nvGrpSpPr>
          <p:cNvPr descr="Instructions for participating in the polling session" id="101" name="Google Shape;101;p2"/>
          <p:cNvGrpSpPr/>
          <p:nvPr/>
        </p:nvGrpSpPr>
        <p:grpSpPr>
          <a:xfrm>
            <a:off x="127000" y="127000"/>
            <a:ext cx="11938000" cy="4112708"/>
            <a:chOff x="127000" y="635000"/>
            <a:chExt cx="11938000" cy="4028774"/>
          </a:xfrm>
        </p:grpSpPr>
        <p:pic>
          <p:nvPicPr>
            <p:cNvPr descr="Vevox" id="102" name="Google Shape;102;p2"/>
            <p:cNvPicPr preferRelativeResize="0"/>
            <p:nvPr/>
          </p:nvPicPr>
          <p:blipFill rotWithShape="1">
            <a:blip r:embed="rId3">
              <a:alphaModFix/>
            </a:blip>
            <a:srcRect b="0" l="0" r="0" t="0"/>
            <a:stretch/>
          </p:blipFill>
          <p:spPr>
            <a:xfrm>
              <a:off x="3721402" y="635000"/>
              <a:ext cx="4749196" cy="1329043"/>
            </a:xfrm>
            <a:prstGeom prst="rect">
              <a:avLst/>
            </a:prstGeom>
            <a:noFill/>
            <a:ln>
              <a:noFill/>
            </a:ln>
          </p:spPr>
        </p:pic>
        <p:sp>
          <p:nvSpPr>
            <p:cNvPr id="103" name="Google Shape;103;p2"/>
            <p:cNvSpPr txBox="1"/>
            <p:nvPr/>
          </p:nvSpPr>
          <p:spPr>
            <a:xfrm>
              <a:off x="127000" y="2218043"/>
              <a:ext cx="11938000" cy="646331"/>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None/>
              </a:pPr>
              <a:r>
                <a:rPr b="0" i="0" lang="es-MX" sz="3600" u="none" cap="none" strike="noStrike">
                  <a:solidFill>
                    <a:schemeClr val="dk1"/>
                  </a:solidFill>
                  <a:latin typeface="Calibri"/>
                  <a:ea typeface="Calibri"/>
                  <a:cs typeface="Calibri"/>
                  <a:sym typeface="Calibri"/>
                </a:rPr>
                <a:t>Participa en </a:t>
              </a:r>
              <a:r>
                <a:rPr b="0" i="0" lang="es-MX" sz="3600" u="none" cap="none" strike="noStrike">
                  <a:solidFill>
                    <a:srgbClr val="00AEEF"/>
                  </a:solidFill>
                  <a:latin typeface="Calibri"/>
                  <a:ea typeface="Calibri"/>
                  <a:cs typeface="Calibri"/>
                  <a:sym typeface="Calibri"/>
                </a:rPr>
                <a:t>vevox.app</a:t>
              </a:r>
              <a:endParaRPr b="0" i="0" sz="3600" u="none" cap="none" strike="noStrike">
                <a:solidFill>
                  <a:srgbClr val="00AEEF"/>
                </a:solidFill>
                <a:latin typeface="Calibri"/>
                <a:ea typeface="Calibri"/>
                <a:cs typeface="Calibri"/>
                <a:sym typeface="Calibri"/>
              </a:endParaRPr>
            </a:p>
          </p:txBody>
        </p:sp>
        <p:sp>
          <p:nvSpPr>
            <p:cNvPr id="104" name="Google Shape;104;p2"/>
            <p:cNvSpPr txBox="1"/>
            <p:nvPr/>
          </p:nvSpPr>
          <p:spPr>
            <a:xfrm>
              <a:off x="127000" y="3121912"/>
              <a:ext cx="11937900" cy="633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MX" sz="3600" u="none" cap="none" strike="noStrike">
                  <a:solidFill>
                    <a:schemeClr val="dk1"/>
                  </a:solidFill>
                  <a:latin typeface="Calibri"/>
                  <a:ea typeface="Calibri"/>
                  <a:cs typeface="Calibri"/>
                  <a:sym typeface="Calibri"/>
                </a:rPr>
                <a:t>O busca </a:t>
              </a:r>
              <a:r>
                <a:rPr b="0" i="0" lang="es-MX" sz="3600" u="none" cap="none" strike="noStrike">
                  <a:solidFill>
                    <a:srgbClr val="00AEEF"/>
                  </a:solidFill>
                  <a:latin typeface="Calibri"/>
                  <a:ea typeface="Calibri"/>
                  <a:cs typeface="Calibri"/>
                  <a:sym typeface="Calibri"/>
                </a:rPr>
                <a:t>Vevox</a:t>
              </a:r>
              <a:r>
                <a:rPr b="0" i="0" lang="es-MX" sz="3600" u="none" cap="none" strike="noStrike">
                  <a:solidFill>
                    <a:schemeClr val="dk1"/>
                  </a:solidFill>
                  <a:latin typeface="Calibri"/>
                  <a:ea typeface="Calibri"/>
                  <a:cs typeface="Calibri"/>
                  <a:sym typeface="Calibri"/>
                </a:rPr>
                <a:t> en la tienda de aplicaciones</a:t>
              </a:r>
              <a:endParaRPr/>
            </a:p>
          </p:txBody>
        </p:sp>
        <p:sp>
          <p:nvSpPr>
            <p:cNvPr descr="Session ID" id="105" name="Google Shape;105;p2"/>
            <p:cNvSpPr txBox="1"/>
            <p:nvPr/>
          </p:nvSpPr>
          <p:spPr>
            <a:xfrm>
              <a:off x="127000" y="4017574"/>
              <a:ext cx="11937900" cy="646200"/>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None/>
              </a:pPr>
              <a:r>
                <a:rPr b="1" i="0" lang="es-MX" sz="3600" u="none" cap="none" strike="noStrike">
                  <a:solidFill>
                    <a:schemeClr val="dk1"/>
                  </a:solidFill>
                  <a:latin typeface="Calibri"/>
                  <a:ea typeface="Calibri"/>
                  <a:cs typeface="Calibri"/>
                  <a:sym typeface="Calibri"/>
                </a:rPr>
                <a:t>ID: </a:t>
              </a:r>
              <a:r>
                <a:rPr b="1" lang="es-MX" sz="3600">
                  <a:solidFill>
                    <a:schemeClr val="dk1"/>
                  </a:solidFill>
                  <a:latin typeface="Calibri"/>
                  <a:ea typeface="Calibri"/>
                  <a:cs typeface="Calibri"/>
                  <a:sym typeface="Calibri"/>
                </a:rPr>
                <a:t>169-614-732</a:t>
              </a:r>
              <a:endParaRPr/>
            </a:p>
          </p:txBody>
        </p:sp>
      </p:grpSp>
      <p:pic>
        <p:nvPicPr>
          <p:cNvPr id="106" name="Google Shape;106;p2"/>
          <p:cNvPicPr preferRelativeResize="0"/>
          <p:nvPr/>
        </p:nvPicPr>
        <p:blipFill rotWithShape="1">
          <a:blip r:embed="rId4">
            <a:alphaModFix/>
          </a:blip>
          <a:srcRect b="2600" l="20734" r="23780" t="57995"/>
          <a:stretch/>
        </p:blipFill>
        <p:spPr>
          <a:xfrm>
            <a:off x="5020225" y="4270450"/>
            <a:ext cx="2039475" cy="20048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9"/>
          <p:cNvSpPr txBox="1"/>
          <p:nvPr>
            <p:ph type="title"/>
          </p:nvPr>
        </p:nvSpPr>
        <p:spPr>
          <a:xfrm>
            <a:off x="548640" y="365125"/>
            <a:ext cx="1080516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s-MX" sz="4000"/>
              <a:t>¿Se puede medir el efecto, sin sesgos, de la aspirina?</a:t>
            </a:r>
            <a:endParaRPr b="1"/>
          </a:p>
        </p:txBody>
      </p:sp>
      <p:pic>
        <p:nvPicPr>
          <p:cNvPr id="273" name="Google Shape;273;p19"/>
          <p:cNvPicPr preferRelativeResize="0"/>
          <p:nvPr>
            <p:ph idx="4294967295" type="body"/>
          </p:nvPr>
        </p:nvPicPr>
        <p:blipFill rotWithShape="1">
          <a:blip r:embed="rId3">
            <a:alphaModFix/>
          </a:blip>
          <a:srcRect b="0" l="0" r="0" t="0"/>
          <a:stretch/>
        </p:blipFill>
        <p:spPr>
          <a:xfrm>
            <a:off x="6096004" y="2397455"/>
            <a:ext cx="5643900" cy="3215400"/>
          </a:xfrm>
          <a:prstGeom prst="rect">
            <a:avLst/>
          </a:prstGeom>
          <a:noFill/>
          <a:ln>
            <a:noFill/>
          </a:ln>
        </p:spPr>
      </p:pic>
      <p:sp>
        <p:nvSpPr>
          <p:cNvPr id="274" name="Google Shape;274;p19"/>
          <p:cNvSpPr/>
          <p:nvPr/>
        </p:nvSpPr>
        <p:spPr>
          <a:xfrm>
            <a:off x="10922000" y="7004278"/>
            <a:ext cx="1270000" cy="215444"/>
          </a:xfrm>
          <a:custGeom>
            <a:rect b="b" l="l" r="r" t="t"/>
            <a:pathLst>
              <a:path extrusionOk="0" h="120000" w="120000">
                <a:moveTo>
                  <a:pt x="0" y="0"/>
                </a:moveTo>
                <a:lnTo>
                  <a:pt x="120000" y="0"/>
                </a:lnTo>
                <a:lnTo>
                  <a:pt x="120000" y="120000"/>
                </a:lnTo>
                <a:lnTo>
                  <a:pt x="0" y="120000"/>
                </a:lnTo>
                <a:close/>
                <a:moveTo>
                  <a:pt x="52366" y="43125"/>
                </a:moveTo>
                <a:lnTo>
                  <a:pt x="52366" y="76875"/>
                </a:lnTo>
                <a:lnTo>
                  <a:pt x="57137" y="76875"/>
                </a:lnTo>
                <a:lnTo>
                  <a:pt x="61908" y="105000"/>
                </a:lnTo>
                <a:lnTo>
                  <a:pt x="61908" y="15000"/>
                </a:lnTo>
                <a:lnTo>
                  <a:pt x="57137" y="43125"/>
                </a:lnTo>
                <a:close/>
              </a:path>
              <a:path extrusionOk="0" fill="darken" h="120000" w="120000">
                <a:moveTo>
                  <a:pt x="52366" y="43125"/>
                </a:moveTo>
                <a:lnTo>
                  <a:pt x="52366" y="76875"/>
                </a:lnTo>
                <a:lnTo>
                  <a:pt x="57137" y="76875"/>
                </a:lnTo>
                <a:lnTo>
                  <a:pt x="61908" y="105000"/>
                </a:lnTo>
                <a:lnTo>
                  <a:pt x="61908" y="15000"/>
                </a:lnTo>
                <a:lnTo>
                  <a:pt x="57137" y="43125"/>
                </a:lnTo>
                <a:close/>
              </a:path>
              <a:path extrusionOk="0" fill="none" h="120000" w="120000">
                <a:moveTo>
                  <a:pt x="52366" y="43125"/>
                </a:moveTo>
                <a:lnTo>
                  <a:pt x="57137" y="43125"/>
                </a:lnTo>
                <a:lnTo>
                  <a:pt x="61908" y="15000"/>
                </a:lnTo>
                <a:lnTo>
                  <a:pt x="61908" y="105000"/>
                </a:lnTo>
                <a:lnTo>
                  <a:pt x="57137" y="76875"/>
                </a:lnTo>
                <a:lnTo>
                  <a:pt x="52366" y="76875"/>
                </a:lnTo>
                <a:close/>
                <a:moveTo>
                  <a:pt x="63817" y="43125"/>
                </a:moveTo>
                <a:lnTo>
                  <a:pt x="67634" y="26250"/>
                </a:lnTo>
                <a:moveTo>
                  <a:pt x="63817" y="60000"/>
                </a:moveTo>
                <a:lnTo>
                  <a:pt x="67634" y="60000"/>
                </a:lnTo>
                <a:moveTo>
                  <a:pt x="63817" y="76875"/>
                </a:moveTo>
                <a:lnTo>
                  <a:pt x="67634" y="93750"/>
                </a:lnTo>
              </a:path>
              <a:path extrusionOk="0" fill="none" h="120000" w="120000">
                <a:moveTo>
                  <a:pt x="0" y="0"/>
                </a:moveTo>
                <a:lnTo>
                  <a:pt x="120000" y="0"/>
                </a:lnTo>
                <a:lnTo>
                  <a:pt x="120000" y="120000"/>
                </a:lnTo>
                <a:lnTo>
                  <a:pt x="0" y="120000"/>
                </a:lnTo>
                <a:close/>
              </a:path>
            </a:pathLst>
          </a:cu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lang="es-MX" sz="800">
                <a:solidFill>
                  <a:schemeClr val="lt1"/>
                </a:solidFill>
                <a:latin typeface="Calibri"/>
                <a:ea typeface="Calibri"/>
                <a:cs typeface="Calibri"/>
                <a:sym typeface="Calibri"/>
              </a:rPr>
              <a:t>Vote Trigger</a:t>
            </a:r>
            <a:endParaRPr/>
          </a:p>
        </p:txBody>
      </p:sp>
      <p:sp>
        <p:nvSpPr>
          <p:cNvPr descr="-" id="275" name="Google Shape;275;p19"/>
          <p:cNvSpPr/>
          <p:nvPr/>
        </p:nvSpPr>
        <p:spPr>
          <a:xfrm>
            <a:off x="0" y="0"/>
            <a:ext cx="0" cy="0"/>
          </a:xfrm>
          <a:prstGeom prst="lightningBolt">
            <a:avLst/>
          </a:prstGeom>
          <a:solidFill>
            <a:schemeClr val="accent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descr="-" id="276" name="Google Shape;276;p19"/>
          <p:cNvSpPr/>
          <p:nvPr/>
        </p:nvSpPr>
        <p:spPr>
          <a:xfrm>
            <a:off x="0" y="0"/>
            <a:ext cx="0" cy="0"/>
          </a:xfrm>
          <a:prstGeom prst="lightningBolt">
            <a:avLst/>
          </a:prstGeom>
          <a:solidFill>
            <a:schemeClr val="accent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7" name="Google Shape;277;p19"/>
          <p:cNvSpPr txBox="1"/>
          <p:nvPr/>
        </p:nvSpPr>
        <p:spPr>
          <a:xfrm>
            <a:off x="5843175" y="6319525"/>
            <a:ext cx="45381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MX" sz="1800">
                <a:solidFill>
                  <a:schemeClr val="dk1"/>
                </a:solidFill>
                <a:latin typeface="Calibri"/>
                <a:ea typeface="Calibri"/>
                <a:cs typeface="Calibri"/>
                <a:sym typeface="Calibri"/>
              </a:rPr>
              <a:t>Ingresa a: </a:t>
            </a:r>
            <a:r>
              <a:rPr b="1" lang="es-MX" sz="1800">
                <a:solidFill>
                  <a:schemeClr val="dk1"/>
                </a:solidFill>
                <a:latin typeface="Calibri"/>
                <a:ea typeface="Calibri"/>
                <a:cs typeface="Calibri"/>
                <a:sym typeface="Calibri"/>
              </a:rPr>
              <a:t>vevox.app</a:t>
            </a:r>
            <a:r>
              <a:rPr lang="es-MX" sz="1800">
                <a:solidFill>
                  <a:schemeClr val="dk1"/>
                </a:solidFill>
                <a:latin typeface="Calibri"/>
                <a:ea typeface="Calibri"/>
                <a:cs typeface="Calibri"/>
                <a:sym typeface="Calibri"/>
              </a:rPr>
              <a:t> con el ID: </a:t>
            </a:r>
            <a:r>
              <a:rPr b="1" lang="es-MX" sz="1800">
                <a:solidFill>
                  <a:schemeClr val="dk1"/>
                </a:solidFill>
                <a:latin typeface="Calibri"/>
                <a:ea typeface="Calibri"/>
                <a:cs typeface="Calibri"/>
                <a:sym typeface="Calibri"/>
              </a:rPr>
              <a:t>169-614-732</a:t>
            </a:r>
            <a:endParaRPr/>
          </a:p>
        </p:txBody>
      </p:sp>
      <p:sp>
        <p:nvSpPr>
          <p:cNvPr id="278" name="Google Shape;278;p19"/>
          <p:cNvSpPr/>
          <p:nvPr/>
        </p:nvSpPr>
        <p:spPr>
          <a:xfrm>
            <a:off x="10561172" y="6319520"/>
            <a:ext cx="1468120" cy="369332"/>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s-MX" sz="1800">
                <a:solidFill>
                  <a:schemeClr val="lt1"/>
                </a:solidFill>
                <a:latin typeface="Calibri"/>
                <a:ea typeface="Calibri"/>
                <a:cs typeface="Calibri"/>
                <a:sym typeface="Calibri"/>
              </a:rPr>
              <a:t>Participa</a:t>
            </a:r>
            <a:endParaRPr/>
          </a:p>
        </p:txBody>
      </p:sp>
      <p:grpSp>
        <p:nvGrpSpPr>
          <p:cNvPr descr="Polling results chart" id="279" name="Google Shape;279;p19"/>
          <p:cNvGrpSpPr/>
          <p:nvPr/>
        </p:nvGrpSpPr>
        <p:grpSpPr>
          <a:xfrm>
            <a:off x="604520" y="2026921"/>
            <a:ext cx="4993767" cy="3926796"/>
            <a:chOff x="604520" y="2026921"/>
            <a:chExt cx="4993767" cy="3926796"/>
          </a:xfrm>
        </p:grpSpPr>
        <p:sp>
          <p:nvSpPr>
            <p:cNvPr id="280" name="Google Shape;280;p19"/>
            <p:cNvSpPr txBox="1"/>
            <p:nvPr/>
          </p:nvSpPr>
          <p:spPr>
            <a:xfrm>
              <a:off x="604520" y="2026921"/>
              <a:ext cx="463267" cy="307200"/>
            </a:xfrm>
            <a:prstGeom prst="rect">
              <a:avLst/>
            </a:prstGeom>
            <a:noFill/>
            <a:ln>
              <a:noFill/>
            </a:ln>
          </p:spPr>
          <p:txBody>
            <a:bodyPr anchorCtr="0" anchor="t" bIns="0" lIns="95250" spcFirstLastPara="1" rIns="203200" wrap="square" tIns="50800">
              <a:spAutoFit/>
            </a:bodyPr>
            <a:lstStyle/>
            <a:p>
              <a:pPr indent="0" lvl="0" marL="0" marR="0" rtl="0" algn="r">
                <a:spcBef>
                  <a:spcPts val="0"/>
                </a:spcBef>
                <a:spcAft>
                  <a:spcPts val="0"/>
                </a:spcAft>
                <a:buNone/>
              </a:pPr>
              <a:r>
                <a:rPr lang="es-MX" sz="1662">
                  <a:solidFill>
                    <a:schemeClr val="dk1"/>
                  </a:solidFill>
                  <a:latin typeface="Calibri"/>
                  <a:ea typeface="Calibri"/>
                  <a:cs typeface="Calibri"/>
                  <a:sym typeface="Calibri"/>
                </a:rPr>
                <a:t>1.</a:t>
              </a:r>
              <a:endParaRPr/>
            </a:p>
          </p:txBody>
        </p:sp>
        <p:sp>
          <p:nvSpPr>
            <p:cNvPr id="281" name="Google Shape;281;p19"/>
            <p:cNvSpPr txBox="1"/>
            <p:nvPr/>
          </p:nvSpPr>
          <p:spPr>
            <a:xfrm>
              <a:off x="1067787" y="2026921"/>
              <a:ext cx="4530500" cy="588751"/>
            </a:xfrm>
            <a:prstGeom prst="rect">
              <a:avLst/>
            </a:prstGeom>
            <a:noFill/>
            <a:ln>
              <a:noFill/>
            </a:ln>
          </p:spPr>
          <p:txBody>
            <a:bodyPr anchorCtr="0" anchor="t" bIns="25400" lIns="0" spcFirstLastPara="1" rIns="0" wrap="square" tIns="50800">
              <a:spAutoFit/>
            </a:bodyPr>
            <a:lstStyle/>
            <a:p>
              <a:pPr indent="0" lvl="0" marL="0" marR="0" rtl="0" algn="l">
                <a:spcBef>
                  <a:spcPts val="0"/>
                </a:spcBef>
                <a:spcAft>
                  <a:spcPts val="0"/>
                </a:spcAft>
                <a:buNone/>
              </a:pPr>
              <a:r>
                <a:rPr lang="es-MX" sz="1662">
                  <a:solidFill>
                    <a:schemeClr val="dk1"/>
                  </a:solidFill>
                  <a:latin typeface="Calibri"/>
                  <a:ea typeface="Calibri"/>
                  <a:cs typeface="Calibri"/>
                  <a:sym typeface="Calibri"/>
                </a:rPr>
                <a:t>No se puede por el sesgo del historial de enfermedad cardiaca, </a:t>
              </a:r>
              <a:r>
                <a:rPr b="1" i="1" lang="es-MX" sz="1662">
                  <a:solidFill>
                    <a:schemeClr val="dk1"/>
                  </a:solidFill>
                  <a:latin typeface="Calibri"/>
                  <a:ea typeface="Calibri"/>
                  <a:cs typeface="Calibri"/>
                  <a:sym typeface="Calibri"/>
                </a:rPr>
                <a:t>L</a:t>
              </a:r>
              <a:r>
                <a:rPr lang="es-MX" sz="1662">
                  <a:solidFill>
                    <a:schemeClr val="dk1"/>
                  </a:solidFill>
                  <a:latin typeface="Calibri"/>
                  <a:ea typeface="Calibri"/>
                  <a:cs typeface="Calibri"/>
                  <a:sym typeface="Calibri"/>
                </a:rPr>
                <a:t>.</a:t>
              </a:r>
              <a:endParaRPr/>
            </a:p>
          </p:txBody>
        </p:sp>
        <p:sp>
          <p:nvSpPr>
            <p:cNvPr id="282" name="Google Shape;282;p19"/>
            <p:cNvSpPr txBox="1"/>
            <p:nvPr/>
          </p:nvSpPr>
          <p:spPr>
            <a:xfrm>
              <a:off x="604520" y="2861432"/>
              <a:ext cx="463267" cy="307200"/>
            </a:xfrm>
            <a:prstGeom prst="rect">
              <a:avLst/>
            </a:prstGeom>
            <a:noFill/>
            <a:ln>
              <a:noFill/>
            </a:ln>
          </p:spPr>
          <p:txBody>
            <a:bodyPr anchorCtr="0" anchor="t" bIns="0" lIns="95250" spcFirstLastPara="1" rIns="203200" wrap="square" tIns="50800">
              <a:spAutoFit/>
            </a:bodyPr>
            <a:lstStyle/>
            <a:p>
              <a:pPr indent="0" lvl="0" marL="0" marR="0" rtl="0" algn="r">
                <a:spcBef>
                  <a:spcPts val="0"/>
                </a:spcBef>
                <a:spcAft>
                  <a:spcPts val="0"/>
                </a:spcAft>
                <a:buNone/>
              </a:pPr>
              <a:r>
                <a:rPr lang="es-MX" sz="1662">
                  <a:solidFill>
                    <a:schemeClr val="dk1"/>
                  </a:solidFill>
                  <a:latin typeface="Calibri"/>
                  <a:ea typeface="Calibri"/>
                  <a:cs typeface="Calibri"/>
                  <a:sym typeface="Calibri"/>
                </a:rPr>
                <a:t>2.</a:t>
              </a:r>
              <a:endParaRPr/>
            </a:p>
          </p:txBody>
        </p:sp>
        <p:sp>
          <p:nvSpPr>
            <p:cNvPr id="283" name="Google Shape;283;p19"/>
            <p:cNvSpPr txBox="1"/>
            <p:nvPr/>
          </p:nvSpPr>
          <p:spPr>
            <a:xfrm>
              <a:off x="1067787" y="2861432"/>
              <a:ext cx="4530500" cy="588751"/>
            </a:xfrm>
            <a:prstGeom prst="rect">
              <a:avLst/>
            </a:prstGeom>
            <a:noFill/>
            <a:ln>
              <a:noFill/>
            </a:ln>
          </p:spPr>
          <p:txBody>
            <a:bodyPr anchorCtr="0" anchor="t" bIns="25400" lIns="0" spcFirstLastPara="1" rIns="0" wrap="square" tIns="50800">
              <a:spAutoFit/>
            </a:bodyPr>
            <a:lstStyle/>
            <a:p>
              <a:pPr indent="0" lvl="0" marL="0" marR="0" rtl="0" algn="l">
                <a:spcBef>
                  <a:spcPts val="0"/>
                </a:spcBef>
                <a:spcAft>
                  <a:spcPts val="0"/>
                </a:spcAft>
                <a:buNone/>
              </a:pPr>
              <a:r>
                <a:rPr lang="es-MX" sz="1662">
                  <a:solidFill>
                    <a:schemeClr val="dk1"/>
                  </a:solidFill>
                  <a:latin typeface="Calibri"/>
                  <a:ea typeface="Calibri"/>
                  <a:cs typeface="Calibri"/>
                  <a:sym typeface="Calibri"/>
                </a:rPr>
                <a:t>No se puede por el sesgo de la severidad desconocida de la enfermedad, </a:t>
              </a:r>
              <a:r>
                <a:rPr b="1" i="1" lang="es-MX" sz="1662">
                  <a:solidFill>
                    <a:schemeClr val="dk1"/>
                  </a:solidFill>
                  <a:latin typeface="Calibri"/>
                  <a:ea typeface="Calibri"/>
                  <a:cs typeface="Calibri"/>
                  <a:sym typeface="Calibri"/>
                </a:rPr>
                <a:t>U</a:t>
              </a:r>
              <a:endParaRPr/>
            </a:p>
          </p:txBody>
        </p:sp>
        <p:sp>
          <p:nvSpPr>
            <p:cNvPr id="284" name="Google Shape;284;p19"/>
            <p:cNvSpPr txBox="1"/>
            <p:nvPr/>
          </p:nvSpPr>
          <p:spPr>
            <a:xfrm>
              <a:off x="604520" y="3695943"/>
              <a:ext cx="463267" cy="307200"/>
            </a:xfrm>
            <a:prstGeom prst="rect">
              <a:avLst/>
            </a:prstGeom>
            <a:noFill/>
            <a:ln>
              <a:noFill/>
            </a:ln>
          </p:spPr>
          <p:txBody>
            <a:bodyPr anchorCtr="0" anchor="t" bIns="0" lIns="95250" spcFirstLastPara="1" rIns="203200" wrap="square" tIns="50800">
              <a:spAutoFit/>
            </a:bodyPr>
            <a:lstStyle/>
            <a:p>
              <a:pPr indent="0" lvl="0" marL="0" marR="0" rtl="0" algn="r">
                <a:spcBef>
                  <a:spcPts val="0"/>
                </a:spcBef>
                <a:spcAft>
                  <a:spcPts val="0"/>
                </a:spcAft>
                <a:buNone/>
              </a:pPr>
              <a:r>
                <a:rPr lang="es-MX" sz="1662">
                  <a:solidFill>
                    <a:schemeClr val="dk1"/>
                  </a:solidFill>
                  <a:latin typeface="Calibri"/>
                  <a:ea typeface="Calibri"/>
                  <a:cs typeface="Calibri"/>
                  <a:sym typeface="Calibri"/>
                </a:rPr>
                <a:t>3.</a:t>
              </a:r>
              <a:endParaRPr/>
            </a:p>
          </p:txBody>
        </p:sp>
        <p:sp>
          <p:nvSpPr>
            <p:cNvPr id="285" name="Google Shape;285;p19"/>
            <p:cNvSpPr txBox="1"/>
            <p:nvPr/>
          </p:nvSpPr>
          <p:spPr>
            <a:xfrm>
              <a:off x="1067787" y="3695943"/>
              <a:ext cx="4530500" cy="588751"/>
            </a:xfrm>
            <a:prstGeom prst="rect">
              <a:avLst/>
            </a:prstGeom>
            <a:noFill/>
            <a:ln>
              <a:noFill/>
            </a:ln>
          </p:spPr>
          <p:txBody>
            <a:bodyPr anchorCtr="0" anchor="t" bIns="25400" lIns="0" spcFirstLastPara="1" rIns="0" wrap="square" tIns="50800">
              <a:spAutoFit/>
            </a:bodyPr>
            <a:lstStyle/>
            <a:p>
              <a:pPr indent="0" lvl="0" marL="0" marR="0" rtl="0" algn="l">
                <a:spcBef>
                  <a:spcPts val="0"/>
                </a:spcBef>
                <a:spcAft>
                  <a:spcPts val="0"/>
                </a:spcAft>
                <a:buNone/>
              </a:pPr>
              <a:r>
                <a:rPr lang="es-MX" sz="1662">
                  <a:solidFill>
                    <a:schemeClr val="dk1"/>
                  </a:solidFill>
                  <a:latin typeface="Calibri"/>
                  <a:ea typeface="Calibri"/>
                  <a:cs typeface="Calibri"/>
                  <a:sym typeface="Calibri"/>
                </a:rPr>
                <a:t>No se puede de ninguna manera por las dos razones anteriores</a:t>
              </a:r>
              <a:endParaRPr/>
            </a:p>
          </p:txBody>
        </p:sp>
        <p:sp>
          <p:nvSpPr>
            <p:cNvPr id="286" name="Google Shape;286;p19"/>
            <p:cNvSpPr txBox="1"/>
            <p:nvPr/>
          </p:nvSpPr>
          <p:spPr>
            <a:xfrm>
              <a:off x="604520" y="4530454"/>
              <a:ext cx="463267" cy="307200"/>
            </a:xfrm>
            <a:prstGeom prst="rect">
              <a:avLst/>
            </a:prstGeom>
            <a:noFill/>
            <a:ln>
              <a:noFill/>
            </a:ln>
          </p:spPr>
          <p:txBody>
            <a:bodyPr anchorCtr="0" anchor="t" bIns="0" lIns="95250" spcFirstLastPara="1" rIns="203200" wrap="square" tIns="50800">
              <a:spAutoFit/>
            </a:bodyPr>
            <a:lstStyle/>
            <a:p>
              <a:pPr indent="0" lvl="0" marL="0" marR="0" rtl="0" algn="r">
                <a:spcBef>
                  <a:spcPts val="0"/>
                </a:spcBef>
                <a:spcAft>
                  <a:spcPts val="0"/>
                </a:spcAft>
                <a:buNone/>
              </a:pPr>
              <a:r>
                <a:rPr lang="es-MX" sz="1662">
                  <a:solidFill>
                    <a:schemeClr val="dk1"/>
                  </a:solidFill>
                  <a:latin typeface="Calibri"/>
                  <a:ea typeface="Calibri"/>
                  <a:cs typeface="Calibri"/>
                  <a:sym typeface="Calibri"/>
                </a:rPr>
                <a:t>4.</a:t>
              </a:r>
              <a:endParaRPr/>
            </a:p>
          </p:txBody>
        </p:sp>
        <p:sp>
          <p:nvSpPr>
            <p:cNvPr id="287" name="Google Shape;287;p19"/>
            <p:cNvSpPr txBox="1"/>
            <p:nvPr/>
          </p:nvSpPr>
          <p:spPr>
            <a:xfrm>
              <a:off x="1067787" y="4530454"/>
              <a:ext cx="4530500" cy="588751"/>
            </a:xfrm>
            <a:prstGeom prst="rect">
              <a:avLst/>
            </a:prstGeom>
            <a:noFill/>
            <a:ln>
              <a:noFill/>
            </a:ln>
          </p:spPr>
          <p:txBody>
            <a:bodyPr anchorCtr="0" anchor="t" bIns="25400" lIns="0" spcFirstLastPara="1" rIns="0" wrap="square" tIns="50800">
              <a:spAutoFit/>
            </a:bodyPr>
            <a:lstStyle/>
            <a:p>
              <a:pPr indent="0" lvl="0" marL="0" marR="0" rtl="0" algn="l">
                <a:spcBef>
                  <a:spcPts val="0"/>
                </a:spcBef>
                <a:spcAft>
                  <a:spcPts val="0"/>
                </a:spcAft>
                <a:buNone/>
              </a:pPr>
              <a:r>
                <a:rPr lang="es-MX" sz="1662">
                  <a:solidFill>
                    <a:schemeClr val="dk1"/>
                  </a:solidFill>
                  <a:latin typeface="Calibri"/>
                  <a:ea typeface="Calibri"/>
                  <a:cs typeface="Calibri"/>
                  <a:sym typeface="Calibri"/>
                </a:rPr>
                <a:t>Se  puede si se cierra la puerta trasera al utilizar el historial de enfermedad cardiaca.</a:t>
              </a:r>
              <a:endParaRPr/>
            </a:p>
          </p:txBody>
        </p:sp>
        <p:sp>
          <p:nvSpPr>
            <p:cNvPr id="288" name="Google Shape;288;p19"/>
            <p:cNvSpPr txBox="1"/>
            <p:nvPr/>
          </p:nvSpPr>
          <p:spPr>
            <a:xfrm>
              <a:off x="604520" y="5364966"/>
              <a:ext cx="463267" cy="307200"/>
            </a:xfrm>
            <a:prstGeom prst="rect">
              <a:avLst/>
            </a:prstGeom>
            <a:noFill/>
            <a:ln>
              <a:noFill/>
            </a:ln>
          </p:spPr>
          <p:txBody>
            <a:bodyPr anchorCtr="0" anchor="t" bIns="0" lIns="95250" spcFirstLastPara="1" rIns="203200" wrap="square" tIns="50800">
              <a:spAutoFit/>
            </a:bodyPr>
            <a:lstStyle/>
            <a:p>
              <a:pPr indent="0" lvl="0" marL="0" marR="0" rtl="0" algn="r">
                <a:spcBef>
                  <a:spcPts val="0"/>
                </a:spcBef>
                <a:spcAft>
                  <a:spcPts val="0"/>
                </a:spcAft>
                <a:buNone/>
              </a:pPr>
              <a:r>
                <a:rPr lang="es-MX" sz="1662">
                  <a:solidFill>
                    <a:schemeClr val="dk1"/>
                  </a:solidFill>
                  <a:latin typeface="Calibri"/>
                  <a:ea typeface="Calibri"/>
                  <a:cs typeface="Calibri"/>
                  <a:sym typeface="Calibri"/>
                </a:rPr>
                <a:t>5.</a:t>
              </a:r>
              <a:endParaRPr/>
            </a:p>
          </p:txBody>
        </p:sp>
        <p:sp>
          <p:nvSpPr>
            <p:cNvPr id="289" name="Google Shape;289;p19"/>
            <p:cNvSpPr txBox="1"/>
            <p:nvPr/>
          </p:nvSpPr>
          <p:spPr>
            <a:xfrm>
              <a:off x="1067787" y="5364966"/>
              <a:ext cx="4530500" cy="588751"/>
            </a:xfrm>
            <a:prstGeom prst="rect">
              <a:avLst/>
            </a:prstGeom>
            <a:noFill/>
            <a:ln>
              <a:noFill/>
            </a:ln>
          </p:spPr>
          <p:txBody>
            <a:bodyPr anchorCtr="0" anchor="t" bIns="25400" lIns="0" spcFirstLastPara="1" rIns="0" wrap="square" tIns="50800">
              <a:spAutoFit/>
            </a:bodyPr>
            <a:lstStyle/>
            <a:p>
              <a:pPr indent="0" lvl="0" marL="0" marR="0" rtl="0" algn="l">
                <a:spcBef>
                  <a:spcPts val="0"/>
                </a:spcBef>
                <a:spcAft>
                  <a:spcPts val="0"/>
                </a:spcAft>
                <a:buNone/>
              </a:pPr>
              <a:r>
                <a:rPr lang="es-MX" sz="1662">
                  <a:solidFill>
                    <a:schemeClr val="dk1"/>
                  </a:solidFill>
                  <a:latin typeface="Calibri"/>
                  <a:ea typeface="Calibri"/>
                  <a:cs typeface="Calibri"/>
                  <a:sym typeface="Calibri"/>
                </a:rPr>
                <a:t>Se puede si se concentra la atención en el binomio Aspirina-Accidente Cerebro Vascular.</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MX"/>
              <a:t>Efecto problemático de un “colisionador”</a:t>
            </a:r>
            <a:endParaRPr/>
          </a:p>
        </p:txBody>
      </p:sp>
      <p:pic>
        <p:nvPicPr>
          <p:cNvPr id="295" name="Google Shape;295;p20"/>
          <p:cNvPicPr preferRelativeResize="0"/>
          <p:nvPr>
            <p:ph idx="1" type="body"/>
          </p:nvPr>
        </p:nvPicPr>
        <p:blipFill rotWithShape="1">
          <a:blip r:embed="rId3">
            <a:alphaModFix/>
          </a:blip>
          <a:srcRect b="0" l="0" r="0" t="0"/>
          <a:stretch/>
        </p:blipFill>
        <p:spPr>
          <a:xfrm>
            <a:off x="1479785" y="1780519"/>
            <a:ext cx="9232430" cy="4157070"/>
          </a:xfrm>
          <a:prstGeom prst="rect">
            <a:avLst/>
          </a:prstGeom>
          <a:noFill/>
          <a:ln>
            <a:noFill/>
          </a:ln>
        </p:spPr>
      </p:pic>
      <p:sp>
        <p:nvSpPr>
          <p:cNvPr id="296" name="Google Shape;296;p20"/>
          <p:cNvSpPr txBox="1"/>
          <p:nvPr/>
        </p:nvSpPr>
        <p:spPr>
          <a:xfrm>
            <a:off x="5923280" y="6267569"/>
            <a:ext cx="6096000"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MX" sz="1800" u="sng">
                <a:solidFill>
                  <a:schemeClr val="dk1"/>
                </a:solidFill>
                <a:latin typeface="Calibri"/>
                <a:ea typeface="Calibri"/>
                <a:cs typeface="Calibri"/>
                <a:sym typeface="Calibri"/>
                <a:hlinkClick r:id="rId4">
                  <a:extLst>
                    <a:ext uri="{A12FA001-AC4F-418D-AE19-62706E023703}">
                      <ahyp:hlinkClr val="tx"/>
                    </a:ext>
                  </a:extLst>
                </a:hlinkClick>
              </a:rPr>
              <a:t>https://www.nature.com/articles/s41467-020-19478-2</a:t>
            </a:r>
            <a:r>
              <a:rPr lang="es-MX" sz="1800">
                <a:solidFill>
                  <a:schemeClr val="dk1"/>
                </a:solidFill>
                <a:latin typeface="Calibri"/>
                <a:ea typeface="Calibri"/>
                <a:cs typeface="Calibri"/>
                <a:sym typeface="Calibri"/>
              </a:rPr>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202990abd8e_0_1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s-MX"/>
              <a:t>Colisionadores</a:t>
            </a:r>
            <a:endParaRPr/>
          </a:p>
        </p:txBody>
      </p:sp>
      <p:sp>
        <p:nvSpPr>
          <p:cNvPr id="303" name="Google Shape;303;g202990abd8e_0_16"/>
          <p:cNvSpPr txBox="1"/>
          <p:nvPr>
            <p:ph idx="1" type="body"/>
          </p:nvPr>
        </p:nvSpPr>
        <p:spPr>
          <a:xfrm>
            <a:off x="838200" y="2056075"/>
            <a:ext cx="10515600" cy="2603100"/>
          </a:xfrm>
          <a:prstGeom prst="rect">
            <a:avLst/>
          </a:prstGeom>
        </p:spPr>
        <p:txBody>
          <a:bodyPr anchorCtr="0" anchor="t" bIns="45700" lIns="91425" spcFirstLastPara="1" rIns="91425" wrap="square" tIns="45700">
            <a:normAutofit lnSpcReduction="10000"/>
          </a:bodyPr>
          <a:lstStyle/>
          <a:p>
            <a:pPr indent="-363749" lvl="0" marL="352799" rtl="0" algn="l">
              <a:spcBef>
                <a:spcPts val="1000"/>
              </a:spcBef>
              <a:spcAft>
                <a:spcPts val="0"/>
              </a:spcAft>
              <a:buSzPts val="2100"/>
              <a:buChar char="●"/>
            </a:pPr>
            <a:r>
              <a:rPr lang="es-MX" sz="3100"/>
              <a:t>McElreath nos ofrece esta proposición: </a:t>
            </a:r>
            <a:endParaRPr sz="3100"/>
          </a:p>
          <a:p>
            <a:pPr indent="-361950" lvl="1" marL="719999" rtl="0" algn="l">
              <a:spcBef>
                <a:spcPts val="1000"/>
              </a:spcBef>
              <a:spcAft>
                <a:spcPts val="0"/>
              </a:spcAft>
              <a:buSzPts val="2100"/>
              <a:buChar char="○"/>
            </a:pPr>
            <a:r>
              <a:rPr lang="es-MX" sz="2700"/>
              <a:t>L</a:t>
            </a:r>
            <a:r>
              <a:rPr lang="es-MX" sz="2700"/>
              <a:t>os estudios científicos más noticiables son los menos fiables. Cuanto más probable es que te mate, si es cierto, menos probable es que sea cierto. Cuanto más aburrido el tema, más rigurosos los resultados. </a:t>
            </a:r>
            <a:endParaRPr sz="2700"/>
          </a:p>
          <a:p>
            <a:pPr indent="0" lvl="0" marL="352799" rtl="0" algn="l">
              <a:spcBef>
                <a:spcPts val="1000"/>
              </a:spcBef>
              <a:spcAft>
                <a:spcPts val="1000"/>
              </a:spcAft>
              <a:buNone/>
            </a:pPr>
            <a:r>
              <a:t/>
            </a:r>
            <a:endParaRPr sz="3100"/>
          </a:p>
        </p:txBody>
      </p:sp>
      <p:sp>
        <p:nvSpPr>
          <p:cNvPr id="304" name="Google Shape;304;g202990abd8e_0_16"/>
          <p:cNvSpPr txBox="1"/>
          <p:nvPr/>
        </p:nvSpPr>
        <p:spPr>
          <a:xfrm>
            <a:off x="6028275" y="5967375"/>
            <a:ext cx="5180100" cy="569400"/>
          </a:xfrm>
          <a:prstGeom prst="rect">
            <a:avLst/>
          </a:prstGeom>
          <a:noFill/>
          <a:ln>
            <a:noFill/>
          </a:ln>
        </p:spPr>
        <p:txBody>
          <a:bodyPr anchorCtr="0" anchor="t" bIns="91425" lIns="91425" spcFirstLastPara="1" rIns="91425" wrap="square" tIns="91425">
            <a:spAutoFit/>
          </a:bodyPr>
          <a:lstStyle/>
          <a:p>
            <a:pPr indent="-615599" lvl="0" marL="615599" rtl="0" algn="l">
              <a:spcBef>
                <a:spcPts val="0"/>
              </a:spcBef>
              <a:spcAft>
                <a:spcPts val="0"/>
              </a:spcAft>
              <a:buNone/>
            </a:pPr>
            <a:r>
              <a:rPr lang="es-MX">
                <a:latin typeface="Calibri"/>
                <a:ea typeface="Calibri"/>
                <a:cs typeface="Calibri"/>
                <a:sym typeface="Calibri"/>
              </a:rPr>
              <a:t>Fuente: </a:t>
            </a:r>
            <a:r>
              <a:rPr lang="es-MX" sz="1100" u="sng">
                <a:solidFill>
                  <a:schemeClr val="hlink"/>
                </a:solidFill>
                <a:hlinkClick r:id="rId3"/>
              </a:rPr>
              <a:t>6 The Haunted DAG &amp; The Causal Terror | Statistical rethinking with brms, ggplot2, and the tidyverse: Second edition (bookdown.org)</a:t>
            </a:r>
            <a:endParaRPr>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g203242d6ad0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1000"/>
              </a:spcAft>
              <a:buNone/>
            </a:pPr>
            <a:r>
              <a:rPr b="1" lang="es-MX" sz="4100"/>
              <a:t>¿Cómo se produce esta correlación negativa? </a:t>
            </a:r>
            <a:endParaRPr b="1" sz="5700"/>
          </a:p>
        </p:txBody>
      </p:sp>
      <p:sp>
        <p:nvSpPr>
          <p:cNvPr id="311" name="Google Shape;311;g203242d6ad0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57399" lvl="0" marL="352799" rtl="0" algn="l">
              <a:spcBef>
                <a:spcPts val="0"/>
              </a:spcBef>
              <a:spcAft>
                <a:spcPts val="0"/>
              </a:spcAft>
              <a:buSzPts val="2000"/>
              <a:buChar char="●"/>
            </a:pPr>
            <a:r>
              <a:rPr lang="es-MX" sz="3000"/>
              <a:t>Esta asociación NO CAUSAL se produce cuando los revisores se preocupan tanto por el interés “innovador” (pensando en su potencial noticioso), como por la fiabilidad.</a:t>
            </a:r>
            <a:endParaRPr sz="3000"/>
          </a:p>
          <a:p>
            <a:pPr indent="-357399" lvl="0" marL="352799" rtl="0" algn="l">
              <a:spcBef>
                <a:spcPts val="1000"/>
              </a:spcBef>
              <a:spcAft>
                <a:spcPts val="0"/>
              </a:spcAft>
              <a:buSzPts val="2000"/>
              <a:buChar char="●"/>
            </a:pPr>
            <a:r>
              <a:rPr lang="es-MX" sz="3000"/>
              <a:t>Una fuerte selección induce una correlación negativa entre los criterios utilizados en la selección. </a:t>
            </a:r>
            <a:endParaRPr sz="3000"/>
          </a:p>
          <a:p>
            <a:pPr indent="-357399" lvl="0" marL="352799" rtl="0" algn="l">
              <a:spcBef>
                <a:spcPts val="1000"/>
              </a:spcBef>
              <a:spcAft>
                <a:spcPts val="1000"/>
              </a:spcAft>
              <a:buSzPts val="2000"/>
              <a:buChar char="●"/>
            </a:pPr>
            <a:r>
              <a:rPr lang="es-MX" sz="3000"/>
              <a:t>¿Por qué? Si la única forma de cruzar el umbral es obtener una puntuación alta, es más frecuente obtener una puntuación alta en un criterio que en ambos.</a:t>
            </a:r>
            <a:endParaRPr sz="3000"/>
          </a:p>
        </p:txBody>
      </p:sp>
      <p:sp>
        <p:nvSpPr>
          <p:cNvPr id="312" name="Google Shape;312;g203242d6ad0_0_0"/>
          <p:cNvSpPr txBox="1"/>
          <p:nvPr/>
        </p:nvSpPr>
        <p:spPr>
          <a:xfrm>
            <a:off x="6028275" y="5967375"/>
            <a:ext cx="5180100" cy="569400"/>
          </a:xfrm>
          <a:prstGeom prst="rect">
            <a:avLst/>
          </a:prstGeom>
          <a:noFill/>
          <a:ln>
            <a:noFill/>
          </a:ln>
        </p:spPr>
        <p:txBody>
          <a:bodyPr anchorCtr="0" anchor="t" bIns="91425" lIns="91425" spcFirstLastPara="1" rIns="91425" wrap="square" tIns="91425">
            <a:spAutoFit/>
          </a:bodyPr>
          <a:lstStyle/>
          <a:p>
            <a:pPr indent="-615599" lvl="0" marL="615599" rtl="0" algn="l">
              <a:spcBef>
                <a:spcPts val="0"/>
              </a:spcBef>
              <a:spcAft>
                <a:spcPts val="0"/>
              </a:spcAft>
              <a:buNone/>
            </a:pPr>
            <a:r>
              <a:rPr lang="es-MX">
                <a:latin typeface="Calibri"/>
                <a:ea typeface="Calibri"/>
                <a:cs typeface="Calibri"/>
                <a:sym typeface="Calibri"/>
              </a:rPr>
              <a:t>Fuente: </a:t>
            </a:r>
            <a:r>
              <a:rPr lang="es-MX" sz="1100" u="sng">
                <a:solidFill>
                  <a:schemeClr val="hlink"/>
                </a:solidFill>
                <a:hlinkClick r:id="rId3"/>
              </a:rPr>
              <a:t>6 The Haunted DAG &amp; The Causal Terror | Statistical rethinking with brms, ggplot2, and the tidyverse: Second edition (bookdown.org)</a:t>
            </a:r>
            <a:endParaRPr>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202990abd8e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s-MX" sz="4700"/>
              <a:t>La paradoja de Simpson</a:t>
            </a:r>
            <a:endParaRPr sz="6300"/>
          </a:p>
        </p:txBody>
      </p:sp>
      <p:sp>
        <p:nvSpPr>
          <p:cNvPr id="319" name="Google Shape;319;g202990abd8e_0_0"/>
          <p:cNvSpPr txBox="1"/>
          <p:nvPr>
            <p:ph idx="1" type="body"/>
          </p:nvPr>
        </p:nvSpPr>
        <p:spPr>
          <a:xfrm>
            <a:off x="399050" y="1825625"/>
            <a:ext cx="11364000" cy="4351200"/>
          </a:xfrm>
          <a:prstGeom prst="rect">
            <a:avLst/>
          </a:prstGeom>
        </p:spPr>
        <p:txBody>
          <a:bodyPr anchorCtr="0" anchor="t" bIns="45700" lIns="91425" spcFirstLastPara="1" rIns="91425" wrap="square" tIns="45700">
            <a:noAutofit/>
          </a:bodyPr>
          <a:lstStyle/>
          <a:p>
            <a:pPr indent="-358140" lvl="0" marL="269999" rtl="0" algn="l">
              <a:lnSpc>
                <a:spcPct val="70000"/>
              </a:lnSpc>
              <a:spcBef>
                <a:spcPts val="1000"/>
              </a:spcBef>
              <a:spcAft>
                <a:spcPts val="0"/>
              </a:spcAft>
              <a:buSzPts val="2040"/>
              <a:buChar char="•"/>
            </a:pPr>
            <a:r>
              <a:rPr lang="es-MX" sz="2040"/>
              <a:t>Ejemplo con  datos de COVID-19 sobre mortalidad por raza, tal y como se describe en el </a:t>
            </a:r>
            <a:r>
              <a:rPr lang="es-MX" sz="2040" u="sng">
                <a:solidFill>
                  <a:schemeClr val="hlink"/>
                </a:solidFill>
                <a:hlinkClick r:id="rId3"/>
              </a:rPr>
              <a:t>blog de Judea Pearl</a:t>
            </a:r>
            <a:r>
              <a:rPr lang="es-MX" sz="2040"/>
              <a:t>. </a:t>
            </a:r>
            <a:endParaRPr sz="2040"/>
          </a:p>
          <a:p>
            <a:pPr indent="-358140" lvl="0" marL="269999" rtl="0" algn="l">
              <a:lnSpc>
                <a:spcPct val="70000"/>
              </a:lnSpc>
              <a:spcBef>
                <a:spcPts val="1000"/>
              </a:spcBef>
              <a:spcAft>
                <a:spcPts val="0"/>
              </a:spcAft>
              <a:buSzPts val="2040"/>
              <a:buChar char="•"/>
            </a:pPr>
            <a:r>
              <a:rPr lang="es-MX" sz="2040"/>
              <a:t>La paradoja: los blancos no hispanos tienen una mayor mortalidad si nos fijamos en los datos agregados. Pero: Desagregados por edad (relativo a la expectativa de vida, de ahí el arco B), los blancos tienen una mortalidad menor en todos los grupos de edad. </a:t>
            </a:r>
            <a:r>
              <a:rPr lang="es-MX" sz="2040"/>
              <a:t>E</a:t>
            </a:r>
            <a:r>
              <a:rPr lang="es-MX" sz="2040"/>
              <a:t>l DAG correspondiente</a:t>
            </a:r>
            <a:r>
              <a:rPr lang="es-MX" sz="2040"/>
              <a:t>:</a:t>
            </a:r>
            <a:endParaRPr sz="2040"/>
          </a:p>
          <a:p>
            <a:pPr indent="0" lvl="0" marL="457200" rtl="0" algn="l">
              <a:lnSpc>
                <a:spcPct val="70000"/>
              </a:lnSpc>
              <a:spcBef>
                <a:spcPts val="1000"/>
              </a:spcBef>
              <a:spcAft>
                <a:spcPts val="0"/>
              </a:spcAft>
              <a:buNone/>
            </a:pPr>
            <a:r>
              <a:t/>
            </a:r>
            <a:endParaRPr sz="2040"/>
          </a:p>
          <a:p>
            <a:pPr indent="0" lvl="0" marL="457200" rtl="0" algn="l">
              <a:lnSpc>
                <a:spcPct val="70000"/>
              </a:lnSpc>
              <a:spcBef>
                <a:spcPts val="1000"/>
              </a:spcBef>
              <a:spcAft>
                <a:spcPts val="0"/>
              </a:spcAft>
              <a:buNone/>
            </a:pPr>
            <a:r>
              <a:t/>
            </a:r>
            <a:endParaRPr sz="2040"/>
          </a:p>
          <a:p>
            <a:pPr indent="0" lvl="0" marL="457200" rtl="0" algn="l">
              <a:lnSpc>
                <a:spcPct val="70000"/>
              </a:lnSpc>
              <a:spcBef>
                <a:spcPts val="1000"/>
              </a:spcBef>
              <a:spcAft>
                <a:spcPts val="0"/>
              </a:spcAft>
              <a:buNone/>
            </a:pPr>
            <a:r>
              <a:t/>
            </a:r>
            <a:endParaRPr sz="2040"/>
          </a:p>
          <a:p>
            <a:pPr indent="0" lvl="0" marL="0" rtl="0" algn="l">
              <a:lnSpc>
                <a:spcPct val="70000"/>
              </a:lnSpc>
              <a:spcBef>
                <a:spcPts val="1000"/>
              </a:spcBef>
              <a:spcAft>
                <a:spcPts val="0"/>
              </a:spcAft>
              <a:buNone/>
            </a:pPr>
            <a:r>
              <a:t/>
            </a:r>
            <a:endParaRPr sz="2040"/>
          </a:p>
          <a:p>
            <a:pPr indent="0" lvl="0" marL="0" rtl="0" algn="l">
              <a:lnSpc>
                <a:spcPct val="70000"/>
              </a:lnSpc>
              <a:spcBef>
                <a:spcPts val="1000"/>
              </a:spcBef>
              <a:spcAft>
                <a:spcPts val="0"/>
              </a:spcAft>
              <a:buNone/>
            </a:pPr>
            <a:r>
              <a:t/>
            </a:r>
            <a:endParaRPr sz="2040"/>
          </a:p>
          <a:p>
            <a:pPr indent="-358140" lvl="0" marL="269999" rtl="0" algn="l">
              <a:lnSpc>
                <a:spcPct val="70000"/>
              </a:lnSpc>
              <a:spcBef>
                <a:spcPts val="1000"/>
              </a:spcBef>
              <a:spcAft>
                <a:spcPts val="1000"/>
              </a:spcAft>
              <a:buSzPts val="2040"/>
              <a:buChar char="•"/>
            </a:pPr>
            <a:r>
              <a:rPr lang="es-MX" sz="2040"/>
              <a:t>Como podemos ver en el gráfico, la edad es un factor de confusión para esta relación y, por tanto, mirar los datos observacionales </a:t>
            </a:r>
            <a:r>
              <a:rPr i="1" lang="es-MX" sz="2040"/>
              <a:t>Pr</a:t>
            </a:r>
            <a:r>
              <a:rPr lang="es-MX" sz="2040"/>
              <a:t>(Muerte|Raza) no dará la respuesta correcta. Una vez que </a:t>
            </a:r>
            <a:r>
              <a:rPr lang="es-MX" sz="2040"/>
              <a:t>observamos </a:t>
            </a:r>
            <a:r>
              <a:rPr i="1" lang="es-MX" sz="2040"/>
              <a:t>Pr</a:t>
            </a:r>
            <a:r>
              <a:rPr lang="es-MX" sz="2040"/>
              <a:t>(Muerte|Raza, Edad), el efecto de la variable Raza se invierte. La razón por la que puede ocurrir esto es poco intuitivo.</a:t>
            </a:r>
            <a:endParaRPr sz="2040"/>
          </a:p>
        </p:txBody>
      </p:sp>
      <p:pic>
        <p:nvPicPr>
          <p:cNvPr id="320" name="Google Shape;320;g202990abd8e_0_0"/>
          <p:cNvPicPr preferRelativeResize="0"/>
          <p:nvPr/>
        </p:nvPicPr>
        <p:blipFill rotWithShape="1">
          <a:blip r:embed="rId4">
            <a:alphaModFix/>
          </a:blip>
          <a:srcRect b="5817" l="4997" r="0" t="11435"/>
          <a:stretch/>
        </p:blipFill>
        <p:spPr>
          <a:xfrm>
            <a:off x="3491125" y="3336950"/>
            <a:ext cx="3633800" cy="14799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202990abd8e_0_8"/>
          <p:cNvSpPr txBox="1"/>
          <p:nvPr>
            <p:ph type="title"/>
          </p:nvPr>
        </p:nvSpPr>
        <p:spPr>
          <a:xfrm>
            <a:off x="838200" y="365125"/>
            <a:ext cx="10515600" cy="898200"/>
          </a:xfrm>
          <a:prstGeom prst="rect">
            <a:avLst/>
          </a:prstGeom>
        </p:spPr>
        <p:txBody>
          <a:bodyPr anchorCtr="0" anchor="ctr"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s-MX" sz="4100"/>
              <a:t>La paradoja de Berkson</a:t>
            </a:r>
            <a:endParaRPr sz="5700"/>
          </a:p>
        </p:txBody>
      </p:sp>
      <p:sp>
        <p:nvSpPr>
          <p:cNvPr id="327" name="Google Shape;327;g202990abd8e_0_8"/>
          <p:cNvSpPr txBox="1"/>
          <p:nvPr>
            <p:ph idx="1" type="body"/>
          </p:nvPr>
        </p:nvSpPr>
        <p:spPr>
          <a:xfrm>
            <a:off x="544400" y="1448250"/>
            <a:ext cx="7095900" cy="4728600"/>
          </a:xfrm>
          <a:prstGeom prst="rect">
            <a:avLst/>
          </a:prstGeom>
        </p:spPr>
        <p:txBody>
          <a:bodyPr anchorCtr="0" anchor="t" bIns="45700" lIns="91425" spcFirstLastPara="1" rIns="91425" wrap="square" tIns="45700">
            <a:normAutofit fontScale="77500" lnSpcReduction="20000"/>
          </a:bodyPr>
          <a:lstStyle/>
          <a:p>
            <a:pPr indent="-317182" lvl="0" marL="269999" rtl="0" algn="l">
              <a:spcBef>
                <a:spcPts val="1000"/>
              </a:spcBef>
              <a:spcAft>
                <a:spcPts val="0"/>
              </a:spcAft>
              <a:buSzPct val="64285"/>
              <a:buChar char="●"/>
            </a:pPr>
            <a:r>
              <a:rPr lang="es-MX"/>
              <a:t>La paradoja de Berkson surge al condicionar un colisionador. Esto puede parecer paradójico pero usualmente es un artefacto del diseño del estudio, por ejemplo durante la selección de participantes.</a:t>
            </a:r>
            <a:endParaRPr/>
          </a:p>
          <a:p>
            <a:pPr indent="-317182" lvl="0" marL="269999" rtl="0" algn="l">
              <a:spcBef>
                <a:spcPts val="1000"/>
              </a:spcBef>
              <a:spcAft>
                <a:spcPts val="0"/>
              </a:spcAft>
              <a:buSzPct val="64285"/>
              <a:buChar char="●"/>
            </a:pPr>
            <a:r>
              <a:rPr lang="es-MX"/>
              <a:t>Supongamos investiga si existe alguna relación entre contraer COVID y padecer alguna otra enfermedad. </a:t>
            </a:r>
            <a:endParaRPr/>
          </a:p>
          <a:p>
            <a:pPr indent="-317182" lvl="0" marL="269999" rtl="0" algn="l">
              <a:spcBef>
                <a:spcPts val="1000"/>
              </a:spcBef>
              <a:spcAft>
                <a:spcPts val="0"/>
              </a:spcAft>
              <a:buSzPct val="64285"/>
              <a:buChar char="●"/>
            </a:pPr>
            <a:r>
              <a:rPr lang="es-MX"/>
              <a:t>Supongamos además que en la población general la COVID es independiente de otras enfermedades. Ahora bien, si basas tu estudio únicamente en pacientes hospitalizados, encontrarás que Pr(COVID|no Otras enfermedades) = ¡1! </a:t>
            </a:r>
            <a:endParaRPr/>
          </a:p>
          <a:p>
            <a:pPr indent="-317182" lvl="0" marL="269999" rtl="0" algn="l">
              <a:spcBef>
                <a:spcPts val="1000"/>
              </a:spcBef>
              <a:spcAft>
                <a:spcPts val="0"/>
              </a:spcAft>
              <a:buSzPct val="64285"/>
              <a:buChar char="●"/>
            </a:pPr>
            <a:r>
              <a:rPr lang="es-MX"/>
              <a:t>Obviamente hubo algún padecimiento para estar hospitalizados.</a:t>
            </a:r>
            <a:endParaRPr/>
          </a:p>
          <a:p>
            <a:pPr indent="-317182" lvl="0" marL="269999" rtl="0" algn="l">
              <a:spcBef>
                <a:spcPts val="1000"/>
              </a:spcBef>
              <a:spcAft>
                <a:spcPts val="0"/>
              </a:spcAft>
              <a:buSzPct val="64285"/>
              <a:buChar char="●"/>
            </a:pPr>
            <a:r>
              <a:rPr lang="es-MX"/>
              <a:t>Condicionar a la hospitalización hace que las dos variables resulten asociadas, cuando antes no lo eran. </a:t>
            </a:r>
            <a:endParaRPr/>
          </a:p>
          <a:p>
            <a:pPr indent="-317182" lvl="0" marL="269999" rtl="0" algn="l">
              <a:spcBef>
                <a:spcPts val="1000"/>
              </a:spcBef>
              <a:spcAft>
                <a:spcPts val="1000"/>
              </a:spcAft>
              <a:buSzPct val="64285"/>
              <a:buChar char="●"/>
            </a:pPr>
            <a:r>
              <a:rPr b="1" lang="es-MX"/>
              <a:t>El condicionamiento sobre el colisionador ha desbloqueado la vía causal entre las dos variables.</a:t>
            </a:r>
            <a:endParaRPr/>
          </a:p>
        </p:txBody>
      </p:sp>
      <p:pic>
        <p:nvPicPr>
          <p:cNvPr id="328" name="Google Shape;328;g202990abd8e_0_8"/>
          <p:cNvPicPr preferRelativeResize="0"/>
          <p:nvPr/>
        </p:nvPicPr>
        <p:blipFill>
          <a:blip r:embed="rId3">
            <a:alphaModFix/>
          </a:blip>
          <a:stretch>
            <a:fillRect/>
          </a:stretch>
        </p:blipFill>
        <p:spPr>
          <a:xfrm>
            <a:off x="7745749" y="2534400"/>
            <a:ext cx="4096975" cy="14192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g202990abd8e_0_4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s-MX"/>
              <a:t>¿cómo influye la edad sobre la felicidad?</a:t>
            </a:r>
            <a:endParaRPr/>
          </a:p>
        </p:txBody>
      </p:sp>
      <p:sp>
        <p:nvSpPr>
          <p:cNvPr id="335" name="Google Shape;335;g202990abd8e_0_4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s-MX"/>
              <a:t>Si disponemos de una amplia encuesta de personas felices, ¿cabría esperar alguna asociación entre la edad y la felicidad?</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g202990abd8e_0_2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s-MX" sz="4600"/>
              <a:t>Estrellas de cine</a:t>
            </a:r>
            <a:endParaRPr sz="6200"/>
          </a:p>
        </p:txBody>
      </p:sp>
      <p:sp>
        <p:nvSpPr>
          <p:cNvPr id="342" name="Google Shape;342;g202990abd8e_0_2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20000"/>
          </a:bodyPr>
          <a:lstStyle/>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lang="es-MX"/>
              <a:t>Supongamos que para convertirse en una estrella de cine de éxito hay que tener un talento especial o ser especialmente guapo. Supongamos también razonablemente que en el conjunto de la población no existe correlación entre talento y aspecto.</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lang="es-MX"/>
              <a:t>Si condicionamos un estudio a analizar sólamente estrellas de cine</a:t>
            </a:r>
            <a:r>
              <a:rPr lang="es-MX"/>
              <a:t>, muy probablemente creamos una correlación negativa entre talento y aspecto.</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g202990abd8e_0_3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s-MX" sz="4300"/>
              <a:t>Estrellas de la ciencia</a:t>
            </a:r>
            <a:endParaRPr sz="5900"/>
          </a:p>
        </p:txBody>
      </p:sp>
      <p:sp>
        <p:nvSpPr>
          <p:cNvPr id="349" name="Google Shape;349;g202990abd8e_0_3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lang="es-MX"/>
              <a:t>Si condicionamos a estar en una institución de élite, crearemos una correlación negativa NO CAUSAL entre el talento y el trabajo duro. </a:t>
            </a:r>
            <a:endParaRPr/>
          </a:p>
          <a:p>
            <a:pPr indent="0" lvl="0" marL="0" rtl="0" algn="l">
              <a:spcBef>
                <a:spcPts val="100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g202990abd8e_0_38"/>
          <p:cNvSpPr txBox="1"/>
          <p:nvPr>
            <p:ph type="title"/>
          </p:nvPr>
        </p:nvSpPr>
        <p:spPr>
          <a:xfrm>
            <a:off x="838200" y="365125"/>
            <a:ext cx="10515600" cy="1083000"/>
          </a:xfrm>
          <a:prstGeom prst="rect">
            <a:avLst/>
          </a:prstGeom>
        </p:spPr>
        <p:txBody>
          <a:bodyPr anchorCtr="0" anchor="ctr" bIns="45700" lIns="91425" spcFirstLastPara="1" rIns="91425" wrap="square" tIns="45700">
            <a:normAutofit/>
          </a:bodyPr>
          <a:lstStyle/>
          <a:p>
            <a:pPr indent="0" lvl="0" marL="0" rtl="0" algn="l">
              <a:spcBef>
                <a:spcPts val="1000"/>
              </a:spcBef>
              <a:spcAft>
                <a:spcPts val="0"/>
              </a:spcAft>
              <a:buNone/>
            </a:pPr>
            <a:r>
              <a:rPr lang="es-MX" sz="4500"/>
              <a:t>La paradoja del bajo peso al nacer </a:t>
            </a:r>
            <a:endParaRPr sz="4500"/>
          </a:p>
        </p:txBody>
      </p:sp>
      <p:sp>
        <p:nvSpPr>
          <p:cNvPr id="356" name="Google Shape;356;g202990abd8e_0_38"/>
          <p:cNvSpPr txBox="1"/>
          <p:nvPr>
            <p:ph idx="1" type="body"/>
          </p:nvPr>
        </p:nvSpPr>
        <p:spPr>
          <a:xfrm>
            <a:off x="491550" y="1448125"/>
            <a:ext cx="11245200" cy="5008200"/>
          </a:xfrm>
          <a:prstGeom prst="rect">
            <a:avLst/>
          </a:prstGeom>
        </p:spPr>
        <p:txBody>
          <a:bodyPr anchorCtr="0" anchor="t" bIns="45700" lIns="91425" spcFirstLastPara="1" rIns="91425" wrap="square" tIns="45700">
            <a:noAutofit/>
          </a:bodyPr>
          <a:lstStyle/>
          <a:p>
            <a:pPr indent="-321310" lvl="0" marL="269999" rtl="0" algn="l">
              <a:lnSpc>
                <a:spcPct val="80000"/>
              </a:lnSpc>
              <a:spcBef>
                <a:spcPts val="1000"/>
              </a:spcBef>
              <a:spcAft>
                <a:spcPts val="0"/>
              </a:spcAft>
              <a:buSzPts val="1460"/>
              <a:buChar char="●"/>
            </a:pPr>
            <a:r>
              <a:rPr lang="es-MX" sz="2160"/>
              <a:t>Este es un ejemplo real que desconcertó a la comunidad médica durante muchos años. </a:t>
            </a:r>
            <a:endParaRPr sz="2160"/>
          </a:p>
          <a:p>
            <a:pPr indent="-321310" lvl="0" marL="269999" rtl="0" algn="l">
              <a:lnSpc>
                <a:spcPct val="80000"/>
              </a:lnSpc>
              <a:spcBef>
                <a:spcPts val="1000"/>
              </a:spcBef>
              <a:spcAft>
                <a:spcPts val="0"/>
              </a:spcAft>
              <a:buSzPts val="1460"/>
              <a:buChar char="●"/>
            </a:pPr>
            <a:r>
              <a:rPr lang="es-MX" sz="2160"/>
              <a:t>Al estudiar el efecto del tabaco en la mortalidad infantil. Ya se sabía que fumar provocaba un mayor riesgo de bajo peso al nacer y que el bajo peso al nacer aumenta el riesgo de mortalidad infantil.</a:t>
            </a:r>
            <a:endParaRPr sz="2160"/>
          </a:p>
          <a:p>
            <a:pPr indent="-321310" lvl="0" marL="269999" rtl="0" algn="l">
              <a:lnSpc>
                <a:spcPct val="80000"/>
              </a:lnSpc>
              <a:spcBef>
                <a:spcPts val="1000"/>
              </a:spcBef>
              <a:spcAft>
                <a:spcPts val="0"/>
              </a:spcAft>
              <a:buSzPts val="1460"/>
              <a:buChar char="●"/>
            </a:pPr>
            <a:r>
              <a:rPr lang="es-MX" sz="2160"/>
              <a:t>¿El tabaquismo tiene algún otro efecto sobre la mortalidad infantil?, aparte de causar bajo peso al nacer. </a:t>
            </a:r>
            <a:endParaRPr sz="2160"/>
          </a:p>
          <a:p>
            <a:pPr indent="-321310" lvl="0" marL="269999" rtl="0" algn="l">
              <a:lnSpc>
                <a:spcPct val="80000"/>
              </a:lnSpc>
              <a:spcBef>
                <a:spcPts val="1000"/>
              </a:spcBef>
              <a:spcAft>
                <a:spcPts val="0"/>
              </a:spcAft>
              <a:buSzPts val="1460"/>
              <a:buChar char="●"/>
            </a:pPr>
            <a:r>
              <a:rPr lang="es-MX" sz="2160"/>
              <a:t>La intuición de los investigadores sugirió condicionar el peso al nacer y entonces observar el efecto del tabaquismo sobre la mortalidad: ¡se descubrió que fumar tenía un efecto protector!</a:t>
            </a:r>
            <a:endParaRPr sz="2160"/>
          </a:p>
          <a:p>
            <a:pPr indent="-321310" lvl="0" marL="269999" rtl="0" algn="l">
              <a:lnSpc>
                <a:spcPct val="80000"/>
              </a:lnSpc>
              <a:spcBef>
                <a:spcPts val="1000"/>
              </a:spcBef>
              <a:spcAft>
                <a:spcPts val="0"/>
              </a:spcAft>
              <a:buSzPts val="1460"/>
              <a:buChar char="●"/>
            </a:pPr>
            <a:r>
              <a:rPr lang="es-MX" sz="2160"/>
              <a:t>La explicación es que ¡se trata de un sesgo del colisionador!</a:t>
            </a:r>
            <a:endParaRPr sz="2160"/>
          </a:p>
          <a:p>
            <a:pPr indent="-321310" lvl="0" marL="269999" rtl="0" algn="l">
              <a:lnSpc>
                <a:spcPct val="80000"/>
              </a:lnSpc>
              <a:spcBef>
                <a:spcPts val="1000"/>
              </a:spcBef>
              <a:spcAft>
                <a:spcPts val="0"/>
              </a:spcAft>
              <a:buSzPts val="1460"/>
              <a:buChar char="●"/>
            </a:pPr>
            <a:r>
              <a:rPr lang="es-MX" sz="2160"/>
              <a:t>Hay varias causas de bajo peso al nacer. Fumar es una de ellas, pero hay otras.</a:t>
            </a:r>
            <a:endParaRPr sz="2160"/>
          </a:p>
          <a:p>
            <a:pPr indent="-321310" lvl="0" marL="269999" rtl="0" algn="l">
              <a:lnSpc>
                <a:spcPct val="80000"/>
              </a:lnSpc>
              <a:spcBef>
                <a:spcPts val="1000"/>
              </a:spcBef>
              <a:spcAft>
                <a:spcPts val="0"/>
              </a:spcAft>
              <a:buSzPts val="1460"/>
              <a:buChar char="●"/>
            </a:pPr>
            <a:r>
              <a:rPr lang="es-MX" sz="2160"/>
              <a:t>Las otras causas de bajo peso al nacer tienen un mayor riesgo negativo sobre la mortalidad infantil, aparte de su efecto sobre el bajo peso al nacer.</a:t>
            </a:r>
            <a:endParaRPr sz="2160"/>
          </a:p>
          <a:p>
            <a:pPr indent="-321310" lvl="0" marL="269999" rtl="0" algn="l">
              <a:lnSpc>
                <a:spcPct val="80000"/>
              </a:lnSpc>
              <a:spcBef>
                <a:spcPts val="1000"/>
              </a:spcBef>
              <a:spcAft>
                <a:spcPts val="1000"/>
              </a:spcAft>
              <a:buSzPts val="1460"/>
              <a:buChar char="●"/>
            </a:pPr>
            <a:r>
              <a:rPr lang="es-MX" sz="2160"/>
              <a:t>Como reto, dibuja el DAG correspondiente y combina todos estos hechos para averiguar cómo el condicionamiento sobre el peso al nacer puede crear el hallazgo de que fumar tiene un falso efecto protector.</a:t>
            </a:r>
            <a:endParaRPr sz="216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p:nvPr/>
        </p:nvSpPr>
        <p:spPr>
          <a:xfrm>
            <a:off x="395288" y="6541294"/>
            <a:ext cx="9944100" cy="369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MX" sz="1800">
                <a:solidFill>
                  <a:schemeClr val="lt1"/>
                </a:solidFill>
                <a:latin typeface="Calibri"/>
                <a:ea typeface="Calibri"/>
                <a:cs typeface="Calibri"/>
                <a:sym typeface="Calibri"/>
              </a:rPr>
              <a:t>Pearl, Judea. The Book of Why: The New Science of Cause and Effect (p. 28). Basic Books. Kindle Edition. </a:t>
            </a:r>
            <a:endParaRPr/>
          </a:p>
        </p:txBody>
      </p:sp>
      <p:pic>
        <p:nvPicPr>
          <p:cNvPr descr="Imagen que contiene texto&#10;&#10;Descripción generada automáticamente" id="113" name="Google Shape;113;p21"/>
          <p:cNvPicPr preferRelativeResize="0"/>
          <p:nvPr/>
        </p:nvPicPr>
        <p:blipFill rotWithShape="1">
          <a:blip r:embed="rId3">
            <a:alphaModFix/>
          </a:blip>
          <a:srcRect b="0" l="0" r="0" t="0"/>
          <a:stretch/>
        </p:blipFill>
        <p:spPr>
          <a:xfrm>
            <a:off x="196850" y="1014730"/>
            <a:ext cx="3770313" cy="5783263"/>
          </a:xfrm>
          <a:prstGeom prst="rect">
            <a:avLst/>
          </a:prstGeom>
          <a:noFill/>
          <a:ln>
            <a:noFill/>
          </a:ln>
        </p:spPr>
      </p:pic>
      <p:pic>
        <p:nvPicPr>
          <p:cNvPr id="114" name="Google Shape;114;p21"/>
          <p:cNvPicPr preferRelativeResize="0"/>
          <p:nvPr/>
        </p:nvPicPr>
        <p:blipFill rotWithShape="1">
          <a:blip r:embed="rId4">
            <a:alphaModFix/>
          </a:blip>
          <a:srcRect b="0" l="0" r="0" t="-400"/>
          <a:stretch/>
        </p:blipFill>
        <p:spPr>
          <a:xfrm>
            <a:off x="2516188" y="997268"/>
            <a:ext cx="3336925" cy="5783262"/>
          </a:xfrm>
          <a:prstGeom prst="rect">
            <a:avLst/>
          </a:prstGeom>
          <a:noFill/>
          <a:ln>
            <a:noFill/>
          </a:ln>
        </p:spPr>
      </p:pic>
      <p:sp>
        <p:nvSpPr>
          <p:cNvPr id="115" name="Google Shape;115;p21"/>
          <p:cNvSpPr/>
          <p:nvPr/>
        </p:nvSpPr>
        <p:spPr>
          <a:xfrm>
            <a:off x="2892425" y="6377305"/>
            <a:ext cx="2647950" cy="27622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MX" sz="1200">
                <a:solidFill>
                  <a:srgbClr val="3A3838"/>
                </a:solidFill>
                <a:latin typeface="Calibri"/>
                <a:ea typeface="Calibri"/>
                <a:cs typeface="Calibri"/>
                <a:sym typeface="Calibri"/>
              </a:rPr>
              <a:t>Fuente: Drawing by Maayan Harel</a:t>
            </a:r>
            <a:endParaRPr sz="1200">
              <a:solidFill>
                <a:srgbClr val="3A3838"/>
              </a:solidFill>
              <a:latin typeface="Calibri"/>
              <a:ea typeface="Calibri"/>
              <a:cs typeface="Calibri"/>
              <a:sym typeface="Calibri"/>
            </a:endParaRPr>
          </a:p>
        </p:txBody>
      </p:sp>
      <p:sp>
        <p:nvSpPr>
          <p:cNvPr id="116" name="Google Shape;116;p21"/>
          <p:cNvSpPr txBox="1"/>
          <p:nvPr/>
        </p:nvSpPr>
        <p:spPr>
          <a:xfrm>
            <a:off x="2532063" y="2027555"/>
            <a:ext cx="2967037" cy="1408113"/>
          </a:xfrm>
          <a:prstGeom prst="rect">
            <a:avLst/>
          </a:prstGeom>
          <a:solidFill>
            <a:srgbClr val="FEFDBF"/>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MX" sz="1200">
                <a:solidFill>
                  <a:schemeClr val="dk1"/>
                </a:solidFill>
                <a:latin typeface="Calibri"/>
                <a:ea typeface="Calibri"/>
                <a:cs typeface="Calibri"/>
                <a:sym typeface="Calibri"/>
              </a:rPr>
              <a:t>3. </a:t>
            </a:r>
            <a:r>
              <a:rPr b="1" lang="es-MX" sz="1200">
                <a:solidFill>
                  <a:schemeClr val="dk1"/>
                </a:solidFill>
                <a:latin typeface="Calibri"/>
                <a:ea typeface="Calibri"/>
                <a:cs typeface="Calibri"/>
                <a:sym typeface="Calibri"/>
              </a:rPr>
              <a:t>CONTRAFÁCTICOS</a:t>
            </a:r>
            <a:endParaRPr/>
          </a:p>
          <a:p>
            <a:pPr indent="0" lvl="0" marL="0" marR="0" rtl="0" algn="l">
              <a:spcBef>
                <a:spcPts val="0"/>
              </a:spcBef>
              <a:spcAft>
                <a:spcPts val="0"/>
              </a:spcAft>
              <a:buNone/>
            </a:pPr>
            <a:r>
              <a:t/>
            </a:r>
            <a:endParaRPr sz="1050">
              <a:solidFill>
                <a:schemeClr val="dk1"/>
              </a:solidFill>
              <a:latin typeface="Calibri"/>
              <a:ea typeface="Calibri"/>
              <a:cs typeface="Calibri"/>
              <a:sym typeface="Calibri"/>
            </a:endParaRPr>
          </a:p>
          <a:p>
            <a:pPr indent="-719138" lvl="0" marL="719138" marR="0" rtl="0" algn="l">
              <a:spcBef>
                <a:spcPts val="0"/>
              </a:spcBef>
              <a:spcAft>
                <a:spcPts val="0"/>
              </a:spcAft>
              <a:buNone/>
            </a:pPr>
            <a:r>
              <a:rPr b="1" lang="es-MX" sz="1050">
                <a:solidFill>
                  <a:schemeClr val="dk1"/>
                </a:solidFill>
                <a:latin typeface="Calibri"/>
                <a:ea typeface="Calibri"/>
                <a:cs typeface="Calibri"/>
                <a:sym typeface="Calibri"/>
              </a:rPr>
              <a:t>ACTIVIDAD:	</a:t>
            </a:r>
            <a:r>
              <a:rPr lang="es-MX" sz="1050">
                <a:solidFill>
                  <a:schemeClr val="dk1"/>
                </a:solidFill>
                <a:latin typeface="Calibri"/>
                <a:ea typeface="Calibri"/>
                <a:cs typeface="Calibri"/>
                <a:sym typeface="Calibri"/>
              </a:rPr>
              <a:t>Imaginar, Retrospección, Entender</a:t>
            </a:r>
            <a:endParaRPr/>
          </a:p>
          <a:p>
            <a:pPr indent="-719138" lvl="0" marL="719138" marR="0" rtl="0" algn="l">
              <a:spcBef>
                <a:spcPts val="0"/>
              </a:spcBef>
              <a:spcAft>
                <a:spcPts val="0"/>
              </a:spcAft>
              <a:buNone/>
            </a:pPr>
            <a:r>
              <a:rPr b="1" lang="es-MX" sz="1050">
                <a:solidFill>
                  <a:schemeClr val="dk1"/>
                </a:solidFill>
                <a:latin typeface="Calibri"/>
                <a:ea typeface="Calibri"/>
                <a:cs typeface="Calibri"/>
                <a:sym typeface="Calibri"/>
              </a:rPr>
              <a:t>EJEMPLOS :</a:t>
            </a:r>
            <a:r>
              <a:rPr lang="es-MX" sz="1050">
                <a:solidFill>
                  <a:schemeClr val="dk1"/>
                </a:solidFill>
                <a:latin typeface="Calibri"/>
                <a:ea typeface="Calibri"/>
                <a:cs typeface="Calibri"/>
                <a:sym typeface="Calibri"/>
              </a:rPr>
              <a:t> 	¿Fue la aspirina lo que detuvo mi dolor de cabeza? ¿Kennedy estaría vivo si Oswald no lo hubiera matado? ¿Y si no hubiera fumado durante los últimos 2 años?</a:t>
            </a:r>
            <a:endParaRPr sz="800">
              <a:solidFill>
                <a:schemeClr val="dk1"/>
              </a:solidFill>
              <a:latin typeface="Calibri"/>
              <a:ea typeface="Calibri"/>
              <a:cs typeface="Calibri"/>
              <a:sym typeface="Calibri"/>
            </a:endParaRPr>
          </a:p>
        </p:txBody>
      </p:sp>
      <p:sp>
        <p:nvSpPr>
          <p:cNvPr id="117" name="Google Shape;117;p21"/>
          <p:cNvSpPr txBox="1"/>
          <p:nvPr/>
        </p:nvSpPr>
        <p:spPr>
          <a:xfrm>
            <a:off x="2532063" y="3504724"/>
            <a:ext cx="2967037" cy="1314450"/>
          </a:xfrm>
          <a:prstGeom prst="rect">
            <a:avLst/>
          </a:prstGeom>
          <a:solidFill>
            <a:srgbClr val="FADECE"/>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MX" sz="1200">
                <a:solidFill>
                  <a:schemeClr val="dk1"/>
                </a:solidFill>
                <a:latin typeface="Calibri"/>
                <a:ea typeface="Calibri"/>
                <a:cs typeface="Calibri"/>
                <a:sym typeface="Calibri"/>
              </a:rPr>
              <a:t>2. </a:t>
            </a:r>
            <a:r>
              <a:rPr b="1" lang="es-MX" sz="1200">
                <a:solidFill>
                  <a:schemeClr val="dk1"/>
                </a:solidFill>
                <a:latin typeface="Calibri"/>
                <a:ea typeface="Calibri"/>
                <a:cs typeface="Calibri"/>
                <a:sym typeface="Calibri"/>
              </a:rPr>
              <a:t>INTERVENCIÓN</a:t>
            </a:r>
            <a:endParaRPr/>
          </a:p>
          <a:p>
            <a:pPr indent="0" lvl="0" marL="0" marR="0" rtl="0" algn="l">
              <a:spcBef>
                <a:spcPts val="0"/>
              </a:spcBef>
              <a:spcAft>
                <a:spcPts val="0"/>
              </a:spcAft>
              <a:buNone/>
            </a:pPr>
            <a:r>
              <a:t/>
            </a:r>
            <a:endParaRPr sz="1050">
              <a:solidFill>
                <a:schemeClr val="dk1"/>
              </a:solidFill>
              <a:latin typeface="Calibri"/>
              <a:ea typeface="Calibri"/>
              <a:cs typeface="Calibri"/>
              <a:sym typeface="Calibri"/>
            </a:endParaRPr>
          </a:p>
          <a:p>
            <a:pPr indent="-719138" lvl="0" marL="719138" marR="0" rtl="0" algn="l">
              <a:spcBef>
                <a:spcPts val="0"/>
              </a:spcBef>
              <a:spcAft>
                <a:spcPts val="0"/>
              </a:spcAft>
              <a:buNone/>
            </a:pPr>
            <a:r>
              <a:rPr b="1" lang="es-MX" sz="1050">
                <a:solidFill>
                  <a:schemeClr val="dk1"/>
                </a:solidFill>
                <a:latin typeface="Calibri"/>
                <a:ea typeface="Calibri"/>
                <a:cs typeface="Calibri"/>
                <a:sym typeface="Calibri"/>
              </a:rPr>
              <a:t>ACTIVIDAD</a:t>
            </a:r>
            <a:r>
              <a:rPr lang="es-MX" sz="1050">
                <a:solidFill>
                  <a:schemeClr val="dk1"/>
                </a:solidFill>
                <a:latin typeface="Calibri"/>
                <a:ea typeface="Calibri"/>
                <a:cs typeface="Calibri"/>
                <a:sym typeface="Calibri"/>
              </a:rPr>
              <a:t>:	Hacer, intervenir</a:t>
            </a:r>
            <a:endParaRPr/>
          </a:p>
          <a:p>
            <a:pPr indent="-719138" lvl="0" marL="719138" marR="0" rtl="0" algn="l">
              <a:spcBef>
                <a:spcPts val="0"/>
              </a:spcBef>
              <a:spcAft>
                <a:spcPts val="0"/>
              </a:spcAft>
              <a:buNone/>
            </a:pPr>
            <a:r>
              <a:rPr b="1" lang="es-MX" sz="1050">
                <a:solidFill>
                  <a:schemeClr val="dk1"/>
                </a:solidFill>
                <a:latin typeface="Calibri"/>
                <a:ea typeface="Calibri"/>
                <a:cs typeface="Calibri"/>
                <a:sym typeface="Calibri"/>
              </a:rPr>
              <a:t>EJEMPLOS</a:t>
            </a:r>
            <a:r>
              <a:rPr lang="es-MX" sz="1050">
                <a:solidFill>
                  <a:schemeClr val="dk1"/>
                </a:solidFill>
                <a:latin typeface="Calibri"/>
                <a:ea typeface="Calibri"/>
                <a:cs typeface="Calibri"/>
                <a:sym typeface="Calibri"/>
              </a:rPr>
              <a:t>:	 Si tomo aspirina, ¿se curará mi dolor de cabeza? ¿Y si prohibimos los cigarrillos?</a:t>
            </a:r>
            <a:endParaRPr sz="1000">
              <a:solidFill>
                <a:schemeClr val="dk1"/>
              </a:solidFill>
              <a:latin typeface="Calibri"/>
              <a:ea typeface="Calibri"/>
              <a:cs typeface="Calibri"/>
              <a:sym typeface="Calibri"/>
            </a:endParaRPr>
          </a:p>
          <a:p>
            <a:pPr indent="-627063" lvl="0" marL="627063" marR="0" rtl="0" algn="l">
              <a:spcBef>
                <a:spcPts val="0"/>
              </a:spcBef>
              <a:spcAft>
                <a:spcPts val="0"/>
              </a:spcAft>
              <a:buNone/>
            </a:pPr>
            <a:r>
              <a:t/>
            </a:r>
            <a:endParaRPr sz="900">
              <a:solidFill>
                <a:schemeClr val="dk1"/>
              </a:solidFill>
              <a:latin typeface="Calibri"/>
              <a:ea typeface="Calibri"/>
              <a:cs typeface="Calibri"/>
              <a:sym typeface="Calibri"/>
            </a:endParaRPr>
          </a:p>
          <a:p>
            <a:pPr indent="-627063" lvl="0" marL="627063"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8" name="Google Shape;118;p21"/>
          <p:cNvSpPr txBox="1"/>
          <p:nvPr/>
        </p:nvSpPr>
        <p:spPr>
          <a:xfrm>
            <a:off x="2532063" y="4898390"/>
            <a:ext cx="2967037" cy="1385888"/>
          </a:xfrm>
          <a:prstGeom prst="rect">
            <a:avLst/>
          </a:prstGeom>
          <a:solidFill>
            <a:srgbClr val="D8E2F3"/>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228600" lvl="0" marL="228600" marR="0" rtl="0" algn="l">
              <a:spcBef>
                <a:spcPts val="0"/>
              </a:spcBef>
              <a:spcAft>
                <a:spcPts val="0"/>
              </a:spcAft>
              <a:buClr>
                <a:schemeClr val="dk1"/>
              </a:buClr>
              <a:buSzPts val="1200"/>
              <a:buFont typeface="Calibri"/>
              <a:buAutoNum type="arabicPeriod"/>
            </a:pPr>
            <a:r>
              <a:rPr b="1" lang="es-MX" sz="1200">
                <a:solidFill>
                  <a:schemeClr val="dk1"/>
                </a:solidFill>
                <a:latin typeface="Calibri"/>
                <a:ea typeface="Calibri"/>
                <a:cs typeface="Calibri"/>
                <a:sym typeface="Calibri"/>
              </a:rPr>
              <a:t>ASOCIACIÓN</a:t>
            </a:r>
            <a:endParaRPr/>
          </a:p>
          <a:p>
            <a:pPr indent="0" lvl="0" marL="0" marR="0" rtl="0" algn="l">
              <a:spcBef>
                <a:spcPts val="0"/>
              </a:spcBef>
              <a:spcAft>
                <a:spcPts val="0"/>
              </a:spcAft>
              <a:buNone/>
            </a:pPr>
            <a:r>
              <a:t/>
            </a:r>
            <a:endParaRPr sz="1050">
              <a:solidFill>
                <a:schemeClr val="dk1"/>
              </a:solidFill>
              <a:latin typeface="Calibri"/>
              <a:ea typeface="Calibri"/>
              <a:cs typeface="Calibri"/>
              <a:sym typeface="Calibri"/>
            </a:endParaRPr>
          </a:p>
          <a:p>
            <a:pPr indent="-719138" lvl="0" marL="719138" marR="0" rtl="0" algn="l">
              <a:spcBef>
                <a:spcPts val="0"/>
              </a:spcBef>
              <a:spcAft>
                <a:spcPts val="0"/>
              </a:spcAft>
              <a:buNone/>
            </a:pPr>
            <a:r>
              <a:rPr b="1" lang="es-MX" sz="1050">
                <a:solidFill>
                  <a:schemeClr val="dk1"/>
                </a:solidFill>
                <a:latin typeface="Calibri"/>
                <a:ea typeface="Calibri"/>
                <a:cs typeface="Calibri"/>
                <a:sym typeface="Calibri"/>
              </a:rPr>
              <a:t>ACTIVIDAD</a:t>
            </a:r>
            <a:r>
              <a:rPr lang="es-MX" sz="1050">
                <a:solidFill>
                  <a:schemeClr val="dk1"/>
                </a:solidFill>
                <a:latin typeface="Calibri"/>
                <a:ea typeface="Calibri"/>
                <a:cs typeface="Calibri"/>
                <a:sym typeface="Calibri"/>
              </a:rPr>
              <a:t>: 	Ver, observar</a:t>
            </a:r>
            <a:endParaRPr/>
          </a:p>
          <a:p>
            <a:pPr indent="-719138" lvl="0" marL="719138" marR="0" rtl="0" algn="l">
              <a:spcBef>
                <a:spcPts val="0"/>
              </a:spcBef>
              <a:spcAft>
                <a:spcPts val="0"/>
              </a:spcAft>
              <a:buNone/>
            </a:pPr>
            <a:r>
              <a:rPr b="1" lang="es-MX" sz="1050">
                <a:solidFill>
                  <a:schemeClr val="dk1"/>
                </a:solidFill>
                <a:latin typeface="Calibri"/>
                <a:ea typeface="Calibri"/>
                <a:cs typeface="Calibri"/>
                <a:sym typeface="Calibri"/>
              </a:rPr>
              <a:t>EJEMPLOS</a:t>
            </a:r>
            <a:r>
              <a:rPr lang="es-MX" sz="1050">
                <a:solidFill>
                  <a:schemeClr val="dk1"/>
                </a:solidFill>
                <a:latin typeface="Calibri"/>
                <a:ea typeface="Calibri"/>
                <a:cs typeface="Calibri"/>
                <a:sym typeface="Calibri"/>
              </a:rPr>
              <a:t>:	¿Qué me dice un síntoma sobre una enfermedad? ¿Qué nos dice una encuesta sobre los resultados de las elecciones?</a:t>
            </a:r>
            <a:endParaRPr sz="1000">
              <a:solidFill>
                <a:schemeClr val="dk1"/>
              </a:solidFill>
              <a:latin typeface="Calibri"/>
              <a:ea typeface="Calibri"/>
              <a:cs typeface="Calibri"/>
              <a:sym typeface="Calibri"/>
            </a:endParaRPr>
          </a:p>
          <a:p>
            <a:pPr indent="-627063" lvl="0" marL="627063"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19" name="Google Shape;119;p21"/>
          <p:cNvSpPr txBox="1"/>
          <p:nvPr>
            <p:ph idx="4294967295" type="title"/>
          </p:nvPr>
        </p:nvSpPr>
        <p:spPr>
          <a:xfrm>
            <a:off x="1804988" y="95249"/>
            <a:ext cx="8582025" cy="633413"/>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rgbClr val="000000"/>
              </a:buClr>
              <a:buSzPts val="4400"/>
              <a:buFont typeface="Arial"/>
              <a:buNone/>
            </a:pPr>
            <a:r>
              <a:rPr b="1" lang="es-MX">
                <a:solidFill>
                  <a:srgbClr val="1788CD"/>
                </a:solidFill>
                <a:latin typeface="Arial"/>
                <a:ea typeface="Arial"/>
                <a:cs typeface="Arial"/>
                <a:sym typeface="Arial"/>
              </a:rPr>
              <a:t>La escalera de la causalidad</a:t>
            </a:r>
            <a:endParaRPr/>
          </a:p>
        </p:txBody>
      </p:sp>
      <p:pic>
        <p:nvPicPr>
          <p:cNvPr id="120" name="Google Shape;120;p21"/>
          <p:cNvPicPr preferRelativeResize="0"/>
          <p:nvPr/>
        </p:nvPicPr>
        <p:blipFill rotWithShape="1">
          <a:blip r:embed="rId5">
            <a:alphaModFix/>
          </a:blip>
          <a:srcRect b="0" l="0" r="0" t="0"/>
          <a:stretch/>
        </p:blipFill>
        <p:spPr>
          <a:xfrm>
            <a:off x="7547769" y="997268"/>
            <a:ext cx="2378551" cy="58102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60" name="Shape 360"/>
        <p:cNvGrpSpPr/>
        <p:nvPr/>
      </p:nvGrpSpPr>
      <p:grpSpPr>
        <a:xfrm>
          <a:off x="0" y="0"/>
          <a:ext cx="0" cy="0"/>
          <a:chOff x="0" y="0"/>
          <a:chExt cx="0" cy="0"/>
        </a:xfrm>
      </p:grpSpPr>
      <p:sp>
        <p:nvSpPr>
          <p:cNvPr id="361" name="Google Shape;361;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MX"/>
              <a:t>Criterio de </a:t>
            </a:r>
            <a:r>
              <a:rPr i="1" lang="es-MX"/>
              <a:t>puerta delantera</a:t>
            </a:r>
            <a:endParaRPr/>
          </a:p>
        </p:txBody>
      </p:sp>
      <p:sp>
        <p:nvSpPr>
          <p:cNvPr id="362" name="Google Shape;362;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s-MX"/>
              <a:t>Un conjunto de variables Z satisface el criterio de la puerta delantera en relación con un par ordenado de variables (X, Y ) si </a:t>
            </a:r>
            <a:br>
              <a:rPr lang="es-MX"/>
            </a:br>
            <a:r>
              <a:rPr lang="es-MX"/>
              <a:t>1. Z intercepta todas las rutas dirigidas de X a Y.</a:t>
            </a:r>
            <a:br>
              <a:rPr lang="es-MX"/>
            </a:br>
            <a:r>
              <a:rPr lang="es-MX"/>
              <a:t>2. No hay una ruta desbloqueada de X a Z.</a:t>
            </a:r>
            <a:br>
              <a:rPr lang="es-MX"/>
            </a:br>
            <a:r>
              <a:rPr lang="es-MX"/>
              <a:t>3. Todos los caminos de puerta trasera de Z a Y están bloqueados por X </a:t>
            </a:r>
            <a:br>
              <a:rPr lang="es-MX"/>
            </a:br>
            <a:r>
              <a:rPr lang="es-MX"/>
              <a:t>Si Z satisface el criterio de la puerta principal en relación con (X, Y ) y si p(x, z) &gt; 0, entonces el efecto causal de X sobre Y es identificable. Este criterio proporciona un medio para calcular los efectos causales en ausencia de manipulación cuando no se puede cumplir el criterio de puerta trasera. Nótese que los criterios (1) y (2) implican que Z media completamente el efecto de X sobre Y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66" name="Shape 366"/>
        <p:cNvGrpSpPr/>
        <p:nvPr/>
      </p:nvGrpSpPr>
      <p:grpSpPr>
        <a:xfrm>
          <a:off x="0" y="0"/>
          <a:ext cx="0" cy="0"/>
          <a:chOff x="0" y="0"/>
          <a:chExt cx="0" cy="0"/>
        </a:xfrm>
      </p:grpSpPr>
      <p:sp>
        <p:nvSpPr>
          <p:cNvPr id="367" name="Google Shape;367;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MX"/>
              <a:t>Aplicación de estas ideas</a:t>
            </a:r>
            <a:endParaRPr/>
          </a:p>
        </p:txBody>
      </p:sp>
      <p:pic>
        <p:nvPicPr>
          <p:cNvPr id="368" name="Google Shape;368;p23"/>
          <p:cNvPicPr preferRelativeResize="0"/>
          <p:nvPr>
            <p:ph idx="1" type="body"/>
          </p:nvPr>
        </p:nvPicPr>
        <p:blipFill rotWithShape="1">
          <a:blip r:embed="rId3">
            <a:alphaModFix/>
          </a:blip>
          <a:srcRect b="0" l="0" r="0" t="0"/>
          <a:stretch/>
        </p:blipFill>
        <p:spPr>
          <a:xfrm>
            <a:off x="6041707" y="2511901"/>
            <a:ext cx="4772025" cy="1343025"/>
          </a:xfrm>
          <a:prstGeom prst="rect">
            <a:avLst/>
          </a:prstGeom>
          <a:noFill/>
          <a:ln>
            <a:noFill/>
          </a:ln>
        </p:spPr>
      </p:pic>
      <p:sp>
        <p:nvSpPr>
          <p:cNvPr id="369" name="Google Shape;369;p23"/>
          <p:cNvSpPr/>
          <p:nvPr/>
        </p:nvSpPr>
        <p:spPr>
          <a:xfrm>
            <a:off x="944880" y="3629859"/>
            <a:ext cx="7787640" cy="2585323"/>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Times New Roman"/>
              <a:buNone/>
            </a:pPr>
            <a:r>
              <a:rPr b="1" i="0" lang="es-MX" sz="1800" u="none" cap="none" strike="noStrike">
                <a:solidFill>
                  <a:srgbClr val="000000"/>
                </a:solidFill>
                <a:latin typeface="Times New Roman"/>
                <a:ea typeface="Times New Roman"/>
                <a:cs typeface="Times New Roman"/>
                <a:sym typeface="Times New Roman"/>
              </a:rPr>
              <a:t>Typical application:</a:t>
            </a:r>
            <a:br>
              <a:rPr b="0" i="0" lang="es-MX" sz="1800" u="none" cap="none" strike="noStrike">
                <a:solidFill>
                  <a:srgbClr val="000000"/>
                </a:solidFill>
                <a:latin typeface="Times New Roman"/>
                <a:ea typeface="Times New Roman"/>
                <a:cs typeface="Times New Roman"/>
                <a:sym typeface="Times New Roman"/>
              </a:rPr>
            </a:br>
            <a:r>
              <a:rPr b="0" i="0" lang="es-MX" sz="1800" u="none" cap="none" strike="noStrike">
                <a:solidFill>
                  <a:srgbClr val="000000"/>
                </a:solidFill>
                <a:latin typeface="Times New Roman"/>
                <a:ea typeface="Times New Roman"/>
                <a:cs typeface="Times New Roman"/>
                <a:sym typeface="Times New Roman"/>
              </a:rPr>
              <a:t>Suppose we consider the regression of </a:t>
            </a:r>
            <a:r>
              <a:rPr b="0" i="1" lang="es-MX" sz="1800" u="none" cap="none" strike="noStrike">
                <a:solidFill>
                  <a:srgbClr val="000000"/>
                </a:solidFill>
                <a:latin typeface="Times New Roman"/>
                <a:ea typeface="Times New Roman"/>
                <a:cs typeface="Times New Roman"/>
                <a:sym typeface="Times New Roman"/>
              </a:rPr>
              <a:t>y</a:t>
            </a:r>
            <a:r>
              <a:rPr b="0" i="0" lang="es-MX" sz="1800" u="none" cap="none" strike="noStrike">
                <a:solidFill>
                  <a:srgbClr val="000000"/>
                </a:solidFill>
                <a:latin typeface="Times New Roman"/>
                <a:ea typeface="Times New Roman"/>
                <a:cs typeface="Times New Roman"/>
                <a:sym typeface="Times New Roman"/>
              </a:rPr>
              <a:t> on </a:t>
            </a:r>
            <a:r>
              <a:rPr b="0" i="1" lang="es-MX" sz="1800" u="none" cap="none" strike="noStrike">
                <a:solidFill>
                  <a:srgbClr val="000000"/>
                </a:solidFill>
                <a:latin typeface="Times New Roman"/>
                <a:ea typeface="Times New Roman"/>
                <a:cs typeface="Times New Roman"/>
                <a:sym typeface="Times New Roman"/>
              </a:rPr>
              <a:t>p, r</a:t>
            </a:r>
            <a:r>
              <a:rPr b="0" i="0" lang="es-MX" sz="1800" u="none" cap="none" strike="noStrike">
                <a:solidFill>
                  <a:srgbClr val="000000"/>
                </a:solidFill>
                <a:latin typeface="Times New Roman"/>
                <a:ea typeface="Times New Roman"/>
                <a:cs typeface="Times New Roman"/>
                <a:sym typeface="Times New Roman"/>
              </a:rPr>
              <a:t> and </a:t>
            </a:r>
            <a:r>
              <a:rPr b="0" i="1" lang="es-MX" sz="1800" u="none" cap="none" strike="noStrike">
                <a:solidFill>
                  <a:srgbClr val="000000"/>
                </a:solidFill>
                <a:latin typeface="Times New Roman"/>
                <a:ea typeface="Times New Roman"/>
                <a:cs typeface="Times New Roman"/>
                <a:sym typeface="Times New Roman"/>
              </a:rPr>
              <a:t>x,</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Times New Roman"/>
              <a:buNone/>
            </a:pPr>
            <a:r>
              <a:rPr b="0" i="1" lang="es-MX" sz="1800" u="none" cap="none" strike="noStrike">
                <a:solidFill>
                  <a:srgbClr val="000000"/>
                </a:solidFill>
                <a:latin typeface="Times New Roman"/>
                <a:ea typeface="Times New Roman"/>
                <a:cs typeface="Times New Roman"/>
                <a:sym typeface="Times New Roman"/>
              </a:rPr>
              <a:t>y = c</a:t>
            </a:r>
            <a:r>
              <a:rPr b="0" baseline="-25000" i="1" lang="es-MX" sz="1800" u="none" cap="none" strike="noStrike">
                <a:solidFill>
                  <a:srgbClr val="000000"/>
                </a:solidFill>
                <a:latin typeface="Times New Roman"/>
                <a:ea typeface="Times New Roman"/>
                <a:cs typeface="Times New Roman"/>
                <a:sym typeface="Times New Roman"/>
              </a:rPr>
              <a:t>1 </a:t>
            </a:r>
            <a:r>
              <a:rPr b="0" i="1" lang="es-MX" sz="1800" u="none" cap="none" strike="noStrike">
                <a:solidFill>
                  <a:srgbClr val="000000"/>
                </a:solidFill>
                <a:latin typeface="Times New Roman"/>
                <a:ea typeface="Times New Roman"/>
                <a:cs typeface="Times New Roman"/>
                <a:sym typeface="Times New Roman"/>
              </a:rPr>
              <a:t>p + c</a:t>
            </a:r>
            <a:r>
              <a:rPr b="0" baseline="-25000" i="1" lang="es-MX" sz="1800" u="none" cap="none" strike="noStrike">
                <a:solidFill>
                  <a:srgbClr val="000000"/>
                </a:solidFill>
                <a:latin typeface="Times New Roman"/>
                <a:ea typeface="Times New Roman"/>
                <a:cs typeface="Times New Roman"/>
                <a:sym typeface="Times New Roman"/>
              </a:rPr>
              <a:t>2</a:t>
            </a:r>
            <a:r>
              <a:rPr b="0" i="1" lang="es-MX" sz="1800" u="none" cap="none" strike="noStrike">
                <a:solidFill>
                  <a:srgbClr val="000000"/>
                </a:solidFill>
                <a:latin typeface="Times New Roman"/>
                <a:ea typeface="Times New Roman"/>
                <a:cs typeface="Times New Roman"/>
                <a:sym typeface="Times New Roman"/>
              </a:rPr>
              <a:t> r + c</a:t>
            </a:r>
            <a:r>
              <a:rPr b="0" baseline="-25000" i="1" lang="es-MX" sz="1800" u="none" cap="none" strike="noStrike">
                <a:solidFill>
                  <a:srgbClr val="000000"/>
                </a:solidFill>
                <a:latin typeface="Times New Roman"/>
                <a:ea typeface="Times New Roman"/>
                <a:cs typeface="Times New Roman"/>
                <a:sym typeface="Times New Roman"/>
              </a:rPr>
              <a:t>3</a:t>
            </a:r>
            <a:r>
              <a:rPr b="0" i="1" lang="es-MX" sz="1800" u="none" cap="none" strike="noStrike">
                <a:solidFill>
                  <a:srgbClr val="000000"/>
                </a:solidFill>
                <a:latin typeface="Times New Roman"/>
                <a:ea typeface="Times New Roman"/>
                <a:cs typeface="Times New Roman"/>
                <a:sym typeface="Times New Roman"/>
              </a:rPr>
              <a:t>x</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Times New Roman"/>
              <a:buNone/>
            </a:pPr>
            <a:r>
              <a:rPr b="0" i="0" lang="es-MX" sz="1800" u="none" cap="none" strike="noStrike">
                <a:solidFill>
                  <a:srgbClr val="000000"/>
                </a:solidFill>
                <a:latin typeface="Times New Roman"/>
                <a:ea typeface="Times New Roman"/>
                <a:cs typeface="Times New Roman"/>
                <a:sym typeface="Times New Roman"/>
              </a:rPr>
              <a:t>and suppose we wish to predict which coefficient in this regression is zero. From the discussion above we can conclude immediately that </a:t>
            </a:r>
            <a:r>
              <a:rPr b="0" i="1" lang="es-MX" sz="1800" u="none" cap="none" strike="noStrike">
                <a:solidFill>
                  <a:srgbClr val="000000"/>
                </a:solidFill>
                <a:latin typeface="Times New Roman"/>
                <a:ea typeface="Times New Roman"/>
                <a:cs typeface="Times New Roman"/>
                <a:sym typeface="Times New Roman"/>
              </a:rPr>
              <a:t>c</a:t>
            </a:r>
            <a:r>
              <a:rPr b="0" baseline="-25000" i="1" lang="es-MX" sz="1800" u="none" cap="none" strike="noStrike">
                <a:solidFill>
                  <a:srgbClr val="000000"/>
                </a:solidFill>
                <a:latin typeface="Times New Roman"/>
                <a:ea typeface="Times New Roman"/>
                <a:cs typeface="Times New Roman"/>
                <a:sym typeface="Times New Roman"/>
              </a:rPr>
              <a:t>3</a:t>
            </a:r>
            <a:r>
              <a:rPr b="0" i="0" lang="es-MX" sz="1800" u="none" cap="none" strike="noStrike">
                <a:solidFill>
                  <a:srgbClr val="000000"/>
                </a:solidFill>
                <a:latin typeface="Times New Roman"/>
                <a:ea typeface="Times New Roman"/>
                <a:cs typeface="Times New Roman"/>
                <a:sym typeface="Times New Roman"/>
              </a:rPr>
              <a:t> is zero, because </a:t>
            </a:r>
            <a:r>
              <a:rPr b="0" i="1" lang="es-MX" sz="1800" u="none" cap="none" strike="noStrike">
                <a:solidFill>
                  <a:srgbClr val="000000"/>
                </a:solidFill>
                <a:latin typeface="Times New Roman"/>
                <a:ea typeface="Times New Roman"/>
                <a:cs typeface="Times New Roman"/>
                <a:sym typeface="Times New Roman"/>
              </a:rPr>
              <a:t>y</a:t>
            </a:r>
            <a:r>
              <a:rPr b="0" i="0" lang="es-MX" sz="1800" u="none" cap="none" strike="noStrike">
                <a:solidFill>
                  <a:srgbClr val="000000"/>
                </a:solidFill>
                <a:latin typeface="Times New Roman"/>
                <a:ea typeface="Times New Roman"/>
                <a:cs typeface="Times New Roman"/>
                <a:sym typeface="Times New Roman"/>
              </a:rPr>
              <a:t> and </a:t>
            </a:r>
            <a:r>
              <a:rPr b="0" i="1" lang="es-MX" sz="1800" u="none" cap="none" strike="noStrike">
                <a:solidFill>
                  <a:srgbClr val="000000"/>
                </a:solidFill>
                <a:latin typeface="Times New Roman"/>
                <a:ea typeface="Times New Roman"/>
                <a:cs typeface="Times New Roman"/>
                <a:sym typeface="Times New Roman"/>
              </a:rPr>
              <a:t>x</a:t>
            </a:r>
            <a:r>
              <a:rPr b="0" i="0" lang="es-MX" sz="1800" u="none" cap="none" strike="noStrike">
                <a:solidFill>
                  <a:srgbClr val="000000"/>
                </a:solidFill>
                <a:latin typeface="Times New Roman"/>
                <a:ea typeface="Times New Roman"/>
                <a:cs typeface="Times New Roman"/>
                <a:sym typeface="Times New Roman"/>
              </a:rPr>
              <a:t> are </a:t>
            </a:r>
            <a:r>
              <a:rPr b="0" i="1" lang="es-MX" sz="1800" u="none" cap="none" strike="noStrike">
                <a:solidFill>
                  <a:srgbClr val="000000"/>
                </a:solidFill>
                <a:latin typeface="Times New Roman"/>
                <a:ea typeface="Times New Roman"/>
                <a:cs typeface="Times New Roman"/>
                <a:sym typeface="Times New Roman"/>
              </a:rPr>
              <a:t>d-</a:t>
            </a:r>
            <a:r>
              <a:rPr b="0" i="0" lang="es-MX" sz="1800" u="none" cap="none" strike="noStrike">
                <a:solidFill>
                  <a:srgbClr val="000000"/>
                </a:solidFill>
                <a:latin typeface="Times New Roman"/>
                <a:ea typeface="Times New Roman"/>
                <a:cs typeface="Times New Roman"/>
                <a:sym typeface="Times New Roman"/>
              </a:rPr>
              <a:t>separated given </a:t>
            </a:r>
            <a:r>
              <a:rPr b="0" i="1" lang="es-MX" sz="1800" u="none" cap="none" strike="noStrike">
                <a:solidFill>
                  <a:srgbClr val="000000"/>
                </a:solidFill>
                <a:latin typeface="Times New Roman"/>
                <a:ea typeface="Times New Roman"/>
                <a:cs typeface="Times New Roman"/>
                <a:sym typeface="Times New Roman"/>
              </a:rPr>
              <a:t>p</a:t>
            </a:r>
            <a:r>
              <a:rPr b="0" i="0" lang="es-MX" sz="1800" u="none" cap="none" strike="noStrike">
                <a:solidFill>
                  <a:srgbClr val="000000"/>
                </a:solidFill>
                <a:latin typeface="Times New Roman"/>
                <a:ea typeface="Times New Roman"/>
                <a:cs typeface="Times New Roman"/>
                <a:sym typeface="Times New Roman"/>
              </a:rPr>
              <a:t> and </a:t>
            </a:r>
            <a:r>
              <a:rPr b="0" i="1" lang="es-MX" sz="1800" u="none" cap="none" strike="noStrike">
                <a:solidFill>
                  <a:srgbClr val="000000"/>
                </a:solidFill>
                <a:latin typeface="Times New Roman"/>
                <a:ea typeface="Times New Roman"/>
                <a:cs typeface="Times New Roman"/>
                <a:sym typeface="Times New Roman"/>
              </a:rPr>
              <a:t>r,</a:t>
            </a:r>
            <a:r>
              <a:rPr b="0" i="0" lang="es-MX" sz="1800" u="none" cap="none" strike="noStrike">
                <a:solidFill>
                  <a:srgbClr val="000000"/>
                </a:solidFill>
                <a:latin typeface="Times New Roman"/>
                <a:ea typeface="Times New Roman"/>
                <a:cs typeface="Times New Roman"/>
                <a:sym typeface="Times New Roman"/>
              </a:rPr>
              <a:t> hence the partial correlation between </a:t>
            </a:r>
            <a:r>
              <a:rPr b="0" i="1" lang="es-MX" sz="1800" u="none" cap="none" strike="noStrike">
                <a:solidFill>
                  <a:srgbClr val="000000"/>
                </a:solidFill>
                <a:latin typeface="Times New Roman"/>
                <a:ea typeface="Times New Roman"/>
                <a:cs typeface="Times New Roman"/>
                <a:sym typeface="Times New Roman"/>
              </a:rPr>
              <a:t>y</a:t>
            </a:r>
            <a:r>
              <a:rPr b="0" i="0" lang="es-MX" sz="1800" u="none" cap="none" strike="noStrike">
                <a:solidFill>
                  <a:srgbClr val="000000"/>
                </a:solidFill>
                <a:latin typeface="Times New Roman"/>
                <a:ea typeface="Times New Roman"/>
                <a:cs typeface="Times New Roman"/>
                <a:sym typeface="Times New Roman"/>
              </a:rPr>
              <a:t> and </a:t>
            </a:r>
            <a:r>
              <a:rPr b="0" i="1" lang="es-MX" sz="1800" u="none" cap="none" strike="noStrike">
                <a:solidFill>
                  <a:srgbClr val="000000"/>
                </a:solidFill>
                <a:latin typeface="Times New Roman"/>
                <a:ea typeface="Times New Roman"/>
                <a:cs typeface="Times New Roman"/>
                <a:sym typeface="Times New Roman"/>
              </a:rPr>
              <a:t>x,</a:t>
            </a:r>
            <a:r>
              <a:rPr b="0" i="0" lang="es-MX" sz="1800" u="none" cap="none" strike="noStrike">
                <a:solidFill>
                  <a:srgbClr val="000000"/>
                </a:solidFill>
                <a:latin typeface="Times New Roman"/>
                <a:ea typeface="Times New Roman"/>
                <a:cs typeface="Times New Roman"/>
                <a:sym typeface="Times New Roman"/>
              </a:rPr>
              <a:t> conditioned on </a:t>
            </a:r>
            <a:r>
              <a:rPr b="0" i="1" lang="es-MX" sz="1800" u="none" cap="none" strike="noStrike">
                <a:solidFill>
                  <a:srgbClr val="000000"/>
                </a:solidFill>
                <a:latin typeface="Times New Roman"/>
                <a:ea typeface="Times New Roman"/>
                <a:cs typeface="Times New Roman"/>
                <a:sym typeface="Times New Roman"/>
              </a:rPr>
              <a:t>p</a:t>
            </a:r>
            <a:r>
              <a:rPr b="0" i="0" lang="es-MX" sz="1800" u="none" cap="none" strike="noStrike">
                <a:solidFill>
                  <a:srgbClr val="000000"/>
                </a:solidFill>
                <a:latin typeface="Times New Roman"/>
                <a:ea typeface="Times New Roman"/>
                <a:cs typeface="Times New Roman"/>
                <a:sym typeface="Times New Roman"/>
              </a:rPr>
              <a:t> and </a:t>
            </a:r>
            <a:r>
              <a:rPr b="0" i="1" lang="es-MX" sz="1800" u="none" cap="none" strike="noStrike">
                <a:solidFill>
                  <a:srgbClr val="000000"/>
                </a:solidFill>
                <a:latin typeface="Times New Roman"/>
                <a:ea typeface="Times New Roman"/>
                <a:cs typeface="Times New Roman"/>
                <a:sym typeface="Times New Roman"/>
              </a:rPr>
              <a:t>r,</a:t>
            </a:r>
            <a:r>
              <a:rPr b="0" i="0" lang="es-MX" sz="1800" u="none" cap="none" strike="noStrike">
                <a:solidFill>
                  <a:srgbClr val="000000"/>
                </a:solidFill>
                <a:latin typeface="Times New Roman"/>
                <a:ea typeface="Times New Roman"/>
                <a:cs typeface="Times New Roman"/>
                <a:sym typeface="Times New Roman"/>
              </a:rPr>
              <a:t> must vanish. </a:t>
            </a:r>
            <a:r>
              <a:rPr b="0" i="1" lang="es-MX" sz="1800" u="none" cap="none" strike="noStrike">
                <a:solidFill>
                  <a:srgbClr val="000000"/>
                </a:solidFill>
                <a:latin typeface="Times New Roman"/>
                <a:ea typeface="Times New Roman"/>
                <a:cs typeface="Times New Roman"/>
                <a:sym typeface="Times New Roman"/>
              </a:rPr>
              <a:t>c</a:t>
            </a:r>
            <a:r>
              <a:rPr b="0" baseline="-25000" i="1" lang="es-MX" sz="1800" u="none" cap="none" strike="noStrike">
                <a:solidFill>
                  <a:srgbClr val="000000"/>
                </a:solidFill>
                <a:latin typeface="Times New Roman"/>
                <a:ea typeface="Times New Roman"/>
                <a:cs typeface="Times New Roman"/>
                <a:sym typeface="Times New Roman"/>
              </a:rPr>
              <a:t>1</a:t>
            </a:r>
            <a:r>
              <a:rPr b="0" i="0" lang="es-MX" sz="1800" u="none" cap="none" strike="noStrike">
                <a:solidFill>
                  <a:srgbClr val="000000"/>
                </a:solidFill>
                <a:latin typeface="Times New Roman"/>
                <a:ea typeface="Times New Roman"/>
                <a:cs typeface="Times New Roman"/>
                <a:sym typeface="Times New Roman"/>
              </a:rPr>
              <a:t> and </a:t>
            </a:r>
            <a:r>
              <a:rPr b="0" i="1" lang="es-MX" sz="1800" u="none" cap="none" strike="noStrike">
                <a:solidFill>
                  <a:srgbClr val="000000"/>
                </a:solidFill>
                <a:latin typeface="Times New Roman"/>
                <a:ea typeface="Times New Roman"/>
                <a:cs typeface="Times New Roman"/>
                <a:sym typeface="Times New Roman"/>
              </a:rPr>
              <a:t>c</a:t>
            </a:r>
            <a:r>
              <a:rPr b="0" baseline="-25000" i="1" lang="es-MX" sz="1800" u="none" cap="none" strike="noStrike">
                <a:solidFill>
                  <a:srgbClr val="000000"/>
                </a:solidFill>
                <a:latin typeface="Times New Roman"/>
                <a:ea typeface="Times New Roman"/>
                <a:cs typeface="Times New Roman"/>
                <a:sym typeface="Times New Roman"/>
              </a:rPr>
              <a:t>2</a:t>
            </a:r>
            <a:r>
              <a:rPr b="0" i="1" lang="es-MX" sz="1800" u="none" cap="none" strike="noStrike">
                <a:solidFill>
                  <a:srgbClr val="000000"/>
                </a:solidFill>
                <a:latin typeface="Times New Roman"/>
                <a:ea typeface="Times New Roman"/>
                <a:cs typeface="Times New Roman"/>
                <a:sym typeface="Times New Roman"/>
              </a:rPr>
              <a:t>,</a:t>
            </a:r>
            <a:r>
              <a:rPr b="0" i="0" lang="es-MX" sz="1800" u="none" cap="none" strike="noStrike">
                <a:solidFill>
                  <a:srgbClr val="000000"/>
                </a:solidFill>
                <a:latin typeface="Times New Roman"/>
                <a:ea typeface="Times New Roman"/>
                <a:cs typeface="Times New Roman"/>
                <a:sym typeface="Times New Roman"/>
              </a:rPr>
              <a:t> on the other hand, will in general not be zero, as can be seen from the graph: </a:t>
            </a:r>
            <a:r>
              <a:rPr b="0" i="1" lang="es-MX" sz="1800" u="none" cap="none" strike="noStrike">
                <a:solidFill>
                  <a:srgbClr val="000000"/>
                </a:solidFill>
                <a:latin typeface="Times New Roman"/>
                <a:ea typeface="Times New Roman"/>
                <a:cs typeface="Times New Roman"/>
                <a:sym typeface="Times New Roman"/>
              </a:rPr>
              <a:t>Z</a:t>
            </a:r>
            <a:r>
              <a:rPr b="0" i="0" lang="es-MX" sz="1800" u="none" cap="none" strike="noStrike">
                <a:solidFill>
                  <a:srgbClr val="000000"/>
                </a:solidFill>
                <a:latin typeface="Times New Roman"/>
                <a:ea typeface="Times New Roman"/>
                <a:cs typeface="Times New Roman"/>
                <a:sym typeface="Times New Roman"/>
              </a:rPr>
              <a:t>={</a:t>
            </a:r>
            <a:r>
              <a:rPr b="0" i="1" lang="es-MX" sz="1800" u="none" cap="none" strike="noStrike">
                <a:solidFill>
                  <a:srgbClr val="000000"/>
                </a:solidFill>
                <a:latin typeface="Times New Roman"/>
                <a:ea typeface="Times New Roman"/>
                <a:cs typeface="Times New Roman"/>
                <a:sym typeface="Times New Roman"/>
              </a:rPr>
              <a:t>r, x</a:t>
            </a:r>
            <a:r>
              <a:rPr b="0" i="0" lang="es-MX" sz="1800" u="none" cap="none" strike="noStrike">
                <a:solidFill>
                  <a:srgbClr val="000000"/>
                </a:solidFill>
                <a:latin typeface="Times New Roman"/>
                <a:ea typeface="Times New Roman"/>
                <a:cs typeface="Times New Roman"/>
                <a:sym typeface="Times New Roman"/>
              </a:rPr>
              <a:t>} does not </a:t>
            </a:r>
            <a:r>
              <a:rPr b="0" i="1" lang="es-MX" sz="1800" u="none" cap="none" strike="noStrike">
                <a:solidFill>
                  <a:srgbClr val="000000"/>
                </a:solidFill>
                <a:latin typeface="Times New Roman"/>
                <a:ea typeface="Times New Roman"/>
                <a:cs typeface="Times New Roman"/>
                <a:sym typeface="Times New Roman"/>
              </a:rPr>
              <a:t>d</a:t>
            </a:r>
            <a:r>
              <a:rPr b="0" i="0" lang="es-MX" sz="1800" u="none" cap="none" strike="noStrike">
                <a:solidFill>
                  <a:srgbClr val="000000"/>
                </a:solidFill>
                <a:latin typeface="Times New Roman"/>
                <a:ea typeface="Times New Roman"/>
                <a:cs typeface="Times New Roman"/>
                <a:sym typeface="Times New Roman"/>
              </a:rPr>
              <a:t>-separate </a:t>
            </a:r>
            <a:r>
              <a:rPr b="0" i="1" lang="es-MX" sz="1800" u="none" cap="none" strike="noStrike">
                <a:solidFill>
                  <a:srgbClr val="000000"/>
                </a:solidFill>
                <a:latin typeface="Times New Roman"/>
                <a:ea typeface="Times New Roman"/>
                <a:cs typeface="Times New Roman"/>
                <a:sym typeface="Times New Roman"/>
              </a:rPr>
              <a:t>y</a:t>
            </a:r>
            <a:r>
              <a:rPr b="0" i="0" lang="es-MX" sz="1800" u="none" cap="none" strike="noStrike">
                <a:solidFill>
                  <a:srgbClr val="000000"/>
                </a:solidFill>
                <a:latin typeface="Times New Roman"/>
                <a:ea typeface="Times New Roman"/>
                <a:cs typeface="Times New Roman"/>
                <a:sym typeface="Times New Roman"/>
              </a:rPr>
              <a:t> from </a:t>
            </a:r>
            <a:r>
              <a:rPr b="0" i="1" lang="es-MX" sz="1800" u="none" cap="none" strike="noStrike">
                <a:solidFill>
                  <a:srgbClr val="000000"/>
                </a:solidFill>
                <a:latin typeface="Times New Roman"/>
                <a:ea typeface="Times New Roman"/>
                <a:cs typeface="Times New Roman"/>
                <a:sym typeface="Times New Roman"/>
              </a:rPr>
              <a:t>p,</a:t>
            </a:r>
            <a:r>
              <a:rPr b="0" i="0" lang="es-MX" sz="1800" u="none" cap="none" strike="noStrike">
                <a:solidFill>
                  <a:srgbClr val="000000"/>
                </a:solidFill>
                <a:latin typeface="Times New Roman"/>
                <a:ea typeface="Times New Roman"/>
                <a:cs typeface="Times New Roman"/>
                <a:sym typeface="Times New Roman"/>
              </a:rPr>
              <a:t> and </a:t>
            </a:r>
            <a:r>
              <a:rPr b="0" i="1" lang="es-MX" sz="1800" u="none" cap="none" strike="noStrike">
                <a:solidFill>
                  <a:srgbClr val="000000"/>
                </a:solidFill>
                <a:latin typeface="Times New Roman"/>
                <a:ea typeface="Times New Roman"/>
                <a:cs typeface="Times New Roman"/>
                <a:sym typeface="Times New Roman"/>
              </a:rPr>
              <a:t>Z</a:t>
            </a:r>
            <a:r>
              <a:rPr b="0" i="0" lang="es-MX" sz="1800" u="none" cap="none" strike="noStrike">
                <a:solidFill>
                  <a:srgbClr val="000000"/>
                </a:solidFill>
                <a:latin typeface="Times New Roman"/>
                <a:ea typeface="Times New Roman"/>
                <a:cs typeface="Times New Roman"/>
                <a:sym typeface="Times New Roman"/>
              </a:rPr>
              <a:t>={</a:t>
            </a:r>
            <a:r>
              <a:rPr b="0" i="1" lang="es-MX" sz="1800" u="none" cap="none" strike="noStrike">
                <a:solidFill>
                  <a:srgbClr val="000000"/>
                </a:solidFill>
                <a:latin typeface="Times New Roman"/>
                <a:ea typeface="Times New Roman"/>
                <a:cs typeface="Times New Roman"/>
                <a:sym typeface="Times New Roman"/>
              </a:rPr>
              <a:t>p, x</a:t>
            </a:r>
            <a:r>
              <a:rPr b="0" i="0" lang="es-MX" sz="1800" u="none" cap="none" strike="noStrike">
                <a:solidFill>
                  <a:srgbClr val="000000"/>
                </a:solidFill>
                <a:latin typeface="Times New Roman"/>
                <a:ea typeface="Times New Roman"/>
                <a:cs typeface="Times New Roman"/>
                <a:sym typeface="Times New Roman"/>
              </a:rPr>
              <a:t>} does not </a:t>
            </a:r>
            <a:r>
              <a:rPr b="0" i="1" lang="es-MX" sz="1800" u="none" cap="none" strike="noStrike">
                <a:solidFill>
                  <a:srgbClr val="000000"/>
                </a:solidFill>
                <a:latin typeface="Times New Roman"/>
                <a:ea typeface="Times New Roman"/>
                <a:cs typeface="Times New Roman"/>
                <a:sym typeface="Times New Roman"/>
              </a:rPr>
              <a:t>d</a:t>
            </a:r>
            <a:r>
              <a:rPr b="0" i="0" lang="es-MX" sz="1800" u="none" cap="none" strike="noStrike">
                <a:solidFill>
                  <a:srgbClr val="000000"/>
                </a:solidFill>
                <a:latin typeface="Times New Roman"/>
                <a:ea typeface="Times New Roman"/>
                <a:cs typeface="Times New Roman"/>
                <a:sym typeface="Times New Roman"/>
              </a:rPr>
              <a:t>-separate </a:t>
            </a:r>
            <a:r>
              <a:rPr b="0" i="1" lang="es-MX" sz="1800" u="none" cap="none" strike="noStrike">
                <a:solidFill>
                  <a:srgbClr val="000000"/>
                </a:solidFill>
                <a:latin typeface="Times New Roman"/>
                <a:ea typeface="Times New Roman"/>
                <a:cs typeface="Times New Roman"/>
                <a:sym typeface="Times New Roman"/>
              </a:rPr>
              <a:t>y</a:t>
            </a:r>
            <a:r>
              <a:rPr b="0" i="0" lang="es-MX" sz="1800" u="none" cap="none" strike="noStrike">
                <a:solidFill>
                  <a:srgbClr val="000000"/>
                </a:solidFill>
                <a:latin typeface="Times New Roman"/>
                <a:ea typeface="Times New Roman"/>
                <a:cs typeface="Times New Roman"/>
                <a:sym typeface="Times New Roman"/>
              </a:rPr>
              <a:t> from </a:t>
            </a:r>
            <a:r>
              <a:rPr b="0" i="1" lang="es-MX" sz="1800" u="none" cap="none" strike="noStrike">
                <a:solidFill>
                  <a:srgbClr val="000000"/>
                </a:solidFill>
                <a:latin typeface="Times New Roman"/>
                <a:ea typeface="Times New Roman"/>
                <a:cs typeface="Times New Roman"/>
                <a:sym typeface="Times New Roman"/>
              </a:rPr>
              <a:t>r.</a:t>
            </a:r>
            <a:r>
              <a:rPr b="0" i="0" lang="es-MX" sz="1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MX"/>
              <a:t>Diagrama Causal</a:t>
            </a:r>
            <a:endParaRPr/>
          </a:p>
        </p:txBody>
      </p:sp>
      <p:sp>
        <p:nvSpPr>
          <p:cNvPr id="126" name="Google Shape;126;p3"/>
          <p:cNvSpPr txBox="1"/>
          <p:nvPr>
            <p:ph idx="1" type="body"/>
          </p:nvPr>
        </p:nvSpPr>
        <p:spPr>
          <a:xfrm>
            <a:off x="838200" y="1825625"/>
            <a:ext cx="4704080" cy="406209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s-MX" sz="2400"/>
              <a:t>Es un diagrama o </a:t>
            </a:r>
            <a:r>
              <a:rPr b="1" i="1" lang="es-MX" sz="2400"/>
              <a:t>grafo</a:t>
            </a:r>
            <a:r>
              <a:rPr lang="es-MX" sz="2400"/>
              <a:t> que describe una proposición causal para un conjunto de variables.</a:t>
            </a:r>
            <a:endParaRPr/>
          </a:p>
          <a:p>
            <a:pPr indent="-228600" lvl="0" marL="228600" rtl="0" algn="l">
              <a:lnSpc>
                <a:spcPct val="90000"/>
              </a:lnSpc>
              <a:spcBef>
                <a:spcPts val="1000"/>
              </a:spcBef>
              <a:spcAft>
                <a:spcPts val="0"/>
              </a:spcAft>
              <a:buClr>
                <a:schemeClr val="dk1"/>
              </a:buClr>
              <a:buSzPts val="2400"/>
              <a:buChar char="•"/>
            </a:pPr>
            <a:r>
              <a:rPr lang="es-MX" sz="2400"/>
              <a:t>Las Herramientas matemáticas y estadísticas para operarlos han sido impulsadas por Judea Pearl y sus colegas desde los 1980.</a:t>
            </a:r>
            <a:endParaRPr/>
          </a:p>
          <a:p>
            <a:pPr indent="-228600" lvl="0" marL="228600" rtl="0" algn="l">
              <a:lnSpc>
                <a:spcPct val="90000"/>
              </a:lnSpc>
              <a:spcBef>
                <a:spcPts val="1000"/>
              </a:spcBef>
              <a:spcAft>
                <a:spcPts val="0"/>
              </a:spcAft>
              <a:buClr>
                <a:schemeClr val="dk1"/>
              </a:buClr>
              <a:buSzPts val="2400"/>
              <a:buChar char="•"/>
            </a:pPr>
            <a:r>
              <a:rPr lang="es-MX" sz="2400"/>
              <a:t>Particularmente interesan los grafos acíclicos dirigidos, de ahí </a:t>
            </a:r>
            <a:r>
              <a:rPr b="1" i="1" lang="es-MX" sz="2400"/>
              <a:t>DAG</a:t>
            </a:r>
            <a:r>
              <a:rPr lang="es-MX" sz="2400"/>
              <a:t>.</a:t>
            </a:r>
            <a:endParaRPr/>
          </a:p>
        </p:txBody>
      </p:sp>
      <p:pic>
        <p:nvPicPr>
          <p:cNvPr id="127" name="Google Shape;127;p3"/>
          <p:cNvPicPr preferRelativeResize="0"/>
          <p:nvPr>
            <p:ph idx="2" type="body"/>
          </p:nvPr>
        </p:nvPicPr>
        <p:blipFill rotWithShape="1">
          <a:blip r:embed="rId3">
            <a:alphaModFix/>
          </a:blip>
          <a:srcRect b="0" l="0" r="0" t="0"/>
          <a:stretch/>
        </p:blipFill>
        <p:spPr>
          <a:xfrm>
            <a:off x="5517384" y="975361"/>
            <a:ext cx="6141216" cy="4483274"/>
          </a:xfrm>
          <a:prstGeom prst="rect">
            <a:avLst/>
          </a:prstGeom>
          <a:noFill/>
          <a:ln>
            <a:noFill/>
          </a:ln>
        </p:spPr>
      </p:pic>
      <p:sp>
        <p:nvSpPr>
          <p:cNvPr id="128" name="Google Shape;128;p3"/>
          <p:cNvSpPr txBox="1"/>
          <p:nvPr/>
        </p:nvSpPr>
        <p:spPr>
          <a:xfrm>
            <a:off x="4917440" y="6065203"/>
            <a:ext cx="6741160" cy="64633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MX" sz="1800" u="none" cap="none" strike="noStrike">
                <a:solidFill>
                  <a:schemeClr val="dk1"/>
                </a:solidFill>
                <a:latin typeface="Calibri"/>
                <a:ea typeface="Calibri"/>
                <a:cs typeface="Calibri"/>
                <a:sym typeface="Calibri"/>
              </a:rPr>
              <a:t>Pearl, J. (1995). Causal Diagrams for Empirical Research. </a:t>
            </a:r>
            <a:r>
              <a:rPr b="0" i="1" lang="es-MX" sz="1800" u="none" cap="none" strike="noStrike">
                <a:solidFill>
                  <a:schemeClr val="dk1"/>
                </a:solidFill>
                <a:latin typeface="Calibri"/>
                <a:ea typeface="Calibri"/>
                <a:cs typeface="Calibri"/>
                <a:sym typeface="Calibri"/>
              </a:rPr>
              <a:t>Biometrika</a:t>
            </a:r>
            <a:r>
              <a:rPr b="0" i="0" lang="es-MX" sz="1800" u="none" cap="none" strike="noStrike">
                <a:solidFill>
                  <a:schemeClr val="dk1"/>
                </a:solidFill>
                <a:latin typeface="Calibri"/>
                <a:ea typeface="Calibri"/>
                <a:cs typeface="Calibri"/>
                <a:sym typeface="Calibri"/>
              </a:rPr>
              <a:t>, </a:t>
            </a:r>
            <a:r>
              <a:rPr b="0" i="1" lang="es-MX" sz="1800" u="none" cap="none" strike="noStrike">
                <a:solidFill>
                  <a:schemeClr val="dk1"/>
                </a:solidFill>
                <a:latin typeface="Calibri"/>
                <a:ea typeface="Calibri"/>
                <a:cs typeface="Calibri"/>
                <a:sym typeface="Calibri"/>
              </a:rPr>
              <a:t>82</a:t>
            </a:r>
            <a:r>
              <a:rPr b="0" i="0" lang="es-MX" sz="1800" u="none" cap="none" strike="noStrike">
                <a:solidFill>
                  <a:schemeClr val="dk1"/>
                </a:solidFill>
                <a:latin typeface="Calibri"/>
                <a:ea typeface="Calibri"/>
                <a:cs typeface="Calibri"/>
                <a:sym typeface="Calibri"/>
              </a:rPr>
              <a:t>(4), 669–688. https://doi.org/10.2307/2337329</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MX"/>
              <a:t>Terminología básica de un </a:t>
            </a:r>
            <a:r>
              <a:rPr b="1" i="1" lang="es-MX"/>
              <a:t>DAG</a:t>
            </a:r>
            <a:br>
              <a:rPr lang="es-MX"/>
            </a:br>
            <a:endParaRPr/>
          </a:p>
        </p:txBody>
      </p:sp>
      <p:sp>
        <p:nvSpPr>
          <p:cNvPr id="134" name="Google Shape;134;p4"/>
          <p:cNvSpPr txBox="1"/>
          <p:nvPr>
            <p:ph idx="1" type="body"/>
          </p:nvPr>
        </p:nvSpPr>
        <p:spPr>
          <a:xfrm>
            <a:off x="635000" y="1356360"/>
            <a:ext cx="6212839" cy="4820603"/>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90000"/>
              </a:lnSpc>
              <a:spcBef>
                <a:spcPts val="1000"/>
              </a:spcBef>
              <a:spcAft>
                <a:spcPts val="0"/>
              </a:spcAft>
              <a:buClr>
                <a:schemeClr val="dk1"/>
              </a:buClr>
              <a:buSzPct val="100000"/>
              <a:buChar char="•"/>
            </a:pPr>
            <a:r>
              <a:rPr b="1" lang="es-MX"/>
              <a:t>Nodo</a:t>
            </a:r>
            <a:r>
              <a:rPr lang="es-MX"/>
              <a:t>: una variable</a:t>
            </a:r>
            <a:endParaRPr/>
          </a:p>
          <a:p>
            <a:pPr indent="-228600" lvl="0" marL="228600" rtl="0" algn="l">
              <a:lnSpc>
                <a:spcPct val="90000"/>
              </a:lnSpc>
              <a:spcBef>
                <a:spcPts val="1000"/>
              </a:spcBef>
              <a:spcAft>
                <a:spcPts val="0"/>
              </a:spcAft>
              <a:buClr>
                <a:schemeClr val="dk1"/>
              </a:buClr>
              <a:buSzPct val="100000"/>
              <a:buChar char="•"/>
            </a:pPr>
            <a:r>
              <a:rPr b="1" lang="es-MX"/>
              <a:t>Arista</a:t>
            </a:r>
            <a:r>
              <a:rPr lang="es-MX"/>
              <a:t>: una relación causal, representada por una flecha</a:t>
            </a:r>
            <a:endParaRPr/>
          </a:p>
          <a:p>
            <a:pPr indent="-228600" lvl="0" marL="228600" rtl="0" algn="l">
              <a:lnSpc>
                <a:spcPct val="90000"/>
              </a:lnSpc>
              <a:spcBef>
                <a:spcPts val="1000"/>
              </a:spcBef>
              <a:spcAft>
                <a:spcPts val="0"/>
              </a:spcAft>
              <a:buClr>
                <a:schemeClr val="dk1"/>
              </a:buClr>
              <a:buSzPct val="100000"/>
              <a:buChar char="•"/>
            </a:pPr>
            <a:r>
              <a:rPr b="1" lang="es-MX"/>
              <a:t>Variable Explicativa</a:t>
            </a:r>
            <a:r>
              <a:rPr lang="es-MX"/>
              <a:t>: Es nuestro predictor causal de interés. Aquí es la representada por </a:t>
            </a:r>
            <a:r>
              <a:rPr i="1" lang="es-MX"/>
              <a:t>X</a:t>
            </a:r>
            <a:r>
              <a:rPr lang="es-MX"/>
              <a:t>. También se le llama variable independiente.</a:t>
            </a:r>
            <a:endParaRPr/>
          </a:p>
          <a:p>
            <a:pPr indent="-228600" lvl="0" marL="228600" rtl="0" algn="l">
              <a:lnSpc>
                <a:spcPct val="90000"/>
              </a:lnSpc>
              <a:spcBef>
                <a:spcPts val="1000"/>
              </a:spcBef>
              <a:spcAft>
                <a:spcPts val="0"/>
              </a:spcAft>
              <a:buClr>
                <a:schemeClr val="dk1"/>
              </a:buClr>
              <a:buSzPct val="100000"/>
              <a:buChar char="•"/>
            </a:pPr>
            <a:r>
              <a:rPr b="1" lang="es-MX"/>
              <a:t>Respuesta</a:t>
            </a:r>
            <a:r>
              <a:rPr lang="es-MX"/>
              <a:t>: En el </a:t>
            </a:r>
            <a:r>
              <a:rPr b="1" i="1" lang="es-MX"/>
              <a:t>DAG</a:t>
            </a:r>
            <a:r>
              <a:rPr lang="es-MX"/>
              <a:t> es la representada por </a:t>
            </a:r>
            <a:r>
              <a:rPr i="1" lang="es-MX"/>
              <a:t>Y</a:t>
            </a:r>
            <a:r>
              <a:rPr lang="es-MX"/>
              <a:t>. También se le llama variable dependiente.</a:t>
            </a:r>
            <a:endParaRPr/>
          </a:p>
          <a:p>
            <a:pPr indent="-228600" lvl="0" marL="228600" rtl="0" algn="l">
              <a:lnSpc>
                <a:spcPct val="90000"/>
              </a:lnSpc>
              <a:spcBef>
                <a:spcPts val="1000"/>
              </a:spcBef>
              <a:spcAft>
                <a:spcPts val="0"/>
              </a:spcAft>
              <a:buClr>
                <a:schemeClr val="dk1"/>
              </a:buClr>
              <a:buSzPct val="100000"/>
              <a:buChar char="•"/>
            </a:pPr>
            <a:r>
              <a:rPr b="1" lang="es-MX"/>
              <a:t>Ancestros</a:t>
            </a:r>
            <a:r>
              <a:rPr lang="es-MX"/>
              <a:t>: Nodos que están "aguas arriba" de una variable dada. En este </a:t>
            </a:r>
            <a:r>
              <a:rPr b="1" i="1" lang="es-MX"/>
              <a:t>DAG </a:t>
            </a:r>
            <a:r>
              <a:rPr i="1" lang="es-MX"/>
              <a:t>A</a:t>
            </a:r>
            <a:r>
              <a:rPr lang="es-MX"/>
              <a:t> y </a:t>
            </a:r>
            <a:r>
              <a:rPr i="1" lang="es-MX"/>
              <a:t>C</a:t>
            </a:r>
            <a:r>
              <a:rPr lang="es-MX"/>
              <a:t> son ancestros de </a:t>
            </a:r>
            <a:r>
              <a:rPr i="1" lang="es-MX"/>
              <a:t>X</a:t>
            </a:r>
            <a:r>
              <a:rPr lang="es-MX"/>
              <a:t>.</a:t>
            </a:r>
            <a:endParaRPr/>
          </a:p>
          <a:p>
            <a:pPr indent="-228600" lvl="0" marL="228600" rtl="0" algn="l">
              <a:lnSpc>
                <a:spcPct val="90000"/>
              </a:lnSpc>
              <a:spcBef>
                <a:spcPts val="1000"/>
              </a:spcBef>
              <a:spcAft>
                <a:spcPts val="0"/>
              </a:spcAft>
              <a:buClr>
                <a:schemeClr val="dk1"/>
              </a:buClr>
              <a:buSzPct val="100000"/>
              <a:buChar char="•"/>
            </a:pPr>
            <a:r>
              <a:rPr b="1" lang="es-MX"/>
              <a:t>Descendientes</a:t>
            </a:r>
            <a:r>
              <a:rPr lang="es-MX"/>
              <a:t>: Nodos que están "aguas abajo" de una variable en particular. En este </a:t>
            </a:r>
            <a:r>
              <a:rPr b="1" i="1" lang="es-MX"/>
              <a:t>DAG</a:t>
            </a:r>
            <a:r>
              <a:rPr lang="es-MX"/>
              <a:t> </a:t>
            </a:r>
            <a:r>
              <a:rPr i="1" lang="es-MX"/>
              <a:t>Y</a:t>
            </a:r>
            <a:r>
              <a:rPr lang="es-MX"/>
              <a:t> y </a:t>
            </a:r>
            <a:r>
              <a:rPr i="1" lang="es-MX"/>
              <a:t>B</a:t>
            </a:r>
            <a:r>
              <a:rPr lang="es-MX"/>
              <a:t> son descendientes de </a:t>
            </a:r>
            <a:r>
              <a:rPr i="1" lang="es-MX"/>
              <a:t>X</a:t>
            </a:r>
            <a:r>
              <a:rPr lang="es-MX"/>
              <a:t>.</a:t>
            </a:r>
            <a:endParaRPr/>
          </a:p>
        </p:txBody>
      </p:sp>
      <p:pic>
        <p:nvPicPr>
          <p:cNvPr id="135" name="Google Shape;135;p4"/>
          <p:cNvPicPr preferRelativeResize="0"/>
          <p:nvPr>
            <p:ph idx="2" type="body"/>
          </p:nvPr>
        </p:nvPicPr>
        <p:blipFill rotWithShape="1">
          <a:blip r:embed="rId3">
            <a:alphaModFix/>
          </a:blip>
          <a:srcRect b="0" l="0" r="0" t="0"/>
          <a:stretch/>
        </p:blipFill>
        <p:spPr>
          <a:xfrm>
            <a:off x="7470692" y="2170964"/>
            <a:ext cx="4177748" cy="290231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5"/>
          <p:cNvSpPr txBox="1"/>
          <p:nvPr>
            <p:ph type="title"/>
          </p:nvPr>
        </p:nvSpPr>
        <p:spPr>
          <a:xfrm>
            <a:off x="623700" y="365125"/>
            <a:ext cx="107301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i="1" lang="es-MX"/>
              <a:t>B</a:t>
            </a:r>
            <a:r>
              <a:rPr lang="es-MX"/>
              <a:t> es una variable “mediadora” del efecto de </a:t>
            </a:r>
            <a:r>
              <a:rPr b="1" i="1" lang="es-MX"/>
              <a:t>A</a:t>
            </a:r>
            <a:endParaRPr/>
          </a:p>
        </p:txBody>
      </p:sp>
      <p:pic>
        <p:nvPicPr>
          <p:cNvPr id="141" name="Google Shape;141;p5"/>
          <p:cNvPicPr preferRelativeResize="0"/>
          <p:nvPr>
            <p:ph idx="1" type="body"/>
          </p:nvPr>
        </p:nvPicPr>
        <p:blipFill rotWithShape="1">
          <a:blip r:embed="rId3">
            <a:alphaModFix/>
          </a:blip>
          <a:srcRect b="0" l="0" r="0" t="0"/>
          <a:stretch/>
        </p:blipFill>
        <p:spPr>
          <a:xfrm>
            <a:off x="2362200" y="3234531"/>
            <a:ext cx="7467600" cy="1533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6"/>
          <p:cNvSpPr txBox="1"/>
          <p:nvPr>
            <p:ph type="title"/>
          </p:nvPr>
        </p:nvSpPr>
        <p:spPr>
          <a:xfrm>
            <a:off x="838200" y="365125"/>
            <a:ext cx="10515600" cy="8337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MX"/>
              <a:t>Papel de las variables en un </a:t>
            </a:r>
            <a:r>
              <a:rPr b="1" i="1" lang="es-MX"/>
              <a:t>DAG</a:t>
            </a:r>
            <a:endParaRPr/>
          </a:p>
        </p:txBody>
      </p:sp>
      <p:sp>
        <p:nvSpPr>
          <p:cNvPr id="147" name="Google Shape;147;p6"/>
          <p:cNvSpPr txBox="1"/>
          <p:nvPr>
            <p:ph idx="1" type="body"/>
          </p:nvPr>
        </p:nvSpPr>
        <p:spPr>
          <a:xfrm>
            <a:off x="462280" y="1386814"/>
            <a:ext cx="6243320" cy="4790150"/>
          </a:xfrm>
          <a:prstGeom prst="rect">
            <a:avLst/>
          </a:prstGeom>
          <a:noFill/>
          <a:ln>
            <a:noFill/>
          </a:ln>
        </p:spPr>
        <p:txBody>
          <a:bodyPr anchorCtr="0" anchor="t" bIns="45700" lIns="91425" spcFirstLastPara="1" rIns="91425" wrap="square" tIns="45700">
            <a:normAutofit lnSpcReduction="20000"/>
          </a:bodyPr>
          <a:lstStyle/>
          <a:p>
            <a:pPr indent="-237172" lvl="0" marL="228600" rtl="0" algn="l">
              <a:lnSpc>
                <a:spcPct val="90000"/>
              </a:lnSpc>
              <a:spcBef>
                <a:spcPts val="0"/>
              </a:spcBef>
              <a:spcAft>
                <a:spcPts val="0"/>
              </a:spcAft>
              <a:buClr>
                <a:schemeClr val="dk1"/>
              </a:buClr>
              <a:buSzPts val="1800"/>
              <a:buChar char="•"/>
            </a:pPr>
            <a:r>
              <a:rPr b="1" i="0" lang="es-MX" sz="1800" u="none" strike="noStrike">
                <a:latin typeface="Arial"/>
                <a:ea typeface="Arial"/>
                <a:cs typeface="Arial"/>
                <a:sym typeface="Arial"/>
              </a:rPr>
              <a:t>Factor de Confusión</a:t>
            </a:r>
            <a:r>
              <a:rPr i="0" lang="es-MX" sz="1800" u="none" strike="noStrike">
                <a:latin typeface="Arial"/>
                <a:ea typeface="Arial"/>
                <a:cs typeface="Arial"/>
                <a:sym typeface="Arial"/>
              </a:rPr>
              <a:t>: Es ancestro tanto de la explicativa </a:t>
            </a:r>
            <a:r>
              <a:rPr i="1" lang="es-MX" sz="1800" u="none" strike="noStrike">
                <a:latin typeface="Arial"/>
                <a:ea typeface="Arial"/>
                <a:cs typeface="Arial"/>
                <a:sym typeface="Arial"/>
              </a:rPr>
              <a:t>X</a:t>
            </a:r>
            <a:r>
              <a:rPr i="0" lang="es-MX" sz="1800" u="none" strike="noStrike">
                <a:latin typeface="Arial"/>
                <a:ea typeface="Arial"/>
                <a:cs typeface="Arial"/>
                <a:sym typeface="Arial"/>
              </a:rPr>
              <a:t> como de la respuesta </a:t>
            </a:r>
            <a:r>
              <a:rPr i="1" lang="es-MX" sz="1800" u="none" strike="noStrike">
                <a:latin typeface="Arial"/>
                <a:ea typeface="Arial"/>
                <a:cs typeface="Arial"/>
                <a:sym typeface="Arial"/>
              </a:rPr>
              <a:t>Y</a:t>
            </a:r>
            <a:r>
              <a:rPr i="0" lang="es-MX" sz="1800" u="none" strike="noStrike">
                <a:latin typeface="Arial"/>
                <a:ea typeface="Arial"/>
                <a:cs typeface="Arial"/>
                <a:sym typeface="Arial"/>
              </a:rPr>
              <a:t>.  </a:t>
            </a:r>
            <a:r>
              <a:rPr i="1" lang="es-MX" sz="1800" u="none" strike="noStrike">
                <a:latin typeface="Arial"/>
                <a:ea typeface="Arial"/>
                <a:cs typeface="Arial"/>
                <a:sym typeface="Arial"/>
              </a:rPr>
              <a:t>A</a:t>
            </a:r>
            <a:r>
              <a:rPr i="0" lang="es-MX" sz="1800" u="none" strike="noStrike">
                <a:latin typeface="Arial"/>
                <a:ea typeface="Arial"/>
                <a:cs typeface="Arial"/>
                <a:sym typeface="Arial"/>
              </a:rPr>
              <a:t> lo es el </a:t>
            </a:r>
            <a:r>
              <a:rPr b="1" i="1" lang="es-MX" sz="1800" u="none" strike="noStrike">
                <a:latin typeface="Arial"/>
                <a:ea typeface="Arial"/>
                <a:cs typeface="Arial"/>
                <a:sym typeface="Arial"/>
              </a:rPr>
              <a:t>DAG</a:t>
            </a:r>
            <a:r>
              <a:rPr i="0" lang="es-MX" sz="1800" u="none" strike="noStrike">
                <a:latin typeface="Arial"/>
                <a:ea typeface="Arial"/>
                <a:cs typeface="Arial"/>
                <a:sym typeface="Arial"/>
              </a:rPr>
              <a:t>.</a:t>
            </a:r>
            <a:endParaRPr b="1" sz="1800">
              <a:latin typeface="Arial"/>
              <a:ea typeface="Arial"/>
              <a:cs typeface="Arial"/>
              <a:sym typeface="Arial"/>
            </a:endParaRPr>
          </a:p>
          <a:p>
            <a:pPr indent="-237172" lvl="0" marL="228600" rtl="0" algn="l">
              <a:lnSpc>
                <a:spcPct val="90000"/>
              </a:lnSpc>
              <a:spcBef>
                <a:spcPts val="1000"/>
              </a:spcBef>
              <a:spcAft>
                <a:spcPts val="0"/>
              </a:spcAft>
              <a:buClr>
                <a:schemeClr val="dk1"/>
              </a:buClr>
              <a:buSzPts val="1800"/>
              <a:buChar char="•"/>
            </a:pPr>
            <a:r>
              <a:rPr b="1" i="0" lang="es-MX" sz="1800" u="none" strike="noStrike">
                <a:latin typeface="Arial"/>
                <a:ea typeface="Arial"/>
                <a:cs typeface="Arial"/>
                <a:sym typeface="Arial"/>
              </a:rPr>
              <a:t>Mediador</a:t>
            </a:r>
            <a:r>
              <a:rPr i="0" lang="es-MX" sz="1800" u="none" strike="noStrike">
                <a:latin typeface="Arial"/>
                <a:ea typeface="Arial"/>
                <a:cs typeface="Arial"/>
                <a:sym typeface="Arial"/>
              </a:rPr>
              <a:t>: Es al mismo tiempo descendiente de la explicativa y ancestro de la respuesta. </a:t>
            </a:r>
            <a:r>
              <a:rPr i="1" lang="es-MX" sz="1800" u="none" strike="noStrike">
                <a:latin typeface="Arial"/>
                <a:ea typeface="Arial"/>
                <a:cs typeface="Arial"/>
                <a:sym typeface="Arial"/>
              </a:rPr>
              <a:t>F</a:t>
            </a:r>
            <a:r>
              <a:rPr i="0" lang="es-MX" sz="1800" u="none" strike="noStrike">
                <a:latin typeface="Arial"/>
                <a:ea typeface="Arial"/>
                <a:cs typeface="Arial"/>
                <a:sym typeface="Arial"/>
              </a:rPr>
              <a:t> lo es. Parte (o la totalidad) del efecto causal sobre la respuesta se transmite a través de él. </a:t>
            </a:r>
            <a:endParaRPr b="1" sz="1800">
              <a:latin typeface="Arial"/>
              <a:ea typeface="Arial"/>
              <a:cs typeface="Arial"/>
              <a:sym typeface="Arial"/>
            </a:endParaRPr>
          </a:p>
          <a:p>
            <a:pPr indent="-237172" lvl="0" marL="228600" rtl="0" algn="l">
              <a:lnSpc>
                <a:spcPct val="90000"/>
              </a:lnSpc>
              <a:spcBef>
                <a:spcPts val="1000"/>
              </a:spcBef>
              <a:spcAft>
                <a:spcPts val="0"/>
              </a:spcAft>
              <a:buClr>
                <a:schemeClr val="dk1"/>
              </a:buClr>
              <a:buSzPts val="1800"/>
              <a:buChar char="•"/>
            </a:pPr>
            <a:r>
              <a:rPr b="1" i="0" lang="es-MX" sz="1800" u="none" strike="noStrike">
                <a:latin typeface="Arial"/>
                <a:ea typeface="Arial"/>
                <a:cs typeface="Arial"/>
                <a:sym typeface="Arial"/>
              </a:rPr>
              <a:t>Proxy de un </a:t>
            </a:r>
            <a:r>
              <a:rPr b="1" lang="es-MX" sz="1800">
                <a:latin typeface="Arial"/>
                <a:ea typeface="Arial"/>
                <a:cs typeface="Arial"/>
                <a:sym typeface="Arial"/>
              </a:rPr>
              <a:t>Factor de </a:t>
            </a:r>
            <a:r>
              <a:rPr b="1" i="0" lang="es-MX" sz="1800" u="none" strike="noStrike">
                <a:latin typeface="Arial"/>
                <a:ea typeface="Arial"/>
                <a:cs typeface="Arial"/>
                <a:sym typeface="Arial"/>
              </a:rPr>
              <a:t>Confusión</a:t>
            </a:r>
            <a:r>
              <a:rPr i="0" lang="es-MX" sz="1800" u="none" strike="noStrike">
                <a:latin typeface="Arial"/>
                <a:ea typeface="Arial"/>
                <a:cs typeface="Arial"/>
                <a:sym typeface="Arial"/>
              </a:rPr>
              <a:t>: Es descendiente de un factor de confusión y ancestro de la explicativa o de la respuesta (pero no de ambas, pues entonces sería un factor de confusión). El efecto de confusión se transmite a través de esta variable. </a:t>
            </a:r>
            <a:r>
              <a:rPr i="1" lang="es-MX" sz="1800" u="none" strike="noStrike">
                <a:latin typeface="Arial"/>
                <a:ea typeface="Arial"/>
                <a:cs typeface="Arial"/>
                <a:sym typeface="Arial"/>
              </a:rPr>
              <a:t>B</a:t>
            </a:r>
            <a:r>
              <a:rPr i="0" lang="es-MX" sz="1800" u="none" strike="noStrike">
                <a:latin typeface="Arial"/>
                <a:ea typeface="Arial"/>
                <a:cs typeface="Arial"/>
                <a:sym typeface="Arial"/>
              </a:rPr>
              <a:t> es proxy.</a:t>
            </a:r>
            <a:endParaRPr b="1" sz="1800">
              <a:latin typeface="Arial"/>
              <a:ea typeface="Arial"/>
              <a:cs typeface="Arial"/>
              <a:sym typeface="Arial"/>
            </a:endParaRPr>
          </a:p>
          <a:p>
            <a:pPr indent="-237172" lvl="0" marL="228600" rtl="0" algn="l">
              <a:lnSpc>
                <a:spcPct val="90000"/>
              </a:lnSpc>
              <a:spcBef>
                <a:spcPts val="1000"/>
              </a:spcBef>
              <a:spcAft>
                <a:spcPts val="0"/>
              </a:spcAft>
              <a:buClr>
                <a:schemeClr val="dk1"/>
              </a:buClr>
              <a:buSzPts val="1800"/>
              <a:buChar char="•"/>
            </a:pPr>
            <a:r>
              <a:rPr b="1" i="0" lang="es-MX" sz="1800" u="none" strike="noStrike">
                <a:latin typeface="Arial"/>
                <a:ea typeface="Arial"/>
                <a:cs typeface="Arial"/>
                <a:sym typeface="Arial"/>
              </a:rPr>
              <a:t>Competidor de la explicativa</a:t>
            </a:r>
            <a:r>
              <a:rPr i="0" lang="es-MX" sz="1800" u="none" strike="noStrike">
                <a:latin typeface="Arial"/>
                <a:ea typeface="Arial"/>
                <a:cs typeface="Arial"/>
                <a:sym typeface="Arial"/>
              </a:rPr>
              <a:t>: Es un ancestro de la variable de respuesta </a:t>
            </a:r>
            <a:r>
              <a:rPr i="1" lang="es-MX" sz="1800" u="none" strike="noStrike">
                <a:latin typeface="Arial"/>
                <a:ea typeface="Arial"/>
                <a:cs typeface="Arial"/>
                <a:sym typeface="Arial"/>
              </a:rPr>
              <a:t>Y, </a:t>
            </a:r>
            <a:r>
              <a:rPr lang="es-MX" sz="1800" u="none" strike="noStrike">
                <a:latin typeface="Arial"/>
                <a:ea typeface="Arial"/>
                <a:cs typeface="Arial"/>
                <a:sym typeface="Arial"/>
              </a:rPr>
              <a:t>sin </a:t>
            </a:r>
            <a:r>
              <a:rPr i="0" lang="es-MX" sz="1800" u="none" strike="noStrike">
                <a:latin typeface="Arial"/>
                <a:ea typeface="Arial"/>
                <a:cs typeface="Arial"/>
                <a:sym typeface="Arial"/>
              </a:rPr>
              <a:t>ser ni ancestro </a:t>
            </a:r>
            <a:r>
              <a:rPr lang="es-MX" sz="1800">
                <a:latin typeface="Arial"/>
                <a:ea typeface="Arial"/>
                <a:cs typeface="Arial"/>
                <a:sym typeface="Arial"/>
              </a:rPr>
              <a:t>ni</a:t>
            </a:r>
            <a:r>
              <a:rPr lang="es-MX" sz="1800">
                <a:latin typeface="Arial"/>
                <a:ea typeface="Arial"/>
                <a:cs typeface="Arial"/>
                <a:sym typeface="Arial"/>
              </a:rPr>
              <a:t> descendiente</a:t>
            </a:r>
            <a:r>
              <a:rPr i="0" lang="es-MX" sz="1800" u="none" strike="noStrike">
                <a:latin typeface="Arial"/>
                <a:ea typeface="Arial"/>
                <a:cs typeface="Arial"/>
                <a:sym typeface="Arial"/>
              </a:rPr>
              <a:t> de la exposición </a:t>
            </a:r>
            <a:r>
              <a:rPr i="1" lang="es-MX" sz="1800" u="none" strike="noStrike">
                <a:latin typeface="Arial"/>
                <a:ea typeface="Arial"/>
                <a:cs typeface="Arial"/>
                <a:sym typeface="Arial"/>
              </a:rPr>
              <a:t>X</a:t>
            </a:r>
            <a:r>
              <a:rPr i="0" lang="es-MX" sz="1800" u="none" strike="noStrike">
                <a:latin typeface="Arial"/>
                <a:ea typeface="Arial"/>
                <a:cs typeface="Arial"/>
                <a:sym typeface="Arial"/>
              </a:rPr>
              <a:t>. </a:t>
            </a:r>
            <a:r>
              <a:rPr i="1" lang="es-MX" sz="1800" u="none" strike="noStrike">
                <a:latin typeface="Arial"/>
                <a:ea typeface="Arial"/>
                <a:cs typeface="Arial"/>
                <a:sym typeface="Arial"/>
              </a:rPr>
              <a:t>G</a:t>
            </a:r>
            <a:r>
              <a:rPr i="0" lang="es-MX" sz="1800" u="none" strike="noStrike">
                <a:latin typeface="Arial"/>
                <a:ea typeface="Arial"/>
                <a:cs typeface="Arial"/>
                <a:sym typeface="Arial"/>
              </a:rPr>
              <a:t> compite aquí.</a:t>
            </a:r>
            <a:endParaRPr b="1" sz="1800">
              <a:latin typeface="Arial"/>
              <a:ea typeface="Arial"/>
              <a:cs typeface="Arial"/>
              <a:sym typeface="Arial"/>
            </a:endParaRPr>
          </a:p>
          <a:p>
            <a:pPr indent="-237172" lvl="0" marL="228600" rtl="0" algn="l">
              <a:lnSpc>
                <a:spcPct val="90000"/>
              </a:lnSpc>
              <a:spcBef>
                <a:spcPts val="1000"/>
              </a:spcBef>
              <a:spcAft>
                <a:spcPts val="0"/>
              </a:spcAft>
              <a:buClr>
                <a:schemeClr val="dk1"/>
              </a:buClr>
              <a:buSzPts val="1800"/>
              <a:buChar char="•"/>
            </a:pPr>
            <a:r>
              <a:rPr b="1" i="0" lang="es-MX" sz="1800" u="none" strike="noStrike">
                <a:latin typeface="Arial"/>
                <a:ea typeface="Arial"/>
                <a:cs typeface="Arial"/>
                <a:sym typeface="Arial"/>
              </a:rPr>
              <a:t>Instrumento</a:t>
            </a:r>
            <a:r>
              <a:rPr i="0" lang="es-MX" sz="1800" u="none" strike="noStrike">
                <a:latin typeface="Arial"/>
                <a:ea typeface="Arial"/>
                <a:cs typeface="Arial"/>
                <a:sym typeface="Arial"/>
              </a:rPr>
              <a:t>: Un instrumento es un ancestro de la explicativa. No tiene ningún camino hacia la respuesta </a:t>
            </a:r>
            <a:r>
              <a:rPr i="1" lang="es-MX" sz="1800" u="none" strike="noStrike">
                <a:latin typeface="Arial"/>
                <a:ea typeface="Arial"/>
                <a:cs typeface="Arial"/>
                <a:sym typeface="Arial"/>
              </a:rPr>
              <a:t>Y</a:t>
            </a:r>
            <a:r>
              <a:rPr i="0" lang="es-MX" sz="1800" u="none" strike="noStrike">
                <a:latin typeface="Arial"/>
                <a:ea typeface="Arial"/>
                <a:cs typeface="Arial"/>
                <a:sym typeface="Arial"/>
              </a:rPr>
              <a:t> que no pase a través de la explicativa </a:t>
            </a:r>
            <a:r>
              <a:rPr i="1" lang="es-MX" sz="1800" u="none" strike="noStrike">
                <a:latin typeface="Arial"/>
                <a:ea typeface="Arial"/>
                <a:cs typeface="Arial"/>
                <a:sym typeface="Arial"/>
              </a:rPr>
              <a:t>X</a:t>
            </a:r>
            <a:r>
              <a:rPr lang="es-MX" sz="1800">
                <a:latin typeface="Arial"/>
                <a:ea typeface="Arial"/>
                <a:cs typeface="Arial"/>
                <a:sym typeface="Arial"/>
              </a:rPr>
              <a:t> (pues </a:t>
            </a:r>
            <a:r>
              <a:rPr i="0" lang="es-MX" sz="1800" u="none" strike="noStrike">
                <a:latin typeface="Arial"/>
                <a:ea typeface="Arial"/>
                <a:cs typeface="Arial"/>
                <a:sym typeface="Arial"/>
              </a:rPr>
              <a:t>sería un factor de confusión). </a:t>
            </a:r>
            <a:r>
              <a:rPr i="1" lang="es-MX" sz="1800" u="none" strike="noStrike">
                <a:latin typeface="Arial"/>
                <a:ea typeface="Arial"/>
                <a:cs typeface="Arial"/>
                <a:sym typeface="Arial"/>
              </a:rPr>
              <a:t>D</a:t>
            </a:r>
            <a:r>
              <a:rPr i="0" lang="es-MX" sz="1800" u="none" strike="noStrike">
                <a:latin typeface="Arial"/>
                <a:ea typeface="Arial"/>
                <a:cs typeface="Arial"/>
                <a:sym typeface="Arial"/>
              </a:rPr>
              <a:t> es un instrumento.</a:t>
            </a:r>
            <a:endParaRPr b="1" sz="1800">
              <a:latin typeface="Arial"/>
              <a:ea typeface="Arial"/>
              <a:cs typeface="Arial"/>
              <a:sym typeface="Arial"/>
            </a:endParaRPr>
          </a:p>
          <a:p>
            <a:pPr indent="-237172" lvl="0" marL="228600" rtl="0" algn="l">
              <a:lnSpc>
                <a:spcPct val="90000"/>
              </a:lnSpc>
              <a:spcBef>
                <a:spcPts val="1000"/>
              </a:spcBef>
              <a:spcAft>
                <a:spcPts val="1000"/>
              </a:spcAft>
              <a:buClr>
                <a:schemeClr val="dk1"/>
              </a:buClr>
              <a:buSzPts val="1800"/>
              <a:buChar char="•"/>
            </a:pPr>
            <a:r>
              <a:rPr b="1" i="0" lang="es-MX" sz="1800" u="none" strike="noStrike">
                <a:latin typeface="Arial"/>
                <a:ea typeface="Arial"/>
                <a:cs typeface="Arial"/>
                <a:sym typeface="Arial"/>
              </a:rPr>
              <a:t>Colisionador</a:t>
            </a:r>
            <a:r>
              <a:rPr i="0" lang="es-MX" sz="1800" u="none" strike="noStrike">
                <a:latin typeface="Arial"/>
                <a:ea typeface="Arial"/>
                <a:cs typeface="Arial"/>
                <a:sym typeface="Arial"/>
              </a:rPr>
              <a:t>: Un colisionador es un descendiente tanto de la exposición X como de la respuesta Y. E es un colisionador en el ejemplo DAG.</a:t>
            </a:r>
            <a:endParaRPr/>
          </a:p>
        </p:txBody>
      </p:sp>
      <p:pic>
        <p:nvPicPr>
          <p:cNvPr id="148" name="Google Shape;148;p6"/>
          <p:cNvPicPr preferRelativeResize="0"/>
          <p:nvPr>
            <p:ph idx="2" type="body"/>
          </p:nvPr>
        </p:nvPicPr>
        <p:blipFill rotWithShape="1">
          <a:blip r:embed="rId3">
            <a:alphaModFix/>
          </a:blip>
          <a:srcRect b="0" l="0" r="0" t="0"/>
          <a:stretch/>
        </p:blipFill>
        <p:spPr>
          <a:xfrm>
            <a:off x="7172181" y="1662748"/>
            <a:ext cx="4431318" cy="355949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7"/>
          <p:cNvSpPr txBox="1"/>
          <p:nvPr>
            <p:ph type="title"/>
          </p:nvPr>
        </p:nvSpPr>
        <p:spPr>
          <a:xfrm>
            <a:off x="838200" y="518160"/>
            <a:ext cx="10515600" cy="8686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MX"/>
              <a:t>Cuándo esperar asociación</a:t>
            </a:r>
            <a:endParaRPr/>
          </a:p>
        </p:txBody>
      </p:sp>
      <p:sp>
        <p:nvSpPr>
          <p:cNvPr id="154" name="Google Shape;154;p7"/>
          <p:cNvSpPr txBox="1"/>
          <p:nvPr/>
        </p:nvSpPr>
        <p:spPr>
          <a:xfrm>
            <a:off x="7101840" y="6111240"/>
            <a:ext cx="43688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MX" sz="2400" u="none" cap="none" strike="noStrike">
                <a:solidFill>
                  <a:schemeClr val="dk1"/>
                </a:solidFill>
                <a:latin typeface="Calibri"/>
                <a:ea typeface="Calibri"/>
                <a:cs typeface="Calibri"/>
                <a:sym typeface="Calibri"/>
              </a:rPr>
              <a:t>… a veces por pura buen fortuna</a:t>
            </a:r>
            <a:endParaRPr/>
          </a:p>
        </p:txBody>
      </p:sp>
      <p:pic>
        <p:nvPicPr>
          <p:cNvPr id="155" name="Google Shape;155;p7"/>
          <p:cNvPicPr preferRelativeResize="0"/>
          <p:nvPr>
            <p:ph idx="1" type="body"/>
          </p:nvPr>
        </p:nvPicPr>
        <p:blipFill rotWithShape="1">
          <a:blip r:embed="rId3">
            <a:alphaModFix/>
          </a:blip>
          <a:srcRect b="0" l="0" r="0" t="0"/>
          <a:stretch/>
        </p:blipFill>
        <p:spPr>
          <a:xfrm>
            <a:off x="2266950" y="1749108"/>
            <a:ext cx="7658100" cy="4010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MX"/>
              <a:t>Sesgo sistemático: efecto de confusión</a:t>
            </a:r>
            <a:endParaRPr/>
          </a:p>
        </p:txBody>
      </p:sp>
      <p:pic>
        <p:nvPicPr>
          <p:cNvPr id="161" name="Google Shape;161;p8"/>
          <p:cNvPicPr preferRelativeResize="0"/>
          <p:nvPr>
            <p:ph idx="1" type="body"/>
          </p:nvPr>
        </p:nvPicPr>
        <p:blipFill rotWithShape="1">
          <a:blip r:embed="rId3">
            <a:alphaModFix/>
          </a:blip>
          <a:srcRect b="0" l="0" r="0" t="0"/>
          <a:stretch/>
        </p:blipFill>
        <p:spPr>
          <a:xfrm>
            <a:off x="1690370" y="1911847"/>
            <a:ext cx="6819900" cy="2495550"/>
          </a:xfrm>
          <a:prstGeom prst="rect">
            <a:avLst/>
          </a:prstGeom>
          <a:noFill/>
          <a:ln>
            <a:noFill/>
          </a:ln>
        </p:spPr>
      </p:pic>
      <p:sp>
        <p:nvSpPr>
          <p:cNvPr id="162" name="Google Shape;162;p8"/>
          <p:cNvSpPr txBox="1"/>
          <p:nvPr/>
        </p:nvSpPr>
        <p:spPr>
          <a:xfrm>
            <a:off x="5153660" y="5104309"/>
            <a:ext cx="68199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MX" sz="1800">
                <a:solidFill>
                  <a:srgbClr val="0074B5"/>
                </a:solidFill>
                <a:latin typeface="Inter"/>
                <a:ea typeface="Inter"/>
                <a:cs typeface="Inter"/>
                <a:sym typeface="Inter"/>
              </a:rPr>
              <a:t>Hay sesgo sistemático si hay una asociación entre A e Y que no surge del efecto causal de A sobre Y. Cuando existe una asociación entre A e Y, incluso si A tiene un efecto causal cero sobre Y, se dice que hay sesgo bajo la condición nula.</a:t>
            </a:r>
            <a:endParaRPr b="0" i="0" sz="1800" u="sng">
              <a:solidFill>
                <a:srgbClr val="0074B5"/>
              </a:solidFill>
              <a:latin typeface="Inter"/>
              <a:ea typeface="Inter"/>
              <a:cs typeface="Inter"/>
              <a:sym typeface="Inter"/>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2022-01-29T20:54:01Z</dcterms:created>
  <dc:creator>Miguel Eq</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0x0101008B73687BEA8D66469D7F47F639E8E265</vt:lpwstr>
  </property>
</Properties>
</file>