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slides/_rels/slide1.xml.rels" ContentType="application/vnd.openxmlformats-package.relationships+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6.png" ContentType="image/png"/>
  <Override PartName="/ppt/media/image5.png" ContentType="image/png"/>
  <Override PartName="/ppt/media/image4.png" ContentType="image/png"/>
  <Override PartName="/ppt/media/image3.png" ContentType="image/png"/>
  <Override PartName="/ppt/media/image2.png" ContentType="image/png"/>
  <Override PartName="/ppt/media/image1.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notesMasterIdLst>
    <p:notesMasterId r:id="rId3"/>
  </p:notesMasterIdLst>
  <p:sldIdLst>
    <p:sldId id="256" r:id="rId4"/>
  </p:sldIdLst>
  <p:sldSz cx="43891200" cy="32918400"/>
  <p:notesSz cx="9269412" cy="69834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 name="Rectangle 1"/>
          <p:cNvSpPr/>
          <p:nvPr/>
        </p:nvSpPr>
        <p:spPr>
          <a:xfrm>
            <a:off x="0" y="0"/>
            <a:ext cx="9270000" cy="6984000"/>
          </a:xfrm>
          <a:prstGeom prst="rect">
            <a:avLst/>
          </a:prstGeom>
          <a:solidFill>
            <a:srgbClr val="ffffff"/>
          </a:solidFill>
          <a:ln>
            <a:noFill/>
          </a:ln>
        </p:spPr>
      </p:sp>
      <p:sp>
        <p:nvSpPr>
          <p:cNvPr id="40" name="PlaceHolder 2"/>
          <p:cNvSpPr>
            <a:spLocks noGrp="1"/>
          </p:cNvSpPr>
          <p:nvPr>
            <p:ph type="hdr"/>
          </p:nvPr>
        </p:nvSpPr>
        <p:spPr>
          <a:xfrm>
            <a:off x="-360" y="0"/>
            <a:ext cx="4017960" cy="349200"/>
          </a:xfrm>
          <a:prstGeom prst="rect">
            <a:avLst/>
          </a:prstGeom>
        </p:spPr>
        <p:txBody>
          <a:bodyPr lIns="90000" rIns="90000" tIns="46800" bIns="46800"/>
          <a:p>
            <a:pPr algn="ctr"/>
            <a:endParaRPr/>
          </a:p>
        </p:txBody>
      </p:sp>
      <p:sp>
        <p:nvSpPr>
          <p:cNvPr id="41" name="PlaceHolder 3"/>
          <p:cNvSpPr>
            <a:spLocks noGrp="1"/>
          </p:cNvSpPr>
          <p:nvPr>
            <p:ph type="dt"/>
          </p:nvPr>
        </p:nvSpPr>
        <p:spPr>
          <a:xfrm>
            <a:off x="5250960" y="0"/>
            <a:ext cx="4017960" cy="349200"/>
          </a:xfrm>
          <a:prstGeom prst="rect">
            <a:avLst/>
          </a:prstGeom>
        </p:spPr>
        <p:txBody>
          <a:bodyPr lIns="90000" rIns="90000" tIns="46800" bIns="46800"/>
          <a:p>
            <a:pPr algn="ctr"/>
            <a:endParaRPr/>
          </a:p>
        </p:txBody>
      </p:sp>
      <p:sp>
        <p:nvSpPr>
          <p:cNvPr id="42" name="PlaceHolder 4"/>
          <p:cNvSpPr>
            <a:spLocks noGrp="1"/>
          </p:cNvSpPr>
          <p:nvPr>
            <p:ph type="body"/>
          </p:nvPr>
        </p:nvSpPr>
        <p:spPr>
          <a:xfrm>
            <a:off x="926640" y="3317760"/>
            <a:ext cx="7417080" cy="3143520"/>
          </a:xfrm>
          <a:prstGeom prst="rect">
            <a:avLst/>
          </a:prstGeom>
        </p:spPr>
        <p:txBody>
          <a:bodyPr lIns="90000" rIns="90000" tIns="46800" bIns="46800"/>
          <a:p>
            <a:r>
              <a:rPr lang="en-US" sz="1200">
                <a:latin typeface="Times New Roman"/>
              </a:rPr>
              <a:t>Click to edit the notes format</a:t>
            </a:r>
            <a:endParaRPr/>
          </a:p>
        </p:txBody>
      </p:sp>
      <p:sp>
        <p:nvSpPr>
          <p:cNvPr id="43" name="PlaceHolder 5"/>
          <p:cNvSpPr>
            <a:spLocks noGrp="1"/>
          </p:cNvSpPr>
          <p:nvPr>
            <p:ph type="ftr"/>
          </p:nvPr>
        </p:nvSpPr>
        <p:spPr>
          <a:xfrm>
            <a:off x="-360" y="6634080"/>
            <a:ext cx="4017960" cy="349200"/>
          </a:xfrm>
          <a:prstGeom prst="rect">
            <a:avLst/>
          </a:prstGeom>
        </p:spPr>
        <p:txBody>
          <a:bodyPr lIns="90000" rIns="90000" tIns="46800" bIns="46800" anchor="b"/>
          <a:p>
            <a:pPr algn="ctr"/>
            <a:endParaRPr/>
          </a:p>
        </p:txBody>
      </p:sp>
      <p:sp>
        <p:nvSpPr>
          <p:cNvPr id="44" name="PlaceHolder 6"/>
          <p:cNvSpPr>
            <a:spLocks noGrp="1"/>
          </p:cNvSpPr>
          <p:nvPr>
            <p:ph type="sldNum"/>
          </p:nvPr>
        </p:nvSpPr>
        <p:spPr>
          <a:xfrm>
            <a:off x="5250960" y="6634080"/>
            <a:ext cx="4017960" cy="349200"/>
          </a:xfrm>
          <a:prstGeom prst="rect">
            <a:avLst/>
          </a:prstGeom>
        </p:spPr>
        <p:txBody>
          <a:bodyPr lIns="90000" rIns="90000" tIns="46800" bIns="46800" anchor="b"/>
          <a:p>
            <a:pPr algn="r"/>
            <a:fld id="{6F2D6DAD-69E1-4B8A-BE51-A73DC02716B6}" type="slidenum">
              <a:rPr lang="en-US" sz="12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0" name="CustomShape 1"/>
          <p:cNvSpPr/>
          <p:nvPr/>
        </p:nvSpPr>
        <p:spPr>
          <a:xfrm>
            <a:off x="5251320" y="6634080"/>
            <a:ext cx="4017960" cy="349200"/>
          </a:xfrm>
          <a:prstGeom prst="rect">
            <a:avLst/>
          </a:prstGeom>
          <a:noFill/>
          <a:ln>
            <a:noFill/>
          </a:ln>
        </p:spPr>
        <p:style>
          <a:lnRef idx="0"/>
          <a:fillRef idx="0"/>
          <a:effectRef idx="0"/>
          <a:fontRef idx="minor"/>
        </p:style>
        <p:txBody>
          <a:bodyPr lIns="90000" rIns="90000" tIns="46800" bIns="46800" anchor="b"/>
          <a:p>
            <a:pPr algn="r"/>
            <a:fld id="{4107A833-BB9A-41DA-90AA-0E56014D8AB4}" type="slidenum">
              <a:rPr lang="en-US" sz="1200">
                <a:latin typeface="Times New Roman"/>
              </a:rPr>
              <a:t>&lt;number&gt;</a:t>
            </a:fld>
            <a:endParaRPr/>
          </a:p>
        </p:txBody>
      </p:sp>
      <p:sp>
        <p:nvSpPr>
          <p:cNvPr id="71" name="TextShape 2"/>
          <p:cNvSpPr txBox="1"/>
          <p:nvPr/>
        </p:nvSpPr>
        <p:spPr>
          <a:xfrm>
            <a:off x="926640" y="3317760"/>
            <a:ext cx="7417080" cy="3143520"/>
          </a:xfrm>
          <a:prstGeom prst="rect">
            <a:avLst/>
          </a:prstGeom>
          <a:noFill/>
          <a:ln>
            <a:noFill/>
          </a:ln>
        </p:spPr>
        <p:txBody>
          <a:bodyPr/>
          <a:p>
            <a:pPr/>
            <a:r>
              <a:rPr lang="en-US" sz="1200">
                <a:latin typeface="Times New Roman"/>
              </a:rPr>
              <a:t>Elementary school students (merror score=9.26) were significantly less accurate at estimating age than high school (6.66) and college students (5.68) indicating that age estimation accuracy nears adult levels by early high school. However, both elementary school (md’=0.93) and high school students (0.88) had significantly lower d’ scores than college students (1.39), indicating that face recognition accuracy may not reach adult levels until late high school, around ages 16 to 18. </a:t>
            </a:r>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290760" y="2928960"/>
            <a:ext cx="37309680" cy="5486400"/>
          </a:xfrm>
          <a:prstGeom prst="rect">
            <a:avLst/>
          </a:prstGeom>
        </p:spPr>
        <p:txBody>
          <a:bodyPr lIns="479520" rIns="479520" tIns="239760" bIns="239760" anchor="ctr"/>
          <a:p>
            <a:pPr algn="ctr"/>
            <a:endParaRPr/>
          </a:p>
        </p:txBody>
      </p:sp>
      <p:sp>
        <p:nvSpPr>
          <p:cNvPr id="27" name="PlaceHolder 2"/>
          <p:cNvSpPr>
            <a:spLocks noGrp="1"/>
          </p:cNvSpPr>
          <p:nvPr>
            <p:ph type="body"/>
          </p:nvPr>
        </p:nvSpPr>
        <p:spPr>
          <a:xfrm>
            <a:off x="3290760" y="9509040"/>
            <a:ext cx="37309680" cy="9421560"/>
          </a:xfrm>
          <a:prstGeom prst="rect">
            <a:avLst/>
          </a:prstGeom>
        </p:spPr>
        <p:txBody>
          <a:bodyPr lIns="479520" rIns="479520" tIns="239760" bIns="239760"/>
          <a:p>
            <a:endParaRPr/>
          </a:p>
        </p:txBody>
      </p:sp>
      <p:sp>
        <p:nvSpPr>
          <p:cNvPr id="28" name="PlaceHolder 3"/>
          <p:cNvSpPr>
            <a:spLocks noGrp="1"/>
          </p:cNvSpPr>
          <p:nvPr>
            <p:ph type="body"/>
          </p:nvPr>
        </p:nvSpPr>
        <p:spPr>
          <a:xfrm>
            <a:off x="3290760" y="19825920"/>
            <a:ext cx="37309680" cy="9421560"/>
          </a:xfrm>
          <a:prstGeom prst="rect">
            <a:avLst/>
          </a:prstGeom>
        </p:spPr>
        <p:txBody>
          <a:bodyPr lIns="479520" rIns="479520" tIns="239760" bIns="23976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290760" y="2928960"/>
            <a:ext cx="37309680" cy="5486400"/>
          </a:xfrm>
          <a:prstGeom prst="rect">
            <a:avLst/>
          </a:prstGeom>
        </p:spPr>
        <p:txBody>
          <a:bodyPr lIns="479520" rIns="479520" tIns="239760" bIns="239760" anchor="ctr"/>
          <a:p>
            <a:pPr algn="ctr"/>
            <a:endParaRPr/>
          </a:p>
        </p:txBody>
      </p:sp>
      <p:sp>
        <p:nvSpPr>
          <p:cNvPr id="30" name="PlaceHolder 2"/>
          <p:cNvSpPr>
            <a:spLocks noGrp="1"/>
          </p:cNvSpPr>
          <p:nvPr>
            <p:ph type="body"/>
          </p:nvPr>
        </p:nvSpPr>
        <p:spPr>
          <a:xfrm>
            <a:off x="3290760" y="9509040"/>
            <a:ext cx="18207000" cy="9421560"/>
          </a:xfrm>
          <a:prstGeom prst="rect">
            <a:avLst/>
          </a:prstGeom>
        </p:spPr>
        <p:txBody>
          <a:bodyPr lIns="479520" rIns="479520" tIns="239760" bIns="239760"/>
          <a:p>
            <a:endParaRPr/>
          </a:p>
        </p:txBody>
      </p:sp>
      <p:sp>
        <p:nvSpPr>
          <p:cNvPr id="31" name="PlaceHolder 3"/>
          <p:cNvSpPr>
            <a:spLocks noGrp="1"/>
          </p:cNvSpPr>
          <p:nvPr>
            <p:ph type="body"/>
          </p:nvPr>
        </p:nvSpPr>
        <p:spPr>
          <a:xfrm>
            <a:off x="22408560" y="9509040"/>
            <a:ext cx="18207000" cy="9421560"/>
          </a:xfrm>
          <a:prstGeom prst="rect">
            <a:avLst/>
          </a:prstGeom>
        </p:spPr>
        <p:txBody>
          <a:bodyPr lIns="479520" rIns="479520" tIns="239760" bIns="239760"/>
          <a:p>
            <a:endParaRPr/>
          </a:p>
        </p:txBody>
      </p:sp>
      <p:sp>
        <p:nvSpPr>
          <p:cNvPr id="32" name="PlaceHolder 4"/>
          <p:cNvSpPr>
            <a:spLocks noGrp="1"/>
          </p:cNvSpPr>
          <p:nvPr>
            <p:ph type="body"/>
          </p:nvPr>
        </p:nvSpPr>
        <p:spPr>
          <a:xfrm>
            <a:off x="22408560" y="19825920"/>
            <a:ext cx="18207000" cy="9421560"/>
          </a:xfrm>
          <a:prstGeom prst="rect">
            <a:avLst/>
          </a:prstGeom>
        </p:spPr>
        <p:txBody>
          <a:bodyPr lIns="479520" rIns="479520" tIns="239760" bIns="239760"/>
          <a:p>
            <a:endParaRPr/>
          </a:p>
        </p:txBody>
      </p:sp>
      <p:sp>
        <p:nvSpPr>
          <p:cNvPr id="33" name="PlaceHolder 5"/>
          <p:cNvSpPr>
            <a:spLocks noGrp="1"/>
          </p:cNvSpPr>
          <p:nvPr>
            <p:ph type="body"/>
          </p:nvPr>
        </p:nvSpPr>
        <p:spPr>
          <a:xfrm>
            <a:off x="3290760" y="19825920"/>
            <a:ext cx="18207000" cy="9421560"/>
          </a:xfrm>
          <a:prstGeom prst="rect">
            <a:avLst/>
          </a:prstGeom>
        </p:spPr>
        <p:txBody>
          <a:bodyPr lIns="479520" rIns="479520" tIns="239760" bIns="23976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3290760" y="2928960"/>
            <a:ext cx="37309680" cy="5486400"/>
          </a:xfrm>
          <a:prstGeom prst="rect">
            <a:avLst/>
          </a:prstGeom>
        </p:spPr>
        <p:txBody>
          <a:bodyPr lIns="479520" rIns="479520" tIns="239760" bIns="239760" anchor="ctr"/>
          <a:p>
            <a:pPr algn="ctr"/>
            <a:endParaRPr/>
          </a:p>
        </p:txBody>
      </p:sp>
      <p:sp>
        <p:nvSpPr>
          <p:cNvPr id="35" name="PlaceHolder 2"/>
          <p:cNvSpPr>
            <a:spLocks noGrp="1"/>
          </p:cNvSpPr>
          <p:nvPr>
            <p:ph type="body"/>
          </p:nvPr>
        </p:nvSpPr>
        <p:spPr>
          <a:xfrm>
            <a:off x="3290760" y="9509040"/>
            <a:ext cx="37309680" cy="19751760"/>
          </a:xfrm>
          <a:prstGeom prst="rect">
            <a:avLst/>
          </a:prstGeom>
        </p:spPr>
        <p:txBody>
          <a:bodyPr lIns="479520" rIns="479520" tIns="239760" bIns="239760"/>
          <a:p>
            <a:endParaRPr/>
          </a:p>
        </p:txBody>
      </p:sp>
      <p:sp>
        <p:nvSpPr>
          <p:cNvPr id="36" name="PlaceHolder 3"/>
          <p:cNvSpPr>
            <a:spLocks noGrp="1"/>
          </p:cNvSpPr>
          <p:nvPr>
            <p:ph type="body"/>
          </p:nvPr>
        </p:nvSpPr>
        <p:spPr>
          <a:xfrm>
            <a:off x="3290760" y="9509040"/>
            <a:ext cx="37309680" cy="19751760"/>
          </a:xfrm>
          <a:prstGeom prst="rect">
            <a:avLst/>
          </a:prstGeom>
        </p:spPr>
        <p:txBody>
          <a:bodyPr lIns="479520" rIns="479520" tIns="239760" bIns="239760"/>
          <a:p>
            <a:endParaRPr/>
          </a:p>
        </p:txBody>
      </p:sp>
      <p:pic>
        <p:nvPicPr>
          <p:cNvPr id="37" name="" descr=""/>
          <p:cNvPicPr/>
          <p:nvPr/>
        </p:nvPicPr>
        <p:blipFill>
          <a:blip r:embed="rId2"/>
          <a:stretch/>
        </p:blipFill>
        <p:spPr>
          <a:xfrm>
            <a:off x="9567720" y="9509040"/>
            <a:ext cx="24755400" cy="19751760"/>
          </a:xfrm>
          <a:prstGeom prst="rect">
            <a:avLst/>
          </a:prstGeom>
          <a:ln>
            <a:noFill/>
          </a:ln>
        </p:spPr>
      </p:pic>
      <p:pic>
        <p:nvPicPr>
          <p:cNvPr id="38" name="" descr=""/>
          <p:cNvPicPr/>
          <p:nvPr/>
        </p:nvPicPr>
        <p:blipFill>
          <a:blip r:embed="rId3"/>
          <a:stretch/>
        </p:blipFill>
        <p:spPr>
          <a:xfrm>
            <a:off x="9567720" y="9509040"/>
            <a:ext cx="24755400" cy="1975176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3290760" y="2928960"/>
            <a:ext cx="37309680" cy="5486400"/>
          </a:xfrm>
          <a:prstGeom prst="rect">
            <a:avLst/>
          </a:prstGeom>
        </p:spPr>
        <p:txBody>
          <a:bodyPr lIns="479520" rIns="479520" tIns="239760" bIns="239760" anchor="ctr"/>
          <a:p>
            <a:pPr algn="ctr"/>
            <a:endParaRPr/>
          </a:p>
        </p:txBody>
      </p:sp>
      <p:sp>
        <p:nvSpPr>
          <p:cNvPr id="6" name="PlaceHolder 2"/>
          <p:cNvSpPr>
            <a:spLocks noGrp="1"/>
          </p:cNvSpPr>
          <p:nvPr>
            <p:ph type="subTitle"/>
          </p:nvPr>
        </p:nvSpPr>
        <p:spPr>
          <a:xfrm>
            <a:off x="3290760" y="9509040"/>
            <a:ext cx="37309680" cy="1975176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290760" y="2928960"/>
            <a:ext cx="37309680" cy="5486400"/>
          </a:xfrm>
          <a:prstGeom prst="rect">
            <a:avLst/>
          </a:prstGeom>
        </p:spPr>
        <p:txBody>
          <a:bodyPr lIns="479520" rIns="479520" tIns="239760" bIns="239760" anchor="ctr"/>
          <a:p>
            <a:pPr algn="ctr"/>
            <a:endParaRPr/>
          </a:p>
        </p:txBody>
      </p:sp>
      <p:sp>
        <p:nvSpPr>
          <p:cNvPr id="8" name="PlaceHolder 2"/>
          <p:cNvSpPr>
            <a:spLocks noGrp="1"/>
          </p:cNvSpPr>
          <p:nvPr>
            <p:ph type="body"/>
          </p:nvPr>
        </p:nvSpPr>
        <p:spPr>
          <a:xfrm>
            <a:off x="3290760" y="9509040"/>
            <a:ext cx="37309680" cy="19751760"/>
          </a:xfrm>
          <a:prstGeom prst="rect">
            <a:avLst/>
          </a:prstGeom>
        </p:spPr>
        <p:txBody>
          <a:bodyPr lIns="479520" rIns="479520" tIns="239760" bIns="23976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3290760" y="2928960"/>
            <a:ext cx="37309680" cy="5486400"/>
          </a:xfrm>
          <a:prstGeom prst="rect">
            <a:avLst/>
          </a:prstGeom>
        </p:spPr>
        <p:txBody>
          <a:bodyPr lIns="479520" rIns="479520" tIns="239760" bIns="239760" anchor="ctr"/>
          <a:p>
            <a:pPr algn="ctr"/>
            <a:endParaRPr/>
          </a:p>
        </p:txBody>
      </p:sp>
      <p:sp>
        <p:nvSpPr>
          <p:cNvPr id="10" name="PlaceHolder 2"/>
          <p:cNvSpPr>
            <a:spLocks noGrp="1"/>
          </p:cNvSpPr>
          <p:nvPr>
            <p:ph type="body"/>
          </p:nvPr>
        </p:nvSpPr>
        <p:spPr>
          <a:xfrm>
            <a:off x="3290760" y="9509040"/>
            <a:ext cx="18207000" cy="19751760"/>
          </a:xfrm>
          <a:prstGeom prst="rect">
            <a:avLst/>
          </a:prstGeom>
        </p:spPr>
        <p:txBody>
          <a:bodyPr lIns="479520" rIns="479520" tIns="239760" bIns="239760"/>
          <a:p>
            <a:endParaRPr/>
          </a:p>
        </p:txBody>
      </p:sp>
      <p:sp>
        <p:nvSpPr>
          <p:cNvPr id="11" name="PlaceHolder 3"/>
          <p:cNvSpPr>
            <a:spLocks noGrp="1"/>
          </p:cNvSpPr>
          <p:nvPr>
            <p:ph type="body"/>
          </p:nvPr>
        </p:nvSpPr>
        <p:spPr>
          <a:xfrm>
            <a:off x="22408560" y="9509040"/>
            <a:ext cx="18207000" cy="19751760"/>
          </a:xfrm>
          <a:prstGeom prst="rect">
            <a:avLst/>
          </a:prstGeom>
        </p:spPr>
        <p:txBody>
          <a:bodyPr lIns="479520" rIns="479520" tIns="239760" bIns="23976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3290760" y="2928960"/>
            <a:ext cx="37309680" cy="5486400"/>
          </a:xfrm>
          <a:prstGeom prst="rect">
            <a:avLst/>
          </a:prstGeom>
        </p:spPr>
        <p:txBody>
          <a:bodyPr lIns="479520" rIns="479520" tIns="239760" bIns="23976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3290760" y="2928960"/>
            <a:ext cx="37309680" cy="2543292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3290760" y="2928960"/>
            <a:ext cx="37309680" cy="5486400"/>
          </a:xfrm>
          <a:prstGeom prst="rect">
            <a:avLst/>
          </a:prstGeom>
        </p:spPr>
        <p:txBody>
          <a:bodyPr lIns="479520" rIns="479520" tIns="239760" bIns="239760" anchor="ctr"/>
          <a:p>
            <a:pPr algn="ctr"/>
            <a:endParaRPr/>
          </a:p>
        </p:txBody>
      </p:sp>
      <p:sp>
        <p:nvSpPr>
          <p:cNvPr id="15" name="PlaceHolder 2"/>
          <p:cNvSpPr>
            <a:spLocks noGrp="1"/>
          </p:cNvSpPr>
          <p:nvPr>
            <p:ph type="body"/>
          </p:nvPr>
        </p:nvSpPr>
        <p:spPr>
          <a:xfrm>
            <a:off x="3290760" y="9509040"/>
            <a:ext cx="18207000" cy="9421560"/>
          </a:xfrm>
          <a:prstGeom prst="rect">
            <a:avLst/>
          </a:prstGeom>
        </p:spPr>
        <p:txBody>
          <a:bodyPr lIns="479520" rIns="479520" tIns="239760" bIns="239760"/>
          <a:p>
            <a:endParaRPr/>
          </a:p>
        </p:txBody>
      </p:sp>
      <p:sp>
        <p:nvSpPr>
          <p:cNvPr id="16" name="PlaceHolder 3"/>
          <p:cNvSpPr>
            <a:spLocks noGrp="1"/>
          </p:cNvSpPr>
          <p:nvPr>
            <p:ph type="body"/>
          </p:nvPr>
        </p:nvSpPr>
        <p:spPr>
          <a:xfrm>
            <a:off x="3290760" y="19825920"/>
            <a:ext cx="18207000" cy="9421560"/>
          </a:xfrm>
          <a:prstGeom prst="rect">
            <a:avLst/>
          </a:prstGeom>
        </p:spPr>
        <p:txBody>
          <a:bodyPr lIns="479520" rIns="479520" tIns="239760" bIns="239760"/>
          <a:p>
            <a:endParaRPr/>
          </a:p>
        </p:txBody>
      </p:sp>
      <p:sp>
        <p:nvSpPr>
          <p:cNvPr id="17" name="PlaceHolder 4"/>
          <p:cNvSpPr>
            <a:spLocks noGrp="1"/>
          </p:cNvSpPr>
          <p:nvPr>
            <p:ph type="body"/>
          </p:nvPr>
        </p:nvSpPr>
        <p:spPr>
          <a:xfrm>
            <a:off x="22408560" y="9509040"/>
            <a:ext cx="18207000" cy="19751760"/>
          </a:xfrm>
          <a:prstGeom prst="rect">
            <a:avLst/>
          </a:prstGeom>
        </p:spPr>
        <p:txBody>
          <a:bodyPr lIns="479520" rIns="479520" tIns="239760" bIns="23976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290760" y="2928960"/>
            <a:ext cx="37309680" cy="5486400"/>
          </a:xfrm>
          <a:prstGeom prst="rect">
            <a:avLst/>
          </a:prstGeom>
        </p:spPr>
        <p:txBody>
          <a:bodyPr lIns="479520" rIns="479520" tIns="239760" bIns="239760" anchor="ctr"/>
          <a:p>
            <a:pPr algn="ctr"/>
            <a:endParaRPr/>
          </a:p>
        </p:txBody>
      </p:sp>
      <p:sp>
        <p:nvSpPr>
          <p:cNvPr id="19" name="PlaceHolder 2"/>
          <p:cNvSpPr>
            <a:spLocks noGrp="1"/>
          </p:cNvSpPr>
          <p:nvPr>
            <p:ph type="body"/>
          </p:nvPr>
        </p:nvSpPr>
        <p:spPr>
          <a:xfrm>
            <a:off x="3290760" y="9509040"/>
            <a:ext cx="18207000" cy="19751760"/>
          </a:xfrm>
          <a:prstGeom prst="rect">
            <a:avLst/>
          </a:prstGeom>
        </p:spPr>
        <p:txBody>
          <a:bodyPr lIns="479520" rIns="479520" tIns="239760" bIns="239760"/>
          <a:p>
            <a:endParaRPr/>
          </a:p>
        </p:txBody>
      </p:sp>
      <p:sp>
        <p:nvSpPr>
          <p:cNvPr id="20" name="PlaceHolder 3"/>
          <p:cNvSpPr>
            <a:spLocks noGrp="1"/>
          </p:cNvSpPr>
          <p:nvPr>
            <p:ph type="body"/>
          </p:nvPr>
        </p:nvSpPr>
        <p:spPr>
          <a:xfrm>
            <a:off x="22408560" y="9509040"/>
            <a:ext cx="18207000" cy="9421560"/>
          </a:xfrm>
          <a:prstGeom prst="rect">
            <a:avLst/>
          </a:prstGeom>
        </p:spPr>
        <p:txBody>
          <a:bodyPr lIns="479520" rIns="479520" tIns="239760" bIns="239760"/>
          <a:p>
            <a:endParaRPr/>
          </a:p>
        </p:txBody>
      </p:sp>
      <p:sp>
        <p:nvSpPr>
          <p:cNvPr id="21" name="PlaceHolder 4"/>
          <p:cNvSpPr>
            <a:spLocks noGrp="1"/>
          </p:cNvSpPr>
          <p:nvPr>
            <p:ph type="body"/>
          </p:nvPr>
        </p:nvSpPr>
        <p:spPr>
          <a:xfrm>
            <a:off x="22408560" y="19825920"/>
            <a:ext cx="18207000" cy="9421560"/>
          </a:xfrm>
          <a:prstGeom prst="rect">
            <a:avLst/>
          </a:prstGeom>
        </p:spPr>
        <p:txBody>
          <a:bodyPr lIns="479520" rIns="479520" tIns="239760" bIns="23976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290760" y="2928960"/>
            <a:ext cx="37309680" cy="5486400"/>
          </a:xfrm>
          <a:prstGeom prst="rect">
            <a:avLst/>
          </a:prstGeom>
        </p:spPr>
        <p:txBody>
          <a:bodyPr lIns="479520" rIns="479520" tIns="239760" bIns="239760" anchor="ctr"/>
          <a:p>
            <a:pPr algn="ctr"/>
            <a:endParaRPr/>
          </a:p>
        </p:txBody>
      </p:sp>
      <p:sp>
        <p:nvSpPr>
          <p:cNvPr id="23" name="PlaceHolder 2"/>
          <p:cNvSpPr>
            <a:spLocks noGrp="1"/>
          </p:cNvSpPr>
          <p:nvPr>
            <p:ph type="body"/>
          </p:nvPr>
        </p:nvSpPr>
        <p:spPr>
          <a:xfrm>
            <a:off x="3290760" y="9509040"/>
            <a:ext cx="18207000" cy="9421560"/>
          </a:xfrm>
          <a:prstGeom prst="rect">
            <a:avLst/>
          </a:prstGeom>
        </p:spPr>
        <p:txBody>
          <a:bodyPr lIns="479520" rIns="479520" tIns="239760" bIns="239760"/>
          <a:p>
            <a:endParaRPr/>
          </a:p>
        </p:txBody>
      </p:sp>
      <p:sp>
        <p:nvSpPr>
          <p:cNvPr id="24" name="PlaceHolder 3"/>
          <p:cNvSpPr>
            <a:spLocks noGrp="1"/>
          </p:cNvSpPr>
          <p:nvPr>
            <p:ph type="body"/>
          </p:nvPr>
        </p:nvSpPr>
        <p:spPr>
          <a:xfrm>
            <a:off x="22408560" y="9509040"/>
            <a:ext cx="18207000" cy="9421560"/>
          </a:xfrm>
          <a:prstGeom prst="rect">
            <a:avLst/>
          </a:prstGeom>
        </p:spPr>
        <p:txBody>
          <a:bodyPr lIns="479520" rIns="479520" tIns="239760" bIns="239760"/>
          <a:p>
            <a:endParaRPr/>
          </a:p>
        </p:txBody>
      </p:sp>
      <p:sp>
        <p:nvSpPr>
          <p:cNvPr id="25" name="PlaceHolder 4"/>
          <p:cNvSpPr>
            <a:spLocks noGrp="1"/>
          </p:cNvSpPr>
          <p:nvPr>
            <p:ph type="body"/>
          </p:nvPr>
        </p:nvSpPr>
        <p:spPr>
          <a:xfrm>
            <a:off x="3290760" y="19825920"/>
            <a:ext cx="37309680" cy="9421560"/>
          </a:xfrm>
          <a:prstGeom prst="rect">
            <a:avLst/>
          </a:prstGeom>
        </p:spPr>
        <p:txBody>
          <a:bodyPr lIns="479520" rIns="479520" tIns="239760" bIns="23976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290760" y="2928960"/>
            <a:ext cx="37309680" cy="5486400"/>
          </a:xfrm>
          <a:prstGeom prst="rect">
            <a:avLst/>
          </a:prstGeom>
        </p:spPr>
        <p:txBody>
          <a:bodyPr lIns="479520" rIns="479520" tIns="239760" bIns="239760" anchor="ctr"/>
          <a:p>
            <a:pPr algn="ctr"/>
            <a:r>
              <a:rPr lang="en-US" sz="23000">
                <a:latin typeface="Times New Roman"/>
              </a:rPr>
              <a:t>Click to edit the title text format</a:t>
            </a:r>
            <a:endParaRPr/>
          </a:p>
        </p:txBody>
      </p:sp>
      <p:sp>
        <p:nvSpPr>
          <p:cNvPr id="1" name="PlaceHolder 2"/>
          <p:cNvSpPr>
            <a:spLocks noGrp="1"/>
          </p:cNvSpPr>
          <p:nvPr>
            <p:ph type="body"/>
          </p:nvPr>
        </p:nvSpPr>
        <p:spPr>
          <a:xfrm>
            <a:off x="3290760" y="9509040"/>
            <a:ext cx="37309680" cy="19751760"/>
          </a:xfrm>
          <a:prstGeom prst="rect">
            <a:avLst/>
          </a:prstGeom>
        </p:spPr>
        <p:txBody>
          <a:bodyPr lIns="479520" rIns="479520" tIns="239760" bIns="239760"/>
          <a:p>
            <a:pPr>
              <a:buFont typeface="Times New Roman"/>
              <a:buChar char="•"/>
            </a:pPr>
            <a:r>
              <a:rPr lang="en-US" sz="16800">
                <a:latin typeface="Times New Roman"/>
              </a:rPr>
              <a:t>Click to edit the outline text format</a:t>
            </a:r>
            <a:endParaRPr/>
          </a:p>
          <a:p>
            <a:pPr lvl="1">
              <a:buFont typeface="Times New Roman"/>
              <a:buChar char="–"/>
            </a:pPr>
            <a:r>
              <a:rPr lang="en-US" sz="14600">
                <a:latin typeface="Times New Roman"/>
              </a:rPr>
              <a:t>Second Outline Level</a:t>
            </a:r>
            <a:endParaRPr/>
          </a:p>
          <a:p>
            <a:pPr lvl="2">
              <a:buFont typeface="Times New Roman"/>
              <a:buChar char="•"/>
            </a:pPr>
            <a:r>
              <a:rPr lang="en-US" sz="12400">
                <a:latin typeface="Times New Roman"/>
              </a:rPr>
              <a:t>Third Outline Level</a:t>
            </a:r>
            <a:endParaRPr/>
          </a:p>
          <a:p>
            <a:pPr lvl="3">
              <a:buFont typeface="Times New Roman"/>
              <a:buChar char="–"/>
            </a:pPr>
            <a:r>
              <a:rPr lang="en-US" sz="10600">
                <a:latin typeface="Times New Roman"/>
              </a:rPr>
              <a:t>Fourth Outline Level</a:t>
            </a:r>
            <a:endParaRPr/>
          </a:p>
          <a:p>
            <a:pPr lvl="4">
              <a:buFont typeface="Times New Roman"/>
              <a:buChar char="»"/>
            </a:pPr>
            <a:r>
              <a:rPr lang="en-US" sz="10600">
                <a:latin typeface="Times New Roman"/>
              </a:rPr>
              <a:t>Fifth Outline Level</a:t>
            </a:r>
            <a:endParaRPr/>
          </a:p>
          <a:p>
            <a:pPr lvl="5">
              <a:buFont typeface="Times New Roman"/>
              <a:buChar char="»"/>
            </a:pPr>
            <a:r>
              <a:rPr lang="en-US" sz="10600">
                <a:latin typeface="Times New Roman"/>
              </a:rPr>
              <a:t>Sixth Outline Level</a:t>
            </a:r>
            <a:endParaRPr/>
          </a:p>
          <a:p>
            <a:pPr lvl="6">
              <a:buFont typeface="Times New Roman"/>
              <a:buChar char="»"/>
            </a:pPr>
            <a:r>
              <a:rPr lang="en-US" sz="10600">
                <a:latin typeface="Times New Roman"/>
              </a:rPr>
              <a:t>Seventh Outline Level</a:t>
            </a:r>
            <a:endParaRPr/>
          </a:p>
        </p:txBody>
      </p:sp>
      <p:sp>
        <p:nvSpPr>
          <p:cNvPr id="2" name="PlaceHolder 3"/>
          <p:cNvSpPr>
            <a:spLocks noGrp="1"/>
          </p:cNvSpPr>
          <p:nvPr>
            <p:ph type="dt"/>
          </p:nvPr>
        </p:nvSpPr>
        <p:spPr>
          <a:xfrm>
            <a:off x="3290760" y="29989440"/>
            <a:ext cx="9144000" cy="2200320"/>
          </a:xfrm>
          <a:prstGeom prst="rect">
            <a:avLst/>
          </a:prstGeom>
        </p:spPr>
        <p:txBody>
          <a:bodyPr lIns="479520" rIns="479520" tIns="239760" bIns="239760"/>
          <a:p>
            <a:pPr algn="ctr"/>
            <a:endParaRPr/>
          </a:p>
        </p:txBody>
      </p:sp>
      <p:sp>
        <p:nvSpPr>
          <p:cNvPr id="3" name="PlaceHolder 4"/>
          <p:cNvSpPr>
            <a:spLocks noGrp="1"/>
          </p:cNvSpPr>
          <p:nvPr>
            <p:ph type="ftr"/>
          </p:nvPr>
        </p:nvSpPr>
        <p:spPr>
          <a:xfrm>
            <a:off x="14997240" y="29989440"/>
            <a:ext cx="13896720" cy="2200320"/>
          </a:xfrm>
          <a:prstGeom prst="rect">
            <a:avLst/>
          </a:prstGeom>
        </p:spPr>
        <p:txBody>
          <a:bodyPr lIns="479520" rIns="479520" tIns="239760" bIns="239760"/>
          <a:p>
            <a:pPr algn="ctr"/>
            <a:endParaRPr/>
          </a:p>
        </p:txBody>
      </p:sp>
      <p:sp>
        <p:nvSpPr>
          <p:cNvPr id="4" name="PlaceHolder 5"/>
          <p:cNvSpPr>
            <a:spLocks noGrp="1"/>
          </p:cNvSpPr>
          <p:nvPr>
            <p:ph type="sldNum"/>
          </p:nvPr>
        </p:nvSpPr>
        <p:spPr>
          <a:xfrm>
            <a:off x="31456440" y="29989440"/>
            <a:ext cx="9144000" cy="2200320"/>
          </a:xfrm>
          <a:prstGeom prst="rect">
            <a:avLst/>
          </a:prstGeom>
        </p:spPr>
        <p:txBody>
          <a:bodyPr lIns="479520" rIns="479520" tIns="239760" bIns="239760"/>
          <a:p>
            <a:pPr algn="ctr"/>
            <a:fld id="{94FDCDC0-E0CF-4C36-9B95-43EB29FBB2DD}" type="slidenum">
              <a:rPr lang="en-US" sz="3100">
                <a:latin typeface="Times New Roman"/>
              </a:rPr>
              <a:t>&lt;number&gt;</a:t>
            </a:fld>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slideLayout" Target="../slideLayouts/slideLayout1.xml"/><Relationship Id="rId6"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5" name="CustomShape 1"/>
          <p:cNvSpPr/>
          <p:nvPr/>
        </p:nvSpPr>
        <p:spPr>
          <a:xfrm>
            <a:off x="1371600" y="1293840"/>
            <a:ext cx="41286240" cy="5781240"/>
          </a:xfrm>
          <a:prstGeom prst="rect">
            <a:avLst/>
          </a:prstGeom>
          <a:noFill/>
          <a:ln>
            <a:noFill/>
          </a:ln>
        </p:spPr>
        <p:style>
          <a:lnRef idx="0"/>
          <a:fillRef idx="0"/>
          <a:effectRef idx="0"/>
          <a:fontRef idx="minor"/>
        </p:style>
        <p:txBody>
          <a:bodyPr lIns="95400" rIns="95400" tIns="47520" bIns="47520"/>
          <a:p>
            <a:pPr algn="ctr"/>
            <a:r>
              <a:rPr b="1" lang="en-US" sz="8000">
                <a:latin typeface="Times New Roman"/>
              </a:rPr>
              <a:t>Modeling Variability in Student Growth Measures</a:t>
            </a:r>
            <a:endParaRPr/>
          </a:p>
          <a:p>
            <a:pPr algn="ctr"/>
            <a:r>
              <a:rPr b="1" lang="en-US" sz="8000">
                <a:latin typeface="Times New Roman"/>
              </a:rPr>
              <a:t>Noyce Undergraduate Research Experience Summer 2015</a:t>
            </a:r>
            <a:endParaRPr/>
          </a:p>
          <a:p>
            <a:pPr algn="ctr">
              <a:lnSpc>
                <a:spcPct val="100000"/>
              </a:lnSpc>
            </a:pPr>
            <a:endParaRPr/>
          </a:p>
          <a:p>
            <a:pPr algn="ctr">
              <a:lnSpc>
                <a:spcPct val="100000"/>
              </a:lnSpc>
            </a:pPr>
            <a:r>
              <a:rPr b="1" lang="en-US" sz="5300">
                <a:latin typeface="Arial"/>
              </a:rPr>
              <a:t>Jason Dimmick 2018, Abby Soraci 2016, Megan Yarmalowicz 2017  and Professor Eugene Quinn</a:t>
            </a:r>
            <a:endParaRPr/>
          </a:p>
          <a:p>
            <a:pPr algn="ctr">
              <a:lnSpc>
                <a:spcPct val="100000"/>
              </a:lnSpc>
            </a:pPr>
            <a:r>
              <a:rPr b="1" lang="en-US" sz="5300">
                <a:latin typeface="Arial"/>
              </a:rPr>
              <a:t>Stonehill College</a:t>
            </a:r>
            <a:endParaRPr/>
          </a:p>
          <a:p>
            <a:pPr>
              <a:lnSpc>
                <a:spcPct val="50000"/>
              </a:lnSpc>
            </a:pPr>
            <a:r>
              <a:rPr b="1" lang="en-US" sz="5300">
                <a:latin typeface="Arial"/>
              </a:rPr>
              <a:t>	</a:t>
            </a:r>
            <a:r>
              <a:rPr b="1" lang="en-US" sz="5300">
                <a:latin typeface="Arial"/>
              </a:rPr>
              <a:t>	</a:t>
            </a:r>
            <a:r>
              <a:rPr b="1" lang="en-US" sz="5300">
                <a:latin typeface="Arial"/>
              </a:rPr>
              <a:t>	</a:t>
            </a:r>
            <a:r>
              <a:rPr b="1" lang="en-US" sz="5300">
                <a:latin typeface="Arial"/>
              </a:rPr>
              <a:t>	</a:t>
            </a:r>
            <a:r>
              <a:rPr b="1" lang="en-US" sz="5300">
                <a:latin typeface="Arial"/>
              </a:rPr>
              <a:t>	</a:t>
            </a:r>
            <a:r>
              <a:rPr b="1" lang="en-US" sz="5300">
                <a:latin typeface="Arial"/>
              </a:rPr>
              <a:t>	</a:t>
            </a:r>
            <a:r>
              <a:rPr b="1" lang="en-US" sz="5300">
                <a:latin typeface="Arial"/>
              </a:rPr>
              <a:t>	</a:t>
            </a:r>
            <a:r>
              <a:rPr b="1" lang="en-US" sz="5300">
                <a:latin typeface="Arial"/>
              </a:rPr>
              <a:t>	</a:t>
            </a:r>
            <a:r>
              <a:rPr b="1" lang="en-US" sz="5300">
                <a:latin typeface="Arial"/>
              </a:rPr>
              <a:t>	</a:t>
            </a:r>
            <a:r>
              <a:rPr b="1" lang="en-US" sz="5300">
                <a:latin typeface="Arial"/>
              </a:rPr>
              <a:t>	</a:t>
            </a:r>
            <a:r>
              <a:rPr b="1" lang="en-US" sz="5300">
                <a:latin typeface="Arial"/>
              </a:rPr>
              <a:t>	</a:t>
            </a:r>
            <a:r>
              <a:rPr b="1" lang="en-US" sz="5300">
                <a:latin typeface="Arial"/>
              </a:rPr>
              <a:t>	</a:t>
            </a:r>
            <a:endParaRPr/>
          </a:p>
        </p:txBody>
      </p:sp>
      <p:sp>
        <p:nvSpPr>
          <p:cNvPr id="46" name="Line 2"/>
          <p:cNvSpPr/>
          <p:nvPr/>
        </p:nvSpPr>
        <p:spPr>
          <a:xfrm>
            <a:off x="2286000" y="6705720"/>
            <a:ext cx="39215880" cy="0"/>
          </a:xfrm>
          <a:prstGeom prst="line">
            <a:avLst/>
          </a:prstGeom>
          <a:ln w="76320">
            <a:solidFill>
              <a:srgbClr val="660066"/>
            </a:solidFill>
            <a:miter/>
          </a:ln>
        </p:spPr>
      </p:sp>
      <p:sp>
        <p:nvSpPr>
          <p:cNvPr id="47" name="CustomShape 3"/>
          <p:cNvSpPr/>
          <p:nvPr/>
        </p:nvSpPr>
        <p:spPr>
          <a:xfrm>
            <a:off x="1904760" y="11798280"/>
            <a:ext cx="12268440" cy="911880"/>
          </a:xfrm>
          <a:prstGeom prst="rect">
            <a:avLst/>
          </a:prstGeom>
          <a:solidFill>
            <a:srgbClr val="ffffff"/>
          </a:solidFill>
          <a:ln w="57240">
            <a:solidFill>
              <a:srgbClr val="000000"/>
            </a:solidFill>
            <a:miter/>
          </a:ln>
        </p:spPr>
        <p:style>
          <a:lnRef idx="0"/>
          <a:fillRef idx="0"/>
          <a:effectRef idx="0"/>
          <a:fontRef idx="minor"/>
        </p:style>
        <p:txBody>
          <a:bodyPr lIns="164520" rIns="164520" tIns="82440" bIns="82440"/>
          <a:p>
            <a:pPr algn="ctr">
              <a:lnSpc>
                <a:spcPct val="100000"/>
              </a:lnSpc>
            </a:pPr>
            <a:r>
              <a:rPr b="1" lang="en-US" sz="4900">
                <a:solidFill>
                  <a:srgbClr val="660066"/>
                </a:solidFill>
                <a:latin typeface="Arial"/>
              </a:rPr>
              <a:t>The Colorado Growth Model</a:t>
            </a:r>
            <a:endParaRPr/>
          </a:p>
        </p:txBody>
      </p:sp>
      <p:sp>
        <p:nvSpPr>
          <p:cNvPr id="48" name="Line 4"/>
          <p:cNvSpPr/>
          <p:nvPr/>
        </p:nvSpPr>
        <p:spPr>
          <a:xfrm>
            <a:off x="2286000" y="7315200"/>
            <a:ext cx="39215880" cy="0"/>
          </a:xfrm>
          <a:prstGeom prst="line">
            <a:avLst/>
          </a:prstGeom>
          <a:ln w="76320">
            <a:solidFill>
              <a:srgbClr val="000000"/>
            </a:solidFill>
            <a:miter/>
          </a:ln>
        </p:spPr>
      </p:sp>
      <p:sp>
        <p:nvSpPr>
          <p:cNvPr id="49" name="CustomShape 5"/>
          <p:cNvSpPr/>
          <p:nvPr/>
        </p:nvSpPr>
        <p:spPr>
          <a:xfrm>
            <a:off x="1333440" y="24854040"/>
            <a:ext cx="12801600" cy="644040"/>
          </a:xfrm>
          <a:prstGeom prst="rect">
            <a:avLst/>
          </a:prstGeom>
          <a:noFill/>
          <a:ln>
            <a:noFill/>
          </a:ln>
        </p:spPr>
        <p:style>
          <a:lnRef idx="0"/>
          <a:fillRef idx="0"/>
          <a:effectRef idx="0"/>
          <a:fontRef idx="minor"/>
        </p:style>
        <p:txBody>
          <a:bodyPr lIns="95400" rIns="95400" tIns="47520" bIns="47520"/>
          <a:p>
            <a:pPr/>
            <a:r>
              <a:rPr lang="en-US" sz="3600">
                <a:latin typeface="Times New Roman"/>
                <a:ea typeface="Times New Roman"/>
              </a:rPr>
              <a:t>	</a:t>
            </a:r>
            <a:endParaRPr/>
          </a:p>
        </p:txBody>
      </p:sp>
      <p:sp>
        <p:nvSpPr>
          <p:cNvPr id="50" name="CustomShape 6"/>
          <p:cNvSpPr/>
          <p:nvPr/>
        </p:nvSpPr>
        <p:spPr>
          <a:xfrm>
            <a:off x="1645920" y="22039560"/>
            <a:ext cx="12268080" cy="911880"/>
          </a:xfrm>
          <a:prstGeom prst="rect">
            <a:avLst/>
          </a:prstGeom>
          <a:solidFill>
            <a:srgbClr val="ffffff"/>
          </a:solidFill>
          <a:ln w="57240">
            <a:solidFill>
              <a:srgbClr val="000000"/>
            </a:solidFill>
            <a:miter/>
          </a:ln>
        </p:spPr>
        <p:style>
          <a:lnRef idx="0"/>
          <a:fillRef idx="0"/>
          <a:effectRef idx="0"/>
          <a:fontRef idx="minor"/>
        </p:style>
        <p:txBody>
          <a:bodyPr lIns="164520" rIns="164520" tIns="82440" bIns="82440"/>
          <a:p>
            <a:pPr algn="ctr">
              <a:lnSpc>
                <a:spcPct val="100000"/>
              </a:lnSpc>
            </a:pPr>
            <a:r>
              <a:rPr b="1" lang="en-US" sz="4900">
                <a:solidFill>
                  <a:srgbClr val="660066"/>
                </a:solidFill>
                <a:latin typeface="Arial"/>
              </a:rPr>
              <a:t>Conditional Probability Formulation</a:t>
            </a:r>
            <a:endParaRPr/>
          </a:p>
        </p:txBody>
      </p:sp>
      <p:sp>
        <p:nvSpPr>
          <p:cNvPr id="51" name="CustomShape 7"/>
          <p:cNvSpPr/>
          <p:nvPr/>
        </p:nvSpPr>
        <p:spPr>
          <a:xfrm>
            <a:off x="1981080" y="7772400"/>
            <a:ext cx="12268440" cy="911880"/>
          </a:xfrm>
          <a:prstGeom prst="rect">
            <a:avLst/>
          </a:prstGeom>
          <a:solidFill>
            <a:srgbClr val="ffffff"/>
          </a:solidFill>
          <a:ln w="57240">
            <a:solidFill>
              <a:srgbClr val="000000"/>
            </a:solidFill>
            <a:miter/>
          </a:ln>
        </p:spPr>
        <p:style>
          <a:lnRef idx="0"/>
          <a:fillRef idx="0"/>
          <a:effectRef idx="0"/>
          <a:fontRef idx="minor"/>
        </p:style>
        <p:txBody>
          <a:bodyPr lIns="164520" rIns="164520" tIns="82440" bIns="82440"/>
          <a:p>
            <a:pPr algn="ctr">
              <a:lnSpc>
                <a:spcPct val="100000"/>
              </a:lnSpc>
            </a:pPr>
            <a:r>
              <a:rPr b="1" lang="en-US" sz="4900">
                <a:solidFill>
                  <a:srgbClr val="660066"/>
                </a:solidFill>
                <a:latin typeface="Arial"/>
              </a:rPr>
              <a:t>Abstract</a:t>
            </a:r>
            <a:endParaRPr/>
          </a:p>
        </p:txBody>
      </p:sp>
      <p:sp>
        <p:nvSpPr>
          <p:cNvPr id="52" name="CustomShape 8"/>
          <p:cNvSpPr/>
          <p:nvPr/>
        </p:nvSpPr>
        <p:spPr>
          <a:xfrm>
            <a:off x="1889640" y="8774280"/>
            <a:ext cx="12649320" cy="2838600"/>
          </a:xfrm>
          <a:prstGeom prst="rect">
            <a:avLst/>
          </a:prstGeom>
          <a:noFill/>
          <a:ln>
            <a:noFill/>
          </a:ln>
        </p:spPr>
        <p:style>
          <a:lnRef idx="0"/>
          <a:fillRef idx="0"/>
          <a:effectRef idx="0"/>
          <a:fontRef idx="minor"/>
        </p:style>
        <p:txBody>
          <a:bodyPr lIns="95400" rIns="95400" tIns="47520" bIns="47520"/>
          <a:p>
            <a:pPr algn="just"/>
            <a:r>
              <a:rPr lang="en-US" sz="3600">
                <a:latin typeface="Times New Roman"/>
              </a:rPr>
              <a:t>The operational definition and complicated nature of the Student Growth Percentile (SGP) model makes it difficult to study.  We propose an equivalent but mathematically concise definition using a conditional probability model and use it to explore the statistical characteristics of the growth measure. </a:t>
            </a:r>
            <a:endParaRPr/>
          </a:p>
        </p:txBody>
      </p:sp>
      <p:sp>
        <p:nvSpPr>
          <p:cNvPr id="53" name="CustomShape 9"/>
          <p:cNvSpPr/>
          <p:nvPr/>
        </p:nvSpPr>
        <p:spPr>
          <a:xfrm>
            <a:off x="1314360" y="23317200"/>
            <a:ext cx="12420720" cy="7227720"/>
          </a:xfrm>
          <a:prstGeom prst="rect">
            <a:avLst/>
          </a:prstGeom>
          <a:noFill/>
          <a:ln>
            <a:noFill/>
          </a:ln>
        </p:spPr>
        <p:style>
          <a:lnRef idx="0"/>
          <a:fillRef idx="0"/>
          <a:effectRef idx="0"/>
          <a:fontRef idx="minor"/>
        </p:style>
        <p:txBody>
          <a:bodyPr lIns="95400" rIns="95400" tIns="47520" bIns="47520"/>
          <a:p>
            <a:pPr algn="just"/>
            <a:r>
              <a:rPr lang="en-US" sz="3600">
                <a:latin typeface="Times New Roman"/>
              </a:rPr>
              <a:t>All growth measures require an underlying probability model for the test scores (whether explicitly stated or not).  We define growth as the cumulative (conditional) probability assigned by the probability model to the value one less than the current score.</a:t>
            </a:r>
            <a:endParaRPr/>
          </a:p>
          <a:p>
            <a:pPr algn="just"/>
            <a:endParaRPr/>
          </a:p>
          <a:p>
            <a:pPr algn="just"/>
            <a:r>
              <a:rPr lang="en-US" sz="3600">
                <a:latin typeface="Times New Roman"/>
              </a:rPr>
              <a:t>To test the equivalence of our measure with the SGP, we generated a sample of 70,000 simulated test scores using a beta-binomial probability model, for which the conditional score distribution is tractable.</a:t>
            </a:r>
            <a:endParaRPr/>
          </a:p>
          <a:p>
            <a:pPr algn="just"/>
            <a:endParaRPr/>
          </a:p>
          <a:p>
            <a:pPr algn="just"/>
            <a:r>
              <a:rPr lang="en-US" sz="3600">
                <a:latin typeface="Times New Roman"/>
              </a:rPr>
              <a:t>We computed a growth score for each student with the standard SGP software, and a second growth score using our conditional probability formulation.    </a:t>
            </a:r>
            <a:endParaRPr/>
          </a:p>
        </p:txBody>
      </p:sp>
      <p:sp>
        <p:nvSpPr>
          <p:cNvPr id="54" name="CustomShape 10"/>
          <p:cNvSpPr/>
          <p:nvPr/>
        </p:nvSpPr>
        <p:spPr>
          <a:xfrm>
            <a:off x="630360" y="1679400"/>
            <a:ext cx="42194160" cy="30018240"/>
          </a:xfrm>
          <a:prstGeom prst="rect">
            <a:avLst/>
          </a:prstGeom>
          <a:noFill/>
          <a:ln w="76320">
            <a:solidFill>
              <a:srgbClr val="660066"/>
            </a:solidFill>
            <a:miter/>
          </a:ln>
        </p:spPr>
        <p:style>
          <a:lnRef idx="0"/>
          <a:fillRef idx="0"/>
          <a:effectRef idx="0"/>
          <a:fontRef idx="minor"/>
        </p:style>
      </p:sp>
      <p:sp>
        <p:nvSpPr>
          <p:cNvPr id="55" name="CustomShape 11"/>
          <p:cNvSpPr/>
          <p:nvPr/>
        </p:nvSpPr>
        <p:spPr>
          <a:xfrm>
            <a:off x="29260800" y="7774920"/>
            <a:ext cx="12420720" cy="911880"/>
          </a:xfrm>
          <a:prstGeom prst="rect">
            <a:avLst/>
          </a:prstGeom>
          <a:solidFill>
            <a:srgbClr val="ffffff"/>
          </a:solidFill>
          <a:ln w="57240">
            <a:solidFill>
              <a:srgbClr val="000000"/>
            </a:solidFill>
            <a:miter/>
          </a:ln>
        </p:spPr>
        <p:style>
          <a:lnRef idx="0"/>
          <a:fillRef idx="0"/>
          <a:effectRef idx="0"/>
          <a:fontRef idx="minor"/>
        </p:style>
        <p:txBody>
          <a:bodyPr lIns="164520" rIns="164520" tIns="82440" bIns="82440"/>
          <a:p>
            <a:pPr algn="ctr">
              <a:lnSpc>
                <a:spcPct val="100000"/>
              </a:lnSpc>
            </a:pPr>
            <a:r>
              <a:rPr b="1" lang="en-US" sz="4900">
                <a:solidFill>
                  <a:srgbClr val="660066"/>
                </a:solidFill>
                <a:latin typeface="Arial"/>
              </a:rPr>
              <a:t>IRT-based Bayesian simulation</a:t>
            </a:r>
            <a:endParaRPr/>
          </a:p>
        </p:txBody>
      </p:sp>
      <p:sp>
        <p:nvSpPr>
          <p:cNvPr id="56" name="CustomShape 12"/>
          <p:cNvSpPr/>
          <p:nvPr/>
        </p:nvSpPr>
        <p:spPr>
          <a:xfrm>
            <a:off x="15392520" y="26212680"/>
            <a:ext cx="12648960" cy="644760"/>
          </a:xfrm>
          <a:prstGeom prst="rect">
            <a:avLst/>
          </a:prstGeom>
          <a:noFill/>
          <a:ln>
            <a:noFill/>
          </a:ln>
        </p:spPr>
        <p:style>
          <a:lnRef idx="0"/>
          <a:fillRef idx="0"/>
          <a:effectRef idx="0"/>
          <a:fontRef idx="minor"/>
        </p:style>
      </p:sp>
      <p:sp>
        <p:nvSpPr>
          <p:cNvPr id="57" name="CustomShape 13"/>
          <p:cNvSpPr/>
          <p:nvPr/>
        </p:nvSpPr>
        <p:spPr>
          <a:xfrm>
            <a:off x="29413080" y="19842480"/>
            <a:ext cx="12504960" cy="5867280"/>
          </a:xfrm>
          <a:prstGeom prst="rect">
            <a:avLst/>
          </a:prstGeom>
          <a:noFill/>
          <a:ln>
            <a:noFill/>
          </a:ln>
        </p:spPr>
        <p:style>
          <a:lnRef idx="0"/>
          <a:fillRef idx="0"/>
          <a:effectRef idx="0"/>
          <a:fontRef idx="minor"/>
        </p:style>
        <p:txBody>
          <a:bodyPr lIns="95400" rIns="95400" tIns="47520" bIns="47520"/>
          <a:p>
            <a:pPr algn="just"/>
            <a:r>
              <a:rPr lang="en-US" sz="3600">
                <a:latin typeface="Times New Roman"/>
              </a:rPr>
              <a:t>Using the published Item Response Theory (IRT) characteristics of the MCAS as informative priors, we used a Bayesian model to construct 95% credible intervals for the growth measure</a:t>
            </a:r>
            <a:r>
              <a:rPr lang="en-US" sz="3600">
                <a:latin typeface="Times New Roman"/>
              </a:rPr>
              <a:t>.  With this model, the upper and lower limits differ by about 80 percentage points.  This indicates that growth is a noisy measure.</a:t>
            </a:r>
            <a:endParaRPr/>
          </a:p>
          <a:p>
            <a:pPr algn="ctr"/>
            <a:r>
              <a:rPr i="1" lang="en-US" sz="3600">
                <a:latin typeface="Times New Roman"/>
              </a:rPr>
              <a:t>“</a:t>
            </a:r>
            <a:r>
              <a:rPr i="1" lang="en-US" sz="3600">
                <a:latin typeface="Times New Roman"/>
              </a:rPr>
              <a:t>Growth measures ... focus attention on student learning and show progress. While these measures are better than what existed before, educators will continue to improve them, and sharp, critical attention from the research community can help.” ~ Arne Duncan, U.S. Secretary of Education</a:t>
            </a:r>
            <a:endParaRPr/>
          </a:p>
        </p:txBody>
      </p:sp>
      <p:sp>
        <p:nvSpPr>
          <p:cNvPr id="58" name="CustomShape 14"/>
          <p:cNvSpPr/>
          <p:nvPr/>
        </p:nvSpPr>
        <p:spPr>
          <a:xfrm>
            <a:off x="29367720" y="26154360"/>
            <a:ext cx="12420360" cy="911880"/>
          </a:xfrm>
          <a:prstGeom prst="rect">
            <a:avLst/>
          </a:prstGeom>
          <a:solidFill>
            <a:srgbClr val="ffffff"/>
          </a:solidFill>
          <a:ln w="57240">
            <a:solidFill>
              <a:srgbClr val="000000"/>
            </a:solidFill>
            <a:miter/>
          </a:ln>
        </p:spPr>
        <p:style>
          <a:lnRef idx="0"/>
          <a:fillRef idx="0"/>
          <a:effectRef idx="0"/>
          <a:fontRef idx="minor"/>
        </p:style>
        <p:txBody>
          <a:bodyPr lIns="164520" rIns="164520" tIns="82440" bIns="82440"/>
          <a:p>
            <a:pPr algn="ctr">
              <a:lnSpc>
                <a:spcPct val="100000"/>
              </a:lnSpc>
            </a:pPr>
            <a:r>
              <a:rPr b="1" lang="en-US" sz="4900">
                <a:solidFill>
                  <a:srgbClr val="660066"/>
                </a:solidFill>
                <a:latin typeface="Arial"/>
              </a:rPr>
              <a:t>References</a:t>
            </a:r>
            <a:endParaRPr/>
          </a:p>
        </p:txBody>
      </p:sp>
      <p:sp>
        <p:nvSpPr>
          <p:cNvPr id="59" name="CustomShape 15"/>
          <p:cNvSpPr/>
          <p:nvPr/>
        </p:nvSpPr>
        <p:spPr>
          <a:xfrm>
            <a:off x="29294280" y="27614880"/>
            <a:ext cx="12920400" cy="3504600"/>
          </a:xfrm>
          <a:prstGeom prst="rect">
            <a:avLst/>
          </a:prstGeom>
          <a:noFill/>
          <a:ln>
            <a:noFill/>
          </a:ln>
        </p:spPr>
        <p:style>
          <a:lnRef idx="0"/>
          <a:fillRef idx="0"/>
          <a:effectRef idx="0"/>
          <a:fontRef idx="minor"/>
        </p:style>
        <p:txBody>
          <a:bodyPr/>
          <a:p>
            <a:pPr/>
            <a:r>
              <a:rPr lang="en-US" sz="2800">
                <a:latin typeface="Times New Roman"/>
              </a:rPr>
              <a:t>Study Funded By: Robert Noyce Teacher Grant at Stonehill College</a:t>
            </a:r>
            <a:endParaRPr/>
          </a:p>
          <a:p>
            <a:pPr/>
            <a:endParaRPr/>
          </a:p>
          <a:p>
            <a:pPr/>
            <a:r>
              <a:rPr lang="en-US" sz="2800">
                <a:latin typeface="Times New Roman"/>
              </a:rPr>
              <a:t>Betebenner, D. W. (2011). A technical overview of the student growth percentile methodology: Student growth percentiles and percentile growth projections/trajectories.</a:t>
            </a:r>
            <a:endParaRPr/>
          </a:p>
          <a:p>
            <a:pPr/>
            <a:endParaRPr/>
          </a:p>
          <a:p>
            <a:pPr/>
            <a:r>
              <a:rPr lang="en-US" sz="2800">
                <a:latin typeface="Times New Roman"/>
              </a:rPr>
              <a:t>Massachusetts Department of Education 2011 MCAS and MCAS-Alt Technical Report.</a:t>
            </a:r>
            <a:endParaRPr/>
          </a:p>
          <a:p>
            <a:pPr/>
            <a:endParaRPr/>
          </a:p>
          <a:p>
            <a:pPr/>
            <a:r>
              <a:rPr lang="en-US" sz="2800">
                <a:latin typeface="Times New Roman"/>
              </a:rPr>
              <a:t>STAN probabilistic programming language (mc-stan.org)</a:t>
            </a:r>
            <a:endParaRPr/>
          </a:p>
        </p:txBody>
      </p:sp>
      <p:sp>
        <p:nvSpPr>
          <p:cNvPr id="60" name="CustomShape 16"/>
          <p:cNvSpPr/>
          <p:nvPr/>
        </p:nvSpPr>
        <p:spPr>
          <a:xfrm>
            <a:off x="30235680" y="8185320"/>
            <a:ext cx="10988640" cy="564840"/>
          </a:xfrm>
          <a:prstGeom prst="rect">
            <a:avLst/>
          </a:prstGeom>
          <a:noFill/>
          <a:ln>
            <a:noFill/>
          </a:ln>
        </p:spPr>
        <p:style>
          <a:lnRef idx="0"/>
          <a:fillRef idx="0"/>
          <a:effectRef idx="0"/>
          <a:fontRef idx="minor"/>
        </p:style>
      </p:sp>
      <p:sp>
        <p:nvSpPr>
          <p:cNvPr id="61" name="CustomShape 17"/>
          <p:cNvSpPr/>
          <p:nvPr/>
        </p:nvSpPr>
        <p:spPr>
          <a:xfrm>
            <a:off x="29413080" y="9099720"/>
            <a:ext cx="12039840" cy="564840"/>
          </a:xfrm>
          <a:prstGeom prst="rect">
            <a:avLst/>
          </a:prstGeom>
          <a:noFill/>
          <a:ln>
            <a:noFill/>
          </a:ln>
        </p:spPr>
        <p:style>
          <a:lnRef idx="0"/>
          <a:fillRef idx="0"/>
          <a:effectRef idx="0"/>
          <a:fontRef idx="minor"/>
        </p:style>
      </p:sp>
      <p:sp>
        <p:nvSpPr>
          <p:cNvPr id="62" name="CustomShape 18"/>
          <p:cNvSpPr/>
          <p:nvPr/>
        </p:nvSpPr>
        <p:spPr>
          <a:xfrm>
            <a:off x="15879600" y="7796160"/>
            <a:ext cx="12268440" cy="911880"/>
          </a:xfrm>
          <a:prstGeom prst="rect">
            <a:avLst/>
          </a:prstGeom>
          <a:solidFill>
            <a:srgbClr val="ffffff"/>
          </a:solidFill>
          <a:ln w="57240">
            <a:solidFill>
              <a:srgbClr val="000000"/>
            </a:solidFill>
            <a:miter/>
          </a:ln>
        </p:spPr>
        <p:style>
          <a:lnRef idx="0"/>
          <a:fillRef idx="0"/>
          <a:effectRef idx="0"/>
          <a:fontRef idx="minor"/>
        </p:style>
        <p:txBody>
          <a:bodyPr lIns="164520" rIns="164520" tIns="82440" bIns="82440"/>
          <a:p>
            <a:pPr algn="ctr">
              <a:lnSpc>
                <a:spcPct val="100000"/>
              </a:lnSpc>
            </a:pPr>
            <a:r>
              <a:rPr b="1" lang="en-US" sz="4900">
                <a:solidFill>
                  <a:srgbClr val="660066"/>
                </a:solidFill>
                <a:latin typeface="Arial"/>
              </a:rPr>
              <a:t>Beta-binomial simulation results</a:t>
            </a:r>
            <a:endParaRPr/>
          </a:p>
        </p:txBody>
      </p:sp>
      <p:sp>
        <p:nvSpPr>
          <p:cNvPr id="63" name="CustomShape 19"/>
          <p:cNvSpPr/>
          <p:nvPr/>
        </p:nvSpPr>
        <p:spPr>
          <a:xfrm>
            <a:off x="15636960" y="8869320"/>
            <a:ext cx="12526560" cy="1741320"/>
          </a:xfrm>
          <a:prstGeom prst="rect">
            <a:avLst/>
          </a:prstGeom>
          <a:noFill/>
          <a:ln>
            <a:noFill/>
          </a:ln>
        </p:spPr>
        <p:style>
          <a:lnRef idx="0"/>
          <a:fillRef idx="0"/>
          <a:effectRef idx="0"/>
          <a:fontRef idx="minor"/>
        </p:style>
        <p:txBody>
          <a:bodyPr lIns="95400" rIns="95400" tIns="47520" bIns="47520"/>
          <a:p>
            <a:pPr algn="just">
              <a:buFont typeface="Times New Roman"/>
              <a:buAutoNum type="arabicPeriod"/>
            </a:pPr>
            <a:r>
              <a:rPr lang="en-US" sz="3600">
                <a:latin typeface="Times New Roman"/>
              </a:rPr>
              <a:t>The graph below indicates that there is good agreement between the growth measures generated by the standard SGP software and our probability-based method. </a:t>
            </a:r>
            <a:endParaRPr/>
          </a:p>
        </p:txBody>
      </p:sp>
      <p:sp>
        <p:nvSpPr>
          <p:cNvPr id="64" name="CustomShape 20"/>
          <p:cNvSpPr/>
          <p:nvPr/>
        </p:nvSpPr>
        <p:spPr>
          <a:xfrm>
            <a:off x="1615320" y="12893040"/>
            <a:ext cx="12649320" cy="9993240"/>
          </a:xfrm>
          <a:prstGeom prst="rect">
            <a:avLst/>
          </a:prstGeom>
          <a:noFill/>
          <a:ln>
            <a:noFill/>
          </a:ln>
        </p:spPr>
        <p:style>
          <a:lnRef idx="0"/>
          <a:fillRef idx="0"/>
          <a:effectRef idx="0"/>
          <a:fontRef idx="minor"/>
        </p:style>
        <p:txBody>
          <a:bodyPr lIns="95400" rIns="95400" tIns="47520" bIns="47520"/>
          <a:p>
            <a:pPr algn="just"/>
            <a:r>
              <a:rPr lang="en-US" sz="3600">
                <a:latin typeface="Times New Roman"/>
              </a:rPr>
              <a:t>The growth  model uses 99 separate quantile regression models to predict each of the 99 quantiles of the Massachusetts Common Assessment System (MCAS) score conditioning on between one and four prior scores for each student.   “Growth” is defined as the percentile associated with the largest predicted score no greater than the actual current score.  </a:t>
            </a:r>
            <a:endParaRPr/>
          </a:p>
          <a:p>
            <a:pPr algn="just"/>
            <a:r>
              <a:rPr lang="en-US" sz="3600">
                <a:latin typeface="Times New Roman"/>
              </a:rPr>
              <a:t>By considering the collection of quantiles as estimates of the cumulative (conditional) probability distribution of current scores, we can define the growth percentile as the conditional probability that the student would obtain a score lower than the one they actually got.  </a:t>
            </a:r>
            <a:endParaRPr/>
          </a:p>
          <a:p>
            <a:pPr algn="just"/>
            <a:r>
              <a:rPr lang="en-US" sz="3600">
                <a:latin typeface="Times New Roman"/>
              </a:rPr>
              <a:t>Despite their being universally described as comparing each student to an academic “peer group”, it would be more accurate to say that they measure whether the student over or underperformed according to some model.</a:t>
            </a:r>
            <a:endParaRPr/>
          </a:p>
          <a:p>
            <a:pPr algn="just"/>
            <a:endParaRPr/>
          </a:p>
          <a:p>
            <a:pPr algn="just"/>
            <a:endParaRPr/>
          </a:p>
        </p:txBody>
      </p:sp>
      <p:pic>
        <p:nvPicPr>
          <p:cNvPr id="65" name="" descr=""/>
          <p:cNvPicPr/>
          <p:nvPr/>
        </p:nvPicPr>
        <p:blipFill>
          <a:blip r:embed="rId1"/>
          <a:stretch/>
        </p:blipFill>
        <p:spPr>
          <a:xfrm>
            <a:off x="17282160" y="11155680"/>
            <a:ext cx="9144000" cy="9144000"/>
          </a:xfrm>
          <a:prstGeom prst="rect">
            <a:avLst/>
          </a:prstGeom>
          <a:ln>
            <a:noFill/>
          </a:ln>
        </p:spPr>
      </p:pic>
      <p:pic>
        <p:nvPicPr>
          <p:cNvPr id="66" name="" descr=""/>
          <p:cNvPicPr/>
          <p:nvPr/>
        </p:nvPicPr>
        <p:blipFill>
          <a:blip r:embed="rId2"/>
          <a:stretch/>
        </p:blipFill>
        <p:spPr>
          <a:xfrm>
            <a:off x="22329000" y="24497280"/>
            <a:ext cx="6400440" cy="6400440"/>
          </a:xfrm>
          <a:prstGeom prst="rect">
            <a:avLst/>
          </a:prstGeom>
          <a:ln>
            <a:noFill/>
          </a:ln>
        </p:spPr>
      </p:pic>
      <p:pic>
        <p:nvPicPr>
          <p:cNvPr id="67" name="" descr=""/>
          <p:cNvPicPr/>
          <p:nvPr/>
        </p:nvPicPr>
        <p:blipFill>
          <a:blip r:embed="rId3"/>
          <a:stretch/>
        </p:blipFill>
        <p:spPr>
          <a:xfrm>
            <a:off x="16002000" y="24414480"/>
            <a:ext cx="6400440" cy="6400440"/>
          </a:xfrm>
          <a:prstGeom prst="rect">
            <a:avLst/>
          </a:prstGeom>
          <a:ln>
            <a:noFill/>
          </a:ln>
        </p:spPr>
      </p:pic>
      <p:pic>
        <p:nvPicPr>
          <p:cNvPr id="68" name="" descr=""/>
          <p:cNvPicPr/>
          <p:nvPr/>
        </p:nvPicPr>
        <p:blipFill>
          <a:blip r:embed="rId4"/>
          <a:stretch/>
        </p:blipFill>
        <p:spPr>
          <a:xfrm>
            <a:off x="29718360" y="8778600"/>
            <a:ext cx="10881000" cy="10881000"/>
          </a:xfrm>
          <a:prstGeom prst="rect">
            <a:avLst/>
          </a:prstGeom>
          <a:ln>
            <a:noFill/>
          </a:ln>
        </p:spPr>
      </p:pic>
      <p:sp>
        <p:nvSpPr>
          <p:cNvPr id="69" name="TextShape 21"/>
          <p:cNvSpPr txBox="1"/>
          <p:nvPr/>
        </p:nvSpPr>
        <p:spPr>
          <a:xfrm>
            <a:off x="16385040" y="20665440"/>
            <a:ext cx="11778480" cy="3383280"/>
          </a:xfrm>
          <a:prstGeom prst="rect">
            <a:avLst/>
          </a:prstGeom>
          <a:noFill/>
          <a:ln>
            <a:noFill/>
          </a:ln>
        </p:spPr>
        <p:txBody>
          <a:bodyPr lIns="90000" rIns="90000" tIns="45000" bIns="45000"/>
          <a:p>
            <a:pPr algn="just"/>
            <a:r>
              <a:rPr lang="en-US" sz="3100">
                <a:latin typeface="Times New Roman"/>
              </a:rPr>
              <a:t>The graph below on the left shows the SGP growth measure as a function of the simulated second year score, and the graph on the right shows the probability-based growth measure .</a:t>
            </a:r>
            <a:endParaRPr/>
          </a:p>
          <a:p>
            <a:pPr algn="just"/>
            <a:endParaRPr/>
          </a:p>
          <a:p>
            <a:pPr algn="just"/>
            <a:r>
              <a:rPr lang="en-US" sz="3100">
                <a:latin typeface="Times New Roman"/>
              </a:rPr>
              <a:t>The SGP measure assumes a continuous score distribution, and is at best an approximation to the actual score distribution, which is discrete. </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otalTime>10537</TotalTime>
  <Application>LibreOffice/4.4.5.2$Linux_X86_64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1999-07-22T13:11:33Z</dcterms:created>
  <dc:creator>Biomechanics Lab</dc:creator>
  <dc:language>en-US</dc:language>
  <cp:lastPrinted>2000-08-21T16:45:37Z</cp:lastPrinted>
  <dcterms:modified xsi:type="dcterms:W3CDTF">2015-09-28T22:24:20Z</dcterms:modified>
  <cp:revision>388</cp:revision>
  <dc:title>No Slide Title</dc:title>
</cp:coreProperties>
</file>