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6"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6" d="100"/>
          <a:sy n="66" d="100"/>
        </p:scale>
        <p:origin x="1253"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0AF51-285E-64D9-7710-4C6A6C97D8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41FC341-E417-7B09-2D42-42226239F4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9D8C3EE-1E09-38EA-A873-4BCDC5B20212}"/>
              </a:ext>
            </a:extLst>
          </p:cNvPr>
          <p:cNvSpPr>
            <a:spLocks noGrp="1"/>
          </p:cNvSpPr>
          <p:nvPr>
            <p:ph type="dt" sz="half" idx="10"/>
          </p:nvPr>
        </p:nvSpPr>
        <p:spPr/>
        <p:txBody>
          <a:bodyPr/>
          <a:lstStyle/>
          <a:p>
            <a:fld id="{6EDEB058-A294-44A2-B7BF-26C0A164ABE6}" type="datetimeFigureOut">
              <a:rPr lang="en-GB" smtClean="0"/>
              <a:t>31/12/2024</a:t>
            </a:fld>
            <a:endParaRPr lang="en-GB"/>
          </a:p>
        </p:txBody>
      </p:sp>
      <p:sp>
        <p:nvSpPr>
          <p:cNvPr id="5" name="Footer Placeholder 4">
            <a:extLst>
              <a:ext uri="{FF2B5EF4-FFF2-40B4-BE49-F238E27FC236}">
                <a16:creationId xmlns:a16="http://schemas.microsoft.com/office/drawing/2014/main" id="{F4741806-3E4B-D762-E410-5E92BF6E3A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049882-E37C-7BB7-CC19-5DC16F0BE5E9}"/>
              </a:ext>
            </a:extLst>
          </p:cNvPr>
          <p:cNvSpPr>
            <a:spLocks noGrp="1"/>
          </p:cNvSpPr>
          <p:nvPr>
            <p:ph type="sldNum" sz="quarter" idx="12"/>
          </p:nvPr>
        </p:nvSpPr>
        <p:spPr/>
        <p:txBody>
          <a:bodyPr/>
          <a:lstStyle/>
          <a:p>
            <a:fld id="{DD40532C-ED4F-48E0-8775-59F7DF894DD6}" type="slidenum">
              <a:rPr lang="en-GB" smtClean="0"/>
              <a:t>‹#›</a:t>
            </a:fld>
            <a:endParaRPr lang="en-GB"/>
          </a:p>
        </p:txBody>
      </p:sp>
    </p:spTree>
    <p:extLst>
      <p:ext uri="{BB962C8B-B14F-4D97-AF65-F5344CB8AC3E}">
        <p14:creationId xmlns:p14="http://schemas.microsoft.com/office/powerpoint/2010/main" val="8944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FC2F-2EA1-E045-E9EC-080DDEE3183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DF6F3CD-539F-B81C-D969-DF4C8616BC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A1E569-E255-41D7-431C-7E63372B6AFC}"/>
              </a:ext>
            </a:extLst>
          </p:cNvPr>
          <p:cNvSpPr>
            <a:spLocks noGrp="1"/>
          </p:cNvSpPr>
          <p:nvPr>
            <p:ph type="dt" sz="half" idx="10"/>
          </p:nvPr>
        </p:nvSpPr>
        <p:spPr/>
        <p:txBody>
          <a:bodyPr/>
          <a:lstStyle/>
          <a:p>
            <a:fld id="{6EDEB058-A294-44A2-B7BF-26C0A164ABE6}" type="datetimeFigureOut">
              <a:rPr lang="en-GB" smtClean="0"/>
              <a:t>31/12/2024</a:t>
            </a:fld>
            <a:endParaRPr lang="en-GB"/>
          </a:p>
        </p:txBody>
      </p:sp>
      <p:sp>
        <p:nvSpPr>
          <p:cNvPr id="5" name="Footer Placeholder 4">
            <a:extLst>
              <a:ext uri="{FF2B5EF4-FFF2-40B4-BE49-F238E27FC236}">
                <a16:creationId xmlns:a16="http://schemas.microsoft.com/office/drawing/2014/main" id="{24F6A164-9E50-AB0C-7F4C-9D439E1987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96E096-64BE-4E08-E2B8-76820CBACE3D}"/>
              </a:ext>
            </a:extLst>
          </p:cNvPr>
          <p:cNvSpPr>
            <a:spLocks noGrp="1"/>
          </p:cNvSpPr>
          <p:nvPr>
            <p:ph type="sldNum" sz="quarter" idx="12"/>
          </p:nvPr>
        </p:nvSpPr>
        <p:spPr/>
        <p:txBody>
          <a:bodyPr/>
          <a:lstStyle/>
          <a:p>
            <a:fld id="{DD40532C-ED4F-48E0-8775-59F7DF894DD6}" type="slidenum">
              <a:rPr lang="en-GB" smtClean="0"/>
              <a:t>‹#›</a:t>
            </a:fld>
            <a:endParaRPr lang="en-GB"/>
          </a:p>
        </p:txBody>
      </p:sp>
    </p:spTree>
    <p:extLst>
      <p:ext uri="{BB962C8B-B14F-4D97-AF65-F5344CB8AC3E}">
        <p14:creationId xmlns:p14="http://schemas.microsoft.com/office/powerpoint/2010/main" val="514208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DDAA0E-F19D-11BD-1E1C-6D7F45638C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DBB36CC-C62F-CACC-70BC-694B5557C3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0B7D7D-D26F-8E2E-6694-0278B0BDF39A}"/>
              </a:ext>
            </a:extLst>
          </p:cNvPr>
          <p:cNvSpPr>
            <a:spLocks noGrp="1"/>
          </p:cNvSpPr>
          <p:nvPr>
            <p:ph type="dt" sz="half" idx="10"/>
          </p:nvPr>
        </p:nvSpPr>
        <p:spPr/>
        <p:txBody>
          <a:bodyPr/>
          <a:lstStyle/>
          <a:p>
            <a:fld id="{6EDEB058-A294-44A2-B7BF-26C0A164ABE6}" type="datetimeFigureOut">
              <a:rPr lang="en-GB" smtClean="0"/>
              <a:t>31/12/2024</a:t>
            </a:fld>
            <a:endParaRPr lang="en-GB"/>
          </a:p>
        </p:txBody>
      </p:sp>
      <p:sp>
        <p:nvSpPr>
          <p:cNvPr id="5" name="Footer Placeholder 4">
            <a:extLst>
              <a:ext uri="{FF2B5EF4-FFF2-40B4-BE49-F238E27FC236}">
                <a16:creationId xmlns:a16="http://schemas.microsoft.com/office/drawing/2014/main" id="{B12995E9-98A4-E2D9-ADAE-C0AE9A9155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EF20EE-1065-ADF0-9CB1-2C013D108CD7}"/>
              </a:ext>
            </a:extLst>
          </p:cNvPr>
          <p:cNvSpPr>
            <a:spLocks noGrp="1"/>
          </p:cNvSpPr>
          <p:nvPr>
            <p:ph type="sldNum" sz="quarter" idx="12"/>
          </p:nvPr>
        </p:nvSpPr>
        <p:spPr/>
        <p:txBody>
          <a:bodyPr/>
          <a:lstStyle/>
          <a:p>
            <a:fld id="{DD40532C-ED4F-48E0-8775-59F7DF894DD6}" type="slidenum">
              <a:rPr lang="en-GB" smtClean="0"/>
              <a:t>‹#›</a:t>
            </a:fld>
            <a:endParaRPr lang="en-GB"/>
          </a:p>
        </p:txBody>
      </p:sp>
    </p:spTree>
    <p:extLst>
      <p:ext uri="{BB962C8B-B14F-4D97-AF65-F5344CB8AC3E}">
        <p14:creationId xmlns:p14="http://schemas.microsoft.com/office/powerpoint/2010/main" val="2435534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5CCD-292E-2247-9D5A-AC9F7ACFD1B2}"/>
              </a:ext>
            </a:extLst>
          </p:cNvPr>
          <p:cNvSpPr>
            <a:spLocks noGrp="1"/>
          </p:cNvSpPr>
          <p:nvPr>
            <p:ph type="title"/>
          </p:nvPr>
        </p:nvSpPr>
        <p:spPr>
          <a:xfrm>
            <a:off x="838200" y="365126"/>
            <a:ext cx="10515600" cy="76835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04B9EB4-4BEC-9E12-348F-F6A5EB20BB39}"/>
              </a:ext>
            </a:extLst>
          </p:cNvPr>
          <p:cNvSpPr>
            <a:spLocks noGrp="1"/>
          </p:cNvSpPr>
          <p:nvPr>
            <p:ph idx="1"/>
          </p:nvPr>
        </p:nvSpPr>
        <p:spPr>
          <a:xfrm>
            <a:off x="838200" y="1285875"/>
            <a:ext cx="10515600" cy="4891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9A0C33-02DE-70EB-6651-E40E7A0D30AC}"/>
              </a:ext>
            </a:extLst>
          </p:cNvPr>
          <p:cNvSpPr>
            <a:spLocks noGrp="1"/>
          </p:cNvSpPr>
          <p:nvPr>
            <p:ph type="dt" sz="half" idx="10"/>
          </p:nvPr>
        </p:nvSpPr>
        <p:spPr/>
        <p:txBody>
          <a:bodyPr/>
          <a:lstStyle/>
          <a:p>
            <a:fld id="{6EDEB058-A294-44A2-B7BF-26C0A164ABE6}" type="datetimeFigureOut">
              <a:rPr lang="en-GB" smtClean="0"/>
              <a:t>31/12/2024</a:t>
            </a:fld>
            <a:endParaRPr lang="en-GB"/>
          </a:p>
        </p:txBody>
      </p:sp>
      <p:sp>
        <p:nvSpPr>
          <p:cNvPr id="5" name="Footer Placeholder 4">
            <a:extLst>
              <a:ext uri="{FF2B5EF4-FFF2-40B4-BE49-F238E27FC236}">
                <a16:creationId xmlns:a16="http://schemas.microsoft.com/office/drawing/2014/main" id="{BA57EE6F-D369-0EA9-5332-2750B3FEC6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E6C7C4-2944-FDF5-6897-46C5FF40D3FD}"/>
              </a:ext>
            </a:extLst>
          </p:cNvPr>
          <p:cNvSpPr>
            <a:spLocks noGrp="1"/>
          </p:cNvSpPr>
          <p:nvPr>
            <p:ph type="sldNum" sz="quarter" idx="12"/>
          </p:nvPr>
        </p:nvSpPr>
        <p:spPr/>
        <p:txBody>
          <a:bodyPr/>
          <a:lstStyle/>
          <a:p>
            <a:fld id="{DD40532C-ED4F-48E0-8775-59F7DF894DD6}" type="slidenum">
              <a:rPr lang="en-GB" smtClean="0"/>
              <a:t>‹#›</a:t>
            </a:fld>
            <a:endParaRPr lang="en-GB"/>
          </a:p>
        </p:txBody>
      </p:sp>
    </p:spTree>
    <p:extLst>
      <p:ext uri="{BB962C8B-B14F-4D97-AF65-F5344CB8AC3E}">
        <p14:creationId xmlns:p14="http://schemas.microsoft.com/office/powerpoint/2010/main" val="316953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6C7C7-7D8F-6864-63CC-D472FC1850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EDA9A17-92F9-EB6E-EDDD-55366ABE47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78BF4E-0271-1631-87D8-B4A45C45EB73}"/>
              </a:ext>
            </a:extLst>
          </p:cNvPr>
          <p:cNvSpPr>
            <a:spLocks noGrp="1"/>
          </p:cNvSpPr>
          <p:nvPr>
            <p:ph type="dt" sz="half" idx="10"/>
          </p:nvPr>
        </p:nvSpPr>
        <p:spPr/>
        <p:txBody>
          <a:bodyPr/>
          <a:lstStyle/>
          <a:p>
            <a:fld id="{6EDEB058-A294-44A2-B7BF-26C0A164ABE6}" type="datetimeFigureOut">
              <a:rPr lang="en-GB" smtClean="0"/>
              <a:t>31/12/2024</a:t>
            </a:fld>
            <a:endParaRPr lang="en-GB"/>
          </a:p>
        </p:txBody>
      </p:sp>
      <p:sp>
        <p:nvSpPr>
          <p:cNvPr id="5" name="Footer Placeholder 4">
            <a:extLst>
              <a:ext uri="{FF2B5EF4-FFF2-40B4-BE49-F238E27FC236}">
                <a16:creationId xmlns:a16="http://schemas.microsoft.com/office/drawing/2014/main" id="{06DA1B05-5327-6A4F-BD52-24CB7727E7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BBAD59-F901-FA19-D19C-8361B6E3E282}"/>
              </a:ext>
            </a:extLst>
          </p:cNvPr>
          <p:cNvSpPr>
            <a:spLocks noGrp="1"/>
          </p:cNvSpPr>
          <p:nvPr>
            <p:ph type="sldNum" sz="quarter" idx="12"/>
          </p:nvPr>
        </p:nvSpPr>
        <p:spPr/>
        <p:txBody>
          <a:bodyPr/>
          <a:lstStyle/>
          <a:p>
            <a:fld id="{DD40532C-ED4F-48E0-8775-59F7DF894DD6}" type="slidenum">
              <a:rPr lang="en-GB" smtClean="0"/>
              <a:t>‹#›</a:t>
            </a:fld>
            <a:endParaRPr lang="en-GB"/>
          </a:p>
        </p:txBody>
      </p:sp>
    </p:spTree>
    <p:extLst>
      <p:ext uri="{BB962C8B-B14F-4D97-AF65-F5344CB8AC3E}">
        <p14:creationId xmlns:p14="http://schemas.microsoft.com/office/powerpoint/2010/main" val="1475115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89AF-2FB4-F11C-DDB0-671F92D107C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48427B8-6C6B-F7E5-12E7-89E4B358E0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2883EC0-7059-8E01-C782-8BE0321569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A083228-EDA8-7584-C939-96CF63A05D2C}"/>
              </a:ext>
            </a:extLst>
          </p:cNvPr>
          <p:cNvSpPr>
            <a:spLocks noGrp="1"/>
          </p:cNvSpPr>
          <p:nvPr>
            <p:ph type="dt" sz="half" idx="10"/>
          </p:nvPr>
        </p:nvSpPr>
        <p:spPr/>
        <p:txBody>
          <a:bodyPr/>
          <a:lstStyle/>
          <a:p>
            <a:fld id="{6EDEB058-A294-44A2-B7BF-26C0A164ABE6}" type="datetimeFigureOut">
              <a:rPr lang="en-GB" smtClean="0"/>
              <a:t>31/12/2024</a:t>
            </a:fld>
            <a:endParaRPr lang="en-GB"/>
          </a:p>
        </p:txBody>
      </p:sp>
      <p:sp>
        <p:nvSpPr>
          <p:cNvPr id="6" name="Footer Placeholder 5">
            <a:extLst>
              <a:ext uri="{FF2B5EF4-FFF2-40B4-BE49-F238E27FC236}">
                <a16:creationId xmlns:a16="http://schemas.microsoft.com/office/drawing/2014/main" id="{4DEE87DE-5432-0AA5-A173-A374BCBE7C7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D824BCC-C213-F094-C07D-5D6A20923338}"/>
              </a:ext>
            </a:extLst>
          </p:cNvPr>
          <p:cNvSpPr>
            <a:spLocks noGrp="1"/>
          </p:cNvSpPr>
          <p:nvPr>
            <p:ph type="sldNum" sz="quarter" idx="12"/>
          </p:nvPr>
        </p:nvSpPr>
        <p:spPr/>
        <p:txBody>
          <a:bodyPr/>
          <a:lstStyle/>
          <a:p>
            <a:fld id="{DD40532C-ED4F-48E0-8775-59F7DF894DD6}" type="slidenum">
              <a:rPr lang="en-GB" smtClean="0"/>
              <a:t>‹#›</a:t>
            </a:fld>
            <a:endParaRPr lang="en-GB"/>
          </a:p>
        </p:txBody>
      </p:sp>
    </p:spTree>
    <p:extLst>
      <p:ext uri="{BB962C8B-B14F-4D97-AF65-F5344CB8AC3E}">
        <p14:creationId xmlns:p14="http://schemas.microsoft.com/office/powerpoint/2010/main" val="160069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E1B8D-568C-7002-5FAD-6F174E0AC28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45EC8C-268F-17D8-2945-7D1A7DCEBE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5CB44E-9174-F228-A119-86E9A15547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91AE846-500B-B4EE-3211-F05F44A1F0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851D61-7B21-D8DD-3E90-9248C92022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D49B261-4E52-527E-7F6E-49F1D32CA4CD}"/>
              </a:ext>
            </a:extLst>
          </p:cNvPr>
          <p:cNvSpPr>
            <a:spLocks noGrp="1"/>
          </p:cNvSpPr>
          <p:nvPr>
            <p:ph type="dt" sz="half" idx="10"/>
          </p:nvPr>
        </p:nvSpPr>
        <p:spPr/>
        <p:txBody>
          <a:bodyPr/>
          <a:lstStyle/>
          <a:p>
            <a:fld id="{6EDEB058-A294-44A2-B7BF-26C0A164ABE6}" type="datetimeFigureOut">
              <a:rPr lang="en-GB" smtClean="0"/>
              <a:t>31/12/2024</a:t>
            </a:fld>
            <a:endParaRPr lang="en-GB"/>
          </a:p>
        </p:txBody>
      </p:sp>
      <p:sp>
        <p:nvSpPr>
          <p:cNvPr id="8" name="Footer Placeholder 7">
            <a:extLst>
              <a:ext uri="{FF2B5EF4-FFF2-40B4-BE49-F238E27FC236}">
                <a16:creationId xmlns:a16="http://schemas.microsoft.com/office/drawing/2014/main" id="{0146E148-9CBD-6F0C-D8E1-6D0103C9CB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B6E267F-CDC9-48E6-C000-9D0B18B22A8F}"/>
              </a:ext>
            </a:extLst>
          </p:cNvPr>
          <p:cNvSpPr>
            <a:spLocks noGrp="1"/>
          </p:cNvSpPr>
          <p:nvPr>
            <p:ph type="sldNum" sz="quarter" idx="12"/>
          </p:nvPr>
        </p:nvSpPr>
        <p:spPr/>
        <p:txBody>
          <a:bodyPr/>
          <a:lstStyle/>
          <a:p>
            <a:fld id="{DD40532C-ED4F-48E0-8775-59F7DF894DD6}" type="slidenum">
              <a:rPr lang="en-GB" smtClean="0"/>
              <a:t>‹#›</a:t>
            </a:fld>
            <a:endParaRPr lang="en-GB"/>
          </a:p>
        </p:txBody>
      </p:sp>
    </p:spTree>
    <p:extLst>
      <p:ext uri="{BB962C8B-B14F-4D97-AF65-F5344CB8AC3E}">
        <p14:creationId xmlns:p14="http://schemas.microsoft.com/office/powerpoint/2010/main" val="2996898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73DF-B48A-85C8-3301-7473180544C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B3C8490-11DD-F4D4-54DC-2F7B88FA38D5}"/>
              </a:ext>
            </a:extLst>
          </p:cNvPr>
          <p:cNvSpPr>
            <a:spLocks noGrp="1"/>
          </p:cNvSpPr>
          <p:nvPr>
            <p:ph type="dt" sz="half" idx="10"/>
          </p:nvPr>
        </p:nvSpPr>
        <p:spPr/>
        <p:txBody>
          <a:bodyPr/>
          <a:lstStyle/>
          <a:p>
            <a:fld id="{6EDEB058-A294-44A2-B7BF-26C0A164ABE6}" type="datetimeFigureOut">
              <a:rPr lang="en-GB" smtClean="0"/>
              <a:t>31/12/2024</a:t>
            </a:fld>
            <a:endParaRPr lang="en-GB"/>
          </a:p>
        </p:txBody>
      </p:sp>
      <p:sp>
        <p:nvSpPr>
          <p:cNvPr id="4" name="Footer Placeholder 3">
            <a:extLst>
              <a:ext uri="{FF2B5EF4-FFF2-40B4-BE49-F238E27FC236}">
                <a16:creationId xmlns:a16="http://schemas.microsoft.com/office/drawing/2014/main" id="{09914A77-FD09-F865-3607-32F2EF0B0D2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4320669-A156-F43C-D98B-E5F48602FB1E}"/>
              </a:ext>
            </a:extLst>
          </p:cNvPr>
          <p:cNvSpPr>
            <a:spLocks noGrp="1"/>
          </p:cNvSpPr>
          <p:nvPr>
            <p:ph type="sldNum" sz="quarter" idx="12"/>
          </p:nvPr>
        </p:nvSpPr>
        <p:spPr/>
        <p:txBody>
          <a:bodyPr/>
          <a:lstStyle/>
          <a:p>
            <a:fld id="{DD40532C-ED4F-48E0-8775-59F7DF894DD6}" type="slidenum">
              <a:rPr lang="en-GB" smtClean="0"/>
              <a:t>‹#›</a:t>
            </a:fld>
            <a:endParaRPr lang="en-GB"/>
          </a:p>
        </p:txBody>
      </p:sp>
    </p:spTree>
    <p:extLst>
      <p:ext uri="{BB962C8B-B14F-4D97-AF65-F5344CB8AC3E}">
        <p14:creationId xmlns:p14="http://schemas.microsoft.com/office/powerpoint/2010/main" val="1766624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E843C3-DDC0-8AFD-FE78-2D7A67454966}"/>
              </a:ext>
            </a:extLst>
          </p:cNvPr>
          <p:cNvSpPr>
            <a:spLocks noGrp="1"/>
          </p:cNvSpPr>
          <p:nvPr>
            <p:ph type="dt" sz="half" idx="10"/>
          </p:nvPr>
        </p:nvSpPr>
        <p:spPr/>
        <p:txBody>
          <a:bodyPr/>
          <a:lstStyle/>
          <a:p>
            <a:fld id="{6EDEB058-A294-44A2-B7BF-26C0A164ABE6}" type="datetimeFigureOut">
              <a:rPr lang="en-GB" smtClean="0"/>
              <a:t>31/12/2024</a:t>
            </a:fld>
            <a:endParaRPr lang="en-GB"/>
          </a:p>
        </p:txBody>
      </p:sp>
      <p:sp>
        <p:nvSpPr>
          <p:cNvPr id="3" name="Footer Placeholder 2">
            <a:extLst>
              <a:ext uri="{FF2B5EF4-FFF2-40B4-BE49-F238E27FC236}">
                <a16:creationId xmlns:a16="http://schemas.microsoft.com/office/drawing/2014/main" id="{93ADFBA1-EF01-7FA4-98F3-3617C1763D1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47A81E1-3EA9-C9DD-A63D-F6FCC35157F2}"/>
              </a:ext>
            </a:extLst>
          </p:cNvPr>
          <p:cNvSpPr>
            <a:spLocks noGrp="1"/>
          </p:cNvSpPr>
          <p:nvPr>
            <p:ph type="sldNum" sz="quarter" idx="12"/>
          </p:nvPr>
        </p:nvSpPr>
        <p:spPr/>
        <p:txBody>
          <a:bodyPr/>
          <a:lstStyle/>
          <a:p>
            <a:fld id="{DD40532C-ED4F-48E0-8775-59F7DF894DD6}" type="slidenum">
              <a:rPr lang="en-GB" smtClean="0"/>
              <a:t>‹#›</a:t>
            </a:fld>
            <a:endParaRPr lang="en-GB"/>
          </a:p>
        </p:txBody>
      </p:sp>
    </p:spTree>
    <p:extLst>
      <p:ext uri="{BB962C8B-B14F-4D97-AF65-F5344CB8AC3E}">
        <p14:creationId xmlns:p14="http://schemas.microsoft.com/office/powerpoint/2010/main" val="371727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EBEFF-99F6-C1E1-0D28-19576813A1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363E6D7-0BF6-45B2-6A7F-C3F43B3BE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B0EAA7F-5EB9-5CC3-8BD4-D726CCBC88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C7A45B-8010-5A10-1BB7-01840B4330AE}"/>
              </a:ext>
            </a:extLst>
          </p:cNvPr>
          <p:cNvSpPr>
            <a:spLocks noGrp="1"/>
          </p:cNvSpPr>
          <p:nvPr>
            <p:ph type="dt" sz="half" idx="10"/>
          </p:nvPr>
        </p:nvSpPr>
        <p:spPr/>
        <p:txBody>
          <a:bodyPr/>
          <a:lstStyle/>
          <a:p>
            <a:fld id="{6EDEB058-A294-44A2-B7BF-26C0A164ABE6}" type="datetimeFigureOut">
              <a:rPr lang="en-GB" smtClean="0"/>
              <a:t>31/12/2024</a:t>
            </a:fld>
            <a:endParaRPr lang="en-GB"/>
          </a:p>
        </p:txBody>
      </p:sp>
      <p:sp>
        <p:nvSpPr>
          <p:cNvPr id="6" name="Footer Placeholder 5">
            <a:extLst>
              <a:ext uri="{FF2B5EF4-FFF2-40B4-BE49-F238E27FC236}">
                <a16:creationId xmlns:a16="http://schemas.microsoft.com/office/drawing/2014/main" id="{84706DEA-4B8A-54F5-7E0B-A8656590B4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D7861BA-50B3-BB8D-F859-2C98583D70C3}"/>
              </a:ext>
            </a:extLst>
          </p:cNvPr>
          <p:cNvSpPr>
            <a:spLocks noGrp="1"/>
          </p:cNvSpPr>
          <p:nvPr>
            <p:ph type="sldNum" sz="quarter" idx="12"/>
          </p:nvPr>
        </p:nvSpPr>
        <p:spPr/>
        <p:txBody>
          <a:bodyPr/>
          <a:lstStyle/>
          <a:p>
            <a:fld id="{DD40532C-ED4F-48E0-8775-59F7DF894DD6}" type="slidenum">
              <a:rPr lang="en-GB" smtClean="0"/>
              <a:t>‹#›</a:t>
            </a:fld>
            <a:endParaRPr lang="en-GB"/>
          </a:p>
        </p:txBody>
      </p:sp>
    </p:spTree>
    <p:extLst>
      <p:ext uri="{BB962C8B-B14F-4D97-AF65-F5344CB8AC3E}">
        <p14:creationId xmlns:p14="http://schemas.microsoft.com/office/powerpoint/2010/main" val="2359768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4E67E-CFBD-C4B0-1520-618C62884F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D14E84A-1CFC-AF1A-DC18-ACD6165AA6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2A2F66D-6CD1-3693-DC08-BFCE3F960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C84C7B-8C14-BB62-2969-5CBB5D5A7A0E}"/>
              </a:ext>
            </a:extLst>
          </p:cNvPr>
          <p:cNvSpPr>
            <a:spLocks noGrp="1"/>
          </p:cNvSpPr>
          <p:nvPr>
            <p:ph type="dt" sz="half" idx="10"/>
          </p:nvPr>
        </p:nvSpPr>
        <p:spPr/>
        <p:txBody>
          <a:bodyPr/>
          <a:lstStyle/>
          <a:p>
            <a:fld id="{6EDEB058-A294-44A2-B7BF-26C0A164ABE6}" type="datetimeFigureOut">
              <a:rPr lang="en-GB" smtClean="0"/>
              <a:t>31/12/2024</a:t>
            </a:fld>
            <a:endParaRPr lang="en-GB"/>
          </a:p>
        </p:txBody>
      </p:sp>
      <p:sp>
        <p:nvSpPr>
          <p:cNvPr id="6" name="Footer Placeholder 5">
            <a:extLst>
              <a:ext uri="{FF2B5EF4-FFF2-40B4-BE49-F238E27FC236}">
                <a16:creationId xmlns:a16="http://schemas.microsoft.com/office/drawing/2014/main" id="{3913F70B-2304-6605-F0D0-C239C3A037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CD2364-EB93-4D95-4AEB-0A025527C521}"/>
              </a:ext>
            </a:extLst>
          </p:cNvPr>
          <p:cNvSpPr>
            <a:spLocks noGrp="1"/>
          </p:cNvSpPr>
          <p:nvPr>
            <p:ph type="sldNum" sz="quarter" idx="12"/>
          </p:nvPr>
        </p:nvSpPr>
        <p:spPr/>
        <p:txBody>
          <a:bodyPr/>
          <a:lstStyle/>
          <a:p>
            <a:fld id="{DD40532C-ED4F-48E0-8775-59F7DF894DD6}" type="slidenum">
              <a:rPr lang="en-GB" smtClean="0"/>
              <a:t>‹#›</a:t>
            </a:fld>
            <a:endParaRPr lang="en-GB"/>
          </a:p>
        </p:txBody>
      </p:sp>
    </p:spTree>
    <p:extLst>
      <p:ext uri="{BB962C8B-B14F-4D97-AF65-F5344CB8AC3E}">
        <p14:creationId xmlns:p14="http://schemas.microsoft.com/office/powerpoint/2010/main" val="3286976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ADE236-D7D9-9AC3-F2C3-3A7F026CB5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64DA332-77E8-5A3B-1689-49C1FD8CB0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C04ED4-72DC-0D8E-55C2-90961A199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DEB058-A294-44A2-B7BF-26C0A164ABE6}" type="datetimeFigureOut">
              <a:rPr lang="en-GB" smtClean="0"/>
              <a:t>31/12/2024</a:t>
            </a:fld>
            <a:endParaRPr lang="en-GB"/>
          </a:p>
        </p:txBody>
      </p:sp>
      <p:sp>
        <p:nvSpPr>
          <p:cNvPr id="5" name="Footer Placeholder 4">
            <a:extLst>
              <a:ext uri="{FF2B5EF4-FFF2-40B4-BE49-F238E27FC236}">
                <a16:creationId xmlns:a16="http://schemas.microsoft.com/office/drawing/2014/main" id="{622B975D-55EE-3B67-D17F-F12D1C4EE6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2488778-E9E5-C7C9-C683-E40B64352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D40532C-ED4F-48E0-8775-59F7DF894DD6}" type="slidenum">
              <a:rPr lang="en-GB" smtClean="0"/>
              <a:t>‹#›</a:t>
            </a:fld>
            <a:endParaRPr lang="en-GB"/>
          </a:p>
        </p:txBody>
      </p:sp>
    </p:spTree>
    <p:extLst>
      <p:ext uri="{BB962C8B-B14F-4D97-AF65-F5344CB8AC3E}">
        <p14:creationId xmlns:p14="http://schemas.microsoft.com/office/powerpoint/2010/main" val="3529213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C381-F494-7C8A-27E4-C3D6022607D9}"/>
              </a:ext>
            </a:extLst>
          </p:cNvPr>
          <p:cNvSpPr>
            <a:spLocks noGrp="1"/>
          </p:cNvSpPr>
          <p:nvPr>
            <p:ph type="ctrTitle"/>
          </p:nvPr>
        </p:nvSpPr>
        <p:spPr/>
        <p:txBody>
          <a:bodyPr/>
          <a:lstStyle/>
          <a:p>
            <a:r>
              <a:rPr lang="en-GB" dirty="0"/>
              <a:t>TF weather</a:t>
            </a:r>
          </a:p>
        </p:txBody>
      </p:sp>
    </p:spTree>
    <p:extLst>
      <p:ext uri="{BB962C8B-B14F-4D97-AF65-F5344CB8AC3E}">
        <p14:creationId xmlns:p14="http://schemas.microsoft.com/office/powerpoint/2010/main" val="39810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7A352-945C-88B1-AFED-6C9FCDFB4E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F72D18-C808-A7FF-5CBA-E59997BF1DE9}"/>
              </a:ext>
            </a:extLst>
          </p:cNvPr>
          <p:cNvSpPr>
            <a:spLocks noGrp="1"/>
          </p:cNvSpPr>
          <p:nvPr>
            <p:ph type="title"/>
          </p:nvPr>
        </p:nvSpPr>
        <p:spPr/>
        <p:txBody>
          <a:bodyPr/>
          <a:lstStyle/>
          <a:p>
            <a:r>
              <a:rPr lang="en-GB" dirty="0"/>
              <a:t>Linear Model</a:t>
            </a:r>
          </a:p>
        </p:txBody>
      </p:sp>
      <p:sp>
        <p:nvSpPr>
          <p:cNvPr id="3" name="Content Placeholder 2">
            <a:extLst>
              <a:ext uri="{FF2B5EF4-FFF2-40B4-BE49-F238E27FC236}">
                <a16:creationId xmlns:a16="http://schemas.microsoft.com/office/drawing/2014/main" id="{2E7FEB5F-3CA8-84F8-FF50-59FE82769476}"/>
              </a:ext>
            </a:extLst>
          </p:cNvPr>
          <p:cNvSpPr>
            <a:spLocks noGrp="1"/>
          </p:cNvSpPr>
          <p:nvPr>
            <p:ph idx="1"/>
          </p:nvPr>
        </p:nvSpPr>
        <p:spPr/>
        <p:txBody>
          <a:bodyPr/>
          <a:lstStyle/>
          <a:p>
            <a:r>
              <a:rPr lang="en-GB" sz="2000" dirty="0"/>
              <a:t>Like the baseline model, the linear model can be called on batches of wide windows. Used this way the model makes a set of independent predictions on consecutive time steps. The time axis acts like another batch axis. There are no interactions between the predictions at each time step.</a:t>
            </a:r>
            <a:endParaRPr lang="en-GB" dirty="0"/>
          </a:p>
        </p:txBody>
      </p:sp>
      <p:pic>
        <p:nvPicPr>
          <p:cNvPr id="5" name="Picture 4">
            <a:extLst>
              <a:ext uri="{FF2B5EF4-FFF2-40B4-BE49-F238E27FC236}">
                <a16:creationId xmlns:a16="http://schemas.microsoft.com/office/drawing/2014/main" id="{57996ECA-38DB-DD66-0547-05A92DDE4336}"/>
              </a:ext>
            </a:extLst>
          </p:cNvPr>
          <p:cNvPicPr>
            <a:picLocks noChangeAspect="1"/>
          </p:cNvPicPr>
          <p:nvPr/>
        </p:nvPicPr>
        <p:blipFill>
          <a:blip r:embed="rId2"/>
          <a:stretch>
            <a:fillRect/>
          </a:stretch>
        </p:blipFill>
        <p:spPr>
          <a:xfrm>
            <a:off x="3463062" y="2339614"/>
            <a:ext cx="5265876" cy="4153260"/>
          </a:xfrm>
          <a:prstGeom prst="rect">
            <a:avLst/>
          </a:prstGeom>
        </p:spPr>
      </p:pic>
    </p:spTree>
    <p:extLst>
      <p:ext uri="{BB962C8B-B14F-4D97-AF65-F5344CB8AC3E}">
        <p14:creationId xmlns:p14="http://schemas.microsoft.com/office/powerpoint/2010/main" val="2123626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0F4D9-A22A-BC00-0FBD-3542F796D5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63FD74-62FB-8A2E-1CEC-813641107195}"/>
              </a:ext>
            </a:extLst>
          </p:cNvPr>
          <p:cNvSpPr>
            <a:spLocks noGrp="1"/>
          </p:cNvSpPr>
          <p:nvPr>
            <p:ph type="title"/>
          </p:nvPr>
        </p:nvSpPr>
        <p:spPr/>
        <p:txBody>
          <a:bodyPr/>
          <a:lstStyle/>
          <a:p>
            <a:r>
              <a:rPr lang="en-GB" dirty="0"/>
              <a:t>Linear Model</a:t>
            </a:r>
          </a:p>
        </p:txBody>
      </p:sp>
      <p:sp>
        <p:nvSpPr>
          <p:cNvPr id="3" name="Content Placeholder 2">
            <a:extLst>
              <a:ext uri="{FF2B5EF4-FFF2-40B4-BE49-F238E27FC236}">
                <a16:creationId xmlns:a16="http://schemas.microsoft.com/office/drawing/2014/main" id="{136B9018-B9DA-9FBE-1EE4-9C47455190AF}"/>
              </a:ext>
            </a:extLst>
          </p:cNvPr>
          <p:cNvSpPr>
            <a:spLocks noGrp="1"/>
          </p:cNvSpPr>
          <p:nvPr>
            <p:ph idx="1"/>
          </p:nvPr>
        </p:nvSpPr>
        <p:spPr/>
        <p:txBody>
          <a:bodyPr>
            <a:normAutofit/>
          </a:bodyPr>
          <a:lstStyle/>
          <a:p>
            <a:r>
              <a:rPr lang="en-GB" sz="1600" dirty="0"/>
              <a:t>Here is the plot of its example predictions on the </a:t>
            </a:r>
            <a:r>
              <a:rPr lang="en-GB" sz="1600" dirty="0" err="1"/>
              <a:t>wide_window</a:t>
            </a:r>
            <a:r>
              <a:rPr lang="en-GB" sz="1600" dirty="0"/>
              <a:t>, note how in many cases the prediction is clearly better than just returning the input temperature, but in a few cases it's worse:</a:t>
            </a:r>
          </a:p>
          <a:p>
            <a:r>
              <a:rPr lang="en-GB" sz="1600" dirty="0"/>
              <a:t>One advantage to linear models is that they're relatively simple to interpret. </a:t>
            </a:r>
            <a:r>
              <a:rPr lang="en-GB" sz="1600"/>
              <a:t>You can pull out the layer's weights and visualize the weight assigned to each input:</a:t>
            </a:r>
            <a:endParaRPr lang="en-GB" sz="1600" dirty="0"/>
          </a:p>
          <a:p>
            <a:endParaRPr lang="en-GB" sz="1600" dirty="0"/>
          </a:p>
        </p:txBody>
      </p:sp>
      <p:pic>
        <p:nvPicPr>
          <p:cNvPr id="6" name="Picture 5">
            <a:extLst>
              <a:ext uri="{FF2B5EF4-FFF2-40B4-BE49-F238E27FC236}">
                <a16:creationId xmlns:a16="http://schemas.microsoft.com/office/drawing/2014/main" id="{27B9FDD6-60C9-E8D9-184B-5D607E4A36B5}"/>
              </a:ext>
            </a:extLst>
          </p:cNvPr>
          <p:cNvPicPr>
            <a:picLocks noChangeAspect="1"/>
          </p:cNvPicPr>
          <p:nvPr/>
        </p:nvPicPr>
        <p:blipFill>
          <a:blip r:embed="rId2"/>
          <a:stretch>
            <a:fillRect/>
          </a:stretch>
        </p:blipFill>
        <p:spPr>
          <a:xfrm>
            <a:off x="2237785" y="2747963"/>
            <a:ext cx="6697871" cy="3429000"/>
          </a:xfrm>
          <a:prstGeom prst="rect">
            <a:avLst/>
          </a:prstGeom>
        </p:spPr>
      </p:pic>
    </p:spTree>
    <p:extLst>
      <p:ext uri="{BB962C8B-B14F-4D97-AF65-F5344CB8AC3E}">
        <p14:creationId xmlns:p14="http://schemas.microsoft.com/office/powerpoint/2010/main" val="287221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965A6-C151-B278-A237-D541FE095AEA}"/>
              </a:ext>
            </a:extLst>
          </p:cNvPr>
          <p:cNvSpPr>
            <a:spLocks noGrp="1"/>
          </p:cNvSpPr>
          <p:nvPr>
            <p:ph type="title"/>
          </p:nvPr>
        </p:nvSpPr>
        <p:spPr/>
        <p:txBody>
          <a:bodyPr>
            <a:normAutofit/>
          </a:bodyPr>
          <a:lstStyle/>
          <a:p>
            <a:r>
              <a:rPr lang="en-GB" dirty="0"/>
              <a:t>Data windowing</a:t>
            </a:r>
          </a:p>
        </p:txBody>
      </p:sp>
      <p:sp>
        <p:nvSpPr>
          <p:cNvPr id="3" name="Content Placeholder 2">
            <a:extLst>
              <a:ext uri="{FF2B5EF4-FFF2-40B4-BE49-F238E27FC236}">
                <a16:creationId xmlns:a16="http://schemas.microsoft.com/office/drawing/2014/main" id="{59189F0D-C941-D18A-0CF1-59B1D0459B28}"/>
              </a:ext>
            </a:extLst>
          </p:cNvPr>
          <p:cNvSpPr>
            <a:spLocks noGrp="1"/>
          </p:cNvSpPr>
          <p:nvPr>
            <p:ph idx="1"/>
          </p:nvPr>
        </p:nvSpPr>
        <p:spPr/>
        <p:txBody>
          <a:bodyPr>
            <a:noAutofit/>
          </a:bodyPr>
          <a:lstStyle/>
          <a:p>
            <a:r>
              <a:rPr lang="en-GB" sz="2000" dirty="0"/>
              <a:t>The models in this tutorial will make a set of predictions based on a window of consecutive samples from the data.</a:t>
            </a:r>
          </a:p>
          <a:p>
            <a:r>
              <a:rPr lang="en-GB" sz="2000" dirty="0"/>
              <a:t>The main features of the input windows are:</a:t>
            </a:r>
          </a:p>
          <a:p>
            <a:pPr lvl="1"/>
            <a:r>
              <a:rPr lang="en-GB" sz="1600" dirty="0"/>
              <a:t>The width (number of time steps) of the input and label windows.</a:t>
            </a:r>
          </a:p>
          <a:p>
            <a:pPr lvl="1"/>
            <a:r>
              <a:rPr lang="en-GB" sz="1600" dirty="0"/>
              <a:t>The time offset between them.</a:t>
            </a:r>
          </a:p>
          <a:p>
            <a:pPr lvl="1"/>
            <a:r>
              <a:rPr lang="en-GB" sz="1600" dirty="0"/>
              <a:t>Which features are used as inputs, labels, or both.</a:t>
            </a:r>
          </a:p>
          <a:p>
            <a:pPr lvl="1"/>
            <a:r>
              <a:rPr lang="en-GB" sz="1600" dirty="0"/>
              <a:t>This tutorial builds a variety of models (including Linear, DNN, CNN and RNN models), and uses them for both:</a:t>
            </a:r>
          </a:p>
          <a:p>
            <a:pPr marL="0" indent="0">
              <a:buNone/>
            </a:pPr>
            <a:endParaRPr lang="en-GB" sz="2000" dirty="0"/>
          </a:p>
          <a:p>
            <a:r>
              <a:rPr lang="en-GB" sz="2000" dirty="0"/>
              <a:t>Single-output, and multi-output predictions.</a:t>
            </a:r>
          </a:p>
          <a:p>
            <a:r>
              <a:rPr lang="en-GB" sz="2000" dirty="0"/>
              <a:t>Single-time-step and multi-time-step predictions.</a:t>
            </a:r>
          </a:p>
        </p:txBody>
      </p:sp>
    </p:spTree>
    <p:extLst>
      <p:ext uri="{BB962C8B-B14F-4D97-AF65-F5344CB8AC3E}">
        <p14:creationId xmlns:p14="http://schemas.microsoft.com/office/powerpoint/2010/main" val="2442813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659DB-1482-2DDF-DD16-23A40FF7D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3E539A-EAC2-C36F-BB8C-607DD109588D}"/>
              </a:ext>
            </a:extLst>
          </p:cNvPr>
          <p:cNvSpPr>
            <a:spLocks noGrp="1"/>
          </p:cNvSpPr>
          <p:nvPr>
            <p:ph type="title"/>
          </p:nvPr>
        </p:nvSpPr>
        <p:spPr/>
        <p:txBody>
          <a:bodyPr>
            <a:normAutofit/>
          </a:bodyPr>
          <a:lstStyle/>
          <a:p>
            <a:r>
              <a:rPr lang="en-GB" dirty="0"/>
              <a:t>Data windowing single 24 hour</a:t>
            </a:r>
          </a:p>
        </p:txBody>
      </p:sp>
      <p:sp>
        <p:nvSpPr>
          <p:cNvPr id="3" name="Content Placeholder 2">
            <a:extLst>
              <a:ext uri="{FF2B5EF4-FFF2-40B4-BE49-F238E27FC236}">
                <a16:creationId xmlns:a16="http://schemas.microsoft.com/office/drawing/2014/main" id="{FBCFA838-6487-C0D4-4F5A-5357D12B6707}"/>
              </a:ext>
            </a:extLst>
          </p:cNvPr>
          <p:cNvSpPr>
            <a:spLocks noGrp="1"/>
          </p:cNvSpPr>
          <p:nvPr>
            <p:ph idx="1"/>
          </p:nvPr>
        </p:nvSpPr>
        <p:spPr/>
        <p:txBody>
          <a:bodyPr>
            <a:noAutofit/>
          </a:bodyPr>
          <a:lstStyle/>
          <a:p>
            <a:r>
              <a:rPr lang="en-GB" sz="2000" dirty="0"/>
              <a:t>Depending on the task and type of model you may want to generate a variety of data windows. Here are some examples:</a:t>
            </a:r>
          </a:p>
          <a:p>
            <a:endParaRPr lang="en-GB" sz="2000" dirty="0"/>
          </a:p>
          <a:p>
            <a:r>
              <a:rPr lang="en-GB" sz="2000" dirty="0"/>
              <a:t>For example, to make a single prediction 24 hours into the future, given 24 hours of history, you might define a window like this:</a:t>
            </a:r>
          </a:p>
          <a:p>
            <a:endParaRPr lang="en-GB" sz="2000" dirty="0"/>
          </a:p>
          <a:p>
            <a:endParaRPr lang="en-GB" sz="2000" dirty="0"/>
          </a:p>
        </p:txBody>
      </p:sp>
      <p:pic>
        <p:nvPicPr>
          <p:cNvPr id="5" name="Picture 4">
            <a:extLst>
              <a:ext uri="{FF2B5EF4-FFF2-40B4-BE49-F238E27FC236}">
                <a16:creationId xmlns:a16="http://schemas.microsoft.com/office/drawing/2014/main" id="{F5224DF4-F662-5B0F-30DA-969F250ECF61}"/>
              </a:ext>
            </a:extLst>
          </p:cNvPr>
          <p:cNvPicPr>
            <a:picLocks noChangeAspect="1"/>
          </p:cNvPicPr>
          <p:nvPr/>
        </p:nvPicPr>
        <p:blipFill>
          <a:blip r:embed="rId2"/>
          <a:stretch>
            <a:fillRect/>
          </a:stretch>
        </p:blipFill>
        <p:spPr>
          <a:xfrm>
            <a:off x="1339115" y="3155496"/>
            <a:ext cx="9513770" cy="3173866"/>
          </a:xfrm>
          <a:prstGeom prst="rect">
            <a:avLst/>
          </a:prstGeom>
        </p:spPr>
      </p:pic>
    </p:spTree>
    <p:extLst>
      <p:ext uri="{BB962C8B-B14F-4D97-AF65-F5344CB8AC3E}">
        <p14:creationId xmlns:p14="http://schemas.microsoft.com/office/powerpoint/2010/main" val="2304192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6C0BD-DCAC-CF08-C82E-A5274D2388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E7C28F-2B22-BAE4-64C5-E13FCFBE3941}"/>
              </a:ext>
            </a:extLst>
          </p:cNvPr>
          <p:cNvSpPr>
            <a:spLocks noGrp="1"/>
          </p:cNvSpPr>
          <p:nvPr>
            <p:ph type="title"/>
          </p:nvPr>
        </p:nvSpPr>
        <p:spPr/>
        <p:txBody>
          <a:bodyPr>
            <a:normAutofit/>
          </a:bodyPr>
          <a:lstStyle/>
          <a:p>
            <a:r>
              <a:rPr lang="en-GB" dirty="0"/>
              <a:t>Data windowing single 1 hour</a:t>
            </a:r>
          </a:p>
        </p:txBody>
      </p:sp>
      <p:sp>
        <p:nvSpPr>
          <p:cNvPr id="3" name="Content Placeholder 2">
            <a:extLst>
              <a:ext uri="{FF2B5EF4-FFF2-40B4-BE49-F238E27FC236}">
                <a16:creationId xmlns:a16="http://schemas.microsoft.com/office/drawing/2014/main" id="{5E8C884A-97CB-4D1E-58EE-464E957CD711}"/>
              </a:ext>
            </a:extLst>
          </p:cNvPr>
          <p:cNvSpPr>
            <a:spLocks noGrp="1"/>
          </p:cNvSpPr>
          <p:nvPr>
            <p:ph idx="1"/>
          </p:nvPr>
        </p:nvSpPr>
        <p:spPr/>
        <p:txBody>
          <a:bodyPr>
            <a:noAutofit/>
          </a:bodyPr>
          <a:lstStyle/>
          <a:p>
            <a:r>
              <a:rPr lang="en-GB" sz="2000" dirty="0"/>
              <a:t>A model that makes a prediction one hour into the future, given six hours of history, would need a window like this:</a:t>
            </a:r>
          </a:p>
          <a:p>
            <a:pPr marL="0" indent="0">
              <a:buNone/>
            </a:pPr>
            <a:r>
              <a:rPr lang="en-GB" sz="2000" dirty="0"/>
              <a:t>	</a:t>
            </a:r>
          </a:p>
          <a:p>
            <a:r>
              <a:rPr lang="en-GB" sz="2000" dirty="0"/>
              <a:t>For example, to make a single prediction 1 hours into the future, given 6 hours of history, you might define a window like this:</a:t>
            </a:r>
          </a:p>
          <a:p>
            <a:endParaRPr lang="en-GB" sz="2000" dirty="0"/>
          </a:p>
          <a:p>
            <a:endParaRPr lang="en-GB" sz="2000" dirty="0"/>
          </a:p>
        </p:txBody>
      </p:sp>
      <p:pic>
        <p:nvPicPr>
          <p:cNvPr id="6" name="Picture 5">
            <a:extLst>
              <a:ext uri="{FF2B5EF4-FFF2-40B4-BE49-F238E27FC236}">
                <a16:creationId xmlns:a16="http://schemas.microsoft.com/office/drawing/2014/main" id="{27121FE9-D15A-CB51-A1E5-5BD6486E460A}"/>
              </a:ext>
            </a:extLst>
          </p:cNvPr>
          <p:cNvPicPr>
            <a:picLocks noChangeAspect="1"/>
          </p:cNvPicPr>
          <p:nvPr/>
        </p:nvPicPr>
        <p:blipFill>
          <a:blip r:embed="rId2"/>
          <a:stretch>
            <a:fillRect/>
          </a:stretch>
        </p:blipFill>
        <p:spPr>
          <a:xfrm>
            <a:off x="1736202" y="3265488"/>
            <a:ext cx="9148522" cy="3063874"/>
          </a:xfrm>
          <a:prstGeom prst="rect">
            <a:avLst/>
          </a:prstGeom>
        </p:spPr>
      </p:pic>
    </p:spTree>
    <p:extLst>
      <p:ext uri="{BB962C8B-B14F-4D97-AF65-F5344CB8AC3E}">
        <p14:creationId xmlns:p14="http://schemas.microsoft.com/office/powerpoint/2010/main" val="234243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FE521-C87F-48A3-E1F2-AC052075BA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6373F8-ED2A-0243-0986-27C0449AC9A4}"/>
              </a:ext>
            </a:extLst>
          </p:cNvPr>
          <p:cNvSpPr>
            <a:spLocks noGrp="1"/>
          </p:cNvSpPr>
          <p:nvPr>
            <p:ph type="title"/>
          </p:nvPr>
        </p:nvSpPr>
        <p:spPr/>
        <p:txBody>
          <a:bodyPr>
            <a:normAutofit/>
          </a:bodyPr>
          <a:lstStyle/>
          <a:p>
            <a:r>
              <a:rPr lang="en-GB" dirty="0"/>
              <a:t>Split Data 1 hour</a:t>
            </a:r>
          </a:p>
        </p:txBody>
      </p:sp>
      <p:sp>
        <p:nvSpPr>
          <p:cNvPr id="3" name="Content Placeholder 2">
            <a:extLst>
              <a:ext uri="{FF2B5EF4-FFF2-40B4-BE49-F238E27FC236}">
                <a16:creationId xmlns:a16="http://schemas.microsoft.com/office/drawing/2014/main" id="{C7867D51-27E1-C49B-CAD9-C09EF0283A76}"/>
              </a:ext>
            </a:extLst>
          </p:cNvPr>
          <p:cNvSpPr>
            <a:spLocks noGrp="1"/>
          </p:cNvSpPr>
          <p:nvPr>
            <p:ph idx="1"/>
          </p:nvPr>
        </p:nvSpPr>
        <p:spPr/>
        <p:txBody>
          <a:bodyPr>
            <a:noAutofit/>
          </a:bodyPr>
          <a:lstStyle/>
          <a:p>
            <a:r>
              <a:rPr lang="en-GB" sz="2000" dirty="0"/>
              <a:t>Given a list of consecutive inputs, the </a:t>
            </a:r>
            <a:r>
              <a:rPr lang="en-GB" sz="2000" dirty="0" err="1"/>
              <a:t>split_window</a:t>
            </a:r>
            <a:r>
              <a:rPr lang="en-GB" sz="2000" dirty="0"/>
              <a:t> method will convert them to a window of inputs and a window of labels.</a:t>
            </a:r>
          </a:p>
          <a:p>
            <a:r>
              <a:rPr lang="en-GB" sz="2000" dirty="0"/>
              <a:t>The example w2 you define earlier will be split like this:	</a:t>
            </a:r>
          </a:p>
          <a:p>
            <a:endParaRPr lang="en-GB" sz="2000" dirty="0"/>
          </a:p>
          <a:p>
            <a:endParaRPr lang="en-GB" sz="2000" dirty="0"/>
          </a:p>
          <a:p>
            <a:endParaRPr lang="en-GB" sz="2000" dirty="0"/>
          </a:p>
          <a:p>
            <a:endParaRPr lang="en-GB" sz="2000" dirty="0"/>
          </a:p>
          <a:p>
            <a:endParaRPr lang="en-GB" sz="2000" dirty="0"/>
          </a:p>
          <a:p>
            <a:endParaRPr lang="en-GB" sz="2000" dirty="0"/>
          </a:p>
          <a:p>
            <a:pPr marL="0" indent="0">
              <a:buNone/>
            </a:pPr>
            <a:endParaRPr lang="en-GB" sz="2000" dirty="0"/>
          </a:p>
          <a:p>
            <a:r>
              <a:rPr lang="en-GB" sz="2000" dirty="0"/>
              <a:t>This diagram doesn't show the features axis of the data, but this </a:t>
            </a:r>
            <a:r>
              <a:rPr lang="en-GB" sz="2000" dirty="0" err="1"/>
              <a:t>split_window</a:t>
            </a:r>
            <a:r>
              <a:rPr lang="en-GB" sz="2000" dirty="0"/>
              <a:t> function also handles the </a:t>
            </a:r>
            <a:r>
              <a:rPr lang="en-GB" sz="2000" dirty="0" err="1"/>
              <a:t>label_columns</a:t>
            </a:r>
            <a:r>
              <a:rPr lang="en-GB" sz="2000" dirty="0"/>
              <a:t> so it can be used for both the single output and multi-output examples.</a:t>
            </a:r>
          </a:p>
        </p:txBody>
      </p:sp>
      <p:pic>
        <p:nvPicPr>
          <p:cNvPr id="5" name="Picture 4">
            <a:extLst>
              <a:ext uri="{FF2B5EF4-FFF2-40B4-BE49-F238E27FC236}">
                <a16:creationId xmlns:a16="http://schemas.microsoft.com/office/drawing/2014/main" id="{59BAED94-8321-E0BB-BBE7-B73291D7D4D5}"/>
              </a:ext>
            </a:extLst>
          </p:cNvPr>
          <p:cNvPicPr>
            <a:picLocks noChangeAspect="1"/>
          </p:cNvPicPr>
          <p:nvPr/>
        </p:nvPicPr>
        <p:blipFill>
          <a:blip r:embed="rId2"/>
          <a:stretch>
            <a:fillRect/>
          </a:stretch>
        </p:blipFill>
        <p:spPr>
          <a:xfrm>
            <a:off x="2187616" y="2450077"/>
            <a:ext cx="6667018" cy="2345534"/>
          </a:xfrm>
          <a:prstGeom prst="rect">
            <a:avLst/>
          </a:prstGeom>
        </p:spPr>
      </p:pic>
      <p:sp>
        <p:nvSpPr>
          <p:cNvPr id="7" name="Rectangle 1">
            <a:extLst>
              <a:ext uri="{FF2B5EF4-FFF2-40B4-BE49-F238E27FC236}">
                <a16:creationId xmlns:a16="http://schemas.microsoft.com/office/drawing/2014/main" id="{2A9A3F72-3825-0E3D-6C04-19A4D3505D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02124"/>
                </a:solidFill>
                <a:effectLst/>
                <a:latin typeface="Roboto" panose="02000000000000000000" pitchFamily="2" charset="0"/>
              </a:rPr>
              <a:t>This diagram doesn't show the </a:t>
            </a:r>
            <a:r>
              <a:rPr kumimoji="0" lang="en-US" altLang="en-US" sz="1000" b="0" i="0" u="none" strike="noStrike" cap="none" normalizeH="0" baseline="0">
                <a:ln>
                  <a:noFill/>
                </a:ln>
                <a:solidFill>
                  <a:schemeClr val="tx1"/>
                </a:solidFill>
                <a:effectLst/>
                <a:latin typeface="Arial Unicode MS"/>
              </a:rPr>
              <a:t>features</a:t>
            </a:r>
            <a:r>
              <a:rPr kumimoji="0" lang="en-US" altLang="en-US" sz="1200" b="0" i="0" u="none" strike="noStrike" cap="none" normalizeH="0" baseline="0">
                <a:ln>
                  <a:noFill/>
                </a:ln>
                <a:solidFill>
                  <a:srgbClr val="202124"/>
                </a:solidFill>
                <a:effectLst/>
                <a:latin typeface="Roboto" panose="02000000000000000000" pitchFamily="2" charset="0"/>
              </a:rPr>
              <a:t> axis of the data, but this </a:t>
            </a:r>
            <a:r>
              <a:rPr kumimoji="0" lang="en-US" altLang="en-US" sz="1000" b="0" i="0" u="none" strike="noStrike" cap="none" normalizeH="0" baseline="0">
                <a:ln>
                  <a:noFill/>
                </a:ln>
                <a:solidFill>
                  <a:schemeClr val="tx1"/>
                </a:solidFill>
                <a:effectLst/>
                <a:latin typeface="Arial Unicode MS"/>
              </a:rPr>
              <a:t>split_window</a:t>
            </a:r>
            <a:r>
              <a:rPr kumimoji="0" lang="en-US" altLang="en-US" sz="1200" b="0" i="0" u="none" strike="noStrike" cap="none" normalizeH="0" baseline="0">
                <a:ln>
                  <a:noFill/>
                </a:ln>
                <a:solidFill>
                  <a:srgbClr val="202124"/>
                </a:solidFill>
                <a:effectLst/>
                <a:latin typeface="Roboto" panose="02000000000000000000" pitchFamily="2" charset="0"/>
              </a:rPr>
              <a:t> function also handles the </a:t>
            </a:r>
            <a:r>
              <a:rPr kumimoji="0" lang="en-US" altLang="en-US" sz="1000" b="0" i="0" u="none" strike="noStrike" cap="none" normalizeH="0" baseline="0">
                <a:ln>
                  <a:noFill/>
                </a:ln>
                <a:solidFill>
                  <a:schemeClr val="tx1"/>
                </a:solidFill>
                <a:effectLst/>
                <a:latin typeface="Arial Unicode MS"/>
              </a:rPr>
              <a:t>label_columns</a:t>
            </a:r>
            <a:r>
              <a:rPr kumimoji="0" lang="en-US" altLang="en-US" sz="1200" b="0" i="0" u="none" strike="noStrike" cap="none" normalizeH="0" baseline="0">
                <a:ln>
                  <a:noFill/>
                </a:ln>
                <a:solidFill>
                  <a:srgbClr val="202124"/>
                </a:solidFill>
                <a:effectLst/>
                <a:latin typeface="Roboto" panose="02000000000000000000" pitchFamily="2" charset="0"/>
              </a:rPr>
              <a:t> so it can be used for both the single output and multi-output examples.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3956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80D3-EE11-6B5B-6D2F-8747796F7447}"/>
              </a:ext>
            </a:extLst>
          </p:cNvPr>
          <p:cNvSpPr>
            <a:spLocks noGrp="1"/>
          </p:cNvSpPr>
          <p:nvPr>
            <p:ph type="title"/>
          </p:nvPr>
        </p:nvSpPr>
        <p:spPr/>
        <p:txBody>
          <a:bodyPr/>
          <a:lstStyle/>
          <a:p>
            <a:r>
              <a:rPr lang="en-GB" dirty="0"/>
              <a:t>Single Step Models</a:t>
            </a:r>
          </a:p>
        </p:txBody>
      </p:sp>
      <p:sp>
        <p:nvSpPr>
          <p:cNvPr id="3" name="Content Placeholder 2">
            <a:extLst>
              <a:ext uri="{FF2B5EF4-FFF2-40B4-BE49-F238E27FC236}">
                <a16:creationId xmlns:a16="http://schemas.microsoft.com/office/drawing/2014/main" id="{D7447892-AC95-87B3-2578-309E00CCB6A0}"/>
              </a:ext>
            </a:extLst>
          </p:cNvPr>
          <p:cNvSpPr>
            <a:spLocks noGrp="1"/>
          </p:cNvSpPr>
          <p:nvPr>
            <p:ph idx="1"/>
          </p:nvPr>
        </p:nvSpPr>
        <p:spPr/>
        <p:txBody>
          <a:bodyPr/>
          <a:lstStyle/>
          <a:p>
            <a:r>
              <a:rPr lang="en-GB" sz="2000" dirty="0"/>
              <a:t>Single step models</a:t>
            </a:r>
          </a:p>
          <a:p>
            <a:r>
              <a:rPr lang="en-GB" sz="2000" dirty="0"/>
              <a:t>The simplest model you can build on this sort of data is one that predicts a single feature's value—1 time step (one hour) into the future based only on the current conditions.</a:t>
            </a:r>
          </a:p>
          <a:p>
            <a:r>
              <a:rPr lang="en-GB" sz="2000" dirty="0"/>
              <a:t>So, start by building models to predict the T (</a:t>
            </a:r>
            <a:r>
              <a:rPr lang="en-GB" sz="2000" dirty="0" err="1"/>
              <a:t>degC</a:t>
            </a:r>
            <a:r>
              <a:rPr lang="en-GB" sz="2000" dirty="0"/>
              <a:t>) value one hour into the future.</a:t>
            </a:r>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t>Configure a </a:t>
            </a:r>
            <a:r>
              <a:rPr lang="en-GB" sz="2000" dirty="0" err="1"/>
              <a:t>WindowGenerator</a:t>
            </a:r>
            <a:r>
              <a:rPr lang="en-GB" sz="2000" dirty="0"/>
              <a:t> object to produce these single-step (input, label) pairs:</a:t>
            </a:r>
          </a:p>
          <a:p>
            <a:endParaRPr lang="en-GB" sz="2000" dirty="0"/>
          </a:p>
          <a:p>
            <a:endParaRPr lang="en-GB" dirty="0"/>
          </a:p>
          <a:p>
            <a:endParaRPr lang="en-GB" dirty="0"/>
          </a:p>
        </p:txBody>
      </p:sp>
      <p:pic>
        <p:nvPicPr>
          <p:cNvPr id="6" name="Picture 5">
            <a:extLst>
              <a:ext uri="{FF2B5EF4-FFF2-40B4-BE49-F238E27FC236}">
                <a16:creationId xmlns:a16="http://schemas.microsoft.com/office/drawing/2014/main" id="{3B749B99-81A3-276B-633F-31CB195F87DC}"/>
              </a:ext>
            </a:extLst>
          </p:cNvPr>
          <p:cNvPicPr>
            <a:picLocks noChangeAspect="1"/>
          </p:cNvPicPr>
          <p:nvPr/>
        </p:nvPicPr>
        <p:blipFill>
          <a:blip r:embed="rId2"/>
          <a:stretch>
            <a:fillRect/>
          </a:stretch>
        </p:blipFill>
        <p:spPr>
          <a:xfrm rot="16200000">
            <a:off x="4409299" y="2261187"/>
            <a:ext cx="2992221" cy="3745554"/>
          </a:xfrm>
          <a:prstGeom prst="rect">
            <a:avLst/>
          </a:prstGeom>
        </p:spPr>
      </p:pic>
    </p:spTree>
    <p:extLst>
      <p:ext uri="{BB962C8B-B14F-4D97-AF65-F5344CB8AC3E}">
        <p14:creationId xmlns:p14="http://schemas.microsoft.com/office/powerpoint/2010/main" val="3038243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F8CD0-51A6-419F-532F-FE58E377C1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35186A-D8F6-1AC7-5A93-F1674663CCDA}"/>
              </a:ext>
            </a:extLst>
          </p:cNvPr>
          <p:cNvSpPr>
            <a:spLocks noGrp="1"/>
          </p:cNvSpPr>
          <p:nvPr>
            <p:ph type="title"/>
          </p:nvPr>
        </p:nvSpPr>
        <p:spPr/>
        <p:txBody>
          <a:bodyPr/>
          <a:lstStyle/>
          <a:p>
            <a:r>
              <a:rPr lang="en-GB" dirty="0"/>
              <a:t>Baseline Model</a:t>
            </a:r>
          </a:p>
        </p:txBody>
      </p:sp>
      <p:sp>
        <p:nvSpPr>
          <p:cNvPr id="3" name="Content Placeholder 2">
            <a:extLst>
              <a:ext uri="{FF2B5EF4-FFF2-40B4-BE49-F238E27FC236}">
                <a16:creationId xmlns:a16="http://schemas.microsoft.com/office/drawing/2014/main" id="{CADDC2A3-5C2A-CC46-916B-D88216A3C249}"/>
              </a:ext>
            </a:extLst>
          </p:cNvPr>
          <p:cNvSpPr>
            <a:spLocks noGrp="1"/>
          </p:cNvSpPr>
          <p:nvPr>
            <p:ph idx="1"/>
          </p:nvPr>
        </p:nvSpPr>
        <p:spPr/>
        <p:txBody>
          <a:bodyPr/>
          <a:lstStyle/>
          <a:p>
            <a:r>
              <a:rPr lang="en-GB" sz="2000" dirty="0"/>
              <a:t>Before building a trainable model it would be good to have a performance baseline as a point for comparison with the later more complicated models.</a:t>
            </a:r>
          </a:p>
          <a:p>
            <a:r>
              <a:rPr lang="en-GB" sz="2000" dirty="0"/>
              <a:t>This first task is to predict temperature one hour into the future, given the current value of all features. The current values include the current temperature.</a:t>
            </a:r>
          </a:p>
          <a:p>
            <a:r>
              <a:rPr lang="en-GB" sz="2000" dirty="0"/>
              <a:t>So, start with a model that just returns the current temperature as the prediction, predicting "No change". This is a reasonable baseline since temperature changes slowly. Of course, this baseline will work less well if you make a prediction further in the future.</a:t>
            </a:r>
          </a:p>
          <a:p>
            <a:endParaRPr lang="en-GB" sz="2000" dirty="0"/>
          </a:p>
          <a:p>
            <a:endParaRPr lang="en-GB" dirty="0"/>
          </a:p>
        </p:txBody>
      </p:sp>
      <p:pic>
        <p:nvPicPr>
          <p:cNvPr id="5" name="Picture 4">
            <a:extLst>
              <a:ext uri="{FF2B5EF4-FFF2-40B4-BE49-F238E27FC236}">
                <a16:creationId xmlns:a16="http://schemas.microsoft.com/office/drawing/2014/main" id="{1CFD0F62-9746-B33D-7BDD-52624FD12B10}"/>
              </a:ext>
            </a:extLst>
          </p:cNvPr>
          <p:cNvPicPr>
            <a:picLocks noChangeAspect="1"/>
          </p:cNvPicPr>
          <p:nvPr/>
        </p:nvPicPr>
        <p:blipFill>
          <a:blip r:embed="rId2"/>
          <a:stretch>
            <a:fillRect/>
          </a:stretch>
        </p:blipFill>
        <p:spPr>
          <a:xfrm>
            <a:off x="4703936" y="3444610"/>
            <a:ext cx="2575783" cy="3048264"/>
          </a:xfrm>
          <a:prstGeom prst="rect">
            <a:avLst/>
          </a:prstGeom>
        </p:spPr>
      </p:pic>
    </p:spTree>
    <p:extLst>
      <p:ext uri="{BB962C8B-B14F-4D97-AF65-F5344CB8AC3E}">
        <p14:creationId xmlns:p14="http://schemas.microsoft.com/office/powerpoint/2010/main" val="3273817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B6AFA-E0D9-7E02-7F5F-E024AE8FFC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F4E553-072D-C91A-50A8-F47A73EE934F}"/>
              </a:ext>
            </a:extLst>
          </p:cNvPr>
          <p:cNvSpPr>
            <a:spLocks noGrp="1"/>
          </p:cNvSpPr>
          <p:nvPr>
            <p:ph type="title"/>
          </p:nvPr>
        </p:nvSpPr>
        <p:spPr/>
        <p:txBody>
          <a:bodyPr/>
          <a:lstStyle/>
          <a:p>
            <a:r>
              <a:rPr lang="en-GB" dirty="0"/>
              <a:t>Expanded Baseline Model</a:t>
            </a:r>
          </a:p>
        </p:txBody>
      </p:sp>
      <p:sp>
        <p:nvSpPr>
          <p:cNvPr id="3" name="Content Placeholder 2">
            <a:extLst>
              <a:ext uri="{FF2B5EF4-FFF2-40B4-BE49-F238E27FC236}">
                <a16:creationId xmlns:a16="http://schemas.microsoft.com/office/drawing/2014/main" id="{2E4D5BA2-5EC2-F870-406C-BD3CDEC103E4}"/>
              </a:ext>
            </a:extLst>
          </p:cNvPr>
          <p:cNvSpPr>
            <a:spLocks noGrp="1"/>
          </p:cNvSpPr>
          <p:nvPr>
            <p:ph idx="1"/>
          </p:nvPr>
        </p:nvSpPr>
        <p:spPr/>
        <p:txBody>
          <a:bodyPr/>
          <a:lstStyle/>
          <a:p>
            <a:r>
              <a:rPr lang="en-GB" sz="2000" dirty="0"/>
              <a:t>This expanded window can be passed directly to the same baseline model without any code changes. This is possible because the inputs and labels have the same number of time steps, and the baseline just forwards the input to the output:</a:t>
            </a:r>
            <a:endParaRPr lang="en-GB" dirty="0"/>
          </a:p>
        </p:txBody>
      </p:sp>
      <p:pic>
        <p:nvPicPr>
          <p:cNvPr id="6" name="Picture 5">
            <a:extLst>
              <a:ext uri="{FF2B5EF4-FFF2-40B4-BE49-F238E27FC236}">
                <a16:creationId xmlns:a16="http://schemas.microsoft.com/office/drawing/2014/main" id="{33711A9A-45F4-B712-FAEE-1165B0A5A2CE}"/>
              </a:ext>
            </a:extLst>
          </p:cNvPr>
          <p:cNvPicPr>
            <a:picLocks noChangeAspect="1"/>
          </p:cNvPicPr>
          <p:nvPr/>
        </p:nvPicPr>
        <p:blipFill>
          <a:blip r:embed="rId2"/>
          <a:stretch>
            <a:fillRect/>
          </a:stretch>
        </p:blipFill>
        <p:spPr>
          <a:xfrm>
            <a:off x="2139162" y="2412574"/>
            <a:ext cx="7537273" cy="2880994"/>
          </a:xfrm>
          <a:prstGeom prst="rect">
            <a:avLst/>
          </a:prstGeom>
        </p:spPr>
      </p:pic>
    </p:spTree>
    <p:extLst>
      <p:ext uri="{BB962C8B-B14F-4D97-AF65-F5344CB8AC3E}">
        <p14:creationId xmlns:p14="http://schemas.microsoft.com/office/powerpoint/2010/main" val="22193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9EEC2-FA5C-3D75-E7E2-10ACEFDDF5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67FF52-ABC8-6F7E-B341-7EBF9EEC7947}"/>
              </a:ext>
            </a:extLst>
          </p:cNvPr>
          <p:cNvSpPr>
            <a:spLocks noGrp="1"/>
          </p:cNvSpPr>
          <p:nvPr>
            <p:ph type="title"/>
          </p:nvPr>
        </p:nvSpPr>
        <p:spPr/>
        <p:txBody>
          <a:bodyPr/>
          <a:lstStyle/>
          <a:p>
            <a:r>
              <a:rPr lang="en-GB" dirty="0"/>
              <a:t>Expanded Baseline Model</a:t>
            </a:r>
          </a:p>
        </p:txBody>
      </p:sp>
      <p:sp>
        <p:nvSpPr>
          <p:cNvPr id="3" name="Content Placeholder 2">
            <a:extLst>
              <a:ext uri="{FF2B5EF4-FFF2-40B4-BE49-F238E27FC236}">
                <a16:creationId xmlns:a16="http://schemas.microsoft.com/office/drawing/2014/main" id="{53BAFC83-9444-861B-D76A-F7DE0B651018}"/>
              </a:ext>
            </a:extLst>
          </p:cNvPr>
          <p:cNvSpPr>
            <a:spLocks noGrp="1"/>
          </p:cNvSpPr>
          <p:nvPr>
            <p:ph idx="1"/>
          </p:nvPr>
        </p:nvSpPr>
        <p:spPr/>
        <p:txBody>
          <a:bodyPr>
            <a:normAutofit/>
          </a:bodyPr>
          <a:lstStyle/>
          <a:p>
            <a:r>
              <a:rPr lang="en-GB" sz="1600" dirty="0"/>
              <a:t>The blue Inputs line shows the input temperature at each time step. The model receives all features, this plot only shows the temperature.</a:t>
            </a:r>
          </a:p>
          <a:p>
            <a:r>
              <a:rPr lang="en-GB" sz="1600" dirty="0"/>
              <a:t>The green Labels dots show the target prediction value. These dots are shown at the prediction time, not the input time. That is why the range of labels is shifted 1 step relative to the inputs.</a:t>
            </a:r>
          </a:p>
          <a:p>
            <a:r>
              <a:rPr lang="en-GB" sz="1600" dirty="0"/>
              <a:t>The orange Predictions crosses are the model's prediction's for each output time step. If the model were predicting perfectly the predictions would land directly on the Labels.</a:t>
            </a:r>
          </a:p>
        </p:txBody>
      </p:sp>
      <p:pic>
        <p:nvPicPr>
          <p:cNvPr id="5" name="Picture 4">
            <a:extLst>
              <a:ext uri="{FF2B5EF4-FFF2-40B4-BE49-F238E27FC236}">
                <a16:creationId xmlns:a16="http://schemas.microsoft.com/office/drawing/2014/main" id="{14A059B1-5F0B-256B-65AC-9CC3B07A7583}"/>
              </a:ext>
            </a:extLst>
          </p:cNvPr>
          <p:cNvPicPr>
            <a:picLocks noChangeAspect="1"/>
          </p:cNvPicPr>
          <p:nvPr/>
        </p:nvPicPr>
        <p:blipFill>
          <a:blip r:embed="rId2"/>
          <a:stretch>
            <a:fillRect/>
          </a:stretch>
        </p:blipFill>
        <p:spPr>
          <a:xfrm>
            <a:off x="1412111" y="3116709"/>
            <a:ext cx="8981953" cy="3060254"/>
          </a:xfrm>
          <a:prstGeom prst="rect">
            <a:avLst/>
          </a:prstGeom>
        </p:spPr>
      </p:pic>
    </p:spTree>
    <p:extLst>
      <p:ext uri="{BB962C8B-B14F-4D97-AF65-F5344CB8AC3E}">
        <p14:creationId xmlns:p14="http://schemas.microsoft.com/office/powerpoint/2010/main" val="841070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106</TotalTime>
  <Words>792</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Arial Unicode MS</vt:lpstr>
      <vt:lpstr>Roboto</vt:lpstr>
      <vt:lpstr>Office Theme</vt:lpstr>
      <vt:lpstr>TF weather</vt:lpstr>
      <vt:lpstr>Data windowing</vt:lpstr>
      <vt:lpstr>Data windowing single 24 hour</vt:lpstr>
      <vt:lpstr>Data windowing single 1 hour</vt:lpstr>
      <vt:lpstr>Split Data 1 hour</vt:lpstr>
      <vt:lpstr>Single Step Models</vt:lpstr>
      <vt:lpstr>Baseline Model</vt:lpstr>
      <vt:lpstr>Expanded Baseline Model</vt:lpstr>
      <vt:lpstr>Expanded Baseline Model</vt:lpstr>
      <vt:lpstr>Linear Model</vt:lpstr>
      <vt:lpstr>Linear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Tony Shepherd</dc:creator>
  <cp:lastModifiedBy>Tony Shepherd</cp:lastModifiedBy>
  <cp:revision>2</cp:revision>
  <dcterms:created xsi:type="dcterms:W3CDTF">2024-12-31T12:52:47Z</dcterms:created>
  <dcterms:modified xsi:type="dcterms:W3CDTF">2024-12-31T14:39:32Z</dcterms:modified>
</cp:coreProperties>
</file>