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59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06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7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51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81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9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61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15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7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D091-D4CF-4964-A592-D676ACA13609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2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D091-D4CF-4964-A592-D676ACA13609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4CA8-683E-4015-9F27-68ACB5465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xmlns="" id="{197FE854-2782-4D1B-8290-4E61F401B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9943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340">
                  <a:extLst>
                    <a:ext uri="{9D8B030D-6E8A-4147-A177-3AD203B41FA5}">
                      <a16:colId xmlns:a16="http://schemas.microsoft.com/office/drawing/2014/main" xmlns="" val="3493652483"/>
                    </a:ext>
                  </a:extLst>
                </a:gridCol>
                <a:gridCol w="2190307">
                  <a:extLst>
                    <a:ext uri="{9D8B030D-6E8A-4147-A177-3AD203B41FA5}">
                      <a16:colId xmlns:a16="http://schemas.microsoft.com/office/drawing/2014/main" xmlns="" val="3722068090"/>
                    </a:ext>
                  </a:extLst>
                </a:gridCol>
                <a:gridCol w="2222204">
                  <a:extLst>
                    <a:ext uri="{9D8B030D-6E8A-4147-A177-3AD203B41FA5}">
                      <a16:colId xmlns:a16="http://schemas.microsoft.com/office/drawing/2014/main" xmlns="" val="2029782447"/>
                    </a:ext>
                  </a:extLst>
                </a:gridCol>
                <a:gridCol w="2225749">
                  <a:extLst>
                    <a:ext uri="{9D8B030D-6E8A-4147-A177-3AD203B41FA5}">
                      <a16:colId xmlns:a16="http://schemas.microsoft.com/office/drawing/2014/main" xmlns="" val="16090908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3994074102"/>
                    </a:ext>
                  </a:extLst>
                </a:gridCol>
              </a:tblGrid>
              <a:tr h="858374">
                <a:tc>
                  <a:txBody>
                    <a:bodyPr/>
                    <a:lstStyle/>
                    <a:p>
                      <a:pPr algn="ctr"/>
                      <a:endParaRPr lang="pt-B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TEMA: “SCRUM</a:t>
                      </a:r>
                      <a:r>
                        <a:rPr lang="pt-BR" sz="1400" baseline="0" dirty="0" smtClean="0">
                          <a:solidFill>
                            <a:schemeClr val="tx1"/>
                          </a:solidFill>
                        </a:rPr>
                        <a:t> CLOUD</a:t>
                      </a:r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OBJETIVOS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INDICADORES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METAS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AÇÕES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1666499"/>
                  </a:ext>
                </a:extLst>
              </a:tr>
              <a:tr h="14430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Contribuição para o </a:t>
                      </a:r>
                      <a:r>
                        <a:rPr lang="pt-B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negócio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Permitir o cadastro de membros de equipes, agendamento e realização (real-time) de reuniões com configuração de métricas customizáveis ​​e exportação dos resumos para os integrantes das mesmas.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Cerimonias para definição  de tarefas em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real das sprints a serem entregues.</a:t>
                      </a: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Diminuição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custo com a aplicação da metodologia.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%.</a:t>
                      </a: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reuniões</a:t>
                      </a:r>
                    </a:p>
                    <a:p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Planejamento das próximas tarefas a serem efetuadas.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9995284"/>
                  </a:ext>
                </a:extLst>
              </a:tr>
              <a:tr h="13303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 ao </a:t>
                      </a:r>
                      <a:r>
                        <a:rPr lang="pt-BR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Desenvolver uma aplicação web que permite equipes remotas de desenvolvimento realizado como cerimônias de 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planning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retrospective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aplicada na metodologia </a:t>
                      </a:r>
                      <a:r>
                        <a:rPr lang="pt-BR" sz="11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pt-BR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dados.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Planejamento estratégico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entregas.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%.</a:t>
                      </a: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Banco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dados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objetivo,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confiável 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consistente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Ativar 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metodologia ágil de entregas de atividades.</a:t>
                      </a: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1460961"/>
                  </a:ext>
                </a:extLst>
              </a:tr>
              <a:tr h="1473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Excelência operacional</a:t>
                      </a:r>
                      <a:r>
                        <a:rPr lang="pt-BR" sz="11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Fortalecimento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trabalho.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Reduzir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tempo de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atividade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maneira remota.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Organização das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tarefas a ser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entregues.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%.</a:t>
                      </a: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Melhoria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processo de organização de entrega de projetos.</a:t>
                      </a: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Complementação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processo de controle e votação de atividades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metodologia </a:t>
                      </a:r>
                      <a:r>
                        <a:rPr lang="pt-B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pt-B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Plannig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Poker”.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16718"/>
                  </a:ext>
                </a:extLst>
              </a:tr>
              <a:tr h="1753075"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 ao Futuro: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Melhorar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aperfeiçoar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aplicação da metodologia </a:t>
                      </a:r>
                      <a:r>
                        <a:rPr lang="pt-BR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Capacitar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profissionais na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usualidade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metodologia.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Otimizar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tomada de decisão 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baseado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 metodologia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Profissionais desenvolvidos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habilitados ao utilizar a metodologia Scrum com assertividade.</a:t>
                      </a: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Treinar 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desenvolvedores de projeto na metodologia </a:t>
                      </a:r>
                      <a:r>
                        <a:rPr lang="pt-B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pt-B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419377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xmlns="" id="{ED8889F6-64C8-44EB-821A-6743FFB6D2A5}"/>
              </a:ext>
            </a:extLst>
          </p:cNvPr>
          <p:cNvSpPr/>
          <p:nvPr/>
        </p:nvSpPr>
        <p:spPr>
          <a:xfrm>
            <a:off x="68915" y="1279120"/>
            <a:ext cx="1218068" cy="8931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Auxilio </a:t>
            </a:r>
            <a:r>
              <a:rPr lang="pt-BR" sz="900" b="1" dirty="0" smtClean="0">
                <a:solidFill>
                  <a:schemeClr val="tx1"/>
                </a:solidFill>
              </a:rPr>
              <a:t>na cerimonias </a:t>
            </a:r>
            <a:r>
              <a:rPr lang="pt-BR" sz="900" b="1" dirty="0" err="1" smtClean="0">
                <a:solidFill>
                  <a:schemeClr val="tx1"/>
                </a:solidFill>
              </a:rPr>
              <a:t>planning</a:t>
            </a:r>
            <a:r>
              <a:rPr lang="pt-BR" sz="900" b="1" dirty="0" smtClean="0">
                <a:solidFill>
                  <a:schemeClr val="tx1"/>
                </a:solidFill>
              </a:rPr>
              <a:t> e </a:t>
            </a:r>
            <a:r>
              <a:rPr lang="pt-BR" sz="900" b="1" dirty="0" err="1" smtClean="0">
                <a:solidFill>
                  <a:schemeClr val="tx1"/>
                </a:solidFill>
              </a:rPr>
              <a:t>restropective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C28399B9-6566-4DFC-8412-CE084A57C5BC}"/>
              </a:ext>
            </a:extLst>
          </p:cNvPr>
          <p:cNvSpPr/>
          <p:nvPr/>
        </p:nvSpPr>
        <p:spPr>
          <a:xfrm>
            <a:off x="1627781" y="1296159"/>
            <a:ext cx="1418779" cy="9168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endParaRPr lang="pt-BR" sz="9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pt-BR" sz="900" b="1" dirty="0" smtClean="0">
                <a:solidFill>
                  <a:schemeClr val="tx1"/>
                </a:solidFill>
              </a:rPr>
              <a:t>Aproveitamento do tempo e em modo </a:t>
            </a:r>
            <a:r>
              <a:rPr lang="pt-BR" sz="900" b="1" i="0" dirty="0" smtClean="0">
                <a:solidFill>
                  <a:schemeClr val="tx1"/>
                </a:solidFill>
                <a:effectLst/>
              </a:rPr>
              <a:t>remoto</a:t>
            </a:r>
            <a:endParaRPr lang="pt-BR" sz="900" b="1" dirty="0">
              <a:solidFill>
                <a:schemeClr val="tx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1BA3A6E2-85D6-48A0-9D7F-1CEEAD93C90D}"/>
              </a:ext>
            </a:extLst>
          </p:cNvPr>
          <p:cNvSpPr/>
          <p:nvPr/>
        </p:nvSpPr>
        <p:spPr>
          <a:xfrm>
            <a:off x="1" y="2701920"/>
            <a:ext cx="1260062" cy="8931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900" b="1" dirty="0" smtClean="0">
                <a:solidFill>
                  <a:schemeClr val="tx1"/>
                </a:solidFill>
              </a:rPr>
              <a:t>Definição </a:t>
            </a:r>
            <a:r>
              <a:rPr lang="pt-BR" sz="900" b="1" dirty="0">
                <a:solidFill>
                  <a:schemeClr val="tx1"/>
                </a:solidFill>
              </a:rPr>
              <a:t>de um processo </a:t>
            </a:r>
            <a:r>
              <a:rPr lang="pt-BR" sz="900" b="1" dirty="0" smtClean="0">
                <a:solidFill>
                  <a:schemeClr val="tx1"/>
                </a:solidFill>
              </a:rPr>
              <a:t>confiável;</a:t>
            </a:r>
            <a:endParaRPr lang="pt-BR" sz="900" b="1" dirty="0">
              <a:solidFill>
                <a:schemeClr val="tx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F076648E-2A1B-45D0-85E1-9A4672B87C7A}"/>
              </a:ext>
            </a:extLst>
          </p:cNvPr>
          <p:cNvSpPr/>
          <p:nvPr/>
        </p:nvSpPr>
        <p:spPr>
          <a:xfrm>
            <a:off x="1599039" y="2653215"/>
            <a:ext cx="1447521" cy="8931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Envolvimento total no desenvolvimento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3F13E965-5049-4F59-B262-B6D9C9959618}"/>
              </a:ext>
            </a:extLst>
          </p:cNvPr>
          <p:cNvSpPr/>
          <p:nvPr/>
        </p:nvSpPr>
        <p:spPr>
          <a:xfrm>
            <a:off x="-26928" y="3935354"/>
            <a:ext cx="1446028" cy="10739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900" b="1" dirty="0" smtClean="0">
                <a:solidFill>
                  <a:schemeClr val="tx1"/>
                </a:solidFill>
              </a:rPr>
              <a:t>Melhoria </a:t>
            </a:r>
            <a:r>
              <a:rPr lang="pt-BR" sz="900" b="1" dirty="0">
                <a:solidFill>
                  <a:schemeClr val="tx1"/>
                </a:solidFill>
              </a:rPr>
              <a:t>dos processos de controle de atividade definidas no </a:t>
            </a:r>
            <a:r>
              <a:rPr lang="pt-BR" sz="900" b="1" dirty="0" err="1">
                <a:solidFill>
                  <a:schemeClr val="tx1"/>
                </a:solidFill>
              </a:rPr>
              <a:t>plannig</a:t>
            </a:r>
            <a:r>
              <a:rPr lang="pt-BR" sz="900" b="1" dirty="0">
                <a:solidFill>
                  <a:schemeClr val="tx1"/>
                </a:solidFill>
              </a:rPr>
              <a:t> </a:t>
            </a:r>
            <a:r>
              <a:rPr lang="pt-BR" sz="900" b="1" dirty="0" err="1">
                <a:solidFill>
                  <a:schemeClr val="tx1"/>
                </a:solidFill>
              </a:rPr>
              <a:t>pooker</a:t>
            </a:r>
            <a:endParaRPr lang="pt-BR" sz="900" b="1" dirty="0">
              <a:solidFill>
                <a:schemeClr val="tx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E1689623-AC0D-496E-9250-E89FF69B3059}"/>
              </a:ext>
            </a:extLst>
          </p:cNvPr>
          <p:cNvSpPr/>
          <p:nvPr/>
        </p:nvSpPr>
        <p:spPr>
          <a:xfrm>
            <a:off x="1600533" y="3863546"/>
            <a:ext cx="1446027" cy="1155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</a:rPr>
              <a:t>Fortalecimento na organização e planejamento de entregas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5E24661A-1E63-45D4-B4CF-2ACBF1E89440}"/>
              </a:ext>
            </a:extLst>
          </p:cNvPr>
          <p:cNvSpPr/>
          <p:nvPr/>
        </p:nvSpPr>
        <p:spPr>
          <a:xfrm>
            <a:off x="489865" y="5493654"/>
            <a:ext cx="1540394" cy="11488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C</a:t>
            </a:r>
            <a:r>
              <a:rPr lang="pt-BR" sz="1000" b="1" dirty="0" smtClean="0">
                <a:solidFill>
                  <a:schemeClr val="tx1"/>
                </a:solidFill>
              </a:rPr>
              <a:t>apacitação profissional referente </a:t>
            </a:r>
            <a:r>
              <a:rPr lang="pt-BR" sz="1000" b="1" dirty="0">
                <a:solidFill>
                  <a:schemeClr val="tx1"/>
                </a:solidFill>
              </a:rPr>
              <a:t>ao </a:t>
            </a:r>
            <a:r>
              <a:rPr lang="pt-BR" sz="1000" b="1" dirty="0" smtClean="0">
                <a:solidFill>
                  <a:schemeClr val="tx1"/>
                </a:solidFill>
              </a:rPr>
              <a:t>metodologia </a:t>
            </a:r>
            <a:r>
              <a:rPr lang="pt-BR" sz="1000" b="1" dirty="0" err="1">
                <a:solidFill>
                  <a:schemeClr val="tx1"/>
                </a:solidFill>
              </a:rPr>
              <a:t>S</a:t>
            </a:r>
            <a:r>
              <a:rPr lang="pt-BR" sz="1000" b="1" dirty="0" err="1" smtClean="0">
                <a:solidFill>
                  <a:schemeClr val="tx1"/>
                </a:solidFill>
              </a:rPr>
              <a:t>crum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xmlns="" id="{2E75EAA1-ABF6-43B5-BB11-449532777BD4}"/>
              </a:ext>
            </a:extLst>
          </p:cNvPr>
          <p:cNvCxnSpPr>
            <a:cxnSpLocks/>
            <a:stCxn id="12" idx="4"/>
          </p:cNvCxnSpPr>
          <p:nvPr/>
        </p:nvCxnSpPr>
        <p:spPr>
          <a:xfrm rot="5400000" flipH="1" flipV="1">
            <a:off x="1127285" y="4723218"/>
            <a:ext cx="2052052" cy="1786498"/>
          </a:xfrm>
          <a:prstGeom prst="bentConnector3">
            <a:avLst>
              <a:gd name="adj1" fmla="val -1114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xmlns="" id="{865566AF-2EAC-4195-B639-E7C5C9901E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28713" y="4868917"/>
            <a:ext cx="964098" cy="285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xmlns="" id="{00B6AECB-6183-4364-B957-ED0898CF11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9469" y="3302397"/>
            <a:ext cx="672903" cy="1034461"/>
          </a:xfrm>
          <a:prstGeom prst="bentConnector3">
            <a:avLst>
              <a:gd name="adj1" fmla="val 468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Seta: da Esquerda para a Direita 28">
            <a:extLst>
              <a:ext uri="{FF2B5EF4-FFF2-40B4-BE49-F238E27FC236}">
                <a16:creationId xmlns:a16="http://schemas.microsoft.com/office/drawing/2014/main" xmlns="" id="{4CBEF6A7-331E-4297-8970-6B3315BA8149}"/>
              </a:ext>
            </a:extLst>
          </p:cNvPr>
          <p:cNvSpPr/>
          <p:nvPr/>
        </p:nvSpPr>
        <p:spPr>
          <a:xfrm>
            <a:off x="1270292" y="3010866"/>
            <a:ext cx="340470" cy="31022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xmlns="" id="{9B24C7F2-12A1-4927-BA32-2FFD2088BC4F}"/>
              </a:ext>
            </a:extLst>
          </p:cNvPr>
          <p:cNvCxnSpPr>
            <a:cxnSpLocks/>
          </p:cNvCxnSpPr>
          <p:nvPr/>
        </p:nvCxnSpPr>
        <p:spPr>
          <a:xfrm rot="10800000">
            <a:off x="1260063" y="2087791"/>
            <a:ext cx="749490" cy="61412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xmlns="" id="{FC86D396-6C83-4ADD-A9CA-9A9F649D8C07}"/>
              </a:ext>
            </a:extLst>
          </p:cNvPr>
          <p:cNvCxnSpPr>
            <a:cxnSpLocks/>
            <a:stCxn id="11" idx="7"/>
            <a:endCxn id="7" idx="5"/>
          </p:cNvCxnSpPr>
          <p:nvPr/>
        </p:nvCxnSpPr>
        <p:spPr>
          <a:xfrm rot="5400000" flipH="1" flipV="1">
            <a:off x="1859822" y="3053736"/>
            <a:ext cx="1953934" cy="39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eta: da Esquerda para a Direita 37">
            <a:extLst>
              <a:ext uri="{FF2B5EF4-FFF2-40B4-BE49-F238E27FC236}">
                <a16:creationId xmlns:a16="http://schemas.microsoft.com/office/drawing/2014/main" xmlns="" id="{4ABD5FE9-C4CE-4936-B8C8-A421B868E6CC}"/>
              </a:ext>
            </a:extLst>
          </p:cNvPr>
          <p:cNvSpPr/>
          <p:nvPr/>
        </p:nvSpPr>
        <p:spPr>
          <a:xfrm>
            <a:off x="1264376" y="1629709"/>
            <a:ext cx="363405" cy="240901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303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Barcelos</dc:creator>
  <cp:lastModifiedBy>Rodrigo Barcelos</cp:lastModifiedBy>
  <cp:revision>5</cp:revision>
  <dcterms:created xsi:type="dcterms:W3CDTF">2021-11-07T20:21:21Z</dcterms:created>
  <dcterms:modified xsi:type="dcterms:W3CDTF">2021-11-07T20:50:50Z</dcterms:modified>
</cp:coreProperties>
</file>