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DD091-D4CF-4964-A592-D676ACA13609}" type="datetimeFigureOut">
              <a:rPr lang="pt-BR" smtClean="0"/>
              <a:t>28/11/2021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F4CA8-683E-4015-9F27-68ACB5465B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3594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DD091-D4CF-4964-A592-D676ACA13609}" type="datetimeFigureOut">
              <a:rPr lang="pt-BR" smtClean="0"/>
              <a:t>28/11/2021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F4CA8-683E-4015-9F27-68ACB5465B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8065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DD091-D4CF-4964-A592-D676ACA13609}" type="datetimeFigureOut">
              <a:rPr lang="pt-BR" smtClean="0"/>
              <a:t>28/11/2021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F4CA8-683E-4015-9F27-68ACB5465B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9073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DD091-D4CF-4964-A592-D676ACA13609}" type="datetimeFigureOut">
              <a:rPr lang="pt-BR" smtClean="0"/>
              <a:t>28/11/2021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F4CA8-683E-4015-9F27-68ACB5465B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4517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DD091-D4CF-4964-A592-D676ACA13609}" type="datetimeFigureOut">
              <a:rPr lang="pt-BR" smtClean="0"/>
              <a:t>28/11/2021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F4CA8-683E-4015-9F27-68ACB5465B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3813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DD091-D4CF-4964-A592-D676ACA13609}" type="datetimeFigureOut">
              <a:rPr lang="pt-BR" smtClean="0"/>
              <a:t>28/11/2021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F4CA8-683E-4015-9F27-68ACB5465B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2952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DD091-D4CF-4964-A592-D676ACA13609}" type="datetimeFigureOut">
              <a:rPr lang="pt-BR" smtClean="0"/>
              <a:t>28/11/2021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F4CA8-683E-4015-9F27-68ACB5465B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3618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DD091-D4CF-4964-A592-D676ACA13609}" type="datetimeFigureOut">
              <a:rPr lang="pt-BR" smtClean="0"/>
              <a:t>28/11/2021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F4CA8-683E-4015-9F27-68ACB5465B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4157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DD091-D4CF-4964-A592-D676ACA13609}" type="datetimeFigureOut">
              <a:rPr lang="pt-BR" smtClean="0"/>
              <a:t>28/11/2021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F4CA8-683E-4015-9F27-68ACB5465B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6570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DD091-D4CF-4964-A592-D676ACA13609}" type="datetimeFigureOut">
              <a:rPr lang="pt-BR" smtClean="0"/>
              <a:t>28/11/2021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F4CA8-683E-4015-9F27-68ACB5465B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400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DD091-D4CF-4964-A592-D676ACA13609}" type="datetimeFigureOut">
              <a:rPr lang="pt-BR" smtClean="0"/>
              <a:t>28/11/2021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F4CA8-683E-4015-9F27-68ACB5465B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7029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DD091-D4CF-4964-A592-D676ACA13609}" type="datetimeFigureOut">
              <a:rPr lang="pt-BR" smtClean="0"/>
              <a:t>28/11/2021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DF4CA8-683E-4015-9F27-68ACB5465B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6331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4">
            <a:extLst>
              <a:ext uri="{FF2B5EF4-FFF2-40B4-BE49-F238E27FC236}">
                <a16:creationId xmlns="" xmlns:a16="http://schemas.microsoft.com/office/drawing/2014/main" id="{197FE854-2782-4D1B-8290-4E61F401B8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5563714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5340">
                  <a:extLst>
                    <a:ext uri="{9D8B030D-6E8A-4147-A177-3AD203B41FA5}">
                      <a16:colId xmlns="" xmlns:a16="http://schemas.microsoft.com/office/drawing/2014/main" val="3493652483"/>
                    </a:ext>
                  </a:extLst>
                </a:gridCol>
                <a:gridCol w="2190307">
                  <a:extLst>
                    <a:ext uri="{9D8B030D-6E8A-4147-A177-3AD203B41FA5}">
                      <a16:colId xmlns="" xmlns:a16="http://schemas.microsoft.com/office/drawing/2014/main" val="3722068090"/>
                    </a:ext>
                  </a:extLst>
                </a:gridCol>
                <a:gridCol w="2222204">
                  <a:extLst>
                    <a:ext uri="{9D8B030D-6E8A-4147-A177-3AD203B41FA5}">
                      <a16:colId xmlns="" xmlns:a16="http://schemas.microsoft.com/office/drawing/2014/main" val="2029782447"/>
                    </a:ext>
                  </a:extLst>
                </a:gridCol>
                <a:gridCol w="2225749">
                  <a:extLst>
                    <a:ext uri="{9D8B030D-6E8A-4147-A177-3AD203B41FA5}">
                      <a16:colId xmlns="" xmlns:a16="http://schemas.microsoft.com/office/drawing/2014/main" val="1609090878"/>
                    </a:ext>
                  </a:extLst>
                </a:gridCol>
                <a:gridCol w="2438400">
                  <a:extLst>
                    <a:ext uri="{9D8B030D-6E8A-4147-A177-3AD203B41FA5}">
                      <a16:colId xmlns="" xmlns:a16="http://schemas.microsoft.com/office/drawing/2014/main" val="3994074102"/>
                    </a:ext>
                  </a:extLst>
                </a:gridCol>
              </a:tblGrid>
              <a:tr h="858374">
                <a:tc>
                  <a:txBody>
                    <a:bodyPr/>
                    <a:lstStyle/>
                    <a:p>
                      <a:pPr algn="ctr"/>
                      <a:endParaRPr lang="pt-BR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TEMA: “SCRUM</a:t>
                      </a:r>
                      <a:r>
                        <a:rPr lang="pt-BR" sz="1400" baseline="0" dirty="0" smtClean="0">
                          <a:solidFill>
                            <a:schemeClr val="tx1"/>
                          </a:solidFill>
                        </a:rPr>
                        <a:t> CLOUD</a:t>
                      </a:r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”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pt-BR" sz="1400" b="1" dirty="0" smtClean="0">
                          <a:solidFill>
                            <a:schemeClr val="tx1"/>
                          </a:solidFill>
                        </a:rPr>
                        <a:t>OBJETIVOS</a:t>
                      </a:r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INDICADORES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METAS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AÇÕES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91666499"/>
                  </a:ext>
                </a:extLst>
              </a:tr>
              <a:tr h="144308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Contribuição para o </a:t>
                      </a:r>
                      <a:r>
                        <a:rPr lang="pt-BR" sz="11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negócio</a:t>
                      </a:r>
                      <a:endParaRPr lang="pt-BR" sz="11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pt-BR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Permitir o cadastro de membros de equipes, agendamento e realização (real-time) de reuniões com configuração de métricas customizáveis ​​e exportação dos resumos para os integrantes das mesmas.</a:t>
                      </a:r>
                      <a:endParaRPr lang="pt-BR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Cerimonias para definição  de tarefas em </a:t>
                      </a:r>
                      <a:r>
                        <a:rPr lang="pt-BR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tempo real das sprints a serem entregues.</a:t>
                      </a:r>
                    </a:p>
                    <a:p>
                      <a:endParaRPr lang="pt-BR" sz="11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pt-BR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Diminuição </a:t>
                      </a:r>
                      <a:r>
                        <a:rPr lang="pt-BR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 custo com a aplicação da metodologia.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100%. Prazo definir por</a:t>
                      </a:r>
                      <a:r>
                        <a:rPr lang="pt-BR" sz="11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Sprint</a:t>
                      </a:r>
                      <a:endParaRPr lang="pt-BR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pt-BR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pt-BR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pt-BR" sz="11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pt-BR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pt-BR" sz="11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11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</a:t>
                      </a:r>
                      <a:endParaRPr lang="pt-BR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Realizar</a:t>
                      </a:r>
                      <a:r>
                        <a:rPr lang="pt-BR" sz="11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reuniões</a:t>
                      </a:r>
                    </a:p>
                    <a:p>
                      <a:r>
                        <a:rPr lang="pt-BR" sz="11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Planejamento das próximas tarefas a serem efetuadas.</a:t>
                      </a:r>
                      <a:endParaRPr lang="pt-BR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pt-BR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69995284"/>
                  </a:ext>
                </a:extLst>
              </a:tr>
              <a:tr h="133030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Orientação ao </a:t>
                      </a:r>
                      <a:r>
                        <a:rPr lang="pt-BR" sz="11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usuário</a:t>
                      </a:r>
                      <a:endParaRPr lang="pt-BR" sz="11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pt-BR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Desenvolver uma aplicação web que permite equipes remotas de desenvolvimento realizado como cerimônias de </a:t>
                      </a:r>
                      <a:r>
                        <a:rPr lang="pt-BR" sz="1100" kern="1200" dirty="0" err="1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planning</a:t>
                      </a:r>
                      <a:r>
                        <a:rPr lang="pt-BR" sz="110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e </a:t>
                      </a:r>
                      <a:r>
                        <a:rPr lang="pt-BR" sz="1100" kern="1200" dirty="0" err="1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retrospective</a:t>
                      </a:r>
                      <a:r>
                        <a:rPr lang="pt-BR" sz="110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aplicada na metodologia </a:t>
                      </a:r>
                      <a:r>
                        <a:rPr lang="pt-BR" sz="1100" kern="1200" dirty="0" err="1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Scrum</a:t>
                      </a:r>
                      <a:r>
                        <a:rPr lang="pt-BR" sz="110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  <a:endParaRPr lang="pt-BR" sz="11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Visualização </a:t>
                      </a:r>
                      <a:r>
                        <a:rPr lang="pt-BR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 </a:t>
                      </a:r>
                      <a:r>
                        <a:rPr lang="pt-BR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dados.</a:t>
                      </a:r>
                      <a:endParaRPr lang="pt-BR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pt-BR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pt-BR" sz="11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pt-BR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Planejamento estratégico</a:t>
                      </a:r>
                      <a:r>
                        <a:rPr lang="pt-BR" sz="11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definição </a:t>
                      </a:r>
                      <a:r>
                        <a:rPr lang="pt-BR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das </a:t>
                      </a:r>
                      <a:r>
                        <a:rPr lang="pt-BR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entregas.</a:t>
                      </a:r>
                      <a:endParaRPr lang="pt-BR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pt-BR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  <a:r>
                        <a:rPr lang="pt-BR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%.</a:t>
                      </a:r>
                    </a:p>
                    <a:p>
                      <a:endParaRPr lang="pt-BR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pt-BR" sz="11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pt-BR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r>
                        <a:rPr lang="pt-BR" sz="11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11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</a:t>
                      </a:r>
                      <a:r>
                        <a:rPr lang="pt-BR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pt-BR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Definição </a:t>
                      </a:r>
                      <a:r>
                        <a:rPr lang="pt-BR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 </a:t>
                      </a:r>
                      <a:r>
                        <a:rPr lang="pt-BR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um</a:t>
                      </a:r>
                      <a:r>
                        <a:rPr lang="pt-BR" sz="11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Banco</a:t>
                      </a:r>
                      <a:r>
                        <a:rPr lang="pt-BR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 dados </a:t>
                      </a:r>
                      <a:r>
                        <a:rPr lang="pt-BR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objetivo, </a:t>
                      </a:r>
                      <a:r>
                        <a:rPr lang="pt-BR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confiável e </a:t>
                      </a:r>
                      <a:r>
                        <a:rPr lang="pt-BR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consistente</a:t>
                      </a:r>
                      <a:endParaRPr lang="pt-BR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pt-BR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Ativar  </a:t>
                      </a:r>
                      <a:r>
                        <a:rPr lang="pt-BR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uma metodologia ágil de entregas de atividades.</a:t>
                      </a:r>
                    </a:p>
                    <a:p>
                      <a:endParaRPr lang="pt-BR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71460961"/>
                  </a:ext>
                </a:extLst>
              </a:tr>
              <a:tr h="147315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Excelência operacional</a:t>
                      </a:r>
                      <a:r>
                        <a:rPr lang="pt-BR" sz="1100" b="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</a:t>
                      </a:r>
                    </a:p>
                    <a:p>
                      <a:endParaRPr lang="pt-BR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Fortalecimento </a:t>
                      </a:r>
                      <a:r>
                        <a:rPr lang="pt-BR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</a:t>
                      </a:r>
                    </a:p>
                    <a:p>
                      <a:r>
                        <a:rPr lang="pt-BR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organização </a:t>
                      </a:r>
                      <a:r>
                        <a:rPr lang="pt-BR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 </a:t>
                      </a:r>
                      <a:r>
                        <a:rPr lang="pt-BR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trabalho.</a:t>
                      </a:r>
                      <a:endParaRPr lang="pt-BR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Reduzir </a:t>
                      </a:r>
                      <a:r>
                        <a:rPr lang="pt-BR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tempo de </a:t>
                      </a:r>
                      <a:r>
                        <a:rPr lang="pt-BR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classificação </a:t>
                      </a:r>
                      <a:r>
                        <a:rPr lang="pt-BR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 </a:t>
                      </a:r>
                      <a:r>
                        <a:rPr lang="pt-BR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cada</a:t>
                      </a:r>
                      <a:r>
                        <a:rPr lang="pt-BR" sz="11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atividade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 maneira remota.</a:t>
                      </a:r>
                      <a:endParaRPr lang="pt-BR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pt-BR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Organização das</a:t>
                      </a:r>
                      <a:r>
                        <a:rPr lang="pt-BR" sz="11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tarefas a ser</a:t>
                      </a:r>
                      <a:r>
                        <a:rPr lang="pt-BR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entregues.</a:t>
                      </a:r>
                      <a:endParaRPr lang="pt-BR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pt-BR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pt-BR" sz="11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pt-BR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Tempo </a:t>
                      </a:r>
                      <a:r>
                        <a:rPr lang="pt-BR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 </a:t>
                      </a:r>
                      <a:r>
                        <a:rPr lang="pt-BR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classificação</a:t>
                      </a:r>
                      <a:endParaRPr lang="pt-BR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  <a:r>
                        <a:rPr lang="pt-BR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%.</a:t>
                      </a:r>
                    </a:p>
                    <a:p>
                      <a:endParaRPr lang="pt-BR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pt-BR" sz="11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pt-BR" sz="11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pt-BR" sz="11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r>
                        <a:rPr lang="pt-BR" sz="1100" baseline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1100" baseline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</a:t>
                      </a:r>
                      <a:endParaRPr lang="pt-BR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Melhoria </a:t>
                      </a:r>
                      <a:r>
                        <a:rPr lang="pt-BR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 processo de organização de entrega de projetos.</a:t>
                      </a:r>
                    </a:p>
                    <a:p>
                      <a:r>
                        <a:rPr lang="pt-BR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Complementação </a:t>
                      </a:r>
                      <a:r>
                        <a:rPr lang="pt-BR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 processo de controle e votação de atividades </a:t>
                      </a:r>
                      <a:r>
                        <a:rPr lang="pt-BR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metodologia </a:t>
                      </a:r>
                      <a:r>
                        <a:rPr lang="pt-BR" sz="11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Scrum</a:t>
                      </a:r>
                      <a:r>
                        <a:rPr lang="pt-BR" sz="11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“</a:t>
                      </a:r>
                      <a:r>
                        <a:rPr lang="pt-BR" sz="11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Plannig</a:t>
                      </a:r>
                      <a:r>
                        <a:rPr lang="pt-BR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Poker”.</a:t>
                      </a:r>
                      <a:endParaRPr lang="pt-BR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8516718"/>
                  </a:ext>
                </a:extLst>
              </a:tr>
              <a:tr h="1753075">
                <a:tc>
                  <a:txBody>
                    <a:bodyPr/>
                    <a:lstStyle/>
                    <a:p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Orientação ao Futuro: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Melhorar </a:t>
                      </a:r>
                      <a:r>
                        <a:rPr lang="pt-BR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 </a:t>
                      </a:r>
                      <a:r>
                        <a:rPr lang="pt-BR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aperfeiçoar</a:t>
                      </a:r>
                      <a:r>
                        <a:rPr lang="pt-BR" sz="11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 aplicação da metodologia </a:t>
                      </a:r>
                      <a:r>
                        <a:rPr lang="pt-BR" sz="11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Scrum</a:t>
                      </a:r>
                      <a:r>
                        <a:rPr lang="pt-BR" sz="11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pt-BR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pt-BR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Capacitar </a:t>
                      </a:r>
                      <a:r>
                        <a:rPr lang="pt-BR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os profissionais na </a:t>
                      </a:r>
                      <a:r>
                        <a:rPr lang="pt-BR" sz="11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usuabilidade</a:t>
                      </a:r>
                      <a:r>
                        <a:rPr lang="pt-BR" sz="11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da metodologia.</a:t>
                      </a:r>
                      <a:endParaRPr lang="pt-BR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pt-BR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Otimizar </a:t>
                      </a:r>
                      <a:r>
                        <a:rPr lang="pt-BR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 tomada de decisão </a:t>
                      </a:r>
                      <a:r>
                        <a:rPr lang="pt-BR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baseado</a:t>
                      </a:r>
                      <a:r>
                        <a:rPr lang="pt-BR" sz="11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na metodologia</a:t>
                      </a:r>
                      <a:r>
                        <a:rPr lang="pt-BR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11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Scrum</a:t>
                      </a:r>
                      <a:r>
                        <a:rPr lang="pt-BR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pt-BR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Profissionais desenvolvidos </a:t>
                      </a:r>
                      <a:r>
                        <a:rPr lang="pt-BR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 habilitados ao utilizar a metodologia Scrum com assertividade.</a:t>
                      </a:r>
                    </a:p>
                    <a:p>
                      <a:endParaRPr lang="pt-BR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100%.</a:t>
                      </a:r>
                      <a:endParaRPr lang="pt-BR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Treinar </a:t>
                      </a:r>
                      <a:r>
                        <a:rPr lang="pt-BR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os desenvolvedores de projeto na metodologia </a:t>
                      </a:r>
                      <a:r>
                        <a:rPr lang="pt-BR" sz="11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Scrum</a:t>
                      </a:r>
                      <a:r>
                        <a:rPr lang="pt-BR" sz="11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pt-BR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pt-BR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pt-BR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6419377"/>
                  </a:ext>
                </a:extLst>
              </a:tr>
            </a:tbl>
          </a:graphicData>
        </a:graphic>
      </p:graphicFrame>
      <p:sp>
        <p:nvSpPr>
          <p:cNvPr id="6" name="Elipse 5">
            <a:extLst>
              <a:ext uri="{FF2B5EF4-FFF2-40B4-BE49-F238E27FC236}">
                <a16:creationId xmlns="" xmlns:a16="http://schemas.microsoft.com/office/drawing/2014/main" id="{ED8889F6-64C8-44EB-821A-6743FFB6D2A5}"/>
              </a:ext>
            </a:extLst>
          </p:cNvPr>
          <p:cNvSpPr/>
          <p:nvPr/>
        </p:nvSpPr>
        <p:spPr>
          <a:xfrm>
            <a:off x="68915" y="1279120"/>
            <a:ext cx="1218068" cy="89313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 b="1" dirty="0">
                <a:solidFill>
                  <a:schemeClr val="tx1"/>
                </a:solidFill>
              </a:rPr>
              <a:t>Auxilio </a:t>
            </a:r>
            <a:r>
              <a:rPr lang="pt-BR" sz="900" b="1" dirty="0" smtClean="0">
                <a:solidFill>
                  <a:schemeClr val="tx1"/>
                </a:solidFill>
              </a:rPr>
              <a:t>na cerimonias </a:t>
            </a:r>
            <a:r>
              <a:rPr lang="pt-BR" sz="900" b="1" dirty="0" err="1" smtClean="0">
                <a:solidFill>
                  <a:schemeClr val="tx1"/>
                </a:solidFill>
              </a:rPr>
              <a:t>planning</a:t>
            </a:r>
            <a:r>
              <a:rPr lang="pt-BR" sz="900" b="1" dirty="0" smtClean="0">
                <a:solidFill>
                  <a:schemeClr val="tx1"/>
                </a:solidFill>
              </a:rPr>
              <a:t> e </a:t>
            </a:r>
            <a:r>
              <a:rPr lang="pt-BR" sz="900" b="1" dirty="0" err="1" smtClean="0">
                <a:solidFill>
                  <a:schemeClr val="tx1"/>
                </a:solidFill>
              </a:rPr>
              <a:t>restropective</a:t>
            </a:r>
            <a:endParaRPr lang="pt-BR" sz="900" dirty="0">
              <a:solidFill>
                <a:schemeClr val="tx1"/>
              </a:solidFill>
            </a:endParaRPr>
          </a:p>
        </p:txBody>
      </p:sp>
      <p:sp>
        <p:nvSpPr>
          <p:cNvPr id="7" name="Elipse 6">
            <a:extLst>
              <a:ext uri="{FF2B5EF4-FFF2-40B4-BE49-F238E27FC236}">
                <a16:creationId xmlns="" xmlns:a16="http://schemas.microsoft.com/office/drawing/2014/main" id="{C28399B9-6566-4DFC-8412-CE084A57C5BC}"/>
              </a:ext>
            </a:extLst>
          </p:cNvPr>
          <p:cNvSpPr/>
          <p:nvPr/>
        </p:nvSpPr>
        <p:spPr>
          <a:xfrm>
            <a:off x="1627781" y="1296159"/>
            <a:ext cx="1418779" cy="91687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900" b="1" dirty="0" smtClean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algn="ctr"/>
            <a:endParaRPr lang="pt-BR" sz="900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pt-BR" sz="900" b="1" dirty="0" smtClean="0">
                <a:solidFill>
                  <a:schemeClr val="tx1"/>
                </a:solidFill>
              </a:rPr>
              <a:t>Aproveitamento do tempo e em modo </a:t>
            </a:r>
            <a:r>
              <a:rPr lang="pt-BR" sz="900" b="1" i="0" dirty="0" smtClean="0">
                <a:solidFill>
                  <a:schemeClr val="tx1"/>
                </a:solidFill>
                <a:effectLst/>
              </a:rPr>
              <a:t>remoto</a:t>
            </a:r>
            <a:endParaRPr lang="pt-BR" sz="900" b="1" dirty="0">
              <a:solidFill>
                <a:schemeClr val="tx1"/>
              </a:solidFill>
            </a:endParaRPr>
          </a:p>
          <a:p>
            <a:pPr algn="ctr"/>
            <a:endParaRPr lang="pt-BR" dirty="0"/>
          </a:p>
        </p:txBody>
      </p:sp>
      <p:sp>
        <p:nvSpPr>
          <p:cNvPr id="8" name="Elipse 7">
            <a:extLst>
              <a:ext uri="{FF2B5EF4-FFF2-40B4-BE49-F238E27FC236}">
                <a16:creationId xmlns="" xmlns:a16="http://schemas.microsoft.com/office/drawing/2014/main" id="{1BA3A6E2-85D6-48A0-9D7F-1CEEAD93C90D}"/>
              </a:ext>
            </a:extLst>
          </p:cNvPr>
          <p:cNvSpPr/>
          <p:nvPr/>
        </p:nvSpPr>
        <p:spPr>
          <a:xfrm>
            <a:off x="1" y="2701920"/>
            <a:ext cx="1260062" cy="89313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900" b="1" dirty="0" smtClean="0">
              <a:solidFill>
                <a:schemeClr val="tx1"/>
              </a:solidFill>
            </a:endParaRPr>
          </a:p>
          <a:p>
            <a:pPr algn="ctr"/>
            <a:r>
              <a:rPr lang="pt-BR" sz="900" b="1" dirty="0" smtClean="0">
                <a:solidFill>
                  <a:schemeClr val="tx1"/>
                </a:solidFill>
              </a:rPr>
              <a:t>Definição </a:t>
            </a:r>
            <a:r>
              <a:rPr lang="pt-BR" sz="900" b="1" dirty="0">
                <a:solidFill>
                  <a:schemeClr val="tx1"/>
                </a:solidFill>
              </a:rPr>
              <a:t>de um processo </a:t>
            </a:r>
            <a:r>
              <a:rPr lang="pt-BR" sz="900" b="1" dirty="0" smtClean="0">
                <a:solidFill>
                  <a:schemeClr val="tx1"/>
                </a:solidFill>
              </a:rPr>
              <a:t>confiável;</a:t>
            </a:r>
            <a:endParaRPr lang="pt-BR" sz="900" b="1" dirty="0">
              <a:solidFill>
                <a:schemeClr val="tx1"/>
              </a:solidFill>
            </a:endParaRPr>
          </a:p>
          <a:p>
            <a:pPr algn="ctr"/>
            <a:endParaRPr lang="pt-BR" dirty="0"/>
          </a:p>
        </p:txBody>
      </p:sp>
      <p:sp>
        <p:nvSpPr>
          <p:cNvPr id="9" name="Elipse 8">
            <a:extLst>
              <a:ext uri="{FF2B5EF4-FFF2-40B4-BE49-F238E27FC236}">
                <a16:creationId xmlns="" xmlns:a16="http://schemas.microsoft.com/office/drawing/2014/main" id="{F076648E-2A1B-45D0-85E1-9A4672B87C7A}"/>
              </a:ext>
            </a:extLst>
          </p:cNvPr>
          <p:cNvSpPr/>
          <p:nvPr/>
        </p:nvSpPr>
        <p:spPr>
          <a:xfrm>
            <a:off x="1599039" y="2653215"/>
            <a:ext cx="1447521" cy="89313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 b="1" dirty="0">
                <a:solidFill>
                  <a:schemeClr val="tx1"/>
                </a:solidFill>
              </a:rPr>
              <a:t>Envolvimento total no desenvolvimento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="" xmlns:a16="http://schemas.microsoft.com/office/drawing/2014/main" id="{3F13E965-5049-4F59-B262-B6D9C9959618}"/>
              </a:ext>
            </a:extLst>
          </p:cNvPr>
          <p:cNvSpPr/>
          <p:nvPr/>
        </p:nvSpPr>
        <p:spPr>
          <a:xfrm>
            <a:off x="-26928" y="3935354"/>
            <a:ext cx="1446028" cy="107395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900" b="1" dirty="0" smtClean="0">
              <a:solidFill>
                <a:schemeClr val="tx1"/>
              </a:solidFill>
            </a:endParaRPr>
          </a:p>
          <a:p>
            <a:pPr algn="ctr"/>
            <a:r>
              <a:rPr lang="pt-BR" sz="900" b="1" dirty="0" smtClean="0">
                <a:solidFill>
                  <a:schemeClr val="tx1"/>
                </a:solidFill>
              </a:rPr>
              <a:t>Melhoria </a:t>
            </a:r>
            <a:r>
              <a:rPr lang="pt-BR" sz="900" b="1" dirty="0">
                <a:solidFill>
                  <a:schemeClr val="tx1"/>
                </a:solidFill>
              </a:rPr>
              <a:t>dos processos de controle de atividade definidas no </a:t>
            </a:r>
            <a:r>
              <a:rPr lang="pt-BR" sz="900" b="1" dirty="0" err="1">
                <a:solidFill>
                  <a:schemeClr val="tx1"/>
                </a:solidFill>
              </a:rPr>
              <a:t>plannig</a:t>
            </a:r>
            <a:r>
              <a:rPr lang="pt-BR" sz="900" b="1" dirty="0">
                <a:solidFill>
                  <a:schemeClr val="tx1"/>
                </a:solidFill>
              </a:rPr>
              <a:t> </a:t>
            </a:r>
            <a:r>
              <a:rPr lang="pt-BR" sz="900" b="1" dirty="0" err="1">
                <a:solidFill>
                  <a:schemeClr val="tx1"/>
                </a:solidFill>
              </a:rPr>
              <a:t>pooker</a:t>
            </a:r>
            <a:endParaRPr lang="pt-BR" sz="900" b="1" dirty="0">
              <a:solidFill>
                <a:schemeClr val="tx1"/>
              </a:solidFill>
            </a:endParaRPr>
          </a:p>
          <a:p>
            <a:pPr algn="ctr"/>
            <a:endParaRPr lang="pt-BR" dirty="0"/>
          </a:p>
        </p:txBody>
      </p:sp>
      <p:sp>
        <p:nvSpPr>
          <p:cNvPr id="11" name="Elipse 10">
            <a:extLst>
              <a:ext uri="{FF2B5EF4-FFF2-40B4-BE49-F238E27FC236}">
                <a16:creationId xmlns="" xmlns:a16="http://schemas.microsoft.com/office/drawing/2014/main" id="{E1689623-AC0D-496E-9250-E89FF69B3059}"/>
              </a:ext>
            </a:extLst>
          </p:cNvPr>
          <p:cNvSpPr/>
          <p:nvPr/>
        </p:nvSpPr>
        <p:spPr>
          <a:xfrm>
            <a:off x="1600533" y="3863546"/>
            <a:ext cx="1446027" cy="115504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 b="1" dirty="0">
                <a:solidFill>
                  <a:schemeClr val="tx1"/>
                </a:solidFill>
              </a:rPr>
              <a:t>Fortalecimento na organização e planejamento de entregas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="" xmlns:a16="http://schemas.microsoft.com/office/drawing/2014/main" id="{5E24661A-1E63-45D4-B4CF-2ACBF1E89440}"/>
              </a:ext>
            </a:extLst>
          </p:cNvPr>
          <p:cNvSpPr/>
          <p:nvPr/>
        </p:nvSpPr>
        <p:spPr>
          <a:xfrm>
            <a:off x="489865" y="5493654"/>
            <a:ext cx="1540394" cy="114883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b="1" dirty="0">
                <a:solidFill>
                  <a:schemeClr val="tx1"/>
                </a:solidFill>
              </a:rPr>
              <a:t>C</a:t>
            </a:r>
            <a:r>
              <a:rPr lang="pt-BR" sz="1000" b="1" dirty="0" smtClean="0">
                <a:solidFill>
                  <a:schemeClr val="tx1"/>
                </a:solidFill>
              </a:rPr>
              <a:t>apacitação profissional referente </a:t>
            </a:r>
            <a:r>
              <a:rPr lang="pt-BR" sz="1000" b="1" dirty="0">
                <a:solidFill>
                  <a:schemeClr val="tx1"/>
                </a:solidFill>
              </a:rPr>
              <a:t>ao </a:t>
            </a:r>
            <a:r>
              <a:rPr lang="pt-BR" sz="1000" b="1" dirty="0" smtClean="0">
                <a:solidFill>
                  <a:schemeClr val="tx1"/>
                </a:solidFill>
              </a:rPr>
              <a:t>metodologia </a:t>
            </a:r>
            <a:r>
              <a:rPr lang="pt-BR" sz="1000" b="1" dirty="0" err="1">
                <a:solidFill>
                  <a:schemeClr val="tx1"/>
                </a:solidFill>
              </a:rPr>
              <a:t>S</a:t>
            </a:r>
            <a:r>
              <a:rPr lang="pt-BR" sz="1000" b="1" dirty="0" err="1" smtClean="0">
                <a:solidFill>
                  <a:schemeClr val="tx1"/>
                </a:solidFill>
              </a:rPr>
              <a:t>crum</a:t>
            </a:r>
            <a:endParaRPr lang="pt-BR" sz="1000" b="1" dirty="0">
              <a:solidFill>
                <a:schemeClr val="tx1"/>
              </a:solidFill>
            </a:endParaRPr>
          </a:p>
        </p:txBody>
      </p:sp>
      <p:cxnSp>
        <p:nvCxnSpPr>
          <p:cNvPr id="5" name="Conector: Angulado 4">
            <a:extLst>
              <a:ext uri="{FF2B5EF4-FFF2-40B4-BE49-F238E27FC236}">
                <a16:creationId xmlns="" xmlns:a16="http://schemas.microsoft.com/office/drawing/2014/main" id="{2E75EAA1-ABF6-43B5-BB11-449532777BD4}"/>
              </a:ext>
            </a:extLst>
          </p:cNvPr>
          <p:cNvCxnSpPr>
            <a:cxnSpLocks/>
            <a:stCxn id="12" idx="4"/>
          </p:cNvCxnSpPr>
          <p:nvPr/>
        </p:nvCxnSpPr>
        <p:spPr>
          <a:xfrm rot="5400000" flipH="1" flipV="1">
            <a:off x="1127285" y="4723218"/>
            <a:ext cx="2052052" cy="1786498"/>
          </a:xfrm>
          <a:prstGeom prst="bentConnector3">
            <a:avLst>
              <a:gd name="adj1" fmla="val -11140"/>
            </a:avLst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onector: Angulado 15">
            <a:extLst>
              <a:ext uri="{FF2B5EF4-FFF2-40B4-BE49-F238E27FC236}">
                <a16:creationId xmlns="" xmlns:a16="http://schemas.microsoft.com/office/drawing/2014/main" id="{865566AF-2EAC-4195-B639-E7C5C9901E2F}"/>
              </a:ext>
            </a:extLst>
          </p:cNvPr>
          <p:cNvCxnSpPr>
            <a:cxnSpLocks/>
          </p:cNvCxnSpPr>
          <p:nvPr/>
        </p:nvCxnSpPr>
        <p:spPr>
          <a:xfrm rot="16200000" flipV="1">
            <a:off x="1128713" y="4868917"/>
            <a:ext cx="964098" cy="28537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Conector: Angulado 22">
            <a:extLst>
              <a:ext uri="{FF2B5EF4-FFF2-40B4-BE49-F238E27FC236}">
                <a16:creationId xmlns="" xmlns:a16="http://schemas.microsoft.com/office/drawing/2014/main" id="{00B6AECB-6183-4364-B957-ED0898CF111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489469" y="3302397"/>
            <a:ext cx="672903" cy="1034461"/>
          </a:xfrm>
          <a:prstGeom prst="bentConnector3">
            <a:avLst>
              <a:gd name="adj1" fmla="val 4684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Seta: da Esquerda para a Direita 28">
            <a:extLst>
              <a:ext uri="{FF2B5EF4-FFF2-40B4-BE49-F238E27FC236}">
                <a16:creationId xmlns="" xmlns:a16="http://schemas.microsoft.com/office/drawing/2014/main" id="{4CBEF6A7-331E-4297-8970-6B3315BA8149}"/>
              </a:ext>
            </a:extLst>
          </p:cNvPr>
          <p:cNvSpPr/>
          <p:nvPr/>
        </p:nvSpPr>
        <p:spPr>
          <a:xfrm>
            <a:off x="1270292" y="3010866"/>
            <a:ext cx="340470" cy="310227"/>
          </a:xfrm>
          <a:prstGeom prst="left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1" name="Conector: Angulado 30">
            <a:extLst>
              <a:ext uri="{FF2B5EF4-FFF2-40B4-BE49-F238E27FC236}">
                <a16:creationId xmlns="" xmlns:a16="http://schemas.microsoft.com/office/drawing/2014/main" id="{9B24C7F2-12A1-4927-BA32-2FFD2088BC4F}"/>
              </a:ext>
            </a:extLst>
          </p:cNvPr>
          <p:cNvCxnSpPr>
            <a:cxnSpLocks/>
          </p:cNvCxnSpPr>
          <p:nvPr/>
        </p:nvCxnSpPr>
        <p:spPr>
          <a:xfrm rot="10800000">
            <a:off x="1260063" y="2087791"/>
            <a:ext cx="749490" cy="614129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Conector: Angulado 33">
            <a:extLst>
              <a:ext uri="{FF2B5EF4-FFF2-40B4-BE49-F238E27FC236}">
                <a16:creationId xmlns="" xmlns:a16="http://schemas.microsoft.com/office/drawing/2014/main" id="{FC86D396-6C83-4ADD-A9CA-9A9F649D8C07}"/>
              </a:ext>
            </a:extLst>
          </p:cNvPr>
          <p:cNvCxnSpPr>
            <a:cxnSpLocks/>
            <a:stCxn id="11" idx="7"/>
            <a:endCxn id="7" idx="5"/>
          </p:cNvCxnSpPr>
          <p:nvPr/>
        </p:nvCxnSpPr>
        <p:spPr>
          <a:xfrm rot="5400000" flipH="1" flipV="1">
            <a:off x="1859822" y="3053736"/>
            <a:ext cx="1953934" cy="399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Seta: da Esquerda para a Direita 37">
            <a:extLst>
              <a:ext uri="{FF2B5EF4-FFF2-40B4-BE49-F238E27FC236}">
                <a16:creationId xmlns="" xmlns:a16="http://schemas.microsoft.com/office/drawing/2014/main" id="{4ABD5FE9-C4CE-4936-B8C8-A421B868E6CC}"/>
              </a:ext>
            </a:extLst>
          </p:cNvPr>
          <p:cNvSpPr/>
          <p:nvPr/>
        </p:nvSpPr>
        <p:spPr>
          <a:xfrm>
            <a:off x="1264376" y="1629709"/>
            <a:ext cx="363405" cy="240901"/>
          </a:xfrm>
          <a:prstGeom prst="left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7069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308</Words>
  <Application>Microsoft Office PowerPoint</Application>
  <PresentationFormat>Widescreen</PresentationFormat>
  <Paragraphs>68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Rodrigo Barcelos</dc:creator>
  <cp:lastModifiedBy>Rodrigo Barcelos</cp:lastModifiedBy>
  <cp:revision>10</cp:revision>
  <dcterms:created xsi:type="dcterms:W3CDTF">2021-11-07T20:21:21Z</dcterms:created>
  <dcterms:modified xsi:type="dcterms:W3CDTF">2021-11-28T21:14:05Z</dcterms:modified>
</cp:coreProperties>
</file>