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63" r:id="rId2"/>
    <p:sldId id="271" r:id="rId3"/>
    <p:sldId id="264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73" r:id="rId13"/>
    <p:sldId id="274" r:id="rId14"/>
    <p:sldId id="265" r:id="rId15"/>
    <p:sldId id="275" r:id="rId16"/>
    <p:sldId id="268" r:id="rId17"/>
    <p:sldId id="276" r:id="rId18"/>
    <p:sldId id="277" r:id="rId19"/>
    <p:sldId id="278" r:id="rId20"/>
    <p:sldId id="279" r:id="rId21"/>
    <p:sldId id="269" r:id="rId22"/>
    <p:sldId id="272" r:id="rId23"/>
    <p:sldId id="280" r:id="rId24"/>
    <p:sldId id="267" r:id="rId25"/>
    <p:sldId id="281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80" d="100"/>
          <a:sy n="80" d="100"/>
        </p:scale>
        <p:origin x="72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821BC-1969-4717-B67D-C2930820D0F1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A7E63-B318-4765-8B0C-7D4A0A043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29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46BC3-0B19-441F-B10C-71E57BDC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F46EFD-124A-41FF-B8C9-9FAB10523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0A8744-FD32-4C0A-9B8C-1DFB08FC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4BE4-73E2-45D2-B402-4BD743BE403B}" type="datetime1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03BBF9-07AD-4A5F-8C88-D5DCD600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C23C35-BBD6-42FE-A03C-DE49415C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7389-E979-453A-A647-52629DA49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99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76F42-5793-4DBE-ADD8-40502B45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7BEF07-2A24-49EE-9FD0-F3F2C1CE6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FC5219-09D0-462E-B270-A65D74CE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F9FB-D68C-4955-8EC8-302849E5B5CA}" type="datetime1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E63021-A728-40F7-9012-5812172A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E4C75D-EB74-4D83-B3FA-57EA5C79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7389-E979-453A-A647-52629DA49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1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C79591-A4F7-4C67-B24F-2AF3EC1D4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8A4D7C-2169-4614-9E49-81DBEF512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42AA61-FDBA-49E3-BA92-0D21A740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927B-3ED7-41C9-9D00-178717034AB5}" type="datetime1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E7B853-5824-4075-BCF8-AB1A9185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8A9A47-5954-4EF8-9501-CCD45D9E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7389-E979-453A-A647-52629DA49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06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CB3BA-781A-4934-86A4-E7804BA1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E8F31-A171-44F7-BE26-17F12D135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267054-CA2E-4540-BD0E-716609F0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0521-FDB5-4E58-AE75-53A8D2E6DFC8}" type="datetime1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10A5D6-2128-475C-8F6B-321FF823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4E3CEF-0DFA-44FF-A667-9D2C61D0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7389-E979-453A-A647-52629DA49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7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2A266-168A-4238-AD9A-4824E8D3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DE76E8-4C84-4DF3-A4C9-C3CEDDC45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97162A-2677-43E1-90C0-69B72003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9693-74A6-411E-BFA4-B288CB2E0ABB}" type="datetime1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B9FF1D-CA43-4494-82D2-303D294B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473D9C-714B-4626-96EB-E3BD3965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7389-E979-453A-A647-52629DA49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88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DB57D-6492-4011-B904-25CA635A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EE18E-C952-48AA-8B7A-AA46C71D3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4A6FE9-158F-4998-A895-7007F8C2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699ED8-FE34-4E20-9500-BF65890B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ABA8-653E-49D9-889D-2F72DE2B5CE7}" type="datetime1">
              <a:rPr lang="pt-BR" smtClean="0"/>
              <a:t>15/09/2021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E35700-66CF-4B32-95F2-39C2E5A5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95806C-58EF-42C2-B1F8-7549C71D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7389-E979-453A-A647-52629DA49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12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31AF7-FDBA-4A51-8817-15DF8EBA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4B4E45-9364-4DF3-A66E-CC6784B0B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741AB8-BC2B-4F23-B5B7-47F5D5D97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214809-8DE0-4FEA-BDB3-787FDF0A6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6836AA-C755-44EE-9680-4223D11F2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928780-BF50-43EC-9B70-EDEE97C1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1732-3012-4635-A4C5-6E6A3C4D8B93}" type="datetime1">
              <a:rPr lang="pt-BR" smtClean="0"/>
              <a:t>15/09/2021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B39B8D-ED25-4F67-91B7-2C72BD0B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BAF755-A42D-49BC-BC27-39C4CB35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7389-E979-453A-A647-52629DA49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05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576E2-D7B4-4A26-9DDE-8746E65C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7D21C8-9A07-4BE0-BD8A-DBED78FA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84A4-5090-49AA-B9F6-3D8BD1D34876}" type="datetime1">
              <a:rPr lang="pt-BR" smtClean="0"/>
              <a:t>15/09/2021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DCD3D1-A5F8-40E2-8753-A169AA17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8C900A-92A6-4DD2-8ABF-DD2E777E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7389-E979-453A-A647-52629DA49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65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0D70F49-959C-4C1C-BCC1-2B2A6303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921-EE03-401C-BA24-144FFFFE963F}" type="datetime1">
              <a:rPr lang="pt-BR" smtClean="0"/>
              <a:t>15/09/2021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94B4FE-DEDE-4975-B228-3FE223E1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6E22EF-DF63-4058-9EF8-099D7CCD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7389-E979-453A-A647-52629DA49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28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B6F87-2248-4544-886F-837A5CB9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E7096B-58F8-4C03-83E4-4B897413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723787-8878-4BFE-A845-0C169911B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080EB7-E074-4FAD-9EC5-2C384E61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DB38-D664-46E3-8D00-0570B93EEEB2}" type="datetime1">
              <a:rPr lang="pt-BR" smtClean="0"/>
              <a:t>15/09/2021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E5F765-835B-4A26-A32B-BB44896F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33E173-A9B6-4CF9-9938-058B6544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7389-E979-453A-A647-52629DA49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68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79CD0-25CA-41D6-AE2B-FC55A584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CE589B-E707-49A7-9E5D-26FA60D05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952B7D-7513-48F6-B7AA-26D4A7826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804171-F7D0-4D09-9856-95C710BA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FAFF-96D0-4098-9D47-B2CEA8EDE023}" type="datetime1">
              <a:rPr lang="pt-BR" smtClean="0"/>
              <a:t>15/09/2021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2B43F5-26A5-4B0A-983B-1BD4ED8A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44897F-6C44-49E2-82E4-05C12B4E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7389-E979-453A-A647-52629DA49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77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2115508-80AF-47A4-BCE2-CB69CC1D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C7FC79-6617-4DE9-825D-846CB05A4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32DF31-5D0F-4F47-9162-C04FE1BA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D2078-253D-4542-B9D4-7B1C8E9B186D}" type="datetime1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484CA4-22E9-416F-8B6E-ACE888D55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9D1C95-972E-473C-BC0D-05005F2CE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17389-E979-453A-A647-52629DA49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68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4F294E-29E8-4499-A02F-15EBE429B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pt-BR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ScrumCloud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Imagem 11" descr="Uma imagem contendo Diagrama&#10;&#10;Descrição gerada automaticamente">
            <a:extLst>
              <a:ext uri="{FF2B5EF4-FFF2-40B4-BE49-F238E27FC236}">
                <a16:creationId xmlns:a16="http://schemas.microsoft.com/office/drawing/2014/main" id="{6EAF16CF-B87E-4A56-AA2B-5C511AE1C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974" y="3833485"/>
            <a:ext cx="3528718" cy="2663026"/>
          </a:xfrm>
          <a:prstGeom prst="flowChartAlternateProcess">
            <a:avLst/>
          </a:prstGeom>
        </p:spPr>
      </p:pic>
      <p:pic>
        <p:nvPicPr>
          <p:cNvPr id="8" name="Imagem 7" descr="Desenho com traços pretos em fundo branco&#10;&#10;Descrição gerada automaticamente">
            <a:extLst>
              <a:ext uri="{FF2B5EF4-FFF2-40B4-BE49-F238E27FC236}">
                <a16:creationId xmlns:a16="http://schemas.microsoft.com/office/drawing/2014/main" id="{597F5DA4-432D-4D0A-8509-8612F2315B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6" r="10717"/>
          <a:stretch/>
        </p:blipFill>
        <p:spPr>
          <a:xfrm>
            <a:off x="6096000" y="541444"/>
            <a:ext cx="3194462" cy="209122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91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D69070F-0377-4244-90E8-74FDA7370619}"/>
              </a:ext>
            </a:extLst>
          </p:cNvPr>
          <p:cNvSpPr txBox="1">
            <a:spLocks/>
          </p:cNvSpPr>
          <p:nvPr/>
        </p:nvSpPr>
        <p:spPr>
          <a:xfrm>
            <a:off x="221698" y="549000"/>
            <a:ext cx="5760000" cy="57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 defTabSz="360000"/>
            <a:r>
              <a:rPr lang="pt-BR" sz="2800" dirty="0">
                <a:effectLst/>
                <a:latin typeface="Candara Light" panose="020E0502030303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Como Desenvolvedor, desejo ao finalizar a reunião de retrospectiva, visualizar um resumo de todas as categorias votadas mostrando com ênfase os três itens mais votados por categoria.</a:t>
            </a:r>
            <a:endParaRPr lang="pt-BR" sz="2800" dirty="0">
              <a:latin typeface="Candara Light" panose="020E0502030303020204" pitchFamily="34" charset="0"/>
              <a:ea typeface="Batang" panose="020B0503020000020004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564590-AA53-4487-897F-A36925F7F74C}"/>
              </a:ext>
            </a:extLst>
          </p:cNvPr>
          <p:cNvSpPr txBox="1"/>
          <p:nvPr/>
        </p:nvSpPr>
        <p:spPr>
          <a:xfrm>
            <a:off x="6210302" y="549000"/>
            <a:ext cx="5760000" cy="57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800" dirty="0">
                <a:latin typeface="Candara Light" panose="020E0502030303020204" pitchFamily="34" charset="0"/>
              </a:rPr>
              <a:t>Como Desenvolvedor, desejo poder exportar o resumo apresentado ao time da reunião de retrospectiva realizada.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48DB99-3CEE-4FB2-B868-7E5AF6969BC1}"/>
              </a:ext>
            </a:extLst>
          </p:cNvPr>
          <p:cNvSpPr txBox="1"/>
          <p:nvPr/>
        </p:nvSpPr>
        <p:spPr>
          <a:xfrm>
            <a:off x="11538285" y="6488668"/>
            <a:ext cx="43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9654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77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79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81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4F294E-29E8-4499-A02F-15EBE429B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Wireframes</a:t>
            </a:r>
            <a:endParaRPr lang="pt-BR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Arc 83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85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7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3C70CE-5624-40AF-8AF6-AF64A5DA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Tela de Login</a:t>
            </a:r>
          </a:p>
        </p:txBody>
      </p:sp>
      <p:pic>
        <p:nvPicPr>
          <p:cNvPr id="7" name="Espaço Reservado para Conteúdo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4091EB7-983D-4C2A-9289-0DE06FD48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94" y="2084546"/>
            <a:ext cx="9798414" cy="4482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0ACCD86-D78B-486D-BDE6-1E78E4B71559}"/>
              </a:ext>
            </a:extLst>
          </p:cNvPr>
          <p:cNvSpPr txBox="1"/>
          <p:nvPr/>
        </p:nvSpPr>
        <p:spPr>
          <a:xfrm>
            <a:off x="11538285" y="6488668"/>
            <a:ext cx="43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96767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3C70CE-5624-40AF-8AF6-AF64A5DA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Tela de </a:t>
            </a: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Cadastro</a:t>
            </a:r>
            <a:endParaRPr lang="en-US" sz="6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98D56D-878D-4F61-ADC8-67BED36F4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64" y="2063871"/>
            <a:ext cx="9825073" cy="448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7F4CB51-3209-4B4D-B4C7-B3B649BDE686}"/>
              </a:ext>
            </a:extLst>
          </p:cNvPr>
          <p:cNvSpPr txBox="1"/>
          <p:nvPr/>
        </p:nvSpPr>
        <p:spPr>
          <a:xfrm>
            <a:off x="11538285" y="6488668"/>
            <a:ext cx="43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372838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3C70CE-5624-40AF-8AF6-AF64A5DA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Tela de </a:t>
            </a: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Cadastro do Time – S.M.</a:t>
            </a:r>
            <a:endParaRPr lang="en-US" sz="6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E98D56D-878D-4F61-ADC8-67BED36F4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50" y="2063871"/>
            <a:ext cx="9895902" cy="448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435B06B-2804-4001-9ED6-EB912D504BCB}"/>
              </a:ext>
            </a:extLst>
          </p:cNvPr>
          <p:cNvSpPr txBox="1"/>
          <p:nvPr/>
        </p:nvSpPr>
        <p:spPr>
          <a:xfrm>
            <a:off x="11538285" y="6488668"/>
            <a:ext cx="43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676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3C70CE-5624-40AF-8AF6-AF64A5DA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Tela </a:t>
            </a: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Inicial – S.M.</a:t>
            </a:r>
            <a:endParaRPr lang="en-US" sz="6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98D56D-878D-4F61-ADC8-67BED36F4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6957" y="2063871"/>
            <a:ext cx="9833487" cy="448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F8D2207-D87F-4390-95A2-FEA7D9D55F8C}"/>
              </a:ext>
            </a:extLst>
          </p:cNvPr>
          <p:cNvSpPr txBox="1"/>
          <p:nvPr/>
        </p:nvSpPr>
        <p:spPr>
          <a:xfrm>
            <a:off x="11538285" y="6488668"/>
            <a:ext cx="43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9663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3C70CE-5624-40AF-8AF6-AF64A5DA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Tela </a:t>
            </a: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Inicial – Dev.</a:t>
            </a:r>
            <a:endParaRPr lang="en-US" sz="6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98D56D-878D-4F61-ADC8-67BED36F4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8876" y="2051995"/>
            <a:ext cx="9774247" cy="448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A9DCBC5-2BAC-49E6-A4BD-3FB96824BE17}"/>
              </a:ext>
            </a:extLst>
          </p:cNvPr>
          <p:cNvSpPr txBox="1"/>
          <p:nvPr/>
        </p:nvSpPr>
        <p:spPr>
          <a:xfrm>
            <a:off x="11538285" y="6488668"/>
            <a:ext cx="43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79070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3C70CE-5624-40AF-8AF6-AF64A5DA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Tela P</a:t>
            </a: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lanning – S.M.</a:t>
            </a:r>
            <a:endParaRPr lang="en-US" sz="6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98D56D-878D-4F61-ADC8-67BED36F4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8876" y="2058567"/>
            <a:ext cx="9774247" cy="4468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969524-976B-4506-9621-2D4D53095CED}"/>
              </a:ext>
            </a:extLst>
          </p:cNvPr>
          <p:cNvSpPr txBox="1"/>
          <p:nvPr/>
        </p:nvSpPr>
        <p:spPr>
          <a:xfrm>
            <a:off x="11538285" y="6488668"/>
            <a:ext cx="43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94492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3C70CE-5624-40AF-8AF6-AF64A5DA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Tela P</a:t>
            </a: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lanning – Dev.</a:t>
            </a:r>
            <a:endParaRPr lang="en-US" sz="6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98D56D-878D-4F61-ADC8-67BED36F4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8876" y="2073894"/>
            <a:ext cx="9774247" cy="4438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7C93005-91A6-4FB8-8D57-7ABE95015AC9}"/>
              </a:ext>
            </a:extLst>
          </p:cNvPr>
          <p:cNvSpPr txBox="1"/>
          <p:nvPr/>
        </p:nvSpPr>
        <p:spPr>
          <a:xfrm>
            <a:off x="11538285" y="6488668"/>
            <a:ext cx="43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372812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3C70CE-5624-40AF-8AF6-AF64A5DA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Tela </a:t>
            </a: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Retrospective – S.M.</a:t>
            </a:r>
            <a:endParaRPr lang="en-US" sz="6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98D56D-878D-4F61-ADC8-67BED36F4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0265" y="2073894"/>
            <a:ext cx="9731468" cy="4438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DD3F360-666D-4DFD-8397-70F706CBC8A0}"/>
              </a:ext>
            </a:extLst>
          </p:cNvPr>
          <p:cNvSpPr txBox="1"/>
          <p:nvPr/>
        </p:nvSpPr>
        <p:spPr>
          <a:xfrm>
            <a:off x="11538285" y="6488668"/>
            <a:ext cx="43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76366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4F294E-29E8-4499-A02F-15EBE429B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6055" y="780057"/>
            <a:ext cx="4947745" cy="897741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Sumário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Block Arc 9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5B3D68-23F8-4CD2-8690-50F0B5EC93CD}"/>
              </a:ext>
            </a:extLst>
          </p:cNvPr>
          <p:cNvSpPr txBox="1"/>
          <p:nvPr/>
        </p:nvSpPr>
        <p:spPr>
          <a:xfrm>
            <a:off x="6545179" y="2141620"/>
            <a:ext cx="540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 err="1"/>
              <a:t>User</a:t>
            </a:r>
            <a:r>
              <a:rPr lang="pt-BR" sz="2400" dirty="0"/>
              <a:t> Stories --------------------------------  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 err="1"/>
              <a:t>Wireframes</a:t>
            </a:r>
            <a:r>
              <a:rPr lang="pt-BR" sz="2400" dirty="0"/>
              <a:t> -------------------------------- 11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 err="1"/>
              <a:t>Product</a:t>
            </a:r>
            <a:r>
              <a:rPr lang="pt-BR" sz="2400" dirty="0"/>
              <a:t> Backlog -------------------------- 21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Sprint Release </a:t>
            </a:r>
            <a:r>
              <a:rPr lang="pt-BR" sz="2400" dirty="0" err="1"/>
              <a:t>Plan</a:t>
            </a:r>
            <a:r>
              <a:rPr lang="pt-BR" sz="2400" dirty="0"/>
              <a:t> ---------------------- 24</a:t>
            </a:r>
          </a:p>
        </p:txBody>
      </p:sp>
    </p:spTree>
    <p:extLst>
      <p:ext uri="{BB962C8B-B14F-4D97-AF65-F5344CB8AC3E}">
        <p14:creationId xmlns:p14="http://schemas.microsoft.com/office/powerpoint/2010/main" val="24445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3C70CE-5624-40AF-8AF6-AF64A5DA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Tela </a:t>
            </a: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Retrospective – Dev.</a:t>
            </a:r>
            <a:endParaRPr lang="en-US" sz="6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98D56D-878D-4F61-ADC8-67BED36F4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2428" y="2073894"/>
            <a:ext cx="9727142" cy="4438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83506E9-F075-45EC-8E12-6683F5106B08}"/>
              </a:ext>
            </a:extLst>
          </p:cNvPr>
          <p:cNvSpPr txBox="1"/>
          <p:nvPr/>
        </p:nvSpPr>
        <p:spPr>
          <a:xfrm>
            <a:off x="11538285" y="6488668"/>
            <a:ext cx="43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877257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4F294E-29E8-4499-A02F-15EBE429B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Backlog</a:t>
            </a:r>
          </a:p>
        </p:txBody>
      </p:sp>
    </p:spTree>
    <p:extLst>
      <p:ext uri="{BB962C8B-B14F-4D97-AF65-F5344CB8AC3E}">
        <p14:creationId xmlns:p14="http://schemas.microsoft.com/office/powerpoint/2010/main" val="340641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D16FE817-3A93-49BE-AFD3-C2978747CD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924175"/>
              </p:ext>
            </p:extLst>
          </p:nvPr>
        </p:nvGraphicFramePr>
        <p:xfrm>
          <a:off x="80963" y="101600"/>
          <a:ext cx="12030074" cy="5857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9390">
                  <a:extLst>
                    <a:ext uri="{9D8B030D-6E8A-4147-A177-3AD203B41FA5}">
                      <a16:colId xmlns:a16="http://schemas.microsoft.com/office/drawing/2014/main" val="180095269"/>
                    </a:ext>
                  </a:extLst>
                </a:gridCol>
                <a:gridCol w="3503678">
                  <a:extLst>
                    <a:ext uri="{9D8B030D-6E8A-4147-A177-3AD203B41FA5}">
                      <a16:colId xmlns:a16="http://schemas.microsoft.com/office/drawing/2014/main" val="2016054962"/>
                    </a:ext>
                  </a:extLst>
                </a:gridCol>
                <a:gridCol w="878784">
                  <a:extLst>
                    <a:ext uri="{9D8B030D-6E8A-4147-A177-3AD203B41FA5}">
                      <a16:colId xmlns:a16="http://schemas.microsoft.com/office/drawing/2014/main" val="2993979315"/>
                    </a:ext>
                  </a:extLst>
                </a:gridCol>
                <a:gridCol w="1178760">
                  <a:extLst>
                    <a:ext uri="{9D8B030D-6E8A-4147-A177-3AD203B41FA5}">
                      <a16:colId xmlns:a16="http://schemas.microsoft.com/office/drawing/2014/main" val="4111145989"/>
                    </a:ext>
                  </a:extLst>
                </a:gridCol>
                <a:gridCol w="4016362">
                  <a:extLst>
                    <a:ext uri="{9D8B030D-6E8A-4147-A177-3AD203B41FA5}">
                      <a16:colId xmlns:a16="http://schemas.microsoft.com/office/drawing/2014/main" val="55008066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930044476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25006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Ambiente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Importância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Estimativa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70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Permitir cadastro de Usuário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S.M. / Time </a:t>
                      </a:r>
                      <a:r>
                        <a:rPr lang="pt-BR" sz="1050" dirty="0" err="1"/>
                        <a:t>Dev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Geral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O Scrum Master precisa se cadastrar na plataforma para assim registrar posteriormente seus times e configurar suas reuniões. Assim como, cada integrante do time de desenvolvimento para participar das reuniões atreladas a ele.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49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Permitir cadastro de Times de Desenvolvimento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S.M.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Geral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O Scrum Master precisa cadastrar os times de desenvolvimento na plataforma para assim poder criar reuniões de Planning e Retrospective.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94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Disparar e-mails com links para cadastramento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Aplicação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Geral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A aplicação deve disparar um e-mail contendo link de cadastro para cada integrante de time que o Scrum Master cadastrar.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6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Gerar link de reuniões marcadas para ser compartilhado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Aplicação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Geral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A aplicação deve gerar um link para cada reunião marcada pelo Scrum Master para que o mesmo, caso haja necessidade, compartilhe com qualquer pessoa que queira para participar da reunião em questão.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7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Permitir criar sala de reunião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S.M.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Planning / 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O Scrum Master poderá criar salas de Planning ou Retrospective a qualquer momento.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3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Permitir incluir itens para votação em reuniões de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S.M.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O Scrum Master poderá incluir quantos itens quiser para cada reunião de Planning criada por ele.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35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Permitir definir Scrum Master da reunião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S.M.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O Scrum Master poderá definir uma outra pessoa como S.M. para cada reunião que o mesmo marcar.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47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Permitir definir métrica de votação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S.M.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O Scrum Master poderá definir a métrica (a sequência padrão do Planning Poker, sequência de Fibonacci e a sequência de estimativa relativa) que deseja ser usada como parâmetro de votação para cada reunião que marcar.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17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Evidenciar na tela item em votação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dirty="0"/>
                        <a:t>S.M. / Time </a:t>
                      </a:r>
                      <a:r>
                        <a:rPr lang="pt-BR" sz="1050" dirty="0" err="1"/>
                        <a:t>Dev</a:t>
                      </a:r>
                      <a:endParaRPr lang="pt-BR" sz="1050" dirty="0"/>
                    </a:p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dirty="0"/>
                        <a:t>Planning / Retrospective</a:t>
                      </a:r>
                    </a:p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A aplicação deve proporcionar aos participantes da reunião que o item em votação esteja evidenciado na tela até o termino de sua votação.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8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Permitir conversa entre participantes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dirty="0"/>
                        <a:t>S.M. / Time </a:t>
                      </a:r>
                      <a:r>
                        <a:rPr lang="pt-BR" sz="1050" dirty="0" err="1"/>
                        <a:t>Dev</a:t>
                      </a:r>
                      <a:endParaRPr lang="pt-BR" sz="1050" dirty="0"/>
                    </a:p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dirty="0"/>
                        <a:t>Planning / Retrospective</a:t>
                      </a:r>
                    </a:p>
                    <a:p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A aplicação deve proporcionar um chat em tempo real para a interação dos participantes durante cada reunião.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4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Permitir encerramento da votação de um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S.M.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dirty="0"/>
                        <a:t>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O Scrum Master poderá encerrar a votação de um item a qualquer momento da reunião.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357342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9A265E-DFD3-424E-B601-3EE367765626}"/>
              </a:ext>
            </a:extLst>
          </p:cNvPr>
          <p:cNvSpPr txBox="1"/>
          <p:nvPr/>
        </p:nvSpPr>
        <p:spPr>
          <a:xfrm>
            <a:off x="80964" y="5987018"/>
            <a:ext cx="1203007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 </a:t>
            </a:r>
            <a:r>
              <a:rPr lang="pt-BR" sz="1050" dirty="0"/>
              <a:t>Nosso Scrum Master e time de desenvolvimento utilizaram os seguintes valores como métrica de votação para as estimativas: 1, 2, 3, 5, 8, 13, 21 – sendo 1 o menor grau para dificuldade e 21 o maior. Após votação de cada integrante da equipe, foi realizada a média e assim estimada.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F6C196C-B9BF-4A74-92DD-0DC9083CB26F}"/>
              </a:ext>
            </a:extLst>
          </p:cNvPr>
          <p:cNvSpPr txBox="1"/>
          <p:nvPr/>
        </p:nvSpPr>
        <p:spPr>
          <a:xfrm>
            <a:off x="11538285" y="6488668"/>
            <a:ext cx="43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801763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D16FE817-3A93-49BE-AFD3-C2978747CD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87386"/>
              </p:ext>
            </p:extLst>
          </p:nvPr>
        </p:nvGraphicFramePr>
        <p:xfrm>
          <a:off x="80963" y="101600"/>
          <a:ext cx="12030074" cy="599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9390">
                  <a:extLst>
                    <a:ext uri="{9D8B030D-6E8A-4147-A177-3AD203B41FA5}">
                      <a16:colId xmlns:a16="http://schemas.microsoft.com/office/drawing/2014/main" val="180095269"/>
                    </a:ext>
                  </a:extLst>
                </a:gridCol>
                <a:gridCol w="3503678">
                  <a:extLst>
                    <a:ext uri="{9D8B030D-6E8A-4147-A177-3AD203B41FA5}">
                      <a16:colId xmlns:a16="http://schemas.microsoft.com/office/drawing/2014/main" val="2016054962"/>
                    </a:ext>
                  </a:extLst>
                </a:gridCol>
                <a:gridCol w="878784">
                  <a:extLst>
                    <a:ext uri="{9D8B030D-6E8A-4147-A177-3AD203B41FA5}">
                      <a16:colId xmlns:a16="http://schemas.microsoft.com/office/drawing/2014/main" val="2993979315"/>
                    </a:ext>
                  </a:extLst>
                </a:gridCol>
                <a:gridCol w="1178760">
                  <a:extLst>
                    <a:ext uri="{9D8B030D-6E8A-4147-A177-3AD203B41FA5}">
                      <a16:colId xmlns:a16="http://schemas.microsoft.com/office/drawing/2014/main" val="4111145989"/>
                    </a:ext>
                  </a:extLst>
                </a:gridCol>
                <a:gridCol w="4016362">
                  <a:extLst>
                    <a:ext uri="{9D8B030D-6E8A-4147-A177-3AD203B41FA5}">
                      <a16:colId xmlns:a16="http://schemas.microsoft.com/office/drawing/2014/main" val="55008066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930044476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25006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Funcionalidade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Ambiente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Importância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Estimativa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70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Permitir retornar ou avançar item da lista de votação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S.M.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Planning / 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O Scrum Master poderá retornar ou avançar na lista dos itens durante a reunião.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49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Permitir visualização de votos após encerramento de votação do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S.M. / Team </a:t>
                      </a:r>
                      <a:r>
                        <a:rPr lang="pt-BR" sz="1050" dirty="0" err="1"/>
                        <a:t>Dev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Planning / 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A aplicação deve proporcionar aos participantes da reunião  a visualização dos valores votados do item evidenciado após encerramento da votação dele.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94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Gerar sugestão de valor para o item em questão pós encerramento de votação dele para o S.M.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dirty="0"/>
                        <a:t>Aplicação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A aplicação deve sugerir um valor a partir do </a:t>
                      </a:r>
                      <a:r>
                        <a:rPr lang="pt-BR" sz="1000" dirty="0" err="1"/>
                        <a:t>cáculo</a:t>
                      </a:r>
                      <a:r>
                        <a:rPr lang="pt-BR" sz="1000" dirty="0"/>
                        <a:t> de moda e mediana  para o Scrum Master atribuir assim que o mesmo encerrar a votação de um item.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6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Permitir definição de um valor ao item com votação encerrada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S.M.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O Scrum Master poderá definir um valor (incluindo indefinido) para cada item que a votação seja encerrada pelo mesmo.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7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Permitir exportar os item votados e seus valores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dirty="0"/>
                        <a:t>S.M. / Team </a:t>
                      </a:r>
                      <a:r>
                        <a:rPr lang="pt-BR" sz="1050" dirty="0" err="1"/>
                        <a:t>Dev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A aplicação deve proporcionar aos participantes da reunião a possibilidade de exportação dos itens votados e seus valores nas extensões .</a:t>
                      </a:r>
                      <a:r>
                        <a:rPr lang="pt-BR" sz="1000" dirty="0" err="1"/>
                        <a:t>pdf</a:t>
                      </a:r>
                      <a:r>
                        <a:rPr lang="pt-BR" sz="1000" dirty="0"/>
                        <a:t> e .</a:t>
                      </a:r>
                      <a:r>
                        <a:rPr lang="pt-BR" sz="1000" dirty="0" err="1"/>
                        <a:t>xls</a:t>
                      </a:r>
                      <a:r>
                        <a:rPr lang="pt-BR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BAIXA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3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Permitir incluir itens para votação em reuniões de 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dirty="0"/>
                        <a:t>S.M. / Team </a:t>
                      </a:r>
                      <a:r>
                        <a:rPr lang="pt-BR" sz="1050" dirty="0" err="1"/>
                        <a:t>Dev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Os participantes da reunião de Retrospective poderão incluir quantos itens acharem necessários para votação por categoria.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35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Permitir sinalização de termino de inserção de itens por usuário nas reuniões de 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Team </a:t>
                      </a:r>
                      <a:r>
                        <a:rPr lang="pt-BR" sz="1050" dirty="0" err="1"/>
                        <a:t>Dev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Cada integrante do time de desenvolvimento que esta participando da reunião de Retrospective, poderá sinalizar quando terminar suas inserções de itens para votação.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47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Permitir a sinalização de 0 ao número total de itens da categoria em questão discutida na reunião de 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Team </a:t>
                      </a:r>
                      <a:r>
                        <a:rPr lang="pt-BR" sz="1050" dirty="0" err="1"/>
                        <a:t>Dev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Cada integrante do time de desenvolvimento que esta participando da reunião de Retrospective, poderá sinalizar quantos itens achar pertinentes na categoria em questão discutida.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BAIXA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17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Permitir sinalização de termino de itens da categoria em questão discutida.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Team </a:t>
                      </a:r>
                      <a:r>
                        <a:rPr lang="pt-BR" sz="1050" dirty="0" err="1"/>
                        <a:t>Dev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Cada integrante do time de desenvolvimento que esta participando da reunião de Retrospective, poderá sinalizar quando terminar de selecionar os itens que julgar pertinentes na categoria em questão discutida.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BAIXA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8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Gerar um resumo de todas as categorias votadas com ênfase nos três itens mais votados de cada categoria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dirty="0"/>
                        <a:t>S.M. / Team </a:t>
                      </a:r>
                      <a:r>
                        <a:rPr lang="pt-BR" sz="1050" dirty="0" err="1"/>
                        <a:t>Dev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A aplicação deve gerar ao término da reunião um resumo contendo todas as categorias votadas trazendo com ênfase os três itens mais votados de cada categoria discutida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BAIXA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4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Permitir exportar resumo gerado ao final da reunião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dirty="0"/>
                        <a:t>S.M. / Team </a:t>
                      </a:r>
                      <a:r>
                        <a:rPr lang="pt-BR" sz="1050" dirty="0" err="1"/>
                        <a:t>Dev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dirty="0"/>
                        <a:t>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A aplicação deve proporcionar aos participantes da reunião a possibilidade de exportação do resumo gerado ao final da reunião nas extensões .</a:t>
                      </a:r>
                      <a:r>
                        <a:rPr lang="pt-BR" sz="1000" dirty="0" err="1"/>
                        <a:t>pdf</a:t>
                      </a:r>
                      <a:r>
                        <a:rPr lang="pt-BR" sz="1000" dirty="0"/>
                        <a:t> e .</a:t>
                      </a:r>
                      <a:r>
                        <a:rPr lang="pt-BR" sz="1000" dirty="0" err="1"/>
                        <a:t>xls</a:t>
                      </a:r>
                      <a:r>
                        <a:rPr lang="pt-BR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BAIXA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357342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9A265E-DFD3-424E-B601-3EE367765626}"/>
              </a:ext>
            </a:extLst>
          </p:cNvPr>
          <p:cNvSpPr txBox="1"/>
          <p:nvPr/>
        </p:nvSpPr>
        <p:spPr>
          <a:xfrm>
            <a:off x="80964" y="6091793"/>
            <a:ext cx="1203007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 </a:t>
            </a:r>
            <a:r>
              <a:rPr lang="pt-BR" sz="1050" dirty="0"/>
              <a:t>Nosso Scrum Master e time de desenvolvimento utilizaram os seguintes valores como métrica de votação para as estimativas: 1, 2, 3, 5, 8, 13, 21 – sendo 1 o menor grau para dificuldade e 21 o maior. Após votação de cada integrante da equipe, foi realizada a média e assim estimada.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417685-8800-4DF6-83E4-0B8E26AF3918}"/>
              </a:ext>
            </a:extLst>
          </p:cNvPr>
          <p:cNvSpPr txBox="1"/>
          <p:nvPr/>
        </p:nvSpPr>
        <p:spPr>
          <a:xfrm>
            <a:off x="11538285" y="6488668"/>
            <a:ext cx="43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246515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4F294E-29E8-4499-A02F-15EBE429B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pt-BR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Release </a:t>
            </a:r>
            <a:r>
              <a:rPr lang="pt-BR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  <a:endParaRPr lang="pt-BR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Arc 100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1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2C8603C-1779-46FE-B406-5F0C9017B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878378"/>
              </p:ext>
            </p:extLst>
          </p:nvPr>
        </p:nvGraphicFramePr>
        <p:xfrm>
          <a:off x="269875" y="205315"/>
          <a:ext cx="11417300" cy="61510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54325">
                  <a:extLst>
                    <a:ext uri="{9D8B030D-6E8A-4147-A177-3AD203B41FA5}">
                      <a16:colId xmlns:a16="http://schemas.microsoft.com/office/drawing/2014/main" val="3100878185"/>
                    </a:ext>
                  </a:extLst>
                </a:gridCol>
                <a:gridCol w="2854325">
                  <a:extLst>
                    <a:ext uri="{9D8B030D-6E8A-4147-A177-3AD203B41FA5}">
                      <a16:colId xmlns:a16="http://schemas.microsoft.com/office/drawing/2014/main" val="3970844872"/>
                    </a:ext>
                  </a:extLst>
                </a:gridCol>
                <a:gridCol w="2854325">
                  <a:extLst>
                    <a:ext uri="{9D8B030D-6E8A-4147-A177-3AD203B41FA5}">
                      <a16:colId xmlns:a16="http://schemas.microsoft.com/office/drawing/2014/main" val="2043432786"/>
                    </a:ext>
                  </a:extLst>
                </a:gridCol>
                <a:gridCol w="2854325">
                  <a:extLst>
                    <a:ext uri="{9D8B030D-6E8A-4147-A177-3AD203B41FA5}">
                      <a16:colId xmlns:a16="http://schemas.microsoft.com/office/drawing/2014/main" val="729935672"/>
                    </a:ext>
                  </a:extLst>
                </a:gridCol>
              </a:tblGrid>
              <a:tr h="575801">
                <a:tc>
                  <a:txBody>
                    <a:bodyPr/>
                    <a:lstStyle/>
                    <a:p>
                      <a:r>
                        <a:rPr lang="pt-BR" sz="1400" dirty="0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SPRINT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62970"/>
                  </a:ext>
                </a:extLst>
              </a:tr>
              <a:tr h="575801">
                <a:tc>
                  <a:txBody>
                    <a:bodyPr/>
                    <a:lstStyle/>
                    <a:p>
                      <a:r>
                        <a:rPr lang="pt-BR" sz="1200" dirty="0" err="1"/>
                        <a:t>Product</a:t>
                      </a:r>
                      <a:r>
                        <a:rPr lang="pt-BR" sz="1200" dirty="0"/>
                        <a:t>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Permitir cadastro de Usuário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Gerar link de reuniões marcadas para ser compartilhado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Permitir exportar os item votados e seus valores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974745"/>
                  </a:ext>
                </a:extLst>
              </a:tr>
              <a:tr h="575801">
                <a:tc>
                  <a:txBody>
                    <a:bodyPr/>
                    <a:lstStyle/>
                    <a:p>
                      <a:r>
                        <a:rPr lang="pt-BR" sz="1200" dirty="0" err="1"/>
                        <a:t>Wireframes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Permitir cadastro de Times de Desenvolvimento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Permitir definir Scrum Master da reunião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Permitir sinalização de termino de itens da categoria em questão discutida.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04381"/>
                  </a:ext>
                </a:extLst>
              </a:tr>
              <a:tr h="706809">
                <a:tc>
                  <a:txBody>
                    <a:bodyPr/>
                    <a:lstStyle/>
                    <a:p>
                      <a:r>
                        <a:rPr lang="pt-BR" sz="1200" dirty="0" err="1"/>
                        <a:t>User</a:t>
                      </a:r>
                      <a:r>
                        <a:rPr lang="pt-BR" sz="1200" dirty="0"/>
                        <a:t>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Disparar e-mails com links para cadastramento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Evidenciar na tela item em votação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Permitir a sinalização de 0 ao número total de itens da categoria em questão discutida na reunião de Retrospective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53371"/>
                  </a:ext>
                </a:extLst>
              </a:tr>
              <a:tr h="706809">
                <a:tc>
                  <a:txBody>
                    <a:bodyPr/>
                    <a:lstStyle/>
                    <a:p>
                      <a:r>
                        <a:rPr lang="pt-BR" sz="1200" dirty="0"/>
                        <a:t>Sprint Release </a:t>
                      </a:r>
                      <a:r>
                        <a:rPr lang="pt-BR" sz="1200" dirty="0" err="1"/>
                        <a:t>Plan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Permitir criar sala de reunião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Permitir conversa entre participantes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Gerar um resumo de todas as categorias votadas com ênfase nos três itens mais votados de cada categoria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94597"/>
                  </a:ext>
                </a:extLst>
              </a:tr>
              <a:tr h="575801">
                <a:tc>
                  <a:txBody>
                    <a:bodyPr/>
                    <a:lstStyle/>
                    <a:p>
                      <a:r>
                        <a:rPr lang="pt-BR" sz="1200" dirty="0"/>
                        <a:t>Criação da base da aplicação - </a:t>
                      </a:r>
                      <a:r>
                        <a:rPr lang="pt-BR" sz="1200" dirty="0" err="1"/>
                        <a:t>frontend</a:t>
                      </a:r>
                      <a:r>
                        <a:rPr lang="pt-BR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Permitir incluir itens para votação em reuniões de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Permitir retornar ou avançar item da lista de votação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Permitir exportar resumo gerado ao final da reunião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67431"/>
                  </a:ext>
                </a:extLst>
              </a:tr>
              <a:tr h="575801">
                <a:tc>
                  <a:txBody>
                    <a:bodyPr/>
                    <a:lstStyle/>
                    <a:p>
                      <a:r>
                        <a:rPr lang="pt-BR" sz="1200" dirty="0"/>
                        <a:t>Criação da base da aplicação - </a:t>
                      </a:r>
                      <a:r>
                        <a:rPr lang="pt-BR" sz="1200" dirty="0" err="1"/>
                        <a:t>backend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Permitir definir métrica de votação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Permitir visualização de votos após encerramento de votação do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098164"/>
                  </a:ext>
                </a:extLst>
              </a:tr>
              <a:tr h="575801">
                <a:tc>
                  <a:txBody>
                    <a:bodyPr/>
                    <a:lstStyle/>
                    <a:p>
                      <a:r>
                        <a:rPr lang="pt-BR" sz="1200" dirty="0"/>
                        <a:t>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Permitir encerramento da votação de um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Permitir incluir itens para votação em reuniões de 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96494"/>
                  </a:ext>
                </a:extLst>
              </a:tr>
              <a:tr h="706809"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Gerar sugestão de valor para o item em questão pós encerramento de votação dele para o S.M.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Permitir sinalização de termino de inserção de itens por usuário nas reuniões de 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10196"/>
                  </a:ext>
                </a:extLst>
              </a:tr>
              <a:tr h="575801"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Permitir definição de um valor ao item com votação encerrada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719379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34EF95F4-C629-4E02-BEB3-29932DF28368}"/>
              </a:ext>
            </a:extLst>
          </p:cNvPr>
          <p:cNvSpPr txBox="1"/>
          <p:nvPr/>
        </p:nvSpPr>
        <p:spPr>
          <a:xfrm>
            <a:off x="11538285" y="6488668"/>
            <a:ext cx="43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14738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4F294E-29E8-4499-A02F-15EBE429B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Stories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8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D69070F-0377-4244-90E8-74FDA7370619}"/>
              </a:ext>
            </a:extLst>
          </p:cNvPr>
          <p:cNvSpPr txBox="1">
            <a:spLocks/>
          </p:cNvSpPr>
          <p:nvPr/>
        </p:nvSpPr>
        <p:spPr>
          <a:xfrm>
            <a:off x="221700" y="318457"/>
            <a:ext cx="5760000" cy="28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 defTabSz="360000"/>
            <a:r>
              <a:rPr lang="pt-BR" sz="2800" dirty="0">
                <a:effectLst/>
                <a:latin typeface="Candara Light" panose="020E0502030303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Como Scrum Master, desejo cadastrar meus times de desenvolvimento para criar reuniões de planning poker.</a:t>
            </a:r>
            <a:endParaRPr lang="pt-BR" sz="2800" dirty="0">
              <a:latin typeface="Candara Light" panose="020E0502030303020204" pitchFamily="34" charset="0"/>
              <a:ea typeface="Batang" panose="020B0503020000020004" pitchFamily="18" charset="-127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D68F3E-6BFD-469F-8670-45F355BFCBC5}"/>
              </a:ext>
            </a:extLst>
          </p:cNvPr>
          <p:cNvSpPr txBox="1"/>
          <p:nvPr/>
        </p:nvSpPr>
        <p:spPr>
          <a:xfrm>
            <a:off x="6210300" y="3429000"/>
            <a:ext cx="5760000" cy="28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800" dirty="0">
                <a:latin typeface="Candara Light" panose="020E0502030303020204" pitchFamily="34" charset="0"/>
              </a:rPr>
              <a:t>Como Scrum Master, desejo poder iniciar uma reunião de forma agendada ou instantânea com meu time.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14414A-5698-4C78-9FDB-1D84AFA755A6}"/>
              </a:ext>
            </a:extLst>
          </p:cNvPr>
          <p:cNvSpPr txBox="1"/>
          <p:nvPr/>
        </p:nvSpPr>
        <p:spPr>
          <a:xfrm>
            <a:off x="221700" y="3429000"/>
            <a:ext cx="57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800" dirty="0">
                <a:latin typeface="Candara Light" panose="020E0502030303020204" pitchFamily="34" charset="0"/>
              </a:rPr>
              <a:t>Como Scrum Master, desejo que ao cadastrar meus times no sistema, ele dispare e-mails com link de acesso para os desenvolvedores se cadastrarem na plataforma.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564590-AA53-4487-897F-A36925F7F74C}"/>
              </a:ext>
            </a:extLst>
          </p:cNvPr>
          <p:cNvSpPr txBox="1"/>
          <p:nvPr/>
        </p:nvSpPr>
        <p:spPr>
          <a:xfrm>
            <a:off x="6210300" y="318457"/>
            <a:ext cx="5760000" cy="28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800" dirty="0">
                <a:latin typeface="Candara Light" panose="020E0502030303020204" pitchFamily="34" charset="0"/>
              </a:rPr>
              <a:t>Como Scrum Master, desejo cadastrar meus times de desenvolvimento para criar reuniões de retrospectiva.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C10C3F3-9F66-4C06-A8FF-7EDA20A7AD6A}"/>
              </a:ext>
            </a:extLst>
          </p:cNvPr>
          <p:cNvSpPr txBox="1"/>
          <p:nvPr/>
        </p:nvSpPr>
        <p:spPr>
          <a:xfrm>
            <a:off x="11578389" y="6488668"/>
            <a:ext cx="39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7931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D69070F-0377-4244-90E8-74FDA7370619}"/>
              </a:ext>
            </a:extLst>
          </p:cNvPr>
          <p:cNvSpPr txBox="1">
            <a:spLocks/>
          </p:cNvSpPr>
          <p:nvPr/>
        </p:nvSpPr>
        <p:spPr>
          <a:xfrm>
            <a:off x="221700" y="350289"/>
            <a:ext cx="5760000" cy="28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 defTabSz="360000"/>
            <a:r>
              <a:rPr lang="pt-BR" sz="2800" dirty="0">
                <a:effectLst/>
                <a:latin typeface="Candara Light" panose="020E0502030303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Como Scrum Master, desejo poder convidar uma ou mais pessoas para meus times cadastrados enviando-lhe um link copiado diretamente.</a:t>
            </a:r>
            <a:endParaRPr lang="pt-BR" sz="2800" dirty="0">
              <a:latin typeface="Candara Light" panose="020E0502030303020204" pitchFamily="34" charset="0"/>
              <a:ea typeface="Batang" panose="020B0503020000020004" pitchFamily="18" charset="-127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D68F3E-6BFD-469F-8670-45F355BFCBC5}"/>
              </a:ext>
            </a:extLst>
          </p:cNvPr>
          <p:cNvSpPr txBox="1"/>
          <p:nvPr/>
        </p:nvSpPr>
        <p:spPr>
          <a:xfrm>
            <a:off x="6210300" y="3429000"/>
            <a:ext cx="5760000" cy="28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600" dirty="0">
                <a:latin typeface="Candara Light" panose="020E0502030303020204" pitchFamily="34" charset="0"/>
              </a:rPr>
              <a:t>Como Scrum Master, desejo poder escolher o método de métrica que será utilizado para cada planning cadastrada (a sequência Padrão do Planning Poker, sequência de Fibonacci e a sequência de estimativa relativa).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14414A-5698-4C78-9FDB-1D84AFA755A6}"/>
              </a:ext>
            </a:extLst>
          </p:cNvPr>
          <p:cNvSpPr txBox="1"/>
          <p:nvPr/>
        </p:nvSpPr>
        <p:spPr>
          <a:xfrm>
            <a:off x="221700" y="3429000"/>
            <a:ext cx="57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800" dirty="0">
                <a:latin typeface="Candara Light" panose="020E0502030303020204" pitchFamily="34" charset="0"/>
              </a:rPr>
              <a:t>Como Scrum Master, desejo que a aplicação dispare por meio de e-mail um lembrete da reunião agendada cinco minutos antes para cada participante cadastrado na reunião em questão.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564590-AA53-4487-897F-A36925F7F74C}"/>
              </a:ext>
            </a:extLst>
          </p:cNvPr>
          <p:cNvSpPr txBox="1"/>
          <p:nvPr/>
        </p:nvSpPr>
        <p:spPr>
          <a:xfrm>
            <a:off x="6210300" y="350289"/>
            <a:ext cx="5760000" cy="28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800" dirty="0">
                <a:latin typeface="Candara Light" panose="020E0502030303020204" pitchFamily="34" charset="0"/>
              </a:rPr>
              <a:t>Como Scrum Master, desejo inserir um ou mais itens para serem estimados na planning em questão.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373681-D6DE-4B26-93C9-B6B21000A85E}"/>
              </a:ext>
            </a:extLst>
          </p:cNvPr>
          <p:cNvSpPr txBox="1"/>
          <p:nvPr/>
        </p:nvSpPr>
        <p:spPr>
          <a:xfrm>
            <a:off x="11578389" y="6488668"/>
            <a:ext cx="39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841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D69070F-0377-4244-90E8-74FDA7370619}"/>
              </a:ext>
            </a:extLst>
          </p:cNvPr>
          <p:cNvSpPr txBox="1">
            <a:spLocks/>
          </p:cNvSpPr>
          <p:nvPr/>
        </p:nvSpPr>
        <p:spPr>
          <a:xfrm>
            <a:off x="221700" y="360713"/>
            <a:ext cx="5760000" cy="28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 defTabSz="360000"/>
            <a:r>
              <a:rPr lang="pt-BR" sz="2800" dirty="0">
                <a:effectLst/>
                <a:latin typeface="Candara Light" panose="020E0502030303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Como Scrum Master, desejo realizar rodadas de votação na planning para que item a item da lista previamente seja votado em seu tempo.</a:t>
            </a:r>
            <a:endParaRPr lang="pt-BR" sz="2800" dirty="0">
              <a:latin typeface="Candara Light" panose="020E0502030303020204" pitchFamily="34" charset="0"/>
              <a:ea typeface="Batang" panose="020B0503020000020004" pitchFamily="18" charset="-127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D68F3E-6BFD-469F-8670-45F355BFCBC5}"/>
              </a:ext>
            </a:extLst>
          </p:cNvPr>
          <p:cNvSpPr txBox="1"/>
          <p:nvPr/>
        </p:nvSpPr>
        <p:spPr>
          <a:xfrm>
            <a:off x="6210300" y="3429000"/>
            <a:ext cx="5760000" cy="28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800" dirty="0">
                <a:latin typeface="Candara Light" panose="020E0502030303020204" pitchFamily="34" charset="0"/>
              </a:rPr>
              <a:t>Como Scrum Master, desejo atribuir um valor para o item da rodada após finalizar a votação dele.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14414A-5698-4C78-9FDB-1D84AFA755A6}"/>
              </a:ext>
            </a:extLst>
          </p:cNvPr>
          <p:cNvSpPr txBox="1"/>
          <p:nvPr/>
        </p:nvSpPr>
        <p:spPr>
          <a:xfrm>
            <a:off x="221700" y="3429000"/>
            <a:ext cx="57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800" dirty="0">
                <a:latin typeface="Candara Light" panose="020E0502030303020204" pitchFamily="34" charset="0"/>
              </a:rPr>
              <a:t>Como Scrum Master, desejo ter acesso a uma funcionalidade para finalizar a votação do item em questão, fazendo com que todas as cartas selecionadas sejam exibidas para todos os participantes.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564590-AA53-4487-897F-A36925F7F74C}"/>
              </a:ext>
            </a:extLst>
          </p:cNvPr>
          <p:cNvSpPr txBox="1"/>
          <p:nvPr/>
        </p:nvSpPr>
        <p:spPr>
          <a:xfrm>
            <a:off x="6210300" y="360713"/>
            <a:ext cx="5760000" cy="28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800" dirty="0">
                <a:latin typeface="Candara Light" panose="020E0502030303020204" pitchFamily="34" charset="0"/>
              </a:rPr>
              <a:t>Como Scrum Master, desejo que durante a planning o item que estiver sendo estimado esteja em evidência na tela para que todos os participantes consigam ler.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3D616C5-9931-477D-B83F-381E390EE035}"/>
              </a:ext>
            </a:extLst>
          </p:cNvPr>
          <p:cNvSpPr txBox="1"/>
          <p:nvPr/>
        </p:nvSpPr>
        <p:spPr>
          <a:xfrm>
            <a:off x="11578389" y="6488668"/>
            <a:ext cx="39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9637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D69070F-0377-4244-90E8-74FDA7370619}"/>
              </a:ext>
            </a:extLst>
          </p:cNvPr>
          <p:cNvSpPr txBox="1">
            <a:spLocks/>
          </p:cNvSpPr>
          <p:nvPr/>
        </p:nvSpPr>
        <p:spPr>
          <a:xfrm>
            <a:off x="221700" y="360713"/>
            <a:ext cx="5760000" cy="28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 defTabSz="360000"/>
            <a:r>
              <a:rPr lang="pt-BR" sz="2800" dirty="0">
                <a:effectLst/>
                <a:latin typeface="Candara Light" panose="020E0502030303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Como Scrum Master, desejo ter a liberdade de prosseguir ou retornar de um item de votação para outro.</a:t>
            </a:r>
            <a:endParaRPr lang="pt-BR" sz="2800" dirty="0">
              <a:latin typeface="Candara Light" panose="020E0502030303020204" pitchFamily="34" charset="0"/>
              <a:ea typeface="Batang" panose="020B0503020000020004" pitchFamily="18" charset="-127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D68F3E-6BFD-469F-8670-45F355BFCBC5}"/>
              </a:ext>
            </a:extLst>
          </p:cNvPr>
          <p:cNvSpPr txBox="1"/>
          <p:nvPr/>
        </p:nvSpPr>
        <p:spPr>
          <a:xfrm>
            <a:off x="6210300" y="3429000"/>
            <a:ext cx="5760000" cy="28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800" dirty="0">
                <a:latin typeface="Candara Light" panose="020E0502030303020204" pitchFamily="34" charset="0"/>
              </a:rPr>
              <a:t>Como Scrum Master, desejo que ao finalizar a votação de um item, a aplicação me apresente uma sugestão de valor para ser aplicado baseando-se na moda e mediana dos valores votados apresentados.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14414A-5698-4C78-9FDB-1D84AFA755A6}"/>
              </a:ext>
            </a:extLst>
          </p:cNvPr>
          <p:cNvSpPr txBox="1"/>
          <p:nvPr/>
        </p:nvSpPr>
        <p:spPr>
          <a:xfrm>
            <a:off x="221700" y="3429000"/>
            <a:ext cx="57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800" dirty="0">
                <a:latin typeface="Candara Light" panose="020E0502030303020204" pitchFamily="34" charset="0"/>
              </a:rPr>
              <a:t>Como Scrum Master, desejo poder definir outra pessoa para atuar como Scrum Master para uma determinada reunião.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564590-AA53-4487-897F-A36925F7F74C}"/>
              </a:ext>
            </a:extLst>
          </p:cNvPr>
          <p:cNvSpPr txBox="1"/>
          <p:nvPr/>
        </p:nvSpPr>
        <p:spPr>
          <a:xfrm>
            <a:off x="6210300" y="360712"/>
            <a:ext cx="5760000" cy="28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800" dirty="0">
                <a:latin typeface="Candara Light" panose="020E0502030303020204" pitchFamily="34" charset="0"/>
              </a:rPr>
              <a:t>Como Scrum Master, desejo poder exportar as tarefas estimadas bem como os valores atribuídos em cada item.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009B38A-0E6C-45AD-B999-8CC4E13F9DF5}"/>
              </a:ext>
            </a:extLst>
          </p:cNvPr>
          <p:cNvSpPr txBox="1"/>
          <p:nvPr/>
        </p:nvSpPr>
        <p:spPr>
          <a:xfrm>
            <a:off x="11578389" y="6488668"/>
            <a:ext cx="39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2473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D69070F-0377-4244-90E8-74FDA7370619}"/>
              </a:ext>
            </a:extLst>
          </p:cNvPr>
          <p:cNvSpPr txBox="1">
            <a:spLocks/>
          </p:cNvSpPr>
          <p:nvPr/>
        </p:nvSpPr>
        <p:spPr>
          <a:xfrm>
            <a:off x="221700" y="360712"/>
            <a:ext cx="5760000" cy="28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 defTabSz="360000"/>
            <a:r>
              <a:rPr lang="pt-BR" sz="2800" dirty="0">
                <a:effectLst/>
                <a:latin typeface="Candara Light" panose="020E0502030303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Como Desenvolvedor, desejo poder me cadastrar na plataforma para ter acesso às reuniões do meu time de desenvolvimento.</a:t>
            </a:r>
            <a:endParaRPr lang="pt-BR" sz="2800" dirty="0">
              <a:latin typeface="Candara Light" panose="020E0502030303020204" pitchFamily="34" charset="0"/>
              <a:ea typeface="Batang" panose="020B0503020000020004" pitchFamily="18" charset="-127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D68F3E-6BFD-469F-8670-45F355BFCBC5}"/>
              </a:ext>
            </a:extLst>
          </p:cNvPr>
          <p:cNvSpPr txBox="1"/>
          <p:nvPr/>
        </p:nvSpPr>
        <p:spPr>
          <a:xfrm>
            <a:off x="6210300" y="3429000"/>
            <a:ext cx="5760000" cy="28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800" dirty="0">
                <a:latin typeface="Candara Light" panose="020E0502030303020204" pitchFamily="34" charset="0"/>
              </a:rPr>
              <a:t>Como Desenvolvedor, desejo poder inserir itens para serem avaliados nas reuniões de retrospectiva realizados pelo meu time.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14414A-5698-4C78-9FDB-1D84AFA755A6}"/>
              </a:ext>
            </a:extLst>
          </p:cNvPr>
          <p:cNvSpPr txBox="1"/>
          <p:nvPr/>
        </p:nvSpPr>
        <p:spPr>
          <a:xfrm>
            <a:off x="221700" y="3429000"/>
            <a:ext cx="57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800" dirty="0">
                <a:latin typeface="Candara Light" panose="020E0502030303020204" pitchFamily="34" charset="0"/>
              </a:rPr>
              <a:t>Como Desenvolvedor, desejo poder exportar as tarefas estimadas bem como os valores atribuídos em cada item.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564590-AA53-4487-897F-A36925F7F74C}"/>
              </a:ext>
            </a:extLst>
          </p:cNvPr>
          <p:cNvSpPr txBox="1"/>
          <p:nvPr/>
        </p:nvSpPr>
        <p:spPr>
          <a:xfrm>
            <a:off x="6210300" y="360712"/>
            <a:ext cx="5760000" cy="28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800" dirty="0">
                <a:latin typeface="Candara Light" panose="020E0502030303020204" pitchFamily="34" charset="0"/>
              </a:rPr>
              <a:t>Como Desenvolvedor, desejo poder me comunicar através de um chat de texto durante as reuniões para poder expressar alguma opinião com meu time.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053BE4-F2ED-48EF-81D6-9598E78C3BA6}"/>
              </a:ext>
            </a:extLst>
          </p:cNvPr>
          <p:cNvSpPr txBox="1"/>
          <p:nvPr/>
        </p:nvSpPr>
        <p:spPr>
          <a:xfrm>
            <a:off x="11578389" y="6488668"/>
            <a:ext cx="39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5785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D69070F-0377-4244-90E8-74FDA7370619}"/>
              </a:ext>
            </a:extLst>
          </p:cNvPr>
          <p:cNvSpPr txBox="1">
            <a:spLocks/>
          </p:cNvSpPr>
          <p:nvPr/>
        </p:nvSpPr>
        <p:spPr>
          <a:xfrm>
            <a:off x="221700" y="376676"/>
            <a:ext cx="5760000" cy="28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 defTabSz="360000"/>
            <a:r>
              <a:rPr lang="pt-BR" sz="2800" dirty="0">
                <a:effectLst/>
                <a:latin typeface="Candara Light" panose="020E0502030303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Como Desenvolvedor, desejo poder sinalizar quando terminar de inserir os itens que acho pertinentes à reunião de retrospectiva em que estiver participando.</a:t>
            </a:r>
            <a:endParaRPr lang="pt-BR" sz="2800" dirty="0">
              <a:latin typeface="Candara Light" panose="020E0502030303020204" pitchFamily="34" charset="0"/>
              <a:ea typeface="Batang" panose="020B0503020000020004" pitchFamily="18" charset="-127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D68F3E-6BFD-469F-8670-45F355BFCBC5}"/>
              </a:ext>
            </a:extLst>
          </p:cNvPr>
          <p:cNvSpPr txBox="1"/>
          <p:nvPr/>
        </p:nvSpPr>
        <p:spPr>
          <a:xfrm>
            <a:off x="6210300" y="3429000"/>
            <a:ext cx="5760000" cy="28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700" dirty="0">
                <a:latin typeface="Candara Light" panose="020E0502030303020204" pitchFamily="34" charset="0"/>
              </a:rPr>
              <a:t>Como Desenvolvedor, desejo poder selecionar durante a votação, na reunião de retrospectiva, todos os itens que acho pertinentes na categoria em questão discutida e sinalizar ao finalizar esta ação.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14414A-5698-4C78-9FDB-1D84AFA755A6}"/>
              </a:ext>
            </a:extLst>
          </p:cNvPr>
          <p:cNvSpPr txBox="1"/>
          <p:nvPr/>
        </p:nvSpPr>
        <p:spPr>
          <a:xfrm>
            <a:off x="221700" y="3429000"/>
            <a:ext cx="57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800" dirty="0">
                <a:latin typeface="Candara Light" panose="020E0502030303020204" pitchFamily="34" charset="0"/>
              </a:rPr>
              <a:t>Como Desenvolvedor, desejo poder visualizar durante a votação, na reunião de retrospectiva, todos os itens inseridos pelo meu time na categoria em questão.</a:t>
            </a:r>
          </a:p>
          <a:p>
            <a:pPr algn="just"/>
            <a:endParaRPr lang="pt-BR" sz="2800" dirty="0">
              <a:latin typeface="Candara Light" panose="020E0502030303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564590-AA53-4487-897F-A36925F7F74C}"/>
              </a:ext>
            </a:extLst>
          </p:cNvPr>
          <p:cNvSpPr txBox="1"/>
          <p:nvPr/>
        </p:nvSpPr>
        <p:spPr>
          <a:xfrm>
            <a:off x="6210300" y="376676"/>
            <a:ext cx="5760000" cy="28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800" dirty="0">
                <a:latin typeface="Candara Light" panose="020E0502030303020204" pitchFamily="34" charset="0"/>
              </a:rPr>
              <a:t>Como Desenvolvedor, desejo poder visualizar a quantidade de pessoas que já finalizaram a inserção de itens na lista da reunião de retrospectiva em que estiver participando.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DDB138-70F3-47ED-975A-8AB608A15A9D}"/>
              </a:ext>
            </a:extLst>
          </p:cNvPr>
          <p:cNvSpPr txBox="1"/>
          <p:nvPr/>
        </p:nvSpPr>
        <p:spPr>
          <a:xfrm>
            <a:off x="11578389" y="6488668"/>
            <a:ext cx="39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43522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2022</Words>
  <Application>Microsoft Office PowerPoint</Application>
  <PresentationFormat>Widescreen</PresentationFormat>
  <Paragraphs>270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Candara Light</vt:lpstr>
      <vt:lpstr>Tema do Office</vt:lpstr>
      <vt:lpstr>ScrumCloud</vt:lpstr>
      <vt:lpstr>Sumário</vt:lpstr>
      <vt:lpstr>User Stories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Wireframes</vt:lpstr>
      <vt:lpstr>Tela de Login</vt:lpstr>
      <vt:lpstr>Tela de Cadastro</vt:lpstr>
      <vt:lpstr>Tela de Cadastro do Time – S.M.</vt:lpstr>
      <vt:lpstr>Tela Inicial – S.M.</vt:lpstr>
      <vt:lpstr>Tela Inicial – Dev.</vt:lpstr>
      <vt:lpstr>Tela Planning – S.M.</vt:lpstr>
      <vt:lpstr>Tela Planning – Dev.</vt:lpstr>
      <vt:lpstr>Tela Retrospective – S.M.</vt:lpstr>
      <vt:lpstr>Tela Retrospective – Dev.</vt:lpstr>
      <vt:lpstr>Product Backlog</vt:lpstr>
      <vt:lpstr>Apresentação do PowerPoint</vt:lpstr>
      <vt:lpstr>Apresentação do PowerPoint</vt:lpstr>
      <vt:lpstr>Sprint Release Plan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Equipe Tetris</dc:creator>
  <cp:lastModifiedBy>NAGELLA CHAGAS NASSER BARBOSA</cp:lastModifiedBy>
  <cp:revision>17</cp:revision>
  <dcterms:created xsi:type="dcterms:W3CDTF">2021-09-05T18:57:04Z</dcterms:created>
  <dcterms:modified xsi:type="dcterms:W3CDTF">2021-09-16T01:28:12Z</dcterms:modified>
</cp:coreProperties>
</file>