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2" r:id="rId5"/>
  </p:sldMasterIdLst>
  <p:sldIdLst>
    <p:sldId id="256" r:id="rId6"/>
    <p:sldId id="257" r:id="rId7"/>
    <p:sldId id="268" r:id="rId8"/>
    <p:sldId id="286" r:id="rId9"/>
    <p:sldId id="289" r:id="rId10"/>
    <p:sldId id="281" r:id="rId11"/>
    <p:sldId id="290" r:id="rId12"/>
    <p:sldId id="280" r:id="rId13"/>
    <p:sldId id="291" r:id="rId14"/>
    <p:sldId id="279" r:id="rId15"/>
    <p:sldId id="292" r:id="rId16"/>
    <p:sldId id="269" r:id="rId17"/>
    <p:sldId id="266" r:id="rId18"/>
    <p:sldId id="285" r:id="rId19"/>
    <p:sldId id="293" r:id="rId20"/>
    <p:sldId id="294" r:id="rId21"/>
    <p:sldId id="295" r:id="rId22"/>
    <p:sldId id="296" r:id="rId23"/>
  </p:sldIdLst>
  <p:sldSz cx="20104100" cy="12147550"/>
  <p:notesSz cx="20104100" cy="12147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7685F-C39B-F4B2-DFCA-CDA8B7460D80}" v="20" dt="2022-09-26T01:14:07.272"/>
    <p1510:client id="{3D9FBA67-0D66-C206-D5AD-6FAA7BD6FEB3}" v="7" dt="2022-09-25T01:55:50.201"/>
    <p1510:client id="{47B03228-B6CB-139F-1414-598FB32C8871}" v="4" dt="2021-07-12T21:42:50.323"/>
    <p1510:client id="{53722F1F-0C6B-7698-BB95-2A12429A50D6}" v="3" dt="2022-09-25T16:32:12.071"/>
    <p1510:client id="{5CBADA90-6BA7-98DF-3095-A151F061FAD7}" v="166" dt="2022-09-25T19:41:33.007"/>
    <p1510:client id="{675A6FD1-D6B8-3037-376E-BE4222F34200}" v="289" dt="2022-09-26T00:19:47.468"/>
    <p1510:client id="{750C5D92-C1E8-8AF5-336F-0A894176935A}" v="461" dt="2022-09-24T21:15:53.725"/>
    <p1510:client id="{C0F09285-D1E8-942C-1DC6-186F8C72CCA3}" v="871" dt="2022-09-25T01:45:06.402"/>
    <p1510:client id="{E0DEEC02-01D5-120F-EBBC-2050564214DE}" v="11" dt="2022-09-25T01:03:18.906"/>
    <p1510:client id="{E466BC4D-90D4-48F5-96B0-18429301CCB1}" v="20" dt="2021-07-12T21:31:52.68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æµè²æ ·å¼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5453" y="1987550"/>
            <a:ext cx="9220195" cy="42291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5443" y="6380163"/>
            <a:ext cx="9220195" cy="2933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object 8"/>
          <p:cNvSpPr txBox="1"/>
          <p:nvPr userDrawn="1"/>
        </p:nvSpPr>
        <p:spPr>
          <a:xfrm>
            <a:off x="4288680" y="6936666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>
              <a:latin typeface="GT America Bold"/>
              <a:cs typeface="GT America Bold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3497630" y="8406936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>
              <a:latin typeface="GT America Thin"/>
              <a:cs typeface="GT America Thin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35635" y="3337081"/>
            <a:ext cx="2995249" cy="3459251"/>
            <a:chOff x="4535635" y="3337081"/>
            <a:chExt cx="2995249" cy="3459251"/>
          </a:xfrm>
        </p:grpSpPr>
        <p:sp>
          <p:nvSpPr>
            <p:cNvPr id="10" name="object 10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5635" y="5921175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635" y="476138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635" y="5331104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764" y="3340686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51" y="2590862"/>
                  </a:moveTo>
                  <a:lnTo>
                    <a:pt x="299165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5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5521" y="505633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3"/>
          <p:cNvSpPr/>
          <p:nvPr userDrawn="1"/>
        </p:nvSpPr>
        <p:spPr>
          <a:xfrm>
            <a:off x="9366250" y="3902935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/>
          <p:cNvSpPr/>
          <p:nvPr userDrawn="1"/>
        </p:nvSpPr>
        <p:spPr>
          <a:xfrm>
            <a:off x="9366250" y="477761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/>
          <p:nvPr userDrawn="1"/>
        </p:nvSpPr>
        <p:spPr>
          <a:xfrm>
            <a:off x="9366250" y="565229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 userDrawn="1"/>
        </p:nvSpPr>
        <p:spPr>
          <a:xfrm>
            <a:off x="9366250" y="6526971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 userDrawn="1"/>
        </p:nvSpPr>
        <p:spPr>
          <a:xfrm>
            <a:off x="9366250" y="740164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291" y="2268741"/>
            <a:ext cx="15899516" cy="543052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6389774" y="706727"/>
            <a:ext cx="743727" cy="859515"/>
            <a:chOff x="16389774" y="706727"/>
            <a:chExt cx="743727" cy="859515"/>
          </a:xfrm>
        </p:grpSpPr>
        <p:sp>
          <p:nvSpPr>
            <p:cNvPr id="9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45"/>
          <p:cNvSpPr/>
          <p:nvPr userDrawn="1"/>
        </p:nvSpPr>
        <p:spPr>
          <a:xfrm>
            <a:off x="9155031" y="1119914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Gráfico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912" y="739775"/>
            <a:ext cx="2406325" cy="77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 userDrawn="1"/>
        </p:nvSpPr>
        <p:spPr>
          <a:xfrm>
            <a:off x="0" y="25550"/>
            <a:ext cx="20104100" cy="12119610"/>
          </a:xfrm>
          <a:custGeom>
            <a:avLst/>
            <a:gdLst/>
            <a:ahLst/>
            <a:cxnLst/>
            <a:rect l="l" t="t" r="r" b="b"/>
            <a:pathLst>
              <a:path w="20104100" h="12119610">
                <a:moveTo>
                  <a:pt x="0" y="12119543"/>
                </a:moveTo>
                <a:lnTo>
                  <a:pt x="20104100" y="12119543"/>
                </a:lnTo>
                <a:lnTo>
                  <a:pt x="20104100" y="0"/>
                </a:lnTo>
                <a:lnTo>
                  <a:pt x="0" y="0"/>
                </a:lnTo>
                <a:lnTo>
                  <a:pt x="0" y="12119543"/>
                </a:lnTo>
                <a:close/>
              </a:path>
            </a:pathLst>
          </a:custGeom>
          <a:solidFill>
            <a:srgbClr val="342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 userDrawn="1"/>
        </p:nvSpPr>
        <p:spPr>
          <a:xfrm>
            <a:off x="10312120" y="3935532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10312120" y="481020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07"/>
                </a:lnTo>
              </a:path>
            </a:pathLst>
          </a:custGeom>
          <a:ln w="4392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10312120" y="568489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10312120" y="655955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10312120" y="743424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 userDrawn="1"/>
        </p:nvSpPr>
        <p:spPr>
          <a:xfrm>
            <a:off x="4266934" y="6969285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>
              <a:latin typeface="GT America Bold"/>
              <a:cs typeface="GT America Bold"/>
            </a:endParaRPr>
          </a:p>
        </p:txBody>
      </p:sp>
      <p:sp>
        <p:nvSpPr>
          <p:cNvPr id="10" name="object 10"/>
          <p:cNvSpPr txBox="1"/>
          <p:nvPr userDrawn="1"/>
        </p:nvSpPr>
        <p:spPr>
          <a:xfrm>
            <a:off x="3475884" y="8439554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>
              <a:latin typeface="GT America Thin"/>
              <a:cs typeface="GT America Thin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4513896" y="3369700"/>
            <a:ext cx="2995236" cy="3459251"/>
            <a:chOff x="4513896" y="3369700"/>
            <a:chExt cx="2995236" cy="3459251"/>
          </a:xfrm>
        </p:grpSpPr>
        <p:sp>
          <p:nvSpPr>
            <p:cNvPr id="12" name="object 11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13900" y="595379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13900" y="4794002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13900" y="536372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4517012" y="3373304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61" y="2590862"/>
                  </a:moveTo>
                  <a:lnTo>
                    <a:pt x="299166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6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6013770" y="5088953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Marcador de título 31"/>
          <p:cNvSpPr>
            <a:spLocks noGrp="1"/>
          </p:cNvSpPr>
          <p:nvPr>
            <p:ph type="title"/>
          </p:nvPr>
        </p:nvSpPr>
        <p:spPr>
          <a:xfrm>
            <a:off x="10585450" y="3935531"/>
            <a:ext cx="8135938" cy="437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 userDrawn="1"/>
        </p:nvSpPr>
        <p:spPr>
          <a:xfrm>
            <a:off x="0" y="25550"/>
            <a:ext cx="20104100" cy="12119610"/>
          </a:xfrm>
          <a:custGeom>
            <a:avLst/>
            <a:gdLst/>
            <a:ahLst/>
            <a:cxnLst/>
            <a:rect l="l" t="t" r="r" b="b"/>
            <a:pathLst>
              <a:path w="20104100" h="12119610">
                <a:moveTo>
                  <a:pt x="0" y="12119543"/>
                </a:moveTo>
                <a:lnTo>
                  <a:pt x="20104100" y="12119543"/>
                </a:lnTo>
                <a:lnTo>
                  <a:pt x="20104100" y="0"/>
                </a:lnTo>
                <a:lnTo>
                  <a:pt x="0" y="0"/>
                </a:lnTo>
                <a:lnTo>
                  <a:pt x="0" y="12119543"/>
                </a:lnTo>
                <a:close/>
              </a:path>
            </a:pathLst>
          </a:custGeom>
          <a:solidFill>
            <a:srgbClr val="342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 userDrawn="1"/>
        </p:nvSpPr>
        <p:spPr>
          <a:xfrm>
            <a:off x="10312120" y="3935532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10312120" y="481020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07"/>
                </a:lnTo>
              </a:path>
            </a:pathLst>
          </a:custGeom>
          <a:ln w="4392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10312120" y="568489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10312120" y="655955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10312120" y="743424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 userDrawn="1"/>
        </p:nvSpPr>
        <p:spPr>
          <a:xfrm>
            <a:off x="4266934" y="6969285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>
              <a:latin typeface="GT America Bold"/>
              <a:cs typeface="GT America Bold"/>
            </a:endParaRPr>
          </a:p>
        </p:txBody>
      </p:sp>
      <p:sp>
        <p:nvSpPr>
          <p:cNvPr id="10" name="object 10"/>
          <p:cNvSpPr txBox="1"/>
          <p:nvPr userDrawn="1"/>
        </p:nvSpPr>
        <p:spPr>
          <a:xfrm>
            <a:off x="3475884" y="8439554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b="0" spc="-5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>
              <a:latin typeface="GT America Thin"/>
              <a:cs typeface="GT America Thin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4513896" y="3369700"/>
            <a:ext cx="2995236" cy="3459251"/>
            <a:chOff x="4513896" y="3369700"/>
            <a:chExt cx="2995236" cy="3459251"/>
          </a:xfrm>
        </p:grpSpPr>
        <p:sp>
          <p:nvSpPr>
            <p:cNvPr id="12" name="object 11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4513900" y="595379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513900" y="4794002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513900" y="536372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4517012" y="3373304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61" y="2590862"/>
                  </a:moveTo>
                  <a:lnTo>
                    <a:pt x="299166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6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6013770" y="5088953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Marcador de título 31"/>
          <p:cNvSpPr>
            <a:spLocks noGrp="1"/>
          </p:cNvSpPr>
          <p:nvPr>
            <p:ph type="title"/>
          </p:nvPr>
        </p:nvSpPr>
        <p:spPr>
          <a:xfrm>
            <a:off x="10585450" y="3935531"/>
            <a:ext cx="8135938" cy="437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rsonaje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2050" y="646113"/>
            <a:ext cx="8669338" cy="23479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0052050" y="3233738"/>
            <a:ext cx="8669338" cy="7707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rsonaje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713" y="742950"/>
            <a:ext cx="8669338" cy="23479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82713" y="3330575"/>
            <a:ext cx="8669338" cy="7707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je a la izquierda sin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82713" y="892175"/>
            <a:ext cx="8669337" cy="1014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je a la derecha sin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0052050" y="1000919"/>
            <a:ext cx="8669337" cy="1014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28950"/>
            <a:ext cx="17340263" cy="50530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8129588"/>
            <a:ext cx="17340263" cy="2657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713" y="3233738"/>
            <a:ext cx="8593137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28250" y="3233738"/>
            <a:ext cx="8593138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84275"/>
            <a:ext cx="17340263" cy="180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300" y="2978150"/>
            <a:ext cx="8505825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300" y="4437063"/>
            <a:ext cx="8505825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463" y="2978150"/>
            <a:ext cx="8547100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463" y="4437063"/>
            <a:ext cx="8547100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20775"/>
            <a:ext cx="6484938" cy="2524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809625"/>
            <a:ext cx="6484938" cy="2835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/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"/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6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/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/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/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1"/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2"/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ángulo 6"/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v</a:t>
            </a:r>
            <a:endParaRPr lang="en-U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1211683"/>
            <a:ext cx="17338675" cy="178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25/09/2022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/>
          </a:p>
        </p:txBody>
      </p:sp>
      <p:grpSp>
        <p:nvGrpSpPr>
          <p:cNvPr id="31" name="Grupo 30"/>
          <p:cNvGrpSpPr/>
          <p:nvPr userDrawn="1"/>
        </p:nvGrpSpPr>
        <p:grpSpPr>
          <a:xfrm>
            <a:off x="16389774" y="206375"/>
            <a:ext cx="743727" cy="859515"/>
            <a:chOff x="16389774" y="706727"/>
            <a:chExt cx="743727" cy="859515"/>
          </a:xfrm>
        </p:grpSpPr>
        <p:sp>
          <p:nvSpPr>
            <p:cNvPr id="32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5"/>
          <p:cNvSpPr/>
          <p:nvPr userDrawn="1"/>
        </p:nvSpPr>
        <p:spPr>
          <a:xfrm>
            <a:off x="9155031" y="619562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Gráfico 46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86912" y="239423"/>
            <a:ext cx="2406325" cy="777654"/>
          </a:xfrm>
          <a:prstGeom prst="rect">
            <a:avLst/>
          </a:prstGeom>
        </p:spPr>
      </p:pic>
      <p:sp>
        <p:nvSpPr>
          <p:cNvPr id="48" name="bk object 16"/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17"/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18"/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19"/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20"/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646113"/>
            <a:ext cx="17338675" cy="2347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-cortesg/fotoalpes-microservices-examples/tree/main/v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Cuaderno de Trabajo </a:t>
            </a:r>
            <a:r>
              <a:rPr lang="" altLang="en-US"/>
              <a:t>VII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Módulo </a:t>
            </a:r>
            <a:r>
              <a:rPr lang="" altLang="es-CO"/>
              <a:t>7</a:t>
            </a:r>
            <a:r>
              <a:rPr lang="es-CO"/>
              <a:t>- </a:t>
            </a:r>
            <a:r>
              <a:rPr lang="" altLang="en-US"/>
              <a:t>Seguridad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Concurrencia 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635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ABC </a:t>
                      </a:r>
                      <a:r>
                        <a:rPr lang="en-US" sz="1600" err="1"/>
                        <a:t>Monitoreo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VC-003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Luis Eduardo Padilla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err="1"/>
                        <a:t>Concurrencia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Dominio de Concurrencia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7291464" y="1719920"/>
          <a:ext cx="2396973" cy="102227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642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Convención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8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291464" y="2742198"/>
          <a:ext cx="2396973" cy="830012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012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58E0FCC-1930-8D1D-C51D-AFE02D26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49" y="3028907"/>
            <a:ext cx="15169917" cy="7816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Concurrencia 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5159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ABC </a:t>
                      </a:r>
                      <a:r>
                        <a:rPr lang="en-US" sz="1600" err="1"/>
                        <a:t>Monitoreo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VC-003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Luis Eduardo Padilla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err="1"/>
                        <a:t>Concurrencia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Dominio de Concurrencia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/>
          <p:nvPr/>
        </p:nvSpPr>
        <p:spPr>
          <a:xfrm>
            <a:off x="193257" y="314177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Tácticas de arquitectura utilizadas para favorecer la </a:t>
            </a:r>
            <a:r>
              <a:rPr lang="" altLang="es-CO" sz="2800"/>
              <a:t>Seguridad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454" y="3925980"/>
            <a:ext cx="18997205" cy="1773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400">
                <a:solidFill>
                  <a:schemeClr val="tx1"/>
                </a:solidFill>
                <a:cs typeface="Arial"/>
              </a:rPr>
              <a:t>Tácticas de seguridad para resistir Ataques:</a:t>
            </a:r>
          </a:p>
          <a:p>
            <a:pPr algn="just"/>
            <a:r>
              <a:rPr lang="es-ES" sz="2400">
                <a:solidFill>
                  <a:schemeClr val="tx1"/>
                </a:solidFill>
                <a:cs typeface="Arial"/>
              </a:rPr>
              <a:t>- Autenticar Actores</a:t>
            </a:r>
          </a:p>
          <a:p>
            <a:pPr algn="just"/>
            <a:r>
              <a:rPr lang="es-ES" sz="2400">
                <a:solidFill>
                  <a:schemeClr val="tx1"/>
                </a:solidFill>
                <a:cs typeface="Arial"/>
              </a:rPr>
              <a:t>- Autorizar Actores</a:t>
            </a:r>
          </a:p>
          <a:p>
            <a:pPr algn="just"/>
            <a:r>
              <a:rPr lang="es-ES" sz="2400">
                <a:solidFill>
                  <a:schemeClr val="tx1"/>
                </a:solidFill>
                <a:cs typeface="Arial"/>
              </a:rPr>
              <a:t>- Cifrar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88830" y="585443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Razonamiento sobre las principales decisiones de arquitectura tomadas en este modelo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00379" y="6742637"/>
            <a:ext cx="18997205" cy="4466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400" b="1">
                <a:solidFill>
                  <a:schemeClr val="tx1"/>
                </a:solidFill>
                <a:cs typeface="Arial"/>
              </a:rPr>
              <a:t>Autenticar Actores:</a:t>
            </a:r>
            <a:r>
              <a:rPr lang="es-ES" sz="2400">
                <a:solidFill>
                  <a:schemeClr val="tx1"/>
                </a:solidFill>
                <a:cs typeface="Arial"/>
              </a:rPr>
              <a:t> Se pretende verificar que el actor es quien dice que es. Lo logramos primero con una contraseña y luego con un token JWT.</a:t>
            </a:r>
          </a:p>
          <a:p>
            <a:pPr algn="just"/>
            <a:endParaRPr lang="es-ES" sz="2400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s-ES" sz="2400" b="1">
                <a:solidFill>
                  <a:schemeClr val="tx1"/>
                </a:solidFill>
                <a:cs typeface="Arial"/>
              </a:rPr>
              <a:t>Autorización de Actores: </a:t>
            </a:r>
            <a:r>
              <a:rPr lang="es-ES" sz="2400">
                <a:solidFill>
                  <a:schemeClr val="tx1"/>
                </a:solidFill>
                <a:cs typeface="Arial"/>
              </a:rPr>
              <a:t>Se pretende asegurar que los actores tengan los permisos y niveles de seguridad que le corresponden. La autorización es implementada con un token JWT, si el usuario envía un token valido con su petición el usuario tiene acceso a recursos asegurados sino envía el token no estaría autorizado.</a:t>
            </a:r>
          </a:p>
          <a:p>
            <a:pPr algn="just"/>
            <a:endParaRPr lang="es-ES" sz="2400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s-ES" sz="2400">
                <a:solidFill>
                  <a:schemeClr val="tx1"/>
                </a:solidFill>
                <a:cs typeface="Arial"/>
              </a:rPr>
              <a:t>Decidimos que el microservicio </a:t>
            </a:r>
            <a:r>
              <a:rPr lang="es-ES" sz="2400" err="1">
                <a:solidFill>
                  <a:schemeClr val="tx1"/>
                </a:solidFill>
                <a:cs typeface="Arial"/>
              </a:rPr>
              <a:t>usuarios_ms</a:t>
            </a:r>
            <a:r>
              <a:rPr lang="es-ES" sz="2400">
                <a:solidFill>
                  <a:schemeClr val="tx1"/>
                </a:solidFill>
                <a:cs typeface="Arial"/>
              </a:rPr>
              <a:t> cumpliría las funciones de autenticador y autorizador.</a:t>
            </a:r>
          </a:p>
          <a:p>
            <a:pPr algn="just"/>
            <a:endParaRPr lang="es-ES" sz="2400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s-ES" sz="2400" b="1">
                <a:solidFill>
                  <a:schemeClr val="tx1"/>
                </a:solidFill>
                <a:cs typeface="Arial"/>
              </a:rPr>
              <a:t>Cifrar: </a:t>
            </a:r>
            <a:r>
              <a:rPr lang="es-ES" sz="2400">
                <a:solidFill>
                  <a:schemeClr val="tx1"/>
                </a:solidFill>
                <a:cs typeface="Arial"/>
              </a:rPr>
              <a:t>Usaremos certificados para cifrar la información que llegue al api-</a:t>
            </a:r>
            <a:r>
              <a:rPr lang="es-ES" sz="2400" err="1">
                <a:solidFill>
                  <a:schemeClr val="tx1"/>
                </a:solidFill>
                <a:cs typeface="Arial"/>
              </a:rPr>
              <a:t>gateway</a:t>
            </a:r>
            <a:r>
              <a:rPr lang="es-ES" sz="2400">
                <a:solidFill>
                  <a:schemeClr val="tx1"/>
                </a:solidFill>
                <a:cs typeface="Arial"/>
              </a:rPr>
              <a:t> desde los usuarios. Esto garantizara la confidencialidad de la información mientras es transmitida, además de garantizar que tanto el emisor como el receptor sean lo que dicen ser.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Arial" panose="020B0604020202020204"/>
              </a:rPr>
              <a:t>Anexo I</a:t>
            </a:r>
            <a:br>
              <a:rPr lang="es-CO">
                <a:cs typeface="Arial" panose="020B0604020202020204"/>
              </a:rPr>
            </a:br>
            <a:r>
              <a:rPr lang="es-CO">
                <a:cs typeface="Arial" panose="020B0604020202020204"/>
              </a:rPr>
              <a:t>Diseño de Arquitectura Foto Alpes</a:t>
            </a:r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2713" y="3233738"/>
            <a:ext cx="17338675" cy="7707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/>
              <a:t>Descargar el proyecto del Caso de estudio Foto Alpes y revisar la implementación de los microservicios para productos, servicios y órdenes. El procedimiento para descargar e instalar el ejemplo lo encentra en el siguiente enlace: </a:t>
            </a:r>
            <a:r>
              <a:rPr lang="es-CO">
                <a:hlinkClick r:id="rId2"/>
              </a:rPr>
              <a:t>https://github.com/ci-cortesg/fotoalpes-microservices-examples/tree/main/vm</a:t>
            </a:r>
            <a:endParaRPr lang="es-CO"/>
          </a:p>
          <a:p>
            <a:r>
              <a:rPr lang="es-CO"/>
              <a:t>Revisar la implementación del componente </a:t>
            </a:r>
            <a:r>
              <a:rPr lang="" altLang="es-CO"/>
              <a:t>Autorizador y Certificador en la rama sync-sec</a:t>
            </a:r>
            <a:endParaRPr lang="" altLang="es-CO">
              <a:cs typeface="Arial"/>
            </a:endParaRPr>
          </a:p>
          <a:p>
            <a:r>
              <a:rPr lang="en-US" altLang="es-CO" err="1"/>
              <a:t>Revisar</a:t>
            </a:r>
            <a:r>
              <a:rPr lang="en-US" altLang="es-CO"/>
              <a:t> </a:t>
            </a:r>
            <a:r>
              <a:rPr lang="en-US" altLang="es-CO" err="1"/>
              <a:t>el</a:t>
            </a:r>
            <a:r>
              <a:rPr lang="en-US" altLang="es-CO"/>
              <a:t> </a:t>
            </a:r>
            <a:r>
              <a:rPr lang="en-US" altLang="es-CO" err="1"/>
              <a:t>uso</a:t>
            </a:r>
            <a:r>
              <a:rPr lang="" altLang="en-US"/>
              <a:t> del API Gateway y </a:t>
            </a:r>
            <a:r>
              <a:rPr lang="en-US" altLang="es-CO"/>
              <a:t> de la </a:t>
            </a:r>
            <a:r>
              <a:rPr lang="en-US" altLang="es-CO" err="1"/>
              <a:t>plataforma</a:t>
            </a:r>
            <a:r>
              <a:rPr lang="en-US" altLang="es-CO"/>
              <a:t> de </a:t>
            </a:r>
            <a:r>
              <a:rPr lang="en-US" altLang="es-CO" err="1"/>
              <a:t>mensajería</a:t>
            </a:r>
            <a:r>
              <a:rPr lang="" altLang="en-US"/>
              <a:t> en este contexto en la rama async-sec</a:t>
            </a:r>
            <a:endParaRPr lang="en-US" altLang="es-CO"/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  <a:p>
            <a:endParaRPr lang="es-CO">
              <a:cs typeface="Arial" panose="020B0604020202020204"/>
            </a:endParaRPr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/>
              <a:t>Modelos de 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2713" y="3233738"/>
            <a:ext cx="17338675" cy="7707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O"/>
              <a:t>A continuación se presentan los modelos que hacen parte de la arquitectura de la solución.</a:t>
            </a:r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  <a:p>
            <a:pPr marL="0" indent="0">
              <a:buNone/>
            </a:pPr>
            <a:r>
              <a:rPr lang="es-CO" b="1">
                <a:cs typeface="Arial" panose="020B0604020202020204"/>
              </a:rPr>
              <a:t>NOTA:</a:t>
            </a:r>
            <a:r>
              <a:rPr lang="es-CO">
                <a:cs typeface="Arial" panose="020B0604020202020204"/>
              </a:rPr>
              <a:t> Los modelos presentados son una vista parcial de la arquitectura y solo tienen el propósito de servir como ejemplo y guía para la construcción de los modelos correspondientes al proyecto de la Clínica ABC.</a:t>
            </a:r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Funcional – (Estilo Microservicios)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Foto Alpes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VC-002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Carlos I. Cortés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600"/>
                        <a:t>Funcional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 </a:t>
                      </a:r>
                      <a:r>
                        <a:rPr lang="es-CO" sz="1600"/>
                        <a:t>Componentes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BC29AAC-B8D7-4F1E-9E18-0524EF68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77" y="2791167"/>
            <a:ext cx="9740266" cy="8318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/>
          <a:lstStyle/>
          <a:p>
            <a:r>
              <a:rPr lang="es-CO"/>
              <a:t>Vista de Concurrencia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Foto Alpes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VC-003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Carlos I. Cortés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600"/>
                        <a:t>Concurrencia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 </a:t>
                      </a:r>
                      <a:r>
                        <a:rPr lang="es-CO" sz="1600"/>
                        <a:t>Concurrencia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2B13615-B79E-4B7F-B00E-35764AA4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92" y="2815881"/>
            <a:ext cx="12919215" cy="82557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Información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Foto Alpes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VC-004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Carlos I. Cortés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600"/>
                        <a:t>Información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 </a:t>
                      </a:r>
                      <a:r>
                        <a:rPr lang="es-CO" sz="1600"/>
                        <a:t>Información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2D612D3-E7F2-439F-A120-D715D100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02" y="2791167"/>
            <a:ext cx="13444105" cy="83018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Despliegue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Foto Alpes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VC-005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Carlos I. Cortés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CO" sz="1600"/>
                        <a:t>Despliegue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 </a:t>
                      </a:r>
                      <a:r>
                        <a:rPr lang="es-CO" sz="1600"/>
                        <a:t>Despliegue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7E0C4475-301B-48EB-BD5A-54DA02DB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14" y="2791167"/>
            <a:ext cx="9928998" cy="83305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5106" y="3249375"/>
            <a:ext cx="17338675" cy="7707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CO"/>
          </a:p>
          <a:p>
            <a:r>
              <a:rPr lang="es-CO">
                <a:cs typeface="Arial" panose="020B0604020202020204"/>
              </a:rPr>
              <a:t>Poner en práctica las tácticas de arquitectura para favorecer la confidencialidad y la integridad en arquitecturas basadas en Microservicios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2713" y="3233738"/>
            <a:ext cx="17338675" cy="7707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>
                <a:cs typeface="Arial" panose="020B0604020202020204"/>
              </a:rPr>
              <a:t>Revise el ejemplo d</a:t>
            </a:r>
            <a:r>
              <a:rPr lang="en-US" altLang="es-CO">
                <a:cs typeface="Arial" panose="020B0604020202020204"/>
              </a:rPr>
              <a:t>el</a:t>
            </a:r>
            <a:r>
              <a:rPr lang="es-CO">
                <a:cs typeface="Arial" panose="020B0604020202020204"/>
              </a:rPr>
              <a:t> el caso de estudio Foto Alpes, el cual se encuentra en el Anexo I al final del presente cuaderno de trabajo 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Junto con su grupo de trabajo, </a:t>
            </a:r>
            <a:r>
              <a:rPr lang="en-US" altLang="es-CO"/>
              <a:t>modifique los modelos de</a:t>
            </a:r>
            <a:r>
              <a:rPr lang="es-CO"/>
              <a:t> la arquitectura del proyecto del curso incorporando </a:t>
            </a:r>
            <a:r>
              <a:rPr lang="" altLang="en-US"/>
              <a:t>tácticas </a:t>
            </a:r>
            <a:r>
              <a:rPr lang="en-US" altLang="es-CO"/>
              <a:t>de </a:t>
            </a:r>
            <a:r>
              <a:rPr lang="" altLang="en-US"/>
              <a:t>seguridad para favorecer la confidencialidad y la integridad de la solución.</a:t>
            </a:r>
            <a:r>
              <a:rPr lang="es-CO"/>
              <a:t>   Se deben </a:t>
            </a:r>
            <a:r>
              <a:rPr lang="en-US" altLang="es-CO"/>
              <a:t>modificar los </a:t>
            </a:r>
            <a:r>
              <a:rPr lang="es-CO"/>
              <a:t>modelos en las siguientes vistas:</a:t>
            </a:r>
            <a:endParaRPr lang="es-CO">
              <a:cs typeface="Arial" panose="020B0604020202020204"/>
            </a:endParaRPr>
          </a:p>
          <a:p>
            <a:pPr marL="971550" lvl="1" indent="-514350">
              <a:buAutoNum type="alphaLcParenR"/>
            </a:pPr>
            <a:r>
              <a:rPr lang="es-CO">
                <a:cs typeface="Arial" panose="020B0604020202020204"/>
              </a:rPr>
              <a:t>Vista funcional</a:t>
            </a:r>
          </a:p>
          <a:p>
            <a:pPr marL="971550" lvl="1" indent="-514350">
              <a:buAutoNum type="alphaLcParenR"/>
            </a:pPr>
            <a:r>
              <a:rPr lang="es-CO">
                <a:cs typeface="Arial" panose="020B0604020202020204"/>
              </a:rPr>
              <a:t>Vista de despliegue</a:t>
            </a:r>
          </a:p>
          <a:p>
            <a:pPr marL="971550" lvl="1" indent="-514350">
              <a:buAutoNum type="alphaLcParenR"/>
            </a:pPr>
            <a:r>
              <a:rPr lang="es-CO">
                <a:cs typeface="Arial" panose="020B0604020202020204"/>
              </a:rPr>
              <a:t>Vista de Información</a:t>
            </a:r>
          </a:p>
          <a:p>
            <a:pPr marL="971550" lvl="1" indent="-514350">
              <a:buAutoNum type="alphaLcParenR"/>
            </a:pPr>
            <a:r>
              <a:rPr lang="es-CO">
                <a:cs typeface="Arial" panose="020B0604020202020204"/>
              </a:rPr>
              <a:t>Vista de concurrencia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 b="1"/>
              <a:t>NOTA:</a:t>
            </a:r>
            <a:r>
              <a:rPr lang="es-CO"/>
              <a:t> Todo el trabajo de este cuaderno debe ser en grupo</a:t>
            </a:r>
            <a:endParaRPr lang="es-CO">
              <a:cs typeface="Arial" panose="020B0604020202020204"/>
            </a:endParaRPr>
          </a:p>
          <a:p>
            <a:pPr marL="0" indent="0">
              <a:buNone/>
            </a:pPr>
            <a:endParaRPr lang="es-CO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5264459" cy="973660"/>
          </a:xfrm>
        </p:spPr>
        <p:txBody>
          <a:bodyPr>
            <a:normAutofit/>
          </a:bodyPr>
          <a:lstStyle/>
          <a:p>
            <a:r>
              <a:rPr lang="es-CO"/>
              <a:t>Vista Funcional – (Estilo Microservicios)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8506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ABC</a:t>
                      </a:r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VF-001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Daniel Perez</a:t>
                      </a:r>
                      <a:endParaRPr lang="es-ES" sz="1600" b="0" i="0" u="none" strike="noStrike" noProof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3.0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Arial"/>
                        </a:rPr>
                        <a:t>Funcional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n-US" sz="1600" b="0" i="0" u="none" strike="noStrike" noProof="0">
                          <a:latin typeface="Arial"/>
                        </a:rPr>
                        <a:t> Componentes y </a:t>
                      </a:r>
                      <a:r>
                        <a:rPr lang="en-US" sz="1600" b="0" i="0" u="none" strike="noStrike" noProof="0" err="1">
                          <a:latin typeface="Arial"/>
                        </a:rPr>
                        <a:t>Conectores</a:t>
                      </a:r>
                      <a:endParaRPr lang="es-CO" sz="1600" b="0" i="0" u="none" strike="noStrike" noProof="0" err="1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7291464" y="1719920"/>
          <a:ext cx="2396973" cy="102227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642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Convención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8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291464" y="2742198"/>
          <a:ext cx="2396973" cy="830012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012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14848A95-0843-D89D-97FF-610FEDEE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4" y="2803276"/>
            <a:ext cx="9823498" cy="8822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5264459" cy="973660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000000"/>
                </a:solidFill>
              </a:rPr>
              <a:t>Vista Funcional – (Estilo Microservicios)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97215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ABC</a:t>
                      </a:r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VF-001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Daniel Perez</a:t>
                      </a:r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3.0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err="1"/>
                        <a:t>Funcional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Componentes y </a:t>
                      </a:r>
                      <a:r>
                        <a:rPr lang="en-US" sz="1600" err="1"/>
                        <a:t>Conectores</a:t>
                      </a:r>
                      <a:endParaRPr lang="es-CO" sz="1600" err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/>
          <p:nvPr/>
        </p:nvSpPr>
        <p:spPr>
          <a:xfrm>
            <a:off x="193257" y="314177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>
                <a:solidFill>
                  <a:srgbClr val="000000"/>
                </a:solidFill>
              </a:rPr>
              <a:t>Tácticas de arquitectura utilizadas para favorecer la </a:t>
            </a:r>
            <a:r>
              <a:rPr lang="" altLang="es-CO" sz="2800">
                <a:solidFill>
                  <a:srgbClr val="000000"/>
                </a:solidFill>
              </a:rPr>
              <a:t>seguridad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454" y="3925980"/>
            <a:ext cx="18997205" cy="1773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000">
                <a:solidFill>
                  <a:schemeClr val="tx1"/>
                </a:solidFill>
                <a:cs typeface="Arial"/>
              </a:rPr>
              <a:t>Tácticas de seguridad para resistir Ataques:</a:t>
            </a: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s-ES" sz="2000">
                <a:solidFill>
                  <a:schemeClr val="tx1"/>
                </a:solidFill>
                <a:cs typeface="Arial"/>
              </a:rPr>
              <a:t>Autenticar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s-ES" sz="2000">
                <a:solidFill>
                  <a:schemeClr val="tx1"/>
                </a:solidFill>
                <a:cs typeface="Arial"/>
              </a:rPr>
              <a:t>Autorizar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s-ES" sz="2000">
                <a:solidFill>
                  <a:schemeClr val="tx1"/>
                </a:solidFill>
                <a:cs typeface="Arial"/>
              </a:rPr>
              <a:t>Cifrar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Título 1"/>
          <p:cNvSpPr txBox="1"/>
          <p:nvPr/>
        </p:nvSpPr>
        <p:spPr>
          <a:xfrm>
            <a:off x="88830" y="585443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>
                <a:solidFill>
                  <a:srgbClr val="000000"/>
                </a:solidFill>
              </a:rPr>
              <a:t>Razonamiento sobre las principales decisiones de arquitectura tomadas en este modelo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00379" y="6742637"/>
            <a:ext cx="18997205" cy="4466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000" b="1">
                <a:solidFill>
                  <a:schemeClr val="tx1"/>
                </a:solidFill>
                <a:cs typeface="Arial"/>
              </a:rPr>
              <a:t>Autenticar Actores:</a:t>
            </a:r>
            <a:r>
              <a:rPr lang="es-ES" sz="2000">
                <a:solidFill>
                  <a:schemeClr val="tx1"/>
                </a:solidFill>
                <a:cs typeface="Arial"/>
              </a:rPr>
              <a:t> Se pretende verificar que el actor es quien dice que es. Lo logramos primero con una contraseña y luego con un token JWT.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 b="1">
                <a:solidFill>
                  <a:schemeClr val="tx1"/>
                </a:solidFill>
                <a:cs typeface="Arial"/>
              </a:rPr>
              <a:t>Autorización de Actores: </a:t>
            </a:r>
            <a:r>
              <a:rPr lang="es-ES" sz="2000">
                <a:solidFill>
                  <a:schemeClr val="tx1"/>
                </a:solidFill>
                <a:cs typeface="Arial"/>
              </a:rPr>
              <a:t>Se pretende asegurar que los actores tengan los permisos y niveles de seguridad que le corresponden. La autorización es implementada con un token JWT, si el usuario envía un token valido con su petición el usuario tiene acceso a recursos asegurados sino envía el token no estaría autorizado.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>
                <a:solidFill>
                  <a:schemeClr val="tx1"/>
                </a:solidFill>
                <a:cs typeface="Arial"/>
              </a:rPr>
              <a:t>Decidimos que el microservicio </a:t>
            </a:r>
            <a:r>
              <a:rPr lang="es-ES" sz="2000" err="1">
                <a:solidFill>
                  <a:schemeClr val="tx1"/>
                </a:solidFill>
                <a:cs typeface="Arial"/>
              </a:rPr>
              <a:t>usuarios_ms</a:t>
            </a:r>
            <a:r>
              <a:rPr lang="es-ES" sz="2000">
                <a:solidFill>
                  <a:schemeClr val="tx1"/>
                </a:solidFill>
                <a:cs typeface="Arial"/>
              </a:rPr>
              <a:t> cumpliría las funciones de autenticador y autorizador.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 b="1">
                <a:solidFill>
                  <a:schemeClr val="tx1"/>
                </a:solidFill>
                <a:cs typeface="Arial"/>
              </a:rPr>
              <a:t>Cifrar: </a:t>
            </a:r>
            <a:r>
              <a:rPr lang="es-ES" sz="2000">
                <a:solidFill>
                  <a:schemeClr val="tx1"/>
                </a:solidFill>
                <a:cs typeface="Arial"/>
              </a:rPr>
              <a:t>Usaremos certificados para cifrar la información que llegue al api-</a:t>
            </a:r>
            <a:r>
              <a:rPr lang="es-ES" sz="2000" err="1">
                <a:solidFill>
                  <a:schemeClr val="tx1"/>
                </a:solidFill>
                <a:cs typeface="Arial"/>
              </a:rPr>
              <a:t>gateway</a:t>
            </a:r>
            <a:r>
              <a:rPr lang="es-ES" sz="2000">
                <a:solidFill>
                  <a:schemeClr val="tx1"/>
                </a:solidFill>
                <a:cs typeface="Arial"/>
              </a:rPr>
              <a:t> desde los usuarios. Esto garantizara la confidencialidad de la información mientras es transmitida, además de garantizar que tanto el emisor como el receptor sean lo que dicen ser.</a:t>
            </a:r>
            <a:endParaRPr lang="es-ES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despliegue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04998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Arial"/>
                        </a:rPr>
                        <a:t>ABC</a:t>
                      </a:r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VC-005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Daniel </a:t>
                      </a:r>
                      <a:r>
                        <a:rPr lang="en-US" sz="1600" err="1"/>
                        <a:t>Babativa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Vista de </a:t>
                      </a:r>
                      <a:r>
                        <a:rPr lang="en-US" sz="1600" err="1"/>
                        <a:t>despliegue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Despliegue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7291464" y="1719920"/>
          <a:ext cx="2396973" cy="102227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642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Convención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8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291464" y="2742198"/>
          <a:ext cx="2396973" cy="830012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012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FBDCE8BF-8E87-35C4-02D0-C9CACDEB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0" y="2959058"/>
            <a:ext cx="17130644" cy="8053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despliegue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93306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VC-005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/>
                        <a:t>Vista de </a:t>
                      </a:r>
                      <a:r>
                        <a:rPr lang="en-US" sz="1600" err="1"/>
                        <a:t>despliegue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Despliegue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/>
          <p:nvPr/>
        </p:nvSpPr>
        <p:spPr>
          <a:xfrm>
            <a:off x="193257" y="314177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Tácticas de arquitectura utilizadas para favorecer la </a:t>
            </a:r>
            <a:r>
              <a:rPr lang="" altLang="es-CO" sz="2800"/>
              <a:t>seguridad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454" y="3925980"/>
            <a:ext cx="18997205" cy="1773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Tácticas de seguridad para resistir Ataques: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Autenticar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Autorizar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Cifrar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/>
          <p:nvPr/>
        </p:nvSpPr>
        <p:spPr>
          <a:xfrm>
            <a:off x="88830" y="585443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Razonamiento sobre las principales decisiones de arquitectura tomadas en este modelo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00379" y="6742637"/>
            <a:ext cx="18997205" cy="4466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Autenticar Actores: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Se pretende verificar que el actor es quien dice que es. Lo logramos primero con una contraseña y luego con un token JWT.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Autorización de Actores: 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Se pretende asegurar que los actores tengan los permisos y niveles de seguridad que le corresponden. La autorización es implementada con un token JWT, si el usuario envía un token valido con su petición el usuario tiene acceso a recursos asegurados sino envía el token no estaría autorizado.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Decidimos que el microservicio 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usuarios_ms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cumpliría las funciones de autenticador y autorizador.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algn="just"/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Cifrar: 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Usaremos certificados para cifrar la información que llegue al api-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gateway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desde los usuarios. Esto garantizara la confidencialidad de la información mientras es transmitida, además de garantizar que tanto el emisor como el receptor sean lo que dicen ser.</a:t>
            </a:r>
            <a:endParaRPr lang="es-ES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Información 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84652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VC-004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Camilo Rojas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err="1"/>
                        <a:t>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Información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7291464" y="1719920"/>
          <a:ext cx="2396973" cy="102227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642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Convención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18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7291464" y="2742198"/>
          <a:ext cx="2396973" cy="830012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9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012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Imagen 4">
            <a:extLst>
              <a:ext uri="{FF2B5EF4-FFF2-40B4-BE49-F238E27FC236}">
                <a16:creationId xmlns:a16="http://schemas.microsoft.com/office/drawing/2014/main" id="{2E0F4E01-4824-30A0-C6F8-3ABEC38A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909" y="2932113"/>
            <a:ext cx="2267260" cy="914474"/>
          </a:xfrm>
          <a:prstGeom prst="rect">
            <a:avLst/>
          </a:prstGeom>
        </p:spPr>
      </p:pic>
      <p:pic>
        <p:nvPicPr>
          <p:cNvPr id="5" name="Imagen 8" descr="Diagrama&#10;&#10;Descripción generada automáticamente">
            <a:extLst>
              <a:ext uri="{FF2B5EF4-FFF2-40B4-BE49-F238E27FC236}">
                <a16:creationId xmlns:a16="http://schemas.microsoft.com/office/drawing/2014/main" id="{5279831E-0397-372C-48EA-E54F019E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023" y="3160040"/>
            <a:ext cx="13605281" cy="7349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54" y="673175"/>
            <a:ext cx="12341745" cy="973660"/>
          </a:xfrm>
        </p:spPr>
        <p:txBody>
          <a:bodyPr>
            <a:normAutofit/>
          </a:bodyPr>
          <a:lstStyle/>
          <a:p>
            <a:r>
              <a:rPr lang="es-CO"/>
              <a:t>Vista de Información 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00626"/>
              </p:ext>
            </p:extLst>
          </p:nvPr>
        </p:nvGraphicFramePr>
        <p:xfrm>
          <a:off x="178274" y="1719921"/>
          <a:ext cx="17064697" cy="9981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7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VC-004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Elaboración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Camilo Rojas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Versión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1.0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80">
                <a:tc>
                  <a:txBody>
                    <a:bodyPr/>
                    <a:lstStyle/>
                    <a:p>
                      <a:r>
                        <a:rPr lang="en-US" sz="1600" b="1"/>
                        <a:t>Vista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err="1"/>
                        <a:t>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err="1"/>
                        <a:t>Modelo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 </a:t>
                      </a:r>
                      <a:r>
                        <a:rPr lang="es-CO" sz="1600"/>
                        <a:t>Información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/>
          <p:nvPr/>
        </p:nvSpPr>
        <p:spPr>
          <a:xfrm>
            <a:off x="193257" y="314177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Tácticas de arquitectura utilizadas para favorecer la </a:t>
            </a:r>
            <a:r>
              <a:rPr lang="" altLang="es-CO" sz="2800"/>
              <a:t>seguridad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454" y="3925980"/>
            <a:ext cx="18997205" cy="1773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Tácticas de seguridad para resistir Ataques:</a:t>
            </a: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Autenticar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Autorizar Actores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Cifrar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" name="Título 1"/>
          <p:cNvSpPr txBox="1"/>
          <p:nvPr/>
        </p:nvSpPr>
        <p:spPr>
          <a:xfrm>
            <a:off x="88830" y="5854430"/>
            <a:ext cx="15264459" cy="97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Razonamiento sobre las principales decisiones de arquitectura tomadas en este modelo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00379" y="6742637"/>
            <a:ext cx="18997205" cy="44663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Autenticar Actores: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Se pretende verificar que el actor es quien dice que es. Lo logramos primero con una contraseña y luego con un token JWT.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Autorización de Actores: 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Se pretende asegurar que los actores tengan los permisos y niveles de seguridad que le corresponden. La autorización es implementada con un token JWT, si el usuario envía un token valido con su petición el usuario tiene acceso a recursos asegurados sino envía el token no estaría autorizado.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Decidimos que el microservicio 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usuarios_ms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cumpliría las funciones de autenticador y autorizador.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s-E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000" b="1">
                <a:solidFill>
                  <a:schemeClr val="tx1"/>
                </a:solidFill>
                <a:ea typeface="+mn-lt"/>
                <a:cs typeface="+mn-lt"/>
              </a:rPr>
              <a:t>Cifrar: 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Usaremos certificados para cifrar la información que llegue al api-</a:t>
            </a:r>
            <a:r>
              <a:rPr lang="es-ES" sz="2000" err="1">
                <a:solidFill>
                  <a:schemeClr val="tx1"/>
                </a:solidFill>
                <a:ea typeface="+mn-lt"/>
                <a:cs typeface="+mn-lt"/>
              </a:rPr>
              <a:t>gateway</a:t>
            </a:r>
            <a:r>
              <a:rPr lang="es-ES" sz="2000">
                <a:solidFill>
                  <a:schemeClr val="tx1"/>
                </a:solidFill>
                <a:ea typeface="+mn-lt"/>
                <a:cs typeface="+mn-lt"/>
              </a:rPr>
              <a:t> desde los usuarios. Esto garantizara la confidencialidad de la información mientras es transmitida, además de garantizar que tanto el emisor como el receptor sean lo que dicen ser.</a:t>
            </a: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ara videos">
  <a:themeElements>
    <a:clrScheme name="MISO VIrtual Video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921ADC3B76B84CAF46778B4C6A060E" ma:contentTypeVersion="7" ma:contentTypeDescription="Crear nuevo documento." ma:contentTypeScope="" ma:versionID="87f8445f33a11c18c9f8f10c4c99846c">
  <xsd:schema xmlns:xsd="http://www.w3.org/2001/XMLSchema" xmlns:xs="http://www.w3.org/2001/XMLSchema" xmlns:p="http://schemas.microsoft.com/office/2006/metadata/properties" xmlns:ns2="12cbf040-f84f-4655-9571-655f54da210a" xmlns:ns3="1b39491d-f095-48a9-bc30-bbf42388be4a" xmlns:ns4="c61bb0b7-a794-46e7-b5ca-774c3dd4ff5a" targetNamespace="http://schemas.microsoft.com/office/2006/metadata/properties" ma:root="true" ma:fieldsID="7b25a0d5133bf9f6ba99d627e0b756cd" ns2:_="" ns3:_="" ns4:_="">
    <xsd:import namespace="12cbf040-f84f-4655-9571-655f54da210a"/>
    <xsd:import namespace="1b39491d-f095-48a9-bc30-bbf42388be4a"/>
    <xsd:import namespace="c61bb0b7-a794-46e7-b5ca-774c3dd4f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bf040-f84f-4655-9571-655f54da21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9491d-f095-48a9-bc30-bbf42388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bb0b7-a794-46e7-b5ca-774c3dd4ff5a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0F7E4-1CA8-4ED2-ABA6-106EE1052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853A8-32FF-41FF-9C15-7E1A89B3CAF6}">
  <ds:schemaRefs>
    <ds:schemaRef ds:uri="12cbf040-f84f-4655-9571-655f54da210a"/>
    <ds:schemaRef ds:uri="1b39491d-f095-48a9-bc30-bbf42388be4a"/>
    <ds:schemaRef ds:uri="c61bb0b7-a794-46e7-b5ca-774c3dd4ff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AD3CC0-4022-47B0-9EAD-61E4778CB6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 recursos no videos</Template>
  <Application>Microsoft Office PowerPoint</Application>
  <PresentationFormat>Personalizado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Diseño para recursos no videos</vt:lpstr>
      <vt:lpstr>Diseño para videos</vt:lpstr>
      <vt:lpstr>Cuaderno de Trabajo VII</vt:lpstr>
      <vt:lpstr>Objetivos</vt:lpstr>
      <vt:lpstr>Actividades</vt:lpstr>
      <vt:lpstr>Vista Funcional – (Estilo Microservicios)</vt:lpstr>
      <vt:lpstr>Vista Funcional – (Estilo Microservicios)</vt:lpstr>
      <vt:lpstr>Vista de despliegue</vt:lpstr>
      <vt:lpstr>Vista de despliegue</vt:lpstr>
      <vt:lpstr>Vista de Información </vt:lpstr>
      <vt:lpstr>Vista de Información </vt:lpstr>
      <vt:lpstr>Vista de Concurrencia </vt:lpstr>
      <vt:lpstr>Vista de Concurrencia </vt:lpstr>
      <vt:lpstr>Anexo I Diseño de Arquitectura Foto Alpes</vt:lpstr>
      <vt:lpstr>Ejemplo</vt:lpstr>
      <vt:lpstr>Modelos de Arquitectura</vt:lpstr>
      <vt:lpstr>Vista Funcional – (Estilo Microservicios)</vt:lpstr>
      <vt:lpstr>Vista de Concurrencia</vt:lpstr>
      <vt:lpstr>Vista de Información</vt:lpstr>
      <vt:lpstr>Vista de 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Ernesto Correal Torres</dc:creator>
  <cp:revision>3</cp:revision>
  <dcterms:created xsi:type="dcterms:W3CDTF">2021-07-02T16:40:29Z</dcterms:created>
  <dcterms:modified xsi:type="dcterms:W3CDTF">2022-09-26T01:22:23Z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2020-11-25T14:00:00Z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2020-11-25T14:00:00Z</vt:filetime>
  </property>
  <property fmtid="{D5CDD505-2E9C-101B-9397-08002B2CF9AE}" pid="5" name="ContentTypeId">
    <vt:lpwstr>0x01010082921ADC3B76B84CAF46778B4C6A060E</vt:lpwstr>
  </property>
  <property fmtid="{D5CDD505-2E9C-101B-9397-08002B2CF9AE}" pid="6" name="KSOProductBuildVer">
    <vt:lpwstr>1033-11.1.0.10161</vt:lpwstr>
  </property>
</Properties>
</file>