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9" r:id="rId1"/>
  </p:sldMasterIdLst>
  <p:notesMasterIdLst>
    <p:notesMasterId r:id="rId2"/>
  </p:notesMasterIdLst>
  <p:sldIdLst>
    <p:sldId id="256" r:id="rId3"/>
    <p:sldId id="257" r:id="rId4"/>
    <p:sldId id="258" r:id="rId5"/>
    <p:sldId id="261" r:id="rId6"/>
    <p:sldId id="262" r:id="rId7"/>
    <p:sldId id="259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DE67981-C926-4AC7-AA08-ACFD1CD1FBA1}" styleName="Normal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1"/>
              </a:solidFill>
            </a:ln>
          </a:left>
          <a:right>
            <a:ln w="40000" cmpd="sng">
              <a:solidFill>
                <a:schemeClr val="accent1"/>
              </a:solidFill>
            </a:ln>
          </a:right>
          <a:top>
            <a:ln w="40000" cmpd="sng">
              <a:solidFill>
                <a:schemeClr val="accent1"/>
              </a:solidFill>
            </a:ln>
          </a:top>
          <a:bottom>
            <a:ln w="400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1">
          <a:shade val="80000"/>
        </a:schemeClr>
      </a:tcTxStyle>
      <a:tcStyle>
        <a:tcBdr>
          <a:bottom>
            <a:ln w="35400" cmpd="sng">
              <a:solidFill>
                <a:schemeClr val="accent1">
                  <a:shade val="80000"/>
                </a:schemeClr>
              </a:solidFill>
            </a:ln>
          </a:bottom>
        </a:tcBdr>
        <a:fill>
          <a:solidFill>
            <a:schemeClr val="accent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1722426"/>
            <a:ext cx="12191999" cy="363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1722426"/>
            <a:ext cx="1142965" cy="36354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142965" cy="1714488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0" y="4143380"/>
            <a:ext cx="1142965" cy="2714621"/>
          </a:xfrm>
          <a:prstGeom prst="rect">
            <a:avLst/>
          </a:prstGeom>
          <a:solidFill>
            <a:schemeClr val="tx2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451394" y="2857496"/>
            <a:ext cx="10363199" cy="1100144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365794" y="4000504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642918"/>
            <a:ext cx="12191999" cy="3714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-2"/>
            <a:ext cx="12192007" cy="642919"/>
            <a:chOff x="0" y="4156762"/>
            <a:chExt cx="9144006" cy="357159"/>
          </a:xfrm>
        </p:grpSpPr>
        <p:sp>
          <p:nvSpPr>
            <p:cNvPr id="8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643182"/>
            <a:ext cx="10972799" cy="144465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2143116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3" name=""/>
          <p:cNvGrpSpPr/>
          <p:nvPr/>
        </p:nvGrpSpPr>
        <p:grpSpPr>
          <a:xfrm rot="0">
            <a:off x="0" y="0"/>
            <a:ext cx="12192007" cy="176347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428717" y="928670"/>
            <a:ext cx="8572559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body" sz="quarter" idx="15"/>
          </p:nvPr>
        </p:nvSpPr>
        <p:spPr>
          <a:xfrm>
            <a:off x="1428717" y="2286000"/>
            <a:ext cx="8572499" cy="35718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9620274" y="0"/>
            <a:ext cx="2571725" cy="685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0" y="-1"/>
            <a:ext cx="285709" cy="6858001"/>
            <a:chOff x="0" y="-1"/>
            <a:chExt cx="214282" cy="6858001"/>
          </a:xfrm>
        </p:grpSpPr>
        <p:sp>
          <p:nvSpPr>
            <p:cNvPr id="9" name=""/>
            <p:cNvSpPr/>
            <p:nvPr/>
          </p:nvSpPr>
          <p:spPr>
            <a:xfrm>
              <a:off x="0" y="0"/>
              <a:ext cx="214282" cy="6858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5" name=""/>
            <p:cNvGrpSpPr/>
            <p:nvPr/>
          </p:nvGrpSpPr>
          <p:grpSpPr>
            <a:xfrm rot="0">
              <a:off x="0" y="-1"/>
              <a:ext cx="214282" cy="6858001"/>
              <a:chOff x="-714412" y="-1"/>
              <a:chExt cx="214282" cy="6858001"/>
            </a:xfrm>
          </p:grpSpPr>
          <p:sp>
            <p:nvSpPr>
              <p:cNvPr id="11" name=""/>
              <p:cNvSpPr/>
              <p:nvPr/>
            </p:nvSpPr>
            <p:spPr>
              <a:xfrm>
                <a:off x="-714412" y="1722425"/>
                <a:ext cx="214282" cy="36354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-714412" y="-1"/>
                <a:ext cx="214282" cy="17144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714412" y="4143379"/>
                <a:ext cx="214282" cy="2714621"/>
              </a:xfrm>
              <a:prstGeom prst="rect">
                <a:avLst/>
              </a:prstGeom>
              <a:solidFill>
                <a:schemeClr val="tx2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0" y="4156762"/>
            <a:ext cx="12192007" cy="700998"/>
            <a:chOff x="0" y="4156762"/>
            <a:chExt cx="9144006" cy="357159"/>
          </a:xfrm>
        </p:grpSpPr>
        <p:sp>
          <p:nvSpPr>
            <p:cNvPr id="9" name=""/>
            <p:cNvSpPr/>
            <p:nvPr/>
          </p:nvSpPr>
          <p:spPr>
            <a:xfrm rot="16200000">
              <a:off x="2464595" y="2692267"/>
              <a:ext cx="357158" cy="328614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"/>
            <p:cNvSpPr/>
            <p:nvPr/>
          </p:nvSpPr>
          <p:spPr>
            <a:xfrm rot="16200000">
              <a:off x="321471" y="3835291"/>
              <a:ext cx="357158" cy="10001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6143640" y="1513555"/>
              <a:ext cx="357158" cy="5643574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158766"/>
            <a:ext cx="10363199" cy="1076323"/>
          </a:xfrm>
        </p:spPr>
        <p:txBody>
          <a:bodyPr anchor="ctr"/>
          <a:lstStyle>
            <a:lvl1pPr algn="ctr">
              <a:defRPr sz="4800" b="0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263903"/>
            <a:ext cx="10363199" cy="66516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6AEF07B-025C-4DA6-A63A-FFBEE90F4D5A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393FB19-7418-4539-9300-6EDB2193EF08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609599" y="198438"/>
            <a:ext cx="10972799" cy="779462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300163"/>
            <a:ext cx="10972799" cy="4889622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5737"/>
            <a:ext cx="10991850" cy="804863"/>
          </a:xfrm>
        </p:spPr>
        <p:txBody>
          <a:bodyPr anchor="ctr"/>
          <a:lstStyle>
            <a:lvl1pPr algn="l">
              <a:defRPr sz="36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1697567" y="1300163"/>
            <a:ext cx="8699498" cy="39100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1697567" y="5367338"/>
            <a:ext cx="8699498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조각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1000108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2" name="" descr="132"/>
          <p:cNvPicPr>
            <a:picLocks noChangeAspect="1" noChangeArrowheads="1"/>
          </p:cNvPicPr>
          <p:nvPr/>
        </p:nvPicPr>
        <p:blipFill rotWithShape="1">
          <a:blip r:embed="rId14">
            <a:alphaModFix/>
            <a:grayscl/>
            <a:lum/>
          </a:blip>
          <a:srcRect/>
          <a:stretch>
            <a:fillRect/>
          </a:stretch>
        </p:blipFill>
        <p:spPr>
          <a:xfrm>
            <a:off x="0" y="4214818"/>
            <a:ext cx="12191999" cy="2643182"/>
          </a:xfrm>
          <a:prstGeom prst="rect">
            <a:avLst/>
          </a:prstGeom>
          <a:noFill/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B2C3BA8-7008-44E5-83A0-6743EE901A3B}" type="datetime1">
              <a:rPr lang="ko-KR" altLang="en-US"/>
              <a:pPr>
                <a:defRPr lang="ko-KR" altLang="en-US"/>
              </a:pPr>
              <a:t>2022-03-05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52D455-576A-47EE-AA1C-2E70CF7A80C7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7" name=""/>
          <p:cNvGrpSpPr/>
          <p:nvPr/>
        </p:nvGrpSpPr>
        <p:grpSpPr>
          <a:xfrm rot="0">
            <a:off x="0" y="0"/>
            <a:ext cx="285709" cy="1000108"/>
            <a:chOff x="0" y="0"/>
            <a:chExt cx="357158" cy="1000108"/>
          </a:xfrm>
        </p:grpSpPr>
        <p:sp>
          <p:nvSpPr>
            <p:cNvPr id="22" name=""/>
            <p:cNvSpPr/>
            <p:nvPr/>
          </p:nvSpPr>
          <p:spPr>
            <a:xfrm>
              <a:off x="0" y="0"/>
              <a:ext cx="357158" cy="78579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"/>
            <p:cNvSpPr/>
            <p:nvPr/>
          </p:nvSpPr>
          <p:spPr>
            <a:xfrm>
              <a:off x="0" y="631373"/>
              <a:ext cx="357158" cy="368735"/>
            </a:xfrm>
            <a:prstGeom prst="rect">
              <a:avLst/>
            </a:prstGeom>
            <a:solidFill>
              <a:schemeClr val="tx2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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8800" indent="-1778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Wingdings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74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3300" indent="-2032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indent="-1905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SzPct val="100000"/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6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19250" indent="-165100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188" indent="-182563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73275" indent="-174625" algn="l" defTabSz="914400" rtl="0" eaLnBrk="1" latinLnBrk="1" hangingPunct="1">
        <a:spcBef>
          <a:spcPct val="20000"/>
        </a:spcBef>
        <a:buClr>
          <a:schemeClr val="bg1">
            <a:lumMod val="50000"/>
          </a:schemeClr>
        </a:buClr>
        <a:buFont typeface="Arial"/>
        <a:buChar char="«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hyperlink" Target="http://eqyoung.dothome.co.kr" TargetMode="External" /><Relationship Id="rId3" Type="http://schemas.openxmlformats.org/officeDocument/2006/relationships/hyperlink" Target="https://github.com/eqyoung/Java_project_my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4571652" y="2857496"/>
            <a:ext cx="7242940" cy="1100144"/>
          </a:xfrm>
        </p:spPr>
        <p:txBody>
          <a:bodyPr/>
          <a:lstStyle/>
          <a:p>
            <a:pPr>
              <a:defRPr/>
            </a:pPr>
            <a:r>
              <a:rPr lang="en-US" altLang="ko-KR"/>
              <a:t>Camping&amp;Picnic Fair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8337988" y="6073005"/>
            <a:ext cx="3854011" cy="784995"/>
          </a:xfrm>
        </p:spPr>
        <p:txBody>
          <a:bodyPr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Email : ivg02161@naver.com</a:t>
            </a:r>
            <a:endParaRPr lang="en-US" altLang="ko-KR" sz="2000">
              <a:solidFill>
                <a:schemeClr val="tx1"/>
              </a:solidFill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lang="en-US" altLang="ko-KR" sz="2000">
                <a:solidFill>
                  <a:schemeClr val="tx1"/>
                </a:solidFill>
              </a:rPr>
              <a:t>Tel : 010-7400-0281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4" name=""/>
          <p:cNvSpPr/>
          <p:nvPr/>
        </p:nvSpPr>
        <p:spPr>
          <a:xfrm>
            <a:off x="8337988" y="5501501"/>
            <a:ext cx="3854011" cy="571504"/>
          </a:xfrm>
          <a:prstGeom prst="rect">
            <a:avLst/>
          </a:prstGeom>
        </p:spPr>
        <p:txBody>
          <a:bodyPr vert="horz" lIns="91440" tIns="45720" rIns="91440" bIns="45720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한컴 소망 B"/>
                <a:ea typeface="한컴 소망 B"/>
              </a:rPr>
              <a:t>이름 </a:t>
            </a: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한컴 소망 B"/>
                <a:ea typeface="한컴 소망 B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한컴 소망 B"/>
                <a:ea typeface="한컴 소망 B"/>
              </a:rPr>
              <a:t> 이규영</a:t>
            </a:r>
            <a:endPara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<a:solidFill>
                <a:schemeClr val="tx1"/>
              </a:solidFill>
              <a:latin typeface="한컴 소망 B"/>
              <a:ea typeface="한컴 소망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사이트 소개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</a:t>
            </a:r>
            <a:r>
              <a:rPr lang="en-US" altLang="ko-KR" sz="2400"/>
              <a:t>(바이어입장권 신청)</a:t>
            </a:r>
            <a:endParaRPr lang="en-US" altLang="ko-KR" sz="24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90600"/>
            <a:ext cx="12192000" cy="294345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3934051"/>
            <a:ext cx="12192000" cy="28245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 사이트 주소</a:t>
            </a:r>
            <a:endParaRPr lang="ko-KR" altLang="en-US"/>
          </a:p>
        </p:txBody>
      </p:sp>
      <p:graphicFrame>
        <p:nvGraphicFramePr>
          <p:cNvPr id="6" name="표 1"/>
          <p:cNvGraphicFramePr>
            <a:graphicFrameLocks noGrp="1"/>
          </p:cNvGraphicFramePr>
          <p:nvPr/>
        </p:nvGraphicFramePr>
        <p:xfrm>
          <a:off x="2207568" y="2708920"/>
          <a:ext cx="7884876" cy="1098122"/>
        </p:xfrm>
        <a:graphic>
          <a:graphicData uri="http://schemas.openxmlformats.org/drawingml/2006/table">
            <a:tbl>
              <a:tblPr firstRow="1" bandRow="1">
                <a:tableStyle styleId="{8799B23B-EC83-4686-B30A-512413B5E67A}" styleName="밝은 스타일 3 - 강조 3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3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3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3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3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3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3"/>
                            </a:solidFill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3">
                            <a:alpha val="2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3">
                            <a:alpha val="2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50800" cmpd="dbl">
                            <a:solidFill>
                              <a:schemeClr val="accent3"/>
                            </a:solidFill>
                          </a:ln>
                        </a:top>
                      </a:tcBdr>
                      <a:fill>
                        <a:noFill/>
                      </a:fill>
                    </a:tcStyle>
                  </a:lastRow>
                  <a:firstRow>
                    <a:tcTxStyle b="on"/>
                    <a:tcStyle>
                      <a:tcBdr>
                        <a:bottom>
                          <a:ln w="25400" cmpd="sng">
                            <a:solidFill>
                              <a:schemeClr val="accent3"/>
                            </a:solidFill>
                          </a:ln>
                        </a:bottom>
                      </a:tcBdr>
                      <a:fill>
                        <a:noFill/>
                      </a:fill>
                    </a:tcStyle>
                  </a:firstRow>
                </a:tableStyle>
              </a:tblPr>
              <a:tblGrid>
                <a:gridCol w="2891140"/>
                <a:gridCol w="4993736"/>
              </a:tblGrid>
              <a:tr h="54906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닷홈</a:t>
                      </a:r>
                      <a:r>
                        <a:rPr lang="en-US" altLang="ko-KR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메인 사이트</a:t>
                      </a:r>
                      <a:r>
                        <a:rPr lang="en-US" altLang="ko-KR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altLang="ko-KR" b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buClr>
                          <a:schemeClr val="tx2">
                            <a:lumMod val="75000"/>
                          </a:schemeClr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hlinkClick r:id="rId2" tooltip="http://eqyoung.dothome.co.kr"/>
                        </a:rPr>
                        <a:t>http://eqyoung.dothome.co.kr</a:t>
                      </a:r>
                      <a:endParaRPr lang="ko-KR" altLang="en-US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1440" marR="91440"/>
                </a:tc>
              </a:tr>
              <a:tr h="54906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b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Git</a:t>
                      </a:r>
                      <a:r>
                        <a:rPr lang="en-US" altLang="ko-KR" b="0" baseline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ko-KR" altLang="en-US" b="0" baseline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주소</a:t>
                      </a:r>
                      <a:r>
                        <a:rPr lang="en-US" altLang="ko-KR" b="0" baseline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0" baseline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사이트</a:t>
                      </a:r>
                      <a:r>
                        <a:rPr lang="en-US" altLang="ko-KR" b="0" baseline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ko-KR" altLang="en-US" b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>
                        <a:buClr>
                          <a:schemeClr val="tx2">
                            <a:lumMod val="75000"/>
                          </a:schemeClr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hlinkClick r:id="rId3" tooltip="https://github.com/eqyoung/Java_project_my"/>
                        </a:rPr>
                        <a:t>https://github.com/eqyoung/Java_project_my</a:t>
                      </a:r>
                      <a:endParaRPr lang="en-US" altLang="ko-KR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고맙습니다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 차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1428717" y="2295922"/>
            <a:ext cx="5179218" cy="35718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200"/>
              <a:t>1.</a:t>
            </a:r>
            <a:r>
              <a:rPr lang="ko-KR" altLang="en-US" sz="2200"/>
              <a:t> 소개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2.</a:t>
            </a:r>
            <a:r>
              <a:rPr lang="ko-KR" altLang="en-US" sz="2200"/>
              <a:t> 기획의도 </a:t>
            </a:r>
            <a:endParaRPr lang="ko-KR" altLang="en-US" sz="2200"/>
          </a:p>
          <a:p>
            <a:pPr marL="0" lvl="0" indent="0">
              <a:buNone/>
              <a:defRPr/>
            </a:pPr>
            <a:r>
              <a:rPr lang="en-US" altLang="ko-KR" sz="2200"/>
              <a:t>3.</a:t>
            </a:r>
            <a:r>
              <a:rPr lang="ko-KR" altLang="en-US" sz="2200"/>
              <a:t> 진행과정</a:t>
            </a:r>
            <a:endParaRPr lang="ko-KR" altLang="en-US" sz="2200"/>
          </a:p>
          <a:p>
            <a:pPr marL="0" indent="0">
              <a:buNone/>
              <a:defRPr/>
            </a:pPr>
            <a:r>
              <a:rPr lang="en-US" altLang="ko-KR" sz="2200"/>
              <a:t>4.</a:t>
            </a:r>
            <a:r>
              <a:rPr lang="ko-KR" altLang="en-US" sz="2200"/>
              <a:t> 사용기술</a:t>
            </a:r>
            <a:endParaRPr lang="ko-KR" altLang="en-US" sz="2200"/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사이트 소개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Camping&amp;Picnic Fair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사이트 주소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67826" y="3948509"/>
            <a:ext cx="2666999" cy="266699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0801" y="2295922"/>
            <a:ext cx="2486025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소개</a:t>
            </a:r>
            <a:endParaRPr lang="ko-KR" altLang="en-US"/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>
          <a:xfrm>
            <a:off x="3470910" y="1626474"/>
            <a:ext cx="5720916" cy="125769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180975" indent="-180975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r>
              <a:rPr lang="en-US" altLang="ko-KR" sz="1600">
                <a:solidFill>
                  <a:srgbClr val="3366cc">
                    <a:lumMod val="50000"/>
                  </a:srgbClr>
                </a:solidFill>
                <a:cs typeface="+mn-cs"/>
              </a:rPr>
              <a:t>HTML</a:t>
            </a:r>
            <a:r>
              <a:rPr lang="ko-KR" altLang="en-US" sz="1600">
                <a:solidFill>
                  <a:srgbClr val="3366cc">
                    <a:lumMod val="50000"/>
                  </a:srgbClr>
                </a:solidFill>
                <a:cs typeface="+mn-cs"/>
              </a:rPr>
              <a:t>와 </a:t>
            </a:r>
            <a:r>
              <a:rPr lang="en-US" altLang="ko-KR" sz="1600">
                <a:solidFill>
                  <a:srgbClr val="3366cc">
                    <a:lumMod val="50000"/>
                  </a:srgbClr>
                </a:solidFill>
                <a:cs typeface="+mn-cs"/>
              </a:rPr>
              <a:t>CSS3</a:t>
            </a:r>
            <a:r>
              <a:rPr lang="ko-KR" altLang="en-US" sz="1600">
                <a:solidFill>
                  <a:srgbClr val="3366cc">
                    <a:lumMod val="50000"/>
                  </a:srgbClr>
                </a:solidFill>
                <a:cs typeface="+mn-cs"/>
              </a:rPr>
              <a:t>를 활용하여 홈페이지 구현</a:t>
            </a:r>
            <a:endParaRPr lang="ko-KR" altLang="en-US" sz="1600">
              <a:solidFill>
                <a:srgbClr val="3366cc">
                  <a:lumMod val="50000"/>
                </a:srgbClr>
              </a:solidFill>
              <a:cs typeface="+mn-cs"/>
            </a:endParaRPr>
          </a:p>
          <a:p>
            <a:pPr marL="180975" indent="-180975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endParaRPr lang="en-US" altLang="ko-KR" sz="1600">
              <a:solidFill>
                <a:srgbClr val="3366cc">
                  <a:lumMod val="50000"/>
                </a:srgbClr>
              </a:solidFill>
              <a:cs typeface="+mn-cs"/>
            </a:endParaRPr>
          </a:p>
          <a:p>
            <a:pPr marL="180975" indent="-180975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endParaRPr lang="en-US" altLang="ko-KR" sz="1600">
              <a:solidFill>
                <a:srgbClr val="3366cc">
                  <a:lumMod val="50000"/>
                </a:srgbClr>
              </a:solidFill>
              <a:cs typeface="+mn-cs"/>
            </a:endParaRPr>
          </a:p>
          <a:p>
            <a:pPr marL="180975" indent="-180975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endParaRPr lang="en-US" altLang="ko-KR" sz="1600">
              <a:solidFill>
                <a:srgbClr val="3366cc">
                  <a:lumMod val="50000"/>
                </a:srgbClr>
              </a:solidFill>
              <a:cs typeface="+mn-cs"/>
            </a:endParaRPr>
          </a:p>
        </p:txBody>
      </p:sp>
      <p:pic>
        <p:nvPicPr>
          <p:cNvPr id="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00151"/>
            <a:ext cx="2161192" cy="2778676"/>
          </a:xfrm>
          <a:prstGeom prst="roundRect">
            <a:avLst>
              <a:gd name="adj" fmla="val 16667"/>
            </a:avLst>
          </a:prstGeom>
        </p:spPr>
      </p:pic>
      <p:sp>
        <p:nvSpPr>
          <p:cNvPr id="91" name="Text Box 22"/>
          <p:cNvSpPr txBox="1">
            <a:spLocks noChangeArrowheads="1"/>
          </p:cNvSpPr>
          <p:nvPr/>
        </p:nvSpPr>
        <p:spPr>
          <a:xfrm>
            <a:off x="1167388" y="4278827"/>
            <a:ext cx="1045614" cy="42467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0" indent="0" algn="ctr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None/>
              <a:defRPr/>
            </a:pPr>
            <a:r>
              <a:rPr lang="ko-KR" altLang="en-US">
                <a:solidFill>
                  <a:schemeClr val="tx1"/>
                </a:solidFill>
                <a:latin typeface="한컴 윤고딕 240"/>
                <a:ea typeface="한컴 윤고딕 240"/>
              </a:rPr>
              <a:t>이 규 영</a:t>
            </a:r>
            <a:endParaRPr lang="en-US" altLang="ko-KR">
              <a:solidFill>
                <a:schemeClr val="tx1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0"/>
          <p:cNvGrpSpPr/>
          <p:nvPr/>
        </p:nvGrpSpPr>
        <p:grpSpPr>
          <a:xfrm rot="0">
            <a:off x="0" y="0"/>
            <a:ext cx="6972300" cy="2590806"/>
            <a:chOff x="1085851" y="0"/>
            <a:chExt cx="6972300" cy="2590806"/>
          </a:xfrm>
        </p:grpSpPr>
        <p:sp>
          <p:nvSpPr>
            <p:cNvPr id="65" name="AutoShape 13"/>
            <p:cNvSpPr>
              <a:spLocks noChangeArrowheads="1"/>
            </p:cNvSpPr>
            <p:nvPr/>
          </p:nvSpPr>
          <p:spPr>
            <a:xfrm flipV="1">
              <a:off x="1085851" y="0"/>
              <a:ext cx="6972300" cy="2590806"/>
            </a:xfrm>
            <a:prstGeom prst="arc">
              <a:avLst>
                <a:gd name="adj1" fmla="val 10500188"/>
                <a:gd name="adj2" fmla="val 204718"/>
              </a:avLst>
            </a:prstGeom>
            <a:gradFill>
              <a:gsLst>
                <a:gs pos="23000">
                  <a:schemeClr val="bg2">
                    <a:alpha val="0"/>
                  </a:schemeClr>
                </a:gs>
                <a:gs pos="99000">
                  <a:schemeClr val="bg2"/>
                </a:gs>
              </a:gsLst>
              <a:lin ang="16200000" scaled="1"/>
            </a:gradFill>
            <a:ln w="9525" algn="ctr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AutoShape 14"/>
            <p:cNvSpPr>
              <a:spLocks noChangeArrowheads="1"/>
            </p:cNvSpPr>
            <p:nvPr/>
          </p:nvSpPr>
          <p:spPr>
            <a:xfrm flipV="1">
              <a:off x="1156513" y="1044780"/>
              <a:ext cx="6837311" cy="1521444"/>
            </a:xfrm>
            <a:custGeom>
              <a:avLst/>
              <a:gdLst>
                <a:gd name="connsiteX0" fmla="*/ 71069 w 6254165"/>
                <a:gd name="connsiteY0" fmla="*/ 1503119 h 2480425"/>
                <a:gd name="connsiteX1" fmla="*/ 2385921 w 6254165"/>
                <a:gd name="connsiteY1" fmla="*/ 35338 h 2480425"/>
                <a:gd name="connsiteX2" fmla="*/ 3871682 w 6254165"/>
                <a:gd name="connsiteY2" fmla="*/ 35671 h 2480425"/>
                <a:gd name="connsiteX3" fmla="*/ 6179532 w 6254165"/>
                <a:gd name="connsiteY3" fmla="*/ 1509552 h 2480425"/>
                <a:gd name="connsiteX4" fmla="*/ 3127083 w 6254165"/>
                <a:gd name="connsiteY4" fmla="*/ 1240213 h 2480425"/>
                <a:gd name="connsiteX5" fmla="*/ 71069 w 6254165"/>
                <a:gd name="connsiteY5" fmla="*/ 1503119 h 2480425"/>
                <a:gd name="connsiteX0" fmla="*/ 71069 w 6254165"/>
                <a:gd name="connsiteY0" fmla="*/ 1503119 h 2480425"/>
                <a:gd name="connsiteX1" fmla="*/ 2385921 w 6254165"/>
                <a:gd name="connsiteY1" fmla="*/ 35338 h 2480425"/>
                <a:gd name="connsiteX2" fmla="*/ 3871682 w 6254165"/>
                <a:gd name="connsiteY2" fmla="*/ 35671 h 2480425"/>
                <a:gd name="connsiteX3" fmla="*/ 6179532 w 6254165"/>
                <a:gd name="connsiteY3" fmla="*/ 1509552 h 2480425"/>
                <a:gd name="connsiteX0" fmla="*/ 359474 w 6837311"/>
                <a:gd name="connsiteY0" fmla="*/ 1515011 h 1521444"/>
                <a:gd name="connsiteX1" fmla="*/ 2674326 w 6837311"/>
                <a:gd name="connsiteY1" fmla="*/ 47230 h 1521444"/>
                <a:gd name="connsiteX2" fmla="*/ 4160087 w 6837311"/>
                <a:gd name="connsiteY2" fmla="*/ 47563 h 1521444"/>
                <a:gd name="connsiteX3" fmla="*/ 6467937 w 6837311"/>
                <a:gd name="connsiteY3" fmla="*/ 1521444 h 1521444"/>
                <a:gd name="connsiteX4" fmla="*/ 359474 w 6837311"/>
                <a:gd name="connsiteY4" fmla="*/ 1515011 h 1521444"/>
                <a:gd name="connsiteX0" fmla="*/ 359474 w 6837311"/>
                <a:gd name="connsiteY0" fmla="*/ 1515011 h 1521444"/>
                <a:gd name="connsiteX1" fmla="*/ 2674326 w 6837311"/>
                <a:gd name="connsiteY1" fmla="*/ 47230 h 1521444"/>
                <a:gd name="connsiteX2" fmla="*/ 4160087 w 6837311"/>
                <a:gd name="connsiteY2" fmla="*/ 47563 h 1521444"/>
                <a:gd name="connsiteX3" fmla="*/ 6467937 w 6837311"/>
                <a:gd name="connsiteY3" fmla="*/ 1521444 h 152144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7311" h="1521444" stroke="0" extrusionOk="0">
                  <a:moveTo>
                    <a:pt x="359474" y="1515011"/>
                  </a:moveTo>
                  <a:cubicBezTo>
                    <a:pt x="0" y="857753"/>
                    <a:pt x="1026889" y="206632"/>
                    <a:pt x="2674326" y="47230"/>
                  </a:cubicBezTo>
                  <a:cubicBezTo>
                    <a:pt x="3162455" y="0"/>
                    <a:pt x="3672093" y="114"/>
                    <a:pt x="4160087" y="47563"/>
                  </a:cubicBezTo>
                  <a:cubicBezTo>
                    <a:pt x="5812002" y="208184"/>
                    <a:pt x="6837311" y="862986"/>
                    <a:pt x="6467937" y="1521444"/>
                  </a:cubicBezTo>
                  <a:lnTo>
                    <a:pt x="359474" y="1515011"/>
                  </a:lnTo>
                </a:path>
                <a:path w="6837311" h="1521444" fill="none">
                  <a:moveTo>
                    <a:pt x="359474" y="1515011"/>
                  </a:moveTo>
                  <a:cubicBezTo>
                    <a:pt x="0" y="857753"/>
                    <a:pt x="1026889" y="206632"/>
                    <a:pt x="2674326" y="47230"/>
                  </a:cubicBezTo>
                  <a:cubicBezTo>
                    <a:pt x="3162455" y="0"/>
                    <a:pt x="3672093" y="114"/>
                    <a:pt x="4160087" y="47563"/>
                  </a:cubicBezTo>
                  <a:cubicBezTo>
                    <a:pt x="5812002" y="208184"/>
                    <a:pt x="6837311" y="862986"/>
                    <a:pt x="6467937" y="1521444"/>
                  </a:cubicBezTo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35000">
                  <a:schemeClr val="bg1"/>
                </a:gs>
              </a:gsLst>
              <a:lin ang="16200000" scaled="1"/>
              <a:tileRect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5" name="AutoShape 13"/>
            <p:cNvSpPr>
              <a:spLocks noChangeArrowheads="1"/>
            </p:cNvSpPr>
            <p:nvPr/>
          </p:nvSpPr>
          <p:spPr>
            <a:xfrm flipV="1">
              <a:off x="1647825" y="101936"/>
              <a:ext cx="5838782" cy="2438406"/>
            </a:xfrm>
            <a:prstGeom prst="arc">
              <a:avLst>
                <a:gd name="adj1" fmla="val 10596163"/>
                <a:gd name="adj2" fmla="val 199711"/>
              </a:avLst>
            </a:prstGeom>
            <a:gradFill>
              <a:gsLst>
                <a:gs pos="23000">
                  <a:schemeClr val="bg2">
                    <a:alpha val="0"/>
                  </a:schemeClr>
                </a:gs>
                <a:gs pos="99000">
                  <a:schemeClr val="bg2">
                    <a:alpha val="29000"/>
                  </a:schemeClr>
                </a:gs>
              </a:gsLst>
              <a:lin ang="16200000" scaled="1"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6"/>
          <p:cNvGrpSpPr/>
          <p:nvPr/>
        </p:nvGrpSpPr>
        <p:grpSpPr>
          <a:xfrm rot="0">
            <a:off x="0" y="2857495"/>
            <a:ext cx="4044980" cy="4000504"/>
            <a:chOff x="677846" y="2857496"/>
            <a:chExt cx="4044980" cy="4000504"/>
          </a:xfrm>
        </p:grpSpPr>
        <p:sp>
          <p:nvSpPr>
            <p:cNvPr id="44" name="오른쪽 화살표 43"/>
            <p:cNvSpPr/>
            <p:nvPr/>
          </p:nvSpPr>
          <p:spPr>
            <a:xfrm rot="16200000">
              <a:off x="700084" y="2835258"/>
              <a:ext cx="4000504" cy="4044980"/>
            </a:xfrm>
            <a:prstGeom prst="rightArrow">
              <a:avLst>
                <a:gd name="adj1" fmla="val 77745"/>
                <a:gd name="adj2" fmla="val 19382"/>
              </a:avLst>
            </a:prstGeom>
            <a:gradFill flip="none"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  <a:ln w="9525">
              <a:noFill/>
              <a:miter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1307294" y="3429002"/>
              <a:ext cx="2786082" cy="1214446"/>
            </a:xfrm>
            <a:prstGeom prst="ellipse">
              <a:avLst/>
            </a:prstGeom>
            <a:solidFill>
              <a:schemeClr val="bg2">
                <a:lumMod val="20000"/>
                <a:lumOff val="80000"/>
                <a:alpha val="7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2800">
                  <a:solidFill>
                    <a:srgbClr val="0099cc">
                      <a:lumMod val="75000"/>
                    </a:srgbClr>
                  </a:solidFill>
                  <a:cs typeface="+mn-cs"/>
                </a:rPr>
                <a:t>증가</a:t>
              </a:r>
              <a:endParaRPr lang="ko-KR" altLang="en-US" sz="2800">
                <a:solidFill>
                  <a:srgbClr val="0099cc">
                    <a:lumMod val="75000"/>
                  </a:srgbClr>
                </a:solidFill>
                <a:cs typeface="+mn-cs"/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기획의도</a:t>
            </a:r>
            <a:endParaRPr lang="ko-KR" altLang="en-US"/>
          </a:p>
        </p:txBody>
      </p:sp>
      <p:sp>
        <p:nvSpPr>
          <p:cNvPr id="74" name="Text Box 41"/>
          <p:cNvSpPr txBox="1">
            <a:spLocks noChangeArrowheads="1"/>
          </p:cNvSpPr>
          <p:nvPr/>
        </p:nvSpPr>
        <p:spPr>
          <a:xfrm>
            <a:off x="1186194" y="1295403"/>
            <a:ext cx="4621531" cy="1112517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180975" indent="-180975" algn="ctr">
              <a:lnSpc>
                <a:spcPct val="120000"/>
              </a:lnSpc>
              <a:buClr>
                <a:srgbClr val="0099cc"/>
              </a:buClr>
              <a:buSzPct val="70000"/>
              <a:defRPr/>
            </a:pPr>
            <a:r>
              <a:rPr lang="ko-KR" altLang="en-US" sz="2800">
                <a:solidFill>
                  <a:srgbClr val="0099cc"/>
                </a:solidFill>
                <a:latin typeface="한컴 윤체 L"/>
                <a:ea typeface="한컴 윤체 L"/>
              </a:rPr>
              <a:t>코로나</a:t>
            </a:r>
            <a:r>
              <a:rPr lang="en-US" altLang="ko-KR" sz="2800">
                <a:solidFill>
                  <a:srgbClr val="0099cc"/>
                </a:solidFill>
                <a:latin typeface="한컴 윤체 L"/>
                <a:ea typeface="한컴 윤체 L"/>
                <a:cs typeface="함초롬돋움"/>
              </a:rPr>
              <a:t>19</a:t>
            </a:r>
            <a:r>
              <a:rPr lang="ko-KR" altLang="en-US" sz="2800">
                <a:solidFill>
                  <a:srgbClr val="0099cc"/>
                </a:solidFill>
                <a:latin typeface="한컴 윤체 L"/>
                <a:ea typeface="한컴 윤체 L"/>
              </a:rPr>
              <a:t> 이후 캠핑찾는 인구가 늘었다</a:t>
            </a:r>
            <a:r>
              <a:rPr lang="en-US" altLang="ko-KR" sz="2800">
                <a:solidFill>
                  <a:srgbClr val="0099cc"/>
                </a:solidFill>
                <a:latin typeface="한컴 윤체 L"/>
                <a:ea typeface="한컴 윤체 L"/>
                <a:cs typeface="함초롬돋움"/>
              </a:rPr>
              <a:t>!</a:t>
            </a:r>
            <a:endParaRPr lang="en-US" altLang="ko-KR" sz="2800">
              <a:solidFill>
                <a:srgbClr val="0099cc"/>
              </a:solidFill>
              <a:latin typeface="한컴 윤체 L"/>
              <a:ea typeface="한컴 윤체 L"/>
              <a:cs typeface="함초롬돋움"/>
            </a:endParaRPr>
          </a:p>
        </p:txBody>
      </p:sp>
      <p:sp>
        <p:nvSpPr>
          <p:cNvPr id="75" name="Rectangle 35"/>
          <p:cNvSpPr>
            <a:spLocks noChangeArrowheads="1"/>
          </p:cNvSpPr>
          <p:nvPr/>
        </p:nvSpPr>
        <p:spPr>
          <a:xfrm>
            <a:off x="3474236" y="3794925"/>
            <a:ext cx="1500199" cy="482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9" name="Text Box 41"/>
          <p:cNvSpPr txBox="1">
            <a:spLocks noChangeArrowheads="1"/>
          </p:cNvSpPr>
          <p:nvPr/>
        </p:nvSpPr>
        <p:spPr>
          <a:xfrm>
            <a:off x="721995" y="4985863"/>
            <a:ext cx="2764155" cy="1403507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270033" indent="-270033" algn="l">
              <a:lnSpc>
                <a:spcPct val="120000"/>
              </a:lnSpc>
              <a:buClr>
                <a:srgbClr val="0099cc"/>
              </a:buClr>
              <a:buSzPct val="70000"/>
              <a:buFont typeface="Wingdings"/>
              <a:buChar char="è"/>
              <a:defRPr/>
            </a:pPr>
            <a:r>
              <a:rPr lang="ko-KR" altLang="en-US">
                <a:solidFill>
                  <a:srgbClr val="003366"/>
                </a:solidFill>
                <a:cs typeface="+mn-cs"/>
              </a:rPr>
              <a:t>일상을 벗어나고 여유를 찾는 캠핑족 증가</a:t>
            </a:r>
            <a:endParaRPr lang="ko-KR" altLang="en-US">
              <a:solidFill>
                <a:srgbClr val="003366"/>
              </a:solidFill>
              <a:cs typeface="+mn-cs"/>
            </a:endParaRPr>
          </a:p>
          <a:p>
            <a:pPr marL="270033" indent="-270033" algn="l">
              <a:lnSpc>
                <a:spcPct val="120000"/>
              </a:lnSpc>
              <a:buClr>
                <a:srgbClr val="0099cc"/>
              </a:buClr>
              <a:buSzPct val="70000"/>
              <a:buFont typeface="Wingdings"/>
              <a:buChar char="è"/>
              <a:defRPr/>
            </a:pPr>
            <a:r>
              <a:rPr lang="ko-KR" altLang="en-US">
                <a:solidFill>
                  <a:srgbClr val="003366"/>
                </a:solidFill>
                <a:cs typeface="+mn-cs"/>
              </a:rPr>
              <a:t>국내 캠핑시장 </a:t>
            </a:r>
            <a:r>
              <a:rPr lang="en-US" altLang="ko-KR">
                <a:solidFill>
                  <a:srgbClr val="003366"/>
                </a:solidFill>
                <a:cs typeface="+mn-cs"/>
              </a:rPr>
              <a:t>4</a:t>
            </a:r>
            <a:r>
              <a:rPr lang="ko-KR" altLang="en-US">
                <a:solidFill>
                  <a:srgbClr val="003366"/>
                </a:solidFill>
                <a:cs typeface="+mn-cs"/>
              </a:rPr>
              <a:t>조원대 급성장</a:t>
            </a:r>
            <a:endParaRPr lang="en-US" altLang="ko-KR">
              <a:solidFill>
                <a:srgbClr val="003366"/>
              </a:solidFill>
              <a:cs typeface="+mn-cs"/>
            </a:endParaRPr>
          </a:p>
        </p:txBody>
      </p:sp>
      <p:grpSp>
        <p:nvGrpSpPr>
          <p:cNvPr id="5" name="그룹 17"/>
          <p:cNvGrpSpPr/>
          <p:nvPr/>
        </p:nvGrpSpPr>
        <p:grpSpPr>
          <a:xfrm rot="0">
            <a:off x="3785235" y="2857496"/>
            <a:ext cx="4044980" cy="4000504"/>
            <a:chOff x="4527548" y="2857496"/>
            <a:chExt cx="4044980" cy="4000504"/>
          </a:xfrm>
        </p:grpSpPr>
        <p:sp>
          <p:nvSpPr>
            <p:cNvPr id="109" name="오른쪽 화살표 108"/>
            <p:cNvSpPr/>
            <p:nvPr/>
          </p:nvSpPr>
          <p:spPr>
            <a:xfrm rot="5400000" flipV="1">
              <a:off x="4549786" y="2835258"/>
              <a:ext cx="4000504" cy="4044980"/>
            </a:xfrm>
            <a:prstGeom prst="rightArrow">
              <a:avLst>
                <a:gd name="adj1" fmla="val 77745"/>
                <a:gd name="adj2" fmla="val 19382"/>
              </a:avLst>
            </a:prstGeom>
            <a:gradFill flip="none"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tx2"/>
                </a:gs>
              </a:gsLst>
              <a:lin ang="0" scaled="1"/>
              <a:tileRect/>
            </a:gradFill>
            <a:ln w="9525">
              <a:noFill/>
              <a:miter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5156997" y="4919660"/>
              <a:ext cx="2786082" cy="1214446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>
                  <a:srgbClr val="399aad"/>
                </a:buClr>
                <a:defRPr/>
              </a:pPr>
              <a:r>
                <a:rPr lang="ko-KR" altLang="en-US" sz="2800" b="1">
                  <a:solidFill>
                    <a:srgbClr val="3366cc">
                      <a:lumMod val="75000"/>
                    </a:srgbClr>
                  </a:solidFill>
                </a:rPr>
                <a:t>감소</a:t>
              </a:r>
              <a:endParaRPr lang="ko-KR" altLang="en-US" sz="2800" b="1">
                <a:solidFill>
                  <a:srgbClr val="3366cc">
                    <a:lumMod val="75000"/>
                  </a:srgbClr>
                </a:solidFill>
              </a:endParaRPr>
            </a:p>
          </p:txBody>
        </p:sp>
      </p:grpSp>
      <p:sp>
        <p:nvSpPr>
          <p:cNvPr id="111" name="Rectangle 35"/>
          <p:cNvSpPr>
            <a:spLocks noChangeArrowheads="1"/>
          </p:cNvSpPr>
          <p:nvPr/>
        </p:nvSpPr>
        <p:spPr>
          <a:xfrm>
            <a:off x="7323939" y="5285583"/>
            <a:ext cx="1500199" cy="4826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2" name="Text Box 41"/>
          <p:cNvSpPr txBox="1">
            <a:spLocks noChangeArrowheads="1"/>
          </p:cNvSpPr>
          <p:nvPr/>
        </p:nvSpPr>
        <p:spPr>
          <a:xfrm>
            <a:off x="4425647" y="3429000"/>
            <a:ext cx="2764155" cy="139827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270033" indent="-270033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r>
              <a:rPr lang="ko-KR" altLang="en-US">
                <a:solidFill>
                  <a:srgbClr val="3366cc">
                    <a:lumMod val="50000"/>
                  </a:srgbClr>
                </a:solidFill>
                <a:cs typeface="+mn-cs"/>
              </a:rPr>
              <a:t>코로나</a:t>
            </a:r>
            <a:r>
              <a:rPr lang="en-US" altLang="ko-KR">
                <a:solidFill>
                  <a:srgbClr val="3366cc">
                    <a:lumMod val="50000"/>
                  </a:srgbClr>
                </a:solidFill>
                <a:cs typeface="+mn-cs"/>
              </a:rPr>
              <a:t>19</a:t>
            </a:r>
            <a:r>
              <a:rPr lang="ko-KR" altLang="en-US">
                <a:solidFill>
                  <a:srgbClr val="3366cc">
                    <a:lumMod val="50000"/>
                  </a:srgbClr>
                </a:solidFill>
                <a:cs typeface="+mn-cs"/>
              </a:rPr>
              <a:t>로 인한 해외여행 감소</a:t>
            </a:r>
            <a:endParaRPr lang="ko-KR" altLang="en-US">
              <a:solidFill>
                <a:srgbClr val="3366cc">
                  <a:lumMod val="50000"/>
                </a:srgbClr>
              </a:solidFill>
              <a:cs typeface="+mn-cs"/>
            </a:endParaRPr>
          </a:p>
          <a:p>
            <a:pPr marL="270033" indent="-270033" algn="l">
              <a:lnSpc>
                <a:spcPct val="120000"/>
              </a:lnSpc>
              <a:buClr>
                <a:srgbClr val="3366cc"/>
              </a:buClr>
              <a:buSzPct val="70000"/>
              <a:buFont typeface="Wingdings"/>
              <a:buChar char="è"/>
              <a:defRPr/>
            </a:pPr>
            <a:r>
              <a:rPr lang="ko-KR" altLang="en-US">
                <a:solidFill>
                  <a:srgbClr val="3366cc">
                    <a:lumMod val="50000"/>
                  </a:srgbClr>
                </a:solidFill>
                <a:cs typeface="+mn-cs"/>
              </a:rPr>
              <a:t>코로나</a:t>
            </a:r>
            <a:r>
              <a:rPr lang="en-US" altLang="ko-KR">
                <a:solidFill>
                  <a:srgbClr val="3366cc">
                    <a:lumMod val="50000"/>
                  </a:srgbClr>
                </a:solidFill>
                <a:cs typeface="+mn-cs"/>
              </a:rPr>
              <a:t>19</a:t>
            </a:r>
            <a:r>
              <a:rPr lang="ko-KR" altLang="en-US">
                <a:solidFill>
                  <a:srgbClr val="3366cc">
                    <a:lumMod val="50000"/>
                  </a:srgbClr>
                </a:solidFill>
                <a:cs typeface="+mn-cs"/>
              </a:rPr>
              <a:t>로 인한 대면접촉 감소</a:t>
            </a:r>
            <a:endParaRPr lang="ko-KR" altLang="en-US">
              <a:solidFill>
                <a:srgbClr val="3366cc">
                  <a:lumMod val="50000"/>
                </a:srgbClr>
              </a:solidFill>
              <a:cs typeface="+mn-cs"/>
            </a:endParaRPr>
          </a:p>
        </p:txBody>
      </p:sp>
      <p:sp>
        <p:nvSpPr>
          <p:cNvPr id="116" name="오른쪽 화살표 6"/>
          <p:cNvSpPr/>
          <p:nvPr/>
        </p:nvSpPr>
        <p:spPr>
          <a:xfrm>
            <a:off x="7499272" y="2841171"/>
            <a:ext cx="1149532" cy="117565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9" name="Text Box 41"/>
          <p:cNvSpPr txBox="1">
            <a:spLocks noChangeArrowheads="1"/>
          </p:cNvSpPr>
          <p:nvPr/>
        </p:nvSpPr>
        <p:spPr>
          <a:xfrm>
            <a:off x="8824138" y="2590806"/>
            <a:ext cx="3121332" cy="213168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spAutoFit/>
          </a:bodyPr>
          <a:lstStyle/>
          <a:p>
            <a:pPr marL="180975" indent="-180975" algn="ctr">
              <a:lnSpc>
                <a:spcPct val="120000"/>
              </a:lnSpc>
              <a:buClr>
                <a:srgbClr val="0099cc"/>
              </a:buClr>
              <a:buSzPct val="70000"/>
              <a:defRPr/>
            </a:pPr>
            <a:r>
              <a:rPr lang="ko-KR" altLang="en-US" sz="2800">
                <a:solidFill>
                  <a:schemeClr val="tx1"/>
                </a:solidFill>
                <a:cs typeface="+mn-cs"/>
              </a:rPr>
              <a:t>캠핑시장 확장으로</a:t>
            </a:r>
            <a:endParaRPr lang="ko-KR" altLang="en-US" sz="2800">
              <a:solidFill>
                <a:schemeClr val="tx1"/>
              </a:solidFill>
              <a:cs typeface="+mn-cs"/>
            </a:endParaRPr>
          </a:p>
          <a:p>
            <a:pPr marL="180975" indent="-180975" algn="ctr">
              <a:lnSpc>
                <a:spcPct val="120000"/>
              </a:lnSpc>
              <a:buClr>
                <a:srgbClr val="0099cc"/>
              </a:buClr>
              <a:buSzPct val="70000"/>
              <a:defRPr/>
            </a:pPr>
            <a:r>
              <a:rPr lang="ko-KR" altLang="en-US" sz="2800">
                <a:solidFill>
                  <a:schemeClr val="tx1"/>
                </a:solidFill>
                <a:cs typeface="+mn-cs"/>
              </a:rPr>
              <a:t>중소기업들의</a:t>
            </a:r>
            <a:endParaRPr lang="ko-KR" altLang="en-US" sz="2800">
              <a:solidFill>
                <a:schemeClr val="tx1"/>
              </a:solidFill>
              <a:cs typeface="+mn-cs"/>
            </a:endParaRPr>
          </a:p>
          <a:p>
            <a:pPr marL="180975" indent="-180975" algn="ctr">
              <a:lnSpc>
                <a:spcPct val="120000"/>
              </a:lnSpc>
              <a:buClr>
                <a:srgbClr val="0099cc"/>
              </a:buClr>
              <a:buSzPct val="70000"/>
              <a:defRPr/>
            </a:pPr>
            <a:r>
              <a:rPr lang="ko-KR" altLang="en-US" sz="2800">
                <a:solidFill>
                  <a:schemeClr val="tx1"/>
                </a:solidFill>
                <a:cs typeface="+mn-cs"/>
              </a:rPr>
              <a:t> 매출이 가파른 </a:t>
            </a:r>
            <a:endParaRPr lang="ko-KR" altLang="en-US" sz="2800">
              <a:solidFill>
                <a:schemeClr val="tx1"/>
              </a:solidFill>
              <a:cs typeface="+mn-cs"/>
            </a:endParaRPr>
          </a:p>
          <a:p>
            <a:pPr marL="180975" indent="-180975" algn="ctr">
              <a:lnSpc>
                <a:spcPct val="120000"/>
              </a:lnSpc>
              <a:buClr>
                <a:srgbClr val="0099cc"/>
              </a:buClr>
              <a:buSzPct val="70000"/>
              <a:defRPr/>
            </a:pPr>
            <a:r>
              <a:rPr lang="ko-KR" altLang="en-US" sz="2800">
                <a:solidFill>
                  <a:schemeClr val="tx1"/>
                </a:solidFill>
                <a:cs typeface="+mn-cs"/>
              </a:rPr>
              <a:t>성장세</a:t>
            </a:r>
            <a:endParaRPr lang="ko-KR" altLang="en-US" sz="2800">
              <a:solidFill>
                <a:schemeClr val="tx1"/>
              </a:solidFill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roup 2"/>
          <p:cNvGraphicFramePr>
            <a:graphicFrameLocks noGrp="1"/>
          </p:cNvGraphicFramePr>
          <p:nvPr/>
        </p:nvGraphicFramePr>
        <p:xfrm>
          <a:off x="609599" y="1285860"/>
          <a:ext cx="11324084" cy="533228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17224"/>
                <a:gridCol w="627848"/>
                <a:gridCol w="627848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  <a:gridCol w="355814"/>
              </a:tblGrid>
              <a:tr h="390942">
                <a:tc row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lang="ko-KR" altLang="en-US" sz="18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row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1"/>
                          </a:solidFill>
                        </a:rPr>
                        <a:t>날짜</a:t>
                      </a:r>
                      <a:endParaRPr lang="ko-KR" altLang="en-US" sz="18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8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26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800" b="0" i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800" b="0" i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8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55717">
                <a:tc vMerge="1">
                  <a:txBody>
                    <a:bodyPr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lang="ko-KR" altLang="en-US" sz="1800" b="0" i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1"/>
                          </a:solidFill>
                        </a:rPr>
                        <a:t>일</a:t>
                      </a:r>
                      <a:endParaRPr lang="ko-KR" altLang="en-US" sz="18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algn="ctr"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algn="ctr"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algn="ctr"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algn="ctr"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None/>
                        <a:defRPr/>
                      </a:pPr>
                      <a:r>
                        <a:rPr lang="en-US" altLang="ko-KR" sz="110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altLang="ko-KR" sz="11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ko-KR" sz="1100" b="0" i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altLang="ko-KR" sz="1100" b="0" i="0">
                        <a:solidFill>
                          <a:schemeClr val="bg1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1132436"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내</a:t>
                      </a:r>
                      <a:endParaRPr lang="ko-KR" altLang="en-US" sz="1800" b="0" i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용</a:t>
                      </a:r>
                      <a:endParaRPr lang="en-US" altLang="ko-KR" sz="18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>
                          <a:solidFill>
                            <a:schemeClr val="bg2"/>
                          </a:solidFill>
                        </a:rPr>
                        <a:t>스토리브 초안</a:t>
                      </a:r>
                      <a:endParaRPr lang="ko-KR" altLang="en-US" sz="11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075501"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내</a:t>
                      </a:r>
                      <a:endParaRPr lang="ko-KR" altLang="en-US" sz="1800" b="0" i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용</a:t>
                      </a:r>
                      <a:endParaRPr lang="en-US" altLang="ko-KR" sz="18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>
                          <a:solidFill>
                            <a:schemeClr val="bg2"/>
                          </a:solidFill>
                        </a:rPr>
                        <a:t>메인 페이지</a:t>
                      </a:r>
                      <a:endParaRPr lang="ko-KR" altLang="en-US" sz="11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075501"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내</a:t>
                      </a:r>
                      <a:endParaRPr lang="ko-KR" altLang="en-US" sz="1800" b="0" i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용</a:t>
                      </a:r>
                      <a:endParaRPr lang="ko-KR" altLang="en-US" sz="18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>
                          <a:solidFill>
                            <a:schemeClr val="bg2"/>
                          </a:solidFill>
                        </a:rPr>
                        <a:t>서브 페이지</a:t>
                      </a:r>
                      <a:endParaRPr lang="ko-KR" altLang="en-US" sz="11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202185">
                <a:tc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내</a:t>
                      </a:r>
                      <a:endParaRPr lang="ko-KR" altLang="en-US" sz="1800" b="0" i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ko-KR" altLang="en-US" sz="1800" b="0" i="0">
                          <a:solidFill>
                            <a:schemeClr val="bg2"/>
                          </a:solidFill>
                        </a:rPr>
                        <a:t>용</a:t>
                      </a:r>
                      <a:endParaRPr lang="en-US" altLang="ko-KR" sz="18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89999" tIns="46800" rIns="89999" bIns="468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1100" b="0" i="0">
                          <a:solidFill>
                            <a:schemeClr val="bg2"/>
                          </a:solidFill>
                        </a:rPr>
                        <a:t>오류 수정 및 </a:t>
                      </a:r>
                      <a:endParaRPr lang="ko-KR" altLang="en-US" sz="1100" b="0" i="0">
                        <a:solidFill>
                          <a:schemeClr val="bg2"/>
                        </a:solidFill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None/>
                        <a:defRPr/>
                      </a:pPr>
                      <a:r>
                        <a:rPr lang="ko-KR" altLang="en-US" sz="1100" b="0" i="0">
                          <a:solidFill>
                            <a:schemeClr val="bg2"/>
                          </a:solidFill>
                        </a:rPr>
                        <a:t>재작성</a:t>
                      </a:r>
                      <a:endParaRPr lang="ko-KR" altLang="en-US" sz="1100" b="0" i="0">
                        <a:solidFill>
                          <a:schemeClr val="bg2"/>
                        </a:solidFill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buNone/>
                        <a:defRPr/>
                      </a:pPr>
                      <a:endParaRPr lang="ko-KR" altLang="en-US">
                        <a:effectLst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9999" tIns="46800" rIns="89999" bIns="4680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lt2"/>
                      </a:solidFill>
                      <a:prstDash val="sys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진행과정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6766" y="2604628"/>
            <a:ext cx="717540" cy="14287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rot="10800000">
            <a:off x="3331439" y="2461752"/>
            <a:ext cx="165736" cy="14287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3" name="직사각형 44"/>
          <p:cNvSpPr/>
          <p:nvPr/>
        </p:nvSpPr>
        <p:spPr>
          <a:xfrm>
            <a:off x="8407088" y="6018944"/>
            <a:ext cx="3526595" cy="14287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이등변 삼각형 51"/>
          <p:cNvSpPr/>
          <p:nvPr/>
        </p:nvSpPr>
        <p:spPr>
          <a:xfrm rot="10800000">
            <a:off x="11850815" y="5876068"/>
            <a:ext cx="165736" cy="14287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44"/>
          <p:cNvSpPr/>
          <p:nvPr/>
        </p:nvSpPr>
        <p:spPr>
          <a:xfrm>
            <a:off x="3414306" y="3694843"/>
            <a:ext cx="2496391" cy="14287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직사각형 44"/>
          <p:cNvSpPr/>
          <p:nvPr/>
        </p:nvSpPr>
        <p:spPr>
          <a:xfrm>
            <a:off x="5910697" y="4771169"/>
            <a:ext cx="2496391" cy="14287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이등변 삼각형 51"/>
          <p:cNvSpPr/>
          <p:nvPr/>
        </p:nvSpPr>
        <p:spPr>
          <a:xfrm rot="10800000">
            <a:off x="8324221" y="4628293"/>
            <a:ext cx="165736" cy="14287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이등변 삼각형 51"/>
          <p:cNvSpPr/>
          <p:nvPr/>
        </p:nvSpPr>
        <p:spPr>
          <a:xfrm rot="10800000">
            <a:off x="5827830" y="3551967"/>
            <a:ext cx="165736" cy="142876"/>
          </a:xfrm>
          <a:prstGeom prst="triangle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 </a:t>
            </a:r>
            <a:r>
              <a:rPr lang="ko-KR" altLang="en-US"/>
              <a:t>사용기술</a:t>
            </a:r>
            <a:endParaRPr lang="ko-KR" altLang="en-US"/>
          </a:p>
        </p:txBody>
      </p:sp>
      <p:grpSp>
        <p:nvGrpSpPr>
          <p:cNvPr id="3" name="그룹 24"/>
          <p:cNvGrpSpPr/>
          <p:nvPr/>
        </p:nvGrpSpPr>
        <p:grpSpPr>
          <a:xfrm rot="0">
            <a:off x="969941" y="1737139"/>
            <a:ext cx="4673860" cy="4674767"/>
            <a:chOff x="2192516" y="1656168"/>
            <a:chExt cx="4673860" cy="4674767"/>
          </a:xfrm>
        </p:grpSpPr>
        <p:sp>
          <p:nvSpPr>
            <p:cNvPr id="260" name="Oval 3"/>
            <p:cNvSpPr>
              <a:spLocks noChangeArrowheads="1"/>
            </p:cNvSpPr>
            <p:nvPr/>
          </p:nvSpPr>
          <p:spPr>
            <a:xfrm>
              <a:off x="2192516" y="1656168"/>
              <a:ext cx="4673860" cy="4674767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  <a:alpha val="70000"/>
                </a:schemeClr>
              </a:solidFill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1" name="Oval 4"/>
            <p:cNvSpPr>
              <a:spLocks noChangeArrowheads="1"/>
            </p:cNvSpPr>
            <p:nvPr/>
          </p:nvSpPr>
          <p:spPr>
            <a:xfrm>
              <a:off x="2365787" y="1829472"/>
              <a:ext cx="4327319" cy="4328159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  <a:alpha val="70000"/>
                </a:schemeClr>
              </a:solidFill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1" name="Rectangle 35"/>
          <p:cNvSpPr>
            <a:spLocks noChangeArrowheads="1"/>
          </p:cNvSpPr>
          <p:nvPr/>
        </p:nvSpPr>
        <p:spPr>
          <a:xfrm>
            <a:off x="5247175" y="1922594"/>
            <a:ext cx="1623777" cy="9136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85" name="그림 9"/>
          <p:cNvPicPr>
            <a:picLocks noChangeAspect="1"/>
          </p:cNvPicPr>
          <p:nvPr/>
        </p:nvPicPr>
        <p:blipFill rotWithShape="1">
          <a:blip r:embed="rId2"/>
          <a:srcRect l="31950" r="34020"/>
          <a:stretch>
            <a:fillRect/>
          </a:stretch>
        </p:blipFill>
        <p:spPr>
          <a:xfrm>
            <a:off x="3835435" y="1371325"/>
            <a:ext cx="1139635" cy="1464908"/>
          </a:xfrm>
          <a:prstGeom prst="rect">
            <a:avLst/>
          </a:prstGeom>
        </p:spPr>
      </p:pic>
      <p:pic>
        <p:nvPicPr>
          <p:cNvPr id="286" name="그림 9"/>
          <p:cNvPicPr>
            <a:picLocks noChangeAspect="1"/>
          </p:cNvPicPr>
          <p:nvPr/>
        </p:nvPicPr>
        <p:blipFill rotWithShape="1">
          <a:blip r:embed="rId3"/>
          <a:srcRect r="70020"/>
          <a:stretch>
            <a:fillRect/>
          </a:stretch>
        </p:blipFill>
        <p:spPr>
          <a:xfrm>
            <a:off x="4753008" y="3258635"/>
            <a:ext cx="1342992" cy="1631776"/>
          </a:xfrm>
          <a:prstGeom prst="rect">
            <a:avLst/>
          </a:prstGeom>
        </p:spPr>
      </p:pic>
      <p:pic>
        <p:nvPicPr>
          <p:cNvPr id="287" name="그림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9941" y="5171769"/>
            <a:ext cx="1612850" cy="748230"/>
          </a:xfrm>
          <a:prstGeom prst="rect">
            <a:avLst/>
          </a:prstGeom>
        </p:spPr>
      </p:pic>
      <p:pic>
        <p:nvPicPr>
          <p:cNvPr id="288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67106" y="3751761"/>
            <a:ext cx="2679529" cy="645523"/>
          </a:xfrm>
          <a:prstGeom prst="rect">
            <a:avLst/>
          </a:prstGeom>
        </p:spPr>
      </p:pic>
      <p:graphicFrame>
        <p:nvGraphicFramePr>
          <p:cNvPr id="290" name=""/>
          <p:cNvGraphicFramePr>
            <a:graphicFrameLocks noGrp="1"/>
          </p:cNvGraphicFramePr>
          <p:nvPr/>
        </p:nvGraphicFramePr>
        <p:xfrm>
          <a:off x="4975070" y="5690219"/>
          <a:ext cx="6847416" cy="10115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1854"/>
                <a:gridCol w="1711854"/>
                <a:gridCol w="1711854"/>
                <a:gridCol w="1711854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언어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Tool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형상관리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Window10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HTML5, CSS3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Visual Studio Code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Git/Github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292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440237" y="5545884"/>
            <a:ext cx="965016" cy="983815"/>
          </a:xfrm>
          <a:prstGeom prst="rect">
            <a:avLst/>
          </a:prstGeom>
        </p:spPr>
      </p:pic>
      <p:pic>
        <p:nvPicPr>
          <p:cNvPr id="293" name="그림 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69941" y="1737139"/>
            <a:ext cx="1771897" cy="118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20"/>
          <p:cNvSpPr/>
          <p:nvPr/>
        </p:nvSpPr>
        <p:spPr>
          <a:xfrm>
            <a:off x="209200" y="5365183"/>
            <a:ext cx="7823105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4" name="직사각형 20"/>
          <p:cNvSpPr/>
          <p:nvPr/>
        </p:nvSpPr>
        <p:spPr>
          <a:xfrm>
            <a:off x="209200" y="2026111"/>
            <a:ext cx="7823105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20"/>
          <p:cNvSpPr/>
          <p:nvPr/>
        </p:nvSpPr>
        <p:spPr>
          <a:xfrm>
            <a:off x="209200" y="3642029"/>
            <a:ext cx="7823105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사이트 소개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 </a:t>
            </a:r>
            <a:r>
              <a:rPr lang="en-US" altLang="ko-KR" sz="2400"/>
              <a:t>(Main)</a:t>
            </a:r>
            <a:endParaRPr lang="en-US" altLang="ko-KR" sz="2400"/>
          </a:p>
        </p:txBody>
      </p:sp>
      <p:grpSp>
        <p:nvGrpSpPr>
          <p:cNvPr id="9" name="그룹 43"/>
          <p:cNvGrpSpPr/>
          <p:nvPr/>
        </p:nvGrpSpPr>
        <p:grpSpPr>
          <a:xfrm rot="0">
            <a:off x="8355836" y="1918234"/>
            <a:ext cx="3579402" cy="4751633"/>
            <a:chOff x="685553" y="2039938"/>
            <a:chExt cx="7772895" cy="4459287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>
            <a:xfrm>
              <a:off x="685553" y="2039938"/>
              <a:ext cx="7772895" cy="4459287"/>
            </a:xfrm>
            <a:prstGeom prst="roundRect">
              <a:avLst>
                <a:gd name="adj" fmla="val 2412"/>
              </a:avLst>
            </a:prstGeom>
            <a:gradFill>
              <a:gsLst>
                <a:gs pos="0">
                  <a:schemeClr val="bg2">
                    <a:alpha val="0"/>
                  </a:schemeClr>
                </a:gs>
                <a:gs pos="99000">
                  <a:schemeClr val="bg2"/>
                </a:gs>
              </a:gsLst>
              <a:lin ang="16200000" scaled="1"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>
            <a:xfrm>
              <a:off x="739775" y="2095500"/>
              <a:ext cx="7664450" cy="4344988"/>
            </a:xfrm>
            <a:prstGeom prst="roundRect">
              <a:avLst>
                <a:gd name="adj" fmla="val 2065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39000">
                  <a:schemeClr val="bg1"/>
                </a:gs>
              </a:gsLst>
              <a:lin ang="16200000" scaled="1"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marL="0" indent="0">
                <a:buNone/>
                <a:defRPr/>
              </a:pPr>
              <a:r>
                <a:rPr lang="en-US" altLang="ko-KR" sz="1400"/>
                <a:t>1. </a:t>
              </a:r>
              <a:r>
                <a:rPr lang="ko-KR" altLang="en-US" sz="1400"/>
                <a:t>홈페이지 메뉴는 상단 배치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ko-KR" altLang="en-US" sz="1400"/>
                <a:t> </a:t>
              </a:r>
              <a:r>
                <a:rPr lang="en-US" altLang="ko-KR" sz="1400"/>
                <a:t>-</a:t>
              </a:r>
              <a:r>
                <a:rPr lang="ko-KR" altLang="en-US" sz="1400"/>
                <a:t> </a:t>
              </a:r>
              <a:r>
                <a:rPr lang="en-US" altLang="ko-KR" sz="1400"/>
                <a:t>fixed</a:t>
              </a:r>
              <a:r>
                <a:rPr lang="ko-KR" altLang="en-US" sz="1400"/>
                <a:t> 하여 </a:t>
              </a:r>
              <a:r>
                <a:rPr lang="en-US" altLang="ko-KR" sz="1400"/>
                <a:t>header</a:t>
              </a:r>
              <a:r>
                <a:rPr lang="ko-KR" altLang="en-US" sz="1400"/>
                <a:t>는 고정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2. </a:t>
              </a:r>
              <a:r>
                <a:rPr lang="ko-KR" altLang="en-US" sz="1400"/>
                <a:t>공지사항 및  배너 적용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ko-KR" altLang="en-US" sz="1400"/>
                <a:t> </a:t>
              </a:r>
              <a:r>
                <a:rPr lang="en-US" altLang="ko-KR" sz="1400"/>
                <a:t>-</a:t>
              </a:r>
              <a:r>
                <a:rPr lang="ko-KR" altLang="en-US" sz="1400"/>
                <a:t> 퀵메뉴 </a:t>
              </a:r>
              <a:r>
                <a:rPr lang="en-US" altLang="ko-KR" sz="1400"/>
                <a:t>:</a:t>
              </a:r>
              <a:r>
                <a:rPr lang="ko-KR" altLang="en-US" sz="1400"/>
                <a:t> </a:t>
              </a:r>
              <a:r>
                <a:rPr lang="en-US" altLang="ko-KR" sz="1400"/>
                <a:t>hover</a:t>
              </a:r>
              <a:endParaRPr lang="en-US" altLang="ko-KR" sz="1400"/>
            </a:p>
            <a:p>
              <a:pPr marL="0" indent="0">
                <a:buNone/>
                <a:defRPr/>
              </a:pPr>
              <a:endParaRPr lang="en-US" altLang="ko-KR" sz="1400"/>
            </a:p>
            <a:p>
              <a:pPr marL="0" indent="0">
                <a:buNone/>
                <a:defRPr/>
              </a:pPr>
              <a:r>
                <a:rPr lang="en-US" altLang="ko-KR" sz="1400"/>
                <a:t>3. </a:t>
              </a:r>
              <a:r>
                <a:rPr lang="ko-KR" altLang="en-US" sz="1400"/>
                <a:t>하단 표시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 - </a:t>
              </a:r>
              <a:r>
                <a:rPr lang="ko-KR" altLang="en-US" sz="1400"/>
                <a:t>대표</a:t>
              </a:r>
              <a:r>
                <a:rPr lang="en-US" altLang="ko-KR" sz="1400"/>
                <a:t>, </a:t>
              </a:r>
              <a:r>
                <a:rPr lang="ko-KR" altLang="en-US" sz="1400"/>
                <a:t>상호</a:t>
              </a:r>
              <a:r>
                <a:rPr lang="en-US" altLang="ko-KR" sz="1400"/>
                <a:t>, </a:t>
              </a:r>
              <a:r>
                <a:rPr lang="ko-KR" altLang="en-US" sz="1400"/>
                <a:t>사업자 등록번호</a:t>
              </a:r>
              <a:r>
                <a:rPr lang="en-US" altLang="ko-KR" sz="1400"/>
                <a:t>, </a:t>
              </a:r>
              <a:r>
                <a:rPr lang="ko-KR" altLang="en-US" sz="1400"/>
                <a:t>연락처</a:t>
              </a:r>
              <a:r>
                <a:rPr lang="en-US" altLang="ko-KR" sz="1400"/>
                <a:t>, </a:t>
              </a:r>
              <a:r>
                <a:rPr lang="ko-KR" altLang="en-US" sz="1400"/>
                <a:t>이메일</a:t>
              </a:r>
              <a:r>
                <a:rPr lang="en-US" altLang="ko-KR" sz="1400"/>
                <a:t> </a:t>
              </a:r>
              <a:r>
                <a:rPr lang="ko-KR" altLang="en-US" sz="1400"/>
                <a:t>등 표기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4. SNS </a:t>
              </a:r>
              <a:r>
                <a:rPr lang="ko-KR" altLang="en-US" sz="1400"/>
                <a:t>아이콘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511344" y="1190611"/>
            <a:ext cx="4348258" cy="419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16200000" scaled="1"/>
            <a:tileRect/>
          </a:gradFill>
          <a:ln w="9525">
            <a:noFill/>
            <a:miter/>
          </a:ln>
          <a:effectLst/>
        </p:spPr>
        <p:txBody>
          <a:bodyPr wrap="none" lIns="179999" anchor="ctr"/>
          <a:lstStyle/>
          <a:p>
            <a:pPr>
              <a:defRPr/>
            </a:pP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</a:t>
            </a:r>
            <a:r>
              <a:rPr lang="ko-KR" altLang="en-US"/>
              <a:t> </a:t>
            </a:r>
            <a:r>
              <a:rPr lang="en-US" altLang="ko-KR"/>
              <a:t>(Main) </a:t>
            </a:r>
            <a:r>
              <a:rPr lang="ko-KR" altLang="en-US"/>
              <a:t>화면구조</a:t>
            </a:r>
            <a:endParaRPr lang="ko-KR" altLang="en-US"/>
          </a:p>
        </p:txBody>
      </p:sp>
      <p:sp>
        <p:nvSpPr>
          <p:cNvPr id="83" name="AutoShape 15"/>
          <p:cNvSpPr>
            <a:spLocks noChangeArrowheads="1"/>
          </p:cNvSpPr>
          <p:nvPr/>
        </p:nvSpPr>
        <p:spPr>
          <a:xfrm>
            <a:off x="8355836" y="1400161"/>
            <a:ext cx="3579402" cy="41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ctr"/>
          <a:lstStyle/>
          <a:p>
            <a:pPr algn="ctr">
              <a:defRPr/>
            </a:pPr>
            <a:r>
              <a:rPr lang="ko-KR" altLang="en-US">
                <a:solidFill>
                  <a:srgbClr val="3366cc">
                    <a:lumMod val="20000"/>
                    <a:lumOff val="80000"/>
                  </a:srgbClr>
                </a:solidFill>
                <a:cs typeface="+mn-cs"/>
              </a:rPr>
              <a:t>화면설명</a:t>
            </a:r>
            <a:endParaRPr lang="ko-KR" altLang="en-US">
              <a:solidFill>
                <a:srgbClr val="3366cc">
                  <a:lumMod val="20000"/>
                  <a:lumOff val="80000"/>
                </a:srgbClr>
              </a:solidFill>
              <a:cs typeface="+mn-cs"/>
            </a:endParaRPr>
          </a:p>
        </p:txBody>
      </p:sp>
      <p:sp>
        <p:nvSpPr>
          <p:cNvPr id="93" name="모서리가 둥근 직사각형 29"/>
          <p:cNvSpPr/>
          <p:nvPr/>
        </p:nvSpPr>
        <p:spPr>
          <a:xfrm>
            <a:off x="511344" y="1669789"/>
            <a:ext cx="1224137" cy="248445"/>
          </a:xfrm>
          <a:prstGeom prst="roundRect">
            <a:avLst>
              <a:gd name="adj" fmla="val 9813"/>
            </a:avLst>
          </a:prstGeom>
          <a:solidFill>
            <a:srgbClr val="ef4d4d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900" b="1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</a:t>
            </a:r>
            <a:endParaRPr lang="en-US" altLang="ko-KR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95" name="그룹 9"/>
          <p:cNvGrpSpPr/>
          <p:nvPr/>
        </p:nvGrpSpPr>
        <p:grpSpPr>
          <a:xfrm rot="0">
            <a:off x="388385" y="2553016"/>
            <a:ext cx="1470053" cy="576065"/>
            <a:chOff x="179512" y="411510"/>
            <a:chExt cx="1296144" cy="432049"/>
          </a:xfrm>
        </p:grpSpPr>
        <p:sp>
          <p:nvSpPr>
            <p:cNvPr id="96" name="직사각형 1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7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4"/>
          <p:cNvSpPr txBox="1"/>
          <p:nvPr/>
        </p:nvSpPr>
        <p:spPr>
          <a:xfrm>
            <a:off x="700187" y="2634635"/>
            <a:ext cx="846450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67" b="1">
                <a:latin typeface="+mn-ea"/>
                <a:ea typeface="+mn-ea"/>
              </a:rPr>
              <a:t>LOGO</a:t>
            </a:r>
            <a:endParaRPr lang="ko-KR" altLang="en-US" sz="1867" b="1">
              <a:latin typeface="+mn-ea"/>
              <a:ea typeface="+mn-ea"/>
            </a:endParaRPr>
          </a:p>
        </p:txBody>
      </p:sp>
      <p:sp>
        <p:nvSpPr>
          <p:cNvPr id="105" name="TextBox 15"/>
          <p:cNvSpPr txBox="1"/>
          <p:nvPr/>
        </p:nvSpPr>
        <p:spPr>
          <a:xfrm>
            <a:off x="2496449" y="2553016"/>
            <a:ext cx="4187404" cy="27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전시회안내 사전등록 패스트티켓 관람객 캠페인 미디어센터</a:t>
            </a:r>
            <a:endParaRPr lang="ko-KR" altLang="en-US" sz="1200">
              <a:latin typeface="+mn-ea"/>
            </a:endParaRPr>
          </a:p>
        </p:txBody>
      </p:sp>
      <p:sp>
        <p:nvSpPr>
          <p:cNvPr id="106" name="모서리가 둥근 직사각형 16"/>
          <p:cNvSpPr/>
          <p:nvPr/>
        </p:nvSpPr>
        <p:spPr>
          <a:xfrm>
            <a:off x="2122274" y="2570244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109" name="모서리가 둥근 직사각형 16"/>
          <p:cNvSpPr/>
          <p:nvPr/>
        </p:nvSpPr>
        <p:spPr>
          <a:xfrm>
            <a:off x="2410306" y="4159290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2</a:t>
            </a:r>
            <a:endParaRPr lang="en-US" altLang="ko-KR" sz="1400" b="1"/>
          </a:p>
        </p:txBody>
      </p:sp>
      <p:sp>
        <p:nvSpPr>
          <p:cNvPr id="111" name="TextBox 15"/>
          <p:cNvSpPr txBox="1"/>
          <p:nvPr/>
        </p:nvSpPr>
        <p:spPr>
          <a:xfrm>
            <a:off x="2868369" y="4158648"/>
            <a:ext cx="962795" cy="27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banner</a:t>
            </a:r>
            <a:endParaRPr lang="en-US" altLang="ko-KR" sz="1200">
              <a:latin typeface="+mn-ea"/>
            </a:endParaRPr>
          </a:p>
        </p:txBody>
      </p:sp>
      <p:sp>
        <p:nvSpPr>
          <p:cNvPr id="114" name="모서리가 둥근 직사각형 29"/>
          <p:cNvSpPr/>
          <p:nvPr/>
        </p:nvSpPr>
        <p:spPr>
          <a:xfrm>
            <a:off x="445459" y="5056721"/>
            <a:ext cx="1224137" cy="248445"/>
          </a:xfrm>
          <a:prstGeom prst="roundRect">
            <a:avLst>
              <a:gd name="adj" fmla="val 9813"/>
            </a:avLst>
          </a:prstGeom>
          <a:solidFill>
            <a:srgbClr val="ef4d4d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900" b="1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endParaRPr lang="en-US" altLang="ko-KR" sz="900" b="1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rcRect l="17580" t="38150" r="9200"/>
          <a:stretch>
            <a:fillRect/>
          </a:stretch>
        </p:blipFill>
        <p:spPr>
          <a:xfrm>
            <a:off x="388385" y="5431500"/>
            <a:ext cx="7486092" cy="1172050"/>
          </a:xfrm>
          <a:prstGeom prst="rect">
            <a:avLst/>
          </a:prstGeom>
        </p:spPr>
      </p:pic>
      <p:pic>
        <p:nvPicPr>
          <p:cNvPr id="1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3853" y="2026111"/>
            <a:ext cx="1190625" cy="394455"/>
          </a:xfrm>
          <a:prstGeom prst="rect">
            <a:avLst/>
          </a:prstGeom>
        </p:spPr>
      </p:pic>
      <p:sp>
        <p:nvSpPr>
          <p:cNvPr id="119" name="모서리가 둥근 직사각형 16"/>
          <p:cNvSpPr/>
          <p:nvPr/>
        </p:nvSpPr>
        <p:spPr>
          <a:xfrm>
            <a:off x="511344" y="5690553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3</a:t>
            </a:r>
            <a:endParaRPr lang="en-US" altLang="ko-KR" sz="1400" b="1"/>
          </a:p>
        </p:txBody>
      </p:sp>
      <p:sp>
        <p:nvSpPr>
          <p:cNvPr id="120" name="모서리가 둥근 직사각형 16"/>
          <p:cNvSpPr/>
          <p:nvPr/>
        </p:nvSpPr>
        <p:spPr>
          <a:xfrm>
            <a:off x="6395821" y="2087936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4</a:t>
            </a:r>
            <a:endParaRPr lang="en-US" altLang="ko-KR" sz="1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사이트 소개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 </a:t>
            </a:r>
            <a:r>
              <a:rPr lang="en-US" altLang="ko-KR" sz="2400"/>
              <a:t>(Main)</a:t>
            </a:r>
            <a:endParaRPr lang="en-US" altLang="ko-KR" sz="24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90600"/>
            <a:ext cx="12192001" cy="4059313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5049913"/>
            <a:ext cx="12192000" cy="1808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20"/>
          <p:cNvSpPr/>
          <p:nvPr/>
        </p:nvSpPr>
        <p:spPr>
          <a:xfrm>
            <a:off x="209200" y="3429000"/>
            <a:ext cx="7823105" cy="1517713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graphicFrame>
        <p:nvGraphicFramePr>
          <p:cNvPr id="140" name=""/>
          <p:cNvGraphicFramePr>
            <a:graphicFrameLocks noGrp="1"/>
          </p:cNvGraphicFramePr>
          <p:nvPr/>
        </p:nvGraphicFramePr>
        <p:xfrm>
          <a:off x="1546638" y="3770280"/>
          <a:ext cx="2575560" cy="114207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773430"/>
                <a:gridCol w="1802130"/>
              </a:tblGrid>
              <a:tr h="2855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2855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이메일</a:t>
                      </a:r>
                      <a:endParaRPr lang="ko-KR" altLang="en-US" sz="8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2855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휴대전화</a:t>
                      </a:r>
                      <a:endParaRPr lang="ko-KR" altLang="en-US" sz="8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  <a:tr h="28551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800"/>
                        <a:t>회사명</a:t>
                      </a:r>
                      <a:endParaRPr lang="ko-KR" altLang="en-US" sz="8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" name="직사각형 20"/>
          <p:cNvSpPr/>
          <p:nvPr/>
        </p:nvSpPr>
        <p:spPr>
          <a:xfrm>
            <a:off x="209200" y="2922581"/>
            <a:ext cx="7823105" cy="50641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7" name="직사각형 20"/>
          <p:cNvSpPr/>
          <p:nvPr/>
        </p:nvSpPr>
        <p:spPr>
          <a:xfrm>
            <a:off x="209200" y="5365183"/>
            <a:ext cx="7823105" cy="1304684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94" name="직사각형 20"/>
          <p:cNvSpPr/>
          <p:nvPr/>
        </p:nvSpPr>
        <p:spPr>
          <a:xfrm>
            <a:off x="209200" y="2026111"/>
            <a:ext cx="7823105" cy="896469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 사이트 소개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</a:t>
            </a:r>
            <a:r>
              <a:rPr lang="en-US" altLang="ko-KR" sz="2400"/>
              <a:t>(바이어입장권 신청)</a:t>
            </a:r>
            <a:endParaRPr lang="en-US" altLang="ko-KR" sz="2400"/>
          </a:p>
        </p:txBody>
      </p:sp>
      <p:grpSp>
        <p:nvGrpSpPr>
          <p:cNvPr id="9" name="그룹 43"/>
          <p:cNvGrpSpPr/>
          <p:nvPr/>
        </p:nvGrpSpPr>
        <p:grpSpPr>
          <a:xfrm rot="0">
            <a:off x="8355836" y="1918234"/>
            <a:ext cx="3579402" cy="4751633"/>
            <a:chOff x="685553" y="2039938"/>
            <a:chExt cx="7772895" cy="4459287"/>
          </a:xfrm>
        </p:grpSpPr>
        <p:sp>
          <p:nvSpPr>
            <p:cNvPr id="16" name="AutoShape 13"/>
            <p:cNvSpPr>
              <a:spLocks noChangeArrowheads="1"/>
            </p:cNvSpPr>
            <p:nvPr/>
          </p:nvSpPr>
          <p:spPr>
            <a:xfrm>
              <a:off x="685553" y="2039938"/>
              <a:ext cx="7772895" cy="4459287"/>
            </a:xfrm>
            <a:prstGeom prst="roundRect">
              <a:avLst>
                <a:gd name="adj" fmla="val 2412"/>
              </a:avLst>
            </a:prstGeom>
            <a:gradFill>
              <a:gsLst>
                <a:gs pos="0">
                  <a:schemeClr val="bg2">
                    <a:alpha val="0"/>
                  </a:schemeClr>
                </a:gs>
                <a:gs pos="99000">
                  <a:schemeClr val="bg2"/>
                </a:gs>
              </a:gsLst>
              <a:lin ang="16200000" scaled="1"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>
            <a:xfrm>
              <a:off x="739775" y="2095500"/>
              <a:ext cx="7664450" cy="4344988"/>
            </a:xfrm>
            <a:prstGeom prst="roundRect">
              <a:avLst>
                <a:gd name="adj" fmla="val 2065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39000">
                  <a:schemeClr val="bg1"/>
                </a:gs>
              </a:gsLst>
              <a:lin ang="16200000" scaled="1"/>
            </a:gradFill>
            <a:ln w="9525" algn="ctr">
              <a:noFill/>
              <a:round/>
            </a:ln>
            <a:effectLst/>
          </p:spPr>
          <p:txBody>
            <a:bodyPr anchor="ctr"/>
            <a:p>
              <a:pPr marL="0" indent="0">
                <a:buNone/>
                <a:defRPr/>
              </a:pPr>
              <a:r>
                <a:rPr lang="en-US" altLang="ko-KR" sz="1400"/>
                <a:t>1. </a:t>
              </a:r>
              <a:r>
                <a:rPr lang="ko-KR" altLang="en-US" sz="1400"/>
                <a:t>홈페이지 메뉴는 상단 배치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ko-KR" altLang="en-US" sz="1400"/>
                <a:t> </a:t>
              </a:r>
              <a:r>
                <a:rPr lang="en-US" altLang="ko-KR" sz="1400"/>
                <a:t>- </a:t>
              </a:r>
              <a:r>
                <a:rPr lang="ko-KR" altLang="en-US" sz="1400"/>
                <a:t>마우스로 클릭시 해당 페이지로 이동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2. </a:t>
              </a:r>
              <a:r>
                <a:rPr lang="ko-KR" altLang="en-US" sz="1400"/>
                <a:t>배너 적용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3. </a:t>
              </a:r>
              <a:r>
                <a:rPr lang="ko-KR" altLang="en-US" sz="1400"/>
                <a:t>홈페이지 메뉴 </a:t>
              </a:r>
              <a:r>
                <a:rPr lang="en-US" altLang="ko-KR" sz="1400"/>
                <a:t>‘</a:t>
              </a:r>
              <a:r>
                <a:rPr lang="ko-KR" altLang="en-US" sz="1400"/>
                <a:t>사전등록</a:t>
              </a:r>
              <a:r>
                <a:rPr lang="en-US" altLang="ko-KR" sz="1400"/>
                <a:t>’</a:t>
              </a:r>
              <a:r>
                <a:rPr lang="ko-KR" altLang="en-US" sz="1400"/>
                <a:t> 내 세부메뉴 중앙배치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ko-KR" altLang="en-US" sz="1400"/>
                <a:t> </a:t>
              </a:r>
              <a:r>
                <a:rPr lang="en-US" altLang="ko-KR" sz="1400"/>
                <a:t>- </a:t>
              </a:r>
              <a:r>
                <a:rPr lang="ko-KR" altLang="en-US" sz="1400"/>
                <a:t>마우스로 클릭시 해당 페이지로 이동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4. </a:t>
              </a:r>
              <a:r>
                <a:rPr lang="ko-KR" altLang="en-US" sz="1400"/>
                <a:t>사전등록란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-</a:t>
              </a:r>
              <a:r>
                <a:rPr lang="ko-KR" altLang="en-US" sz="1400"/>
                <a:t> 기입 박스 생성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5.</a:t>
              </a:r>
              <a:r>
                <a:rPr lang="ko-KR" altLang="en-US" sz="1400"/>
                <a:t> 체크박스 생성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6. </a:t>
              </a:r>
              <a:r>
                <a:rPr lang="ko-KR" altLang="en-US" sz="1400"/>
                <a:t>하단 표시</a:t>
              </a: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 - </a:t>
              </a:r>
              <a:r>
                <a:rPr lang="ko-KR" altLang="en-US" sz="1400"/>
                <a:t>대표</a:t>
              </a:r>
              <a:r>
                <a:rPr lang="en-US" altLang="ko-KR" sz="1400"/>
                <a:t>, </a:t>
              </a:r>
              <a:r>
                <a:rPr lang="ko-KR" altLang="en-US" sz="1400"/>
                <a:t>상호</a:t>
              </a:r>
              <a:r>
                <a:rPr lang="en-US" altLang="ko-KR" sz="1400"/>
                <a:t>, </a:t>
              </a:r>
              <a:r>
                <a:rPr lang="ko-KR" altLang="en-US" sz="1400"/>
                <a:t>사업자 등록번호</a:t>
              </a:r>
              <a:r>
                <a:rPr lang="en-US" altLang="ko-KR" sz="1400"/>
                <a:t>, </a:t>
              </a:r>
              <a:r>
                <a:rPr lang="ko-KR" altLang="en-US" sz="1400"/>
                <a:t>연락처</a:t>
              </a:r>
              <a:r>
                <a:rPr lang="en-US" altLang="ko-KR" sz="1400"/>
                <a:t>, </a:t>
              </a:r>
              <a:r>
                <a:rPr lang="ko-KR" altLang="en-US" sz="1400"/>
                <a:t>이메일</a:t>
              </a:r>
              <a:r>
                <a:rPr lang="en-US" altLang="ko-KR" sz="1400"/>
                <a:t> </a:t>
              </a:r>
              <a:r>
                <a:rPr lang="ko-KR" altLang="en-US" sz="1400"/>
                <a:t>등 표기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  <a:p>
              <a:pPr marL="0" indent="0">
                <a:buNone/>
                <a:defRPr/>
              </a:pPr>
              <a:r>
                <a:rPr lang="en-US" altLang="ko-KR" sz="1400"/>
                <a:t>7. SNS </a:t>
              </a:r>
              <a:r>
                <a:rPr lang="ko-KR" altLang="en-US" sz="1400"/>
                <a:t>아이콘</a:t>
              </a:r>
              <a:endParaRPr lang="ko-KR" altLang="en-US" sz="1400"/>
            </a:p>
            <a:p>
              <a:pPr marL="0" indent="0">
                <a:buNone/>
                <a:defRPr/>
              </a:pPr>
              <a:endParaRPr lang="ko-KR" altLang="en-US" sz="1400"/>
            </a:p>
          </p:txBody>
        </p:sp>
      </p:grpSp>
      <p:sp>
        <p:nvSpPr>
          <p:cNvPr id="19" name="AutoShape 16"/>
          <p:cNvSpPr>
            <a:spLocks noChangeArrowheads="1"/>
          </p:cNvSpPr>
          <p:nvPr/>
        </p:nvSpPr>
        <p:spPr>
          <a:xfrm>
            <a:off x="511344" y="1190611"/>
            <a:ext cx="5584656" cy="419100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</a:schemeClr>
              </a:gs>
            </a:gsLst>
            <a:lin ang="16200000" scaled="1"/>
            <a:tileRect/>
          </a:gradFill>
          <a:ln w="9525">
            <a:noFill/>
            <a:miter/>
          </a:ln>
          <a:effectLst/>
        </p:spPr>
        <p:txBody>
          <a:bodyPr wrap="none" lIns="179999" anchor="ctr"/>
          <a:lstStyle/>
          <a:p>
            <a:pPr>
              <a:defRPr/>
            </a:pPr>
            <a:r>
              <a:rPr lang="en-US" altLang="ko-KR"/>
              <a:t>Camping &amp;</a:t>
            </a:r>
            <a:r>
              <a:rPr lang="ko-KR" altLang="en-US"/>
              <a:t> </a:t>
            </a:r>
            <a:r>
              <a:rPr lang="en-US" altLang="ko-KR"/>
              <a:t>Picnic Fair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바이어입장권 신청</a:t>
            </a:r>
            <a:r>
              <a:rPr lang="en-US" altLang="ko-KR"/>
              <a:t>)</a:t>
            </a:r>
            <a:r>
              <a:rPr lang="ko-KR" altLang="en-US"/>
              <a:t> 화면구조</a:t>
            </a:r>
            <a:endParaRPr lang="ko-KR" altLang="en-US"/>
          </a:p>
        </p:txBody>
      </p:sp>
      <p:sp>
        <p:nvSpPr>
          <p:cNvPr id="83" name="AutoShape 15"/>
          <p:cNvSpPr>
            <a:spLocks noChangeArrowheads="1"/>
          </p:cNvSpPr>
          <p:nvPr/>
        </p:nvSpPr>
        <p:spPr>
          <a:xfrm>
            <a:off x="8355836" y="1400161"/>
            <a:ext cx="3579402" cy="419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anchor="ctr"/>
          <a:lstStyle/>
          <a:p>
            <a:pPr algn="ctr">
              <a:defRPr/>
            </a:pPr>
            <a:r>
              <a:rPr lang="ko-KR" altLang="en-US">
                <a:solidFill>
                  <a:srgbClr val="3366cc">
                    <a:lumMod val="20000"/>
                    <a:lumOff val="80000"/>
                  </a:srgbClr>
                </a:solidFill>
                <a:cs typeface="+mn-cs"/>
              </a:rPr>
              <a:t>화면설명</a:t>
            </a:r>
            <a:endParaRPr lang="ko-KR" altLang="en-US">
              <a:solidFill>
                <a:srgbClr val="3366cc">
                  <a:lumMod val="20000"/>
                  <a:lumOff val="80000"/>
                </a:srgbClr>
              </a:solidFill>
              <a:cs typeface="+mn-cs"/>
            </a:endParaRPr>
          </a:p>
        </p:txBody>
      </p:sp>
      <p:sp>
        <p:nvSpPr>
          <p:cNvPr id="93" name="모서리가 둥근 직사각형 29"/>
          <p:cNvSpPr/>
          <p:nvPr/>
        </p:nvSpPr>
        <p:spPr>
          <a:xfrm>
            <a:off x="511344" y="1669789"/>
            <a:ext cx="1224137" cy="248445"/>
          </a:xfrm>
          <a:prstGeom prst="roundRect">
            <a:avLst>
              <a:gd name="adj" fmla="val 9813"/>
            </a:avLst>
          </a:prstGeom>
          <a:solidFill>
            <a:srgbClr val="ef4d4d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900" b="1">
                <a:solidFill>
                  <a:schemeClr val="accent2">
                    <a:lumMod val="75000"/>
                  </a:schemeClr>
                </a:solidFill>
                <a:latin typeface="+mn-ea"/>
              </a:rPr>
              <a:t>Header </a:t>
            </a:r>
            <a:endParaRPr lang="en-US" altLang="ko-KR" sz="90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95" name="그룹 9"/>
          <p:cNvGrpSpPr/>
          <p:nvPr/>
        </p:nvGrpSpPr>
        <p:grpSpPr>
          <a:xfrm rot="0">
            <a:off x="388386" y="2200593"/>
            <a:ext cx="1470053" cy="576065"/>
            <a:chOff x="179512" y="411510"/>
            <a:chExt cx="1296144" cy="432049"/>
          </a:xfrm>
        </p:grpSpPr>
        <p:sp>
          <p:nvSpPr>
            <p:cNvPr id="96" name="직사각형 10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97" name="직선 연결선 13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4"/>
          <p:cNvSpPr txBox="1"/>
          <p:nvPr/>
        </p:nvSpPr>
        <p:spPr>
          <a:xfrm>
            <a:off x="700188" y="2298797"/>
            <a:ext cx="846450" cy="379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67" b="1">
                <a:latin typeface="+mn-ea"/>
                <a:ea typeface="+mn-ea"/>
              </a:rPr>
              <a:t>LOGO</a:t>
            </a:r>
            <a:endParaRPr lang="ko-KR" altLang="en-US" sz="1867" b="1">
              <a:latin typeface="+mn-ea"/>
              <a:ea typeface="+mn-ea"/>
            </a:endParaRPr>
          </a:p>
        </p:txBody>
      </p:sp>
      <p:sp>
        <p:nvSpPr>
          <p:cNvPr id="105" name="TextBox 15"/>
          <p:cNvSpPr txBox="1"/>
          <p:nvPr/>
        </p:nvSpPr>
        <p:spPr>
          <a:xfrm>
            <a:off x="2580337" y="2474345"/>
            <a:ext cx="4187404" cy="27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전시회안내 사전등록 패스트티켓 관람객 캠페인 미디어센터</a:t>
            </a:r>
            <a:endParaRPr lang="ko-KR" altLang="en-US" sz="1200">
              <a:latin typeface="+mn-ea"/>
            </a:endParaRPr>
          </a:p>
        </p:txBody>
      </p:sp>
      <p:sp>
        <p:nvSpPr>
          <p:cNvPr id="106" name="모서리가 둥근 직사각형 16"/>
          <p:cNvSpPr/>
          <p:nvPr/>
        </p:nvSpPr>
        <p:spPr>
          <a:xfrm>
            <a:off x="2122274" y="2488625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111" name="TextBox 15"/>
          <p:cNvSpPr txBox="1"/>
          <p:nvPr/>
        </p:nvSpPr>
        <p:spPr>
          <a:xfrm>
            <a:off x="2964869" y="3022150"/>
            <a:ext cx="962795" cy="27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latin typeface="+mn-ea"/>
              </a:rPr>
              <a:t>banner</a:t>
            </a:r>
            <a:endParaRPr lang="en-US" altLang="ko-KR" sz="1200">
              <a:latin typeface="+mn-ea"/>
            </a:endParaRPr>
          </a:p>
        </p:txBody>
      </p:sp>
      <p:sp>
        <p:nvSpPr>
          <p:cNvPr id="114" name="모서리가 둥근 직사각형 29"/>
          <p:cNvSpPr/>
          <p:nvPr/>
        </p:nvSpPr>
        <p:spPr>
          <a:xfrm>
            <a:off x="445459" y="5056721"/>
            <a:ext cx="1224137" cy="248445"/>
          </a:xfrm>
          <a:prstGeom prst="roundRect">
            <a:avLst>
              <a:gd name="adj" fmla="val 9813"/>
            </a:avLst>
          </a:prstGeom>
          <a:solidFill>
            <a:srgbClr val="ef4d4d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900" b="1">
                <a:solidFill>
                  <a:schemeClr val="accent2">
                    <a:lumMod val="75000"/>
                  </a:schemeClr>
                </a:solidFill>
                <a:latin typeface="+mn-ea"/>
              </a:rPr>
              <a:t>Footer</a:t>
            </a:r>
            <a:endParaRPr lang="en-US" altLang="ko-KR" sz="900" b="1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15" name=""/>
          <p:cNvPicPr>
            <a:picLocks noChangeAspect="1"/>
          </p:cNvPicPr>
          <p:nvPr/>
        </p:nvPicPr>
        <p:blipFill rotWithShape="1">
          <a:blip r:embed="rId3"/>
          <a:srcRect l="17580" t="38150" r="9200"/>
          <a:stretch>
            <a:fillRect/>
          </a:stretch>
        </p:blipFill>
        <p:spPr>
          <a:xfrm>
            <a:off x="388386" y="5431500"/>
            <a:ext cx="7486092" cy="1172050"/>
          </a:xfrm>
          <a:prstGeom prst="rect">
            <a:avLst/>
          </a:prstGeom>
        </p:spPr>
      </p:pic>
      <p:sp>
        <p:nvSpPr>
          <p:cNvPr id="120" name="모서리가 둥근 직사각형 16"/>
          <p:cNvSpPr/>
          <p:nvPr/>
        </p:nvSpPr>
        <p:spPr>
          <a:xfrm>
            <a:off x="301443" y="3723615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4</a:t>
            </a:r>
            <a:endParaRPr lang="en-US" altLang="ko-KR" sz="1400" b="1"/>
          </a:p>
        </p:txBody>
      </p:sp>
      <p:sp>
        <p:nvSpPr>
          <p:cNvPr id="122" name="모서리가 둥근 직사각형 16"/>
          <p:cNvSpPr/>
          <p:nvPr/>
        </p:nvSpPr>
        <p:spPr>
          <a:xfrm>
            <a:off x="2580337" y="3022150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2</a:t>
            </a:r>
            <a:endParaRPr lang="en-US" altLang="ko-KR" sz="1400" b="1"/>
          </a:p>
        </p:txBody>
      </p:sp>
      <p:sp>
        <p:nvSpPr>
          <p:cNvPr id="125" name="직사각형 34"/>
          <p:cNvSpPr/>
          <p:nvPr/>
        </p:nvSpPr>
        <p:spPr>
          <a:xfrm>
            <a:off x="2410306" y="3816656"/>
            <a:ext cx="1420857" cy="1777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여백없이 입력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3" name="직사각형 34"/>
          <p:cNvSpPr/>
          <p:nvPr/>
        </p:nvSpPr>
        <p:spPr>
          <a:xfrm>
            <a:off x="2410306" y="4381685"/>
            <a:ext cx="1420857" cy="1777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여백없이 입력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7" name="TextBox 15"/>
          <p:cNvSpPr txBox="1"/>
          <p:nvPr/>
        </p:nvSpPr>
        <p:spPr>
          <a:xfrm>
            <a:off x="609598" y="3723615"/>
            <a:ext cx="937040" cy="4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바이어 </a:t>
            </a:r>
            <a:endParaRPr lang="ko-KR" altLang="en-US" sz="1200">
              <a:latin typeface="+mn-ea"/>
            </a:endParaRPr>
          </a:p>
          <a:p>
            <a:pPr lvl="0">
              <a:defRPr/>
            </a:pPr>
            <a:r>
              <a:rPr lang="ko-KR" altLang="en-US" sz="1200">
                <a:latin typeface="+mn-ea"/>
              </a:rPr>
              <a:t>입장권</a:t>
            </a:r>
            <a:endParaRPr lang="ko-KR" altLang="en-US" sz="1200">
              <a:latin typeface="+mn-ea"/>
            </a:endParaRPr>
          </a:p>
        </p:txBody>
      </p:sp>
      <p:sp>
        <p:nvSpPr>
          <p:cNvPr id="141" name="모서리가 둥근 직사각형 16"/>
          <p:cNvSpPr/>
          <p:nvPr/>
        </p:nvSpPr>
        <p:spPr>
          <a:xfrm>
            <a:off x="1258606" y="5882123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6</a:t>
            </a:r>
            <a:endParaRPr lang="en-US" altLang="ko-KR" sz="1400" b="1"/>
          </a:p>
        </p:txBody>
      </p:sp>
      <p:sp>
        <p:nvSpPr>
          <p:cNvPr id="142" name="모서리가 둥근 직사각형 16"/>
          <p:cNvSpPr/>
          <p:nvPr/>
        </p:nvSpPr>
        <p:spPr>
          <a:xfrm>
            <a:off x="6395821" y="2065190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7</a:t>
            </a:r>
            <a:endParaRPr lang="en-US" altLang="ko-KR" sz="1400" b="1"/>
          </a:p>
        </p:txBody>
      </p:sp>
      <p:sp>
        <p:nvSpPr>
          <p:cNvPr id="143" name="모서리가 둥근 직사각형 16"/>
          <p:cNvSpPr/>
          <p:nvPr/>
        </p:nvSpPr>
        <p:spPr>
          <a:xfrm>
            <a:off x="4409427" y="3723615"/>
            <a:ext cx="288032" cy="27080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altLang="ko-KR" sz="1400" b="1"/>
              <a:t>5</a:t>
            </a:r>
            <a:endParaRPr lang="en-US" altLang="ko-KR" sz="1400" b="1"/>
          </a:p>
        </p:txBody>
      </p:sp>
      <p:sp>
        <p:nvSpPr>
          <p:cNvPr id="144" name=""/>
          <p:cNvSpPr/>
          <p:nvPr/>
        </p:nvSpPr>
        <p:spPr>
          <a:xfrm>
            <a:off x="4836102" y="3764930"/>
            <a:ext cx="242454" cy="22414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" name="TextBox 15"/>
          <p:cNvSpPr txBox="1"/>
          <p:nvPr/>
        </p:nvSpPr>
        <p:spPr>
          <a:xfrm>
            <a:off x="5229705" y="3741276"/>
            <a:ext cx="2350363" cy="266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+mn-ea"/>
              </a:rPr>
              <a:t>개인정보보호정책 동의란</a:t>
            </a:r>
            <a:endParaRPr lang="ko-KR" altLang="en-US" sz="1200">
              <a:latin typeface="+mn-ea"/>
            </a:endParaRPr>
          </a:p>
        </p:txBody>
      </p:sp>
      <p:sp>
        <p:nvSpPr>
          <p:cNvPr id="146" name="직사각형 34"/>
          <p:cNvSpPr/>
          <p:nvPr/>
        </p:nvSpPr>
        <p:spPr>
          <a:xfrm>
            <a:off x="2410307" y="4734592"/>
            <a:ext cx="1420857" cy="1777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여백없이 입력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7" name="직사각형 34"/>
          <p:cNvSpPr/>
          <p:nvPr/>
        </p:nvSpPr>
        <p:spPr>
          <a:xfrm>
            <a:off x="2410306" y="4098974"/>
            <a:ext cx="1420857" cy="1777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여백없이 입력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83853" y="2026111"/>
            <a:ext cx="1190625" cy="394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조각">
  <a:themeElements>
    <a:clrScheme name="조각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조각">
      <a:majorFont>
        <a:latin typeface="Verdana"/>
        <a:ea typeface=""/>
        <a:cs typeface=""/>
        <a:font script="Jpan" typeface="MS PGothic"/>
        <a:font script="Hang" typeface="한컴 윤체 L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조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311</ep:Words>
  <ep:PresentationFormat/>
  <ep:Paragraphs>63</ep:Paragraphs>
  <ep:Slides>12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조각</vt:lpstr>
      <vt:lpstr>Camping&amp;Picnic Fair</vt:lpstr>
      <vt:lpstr>목 차</vt:lpstr>
      <vt:lpstr>1. 소개</vt:lpstr>
      <vt:lpstr>2. 기획의도</vt:lpstr>
      <vt:lpstr>3. 진행과정</vt:lpstr>
      <vt:lpstr>4. 사용기술</vt:lpstr>
      <vt:lpstr>6. 사이트 소개 - Camping &amp; Picnic Fair (Main)</vt:lpstr>
      <vt:lpstr>6. 사이트 소개 - Camping &amp; Picnic Fair (Main)</vt:lpstr>
      <vt:lpstr>6. 사이트 소개 - Camping &amp; Picnic Fair(바이어입장권 신청)</vt:lpstr>
      <vt:lpstr>6. 사이트 소개 - Camping &amp; Picnic Fair(바이어입장권 신청)</vt:lpstr>
      <vt:lpstr>7. 사이트 주소</vt:lpstr>
      <vt:lpstr>고맙습니다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dcterms:modified xsi:type="dcterms:W3CDTF">2022-04-04T05:50:30.367</dcterms:modified>
  <cp:revision>108</cp:revision>
  <dc:title>Camping&amp;Picnic Fair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