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62" r:id="rId5"/>
    <p:sldId id="260" r:id="rId6"/>
  </p:sldIdLst>
  <p:sldSz cx="18288000" cy="10287000"/>
  <p:notesSz cx="6858000" cy="9144000"/>
  <p:embeddedFontLst>
    <p:embeddedFont>
      <p:font typeface="Sitka Banner" pitchFamily="2" charset="0"/>
      <p:regular r:id="rId8"/>
      <p:bold r:id="rId9"/>
      <p:italic r:id="rId10"/>
      <p:boldItalic r:id="rId11"/>
    </p:embeddedFont>
    <p:embeddedFont>
      <p:font typeface="Sitka Heading" pitchFamily="2" charset="0"/>
      <p:regular r:id="rId12"/>
      <p:bold r:id="rId13"/>
      <p:italic r:id="rId14"/>
      <p:boldItalic r:id="rId15"/>
    </p:embeddedFont>
    <p:embeddedFont>
      <p:font typeface="Sitka Subheading Semibold" pitchFamily="2" charset="0"/>
      <p:bold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72A"/>
    <a:srgbClr val="FFFFFF"/>
    <a:srgbClr val="011729"/>
    <a:srgbClr val="011B31"/>
    <a:srgbClr val="1C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5FA24-EF73-468D-AC6E-DCDDADE6349A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D8B23-08E6-4CE3-898F-B5D5B359D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88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D8B23-08E6-4CE3-898F-B5D5B359D7D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4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B2626-0476-BE46-3868-6E58989DE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D4807F-FE24-E8A5-14C7-699701E940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63A867-E81E-A509-3402-426D44C44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EFD3C-5A4F-ECD3-843F-56C2A6844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D8B23-08E6-4CE3-898F-B5D5B359D7D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57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uggingface.co/law-ai/InLegalBER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9158688" y="0"/>
            <a:ext cx="9129312" cy="10287000"/>
          </a:xfrm>
          <a:custGeom>
            <a:avLst/>
            <a:gdLst/>
            <a:ahLst/>
            <a:cxnLst/>
            <a:rect l="l" t="t" r="r" b="b"/>
            <a:pathLst>
              <a:path w="9129312" h="10287000">
                <a:moveTo>
                  <a:pt x="9129312" y="0"/>
                </a:moveTo>
                <a:lnTo>
                  <a:pt x="0" y="0"/>
                </a:lnTo>
                <a:lnTo>
                  <a:pt x="0" y="10287000"/>
                </a:lnTo>
                <a:lnTo>
                  <a:pt x="9129312" y="10287000"/>
                </a:lnTo>
                <a:lnTo>
                  <a:pt x="9129312" y="0"/>
                </a:lnTo>
                <a:close/>
              </a:path>
            </a:pathLst>
          </a:custGeom>
          <a:blipFill>
            <a:blip r:embed="rId2"/>
            <a:stretch>
              <a:fillRect l="-44400" r="-4440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037927" y="7698909"/>
            <a:ext cx="3247788" cy="2841815"/>
            <a:chOff x="0" y="0"/>
            <a:chExt cx="812800" cy="71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10127449" y="5120257"/>
            <a:ext cx="2962807" cy="2592456"/>
            <a:chOff x="0" y="0"/>
            <a:chExt cx="812800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11B3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solidFill>
                  <a:srgbClr val="011B31"/>
                </a:solidFill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661821" y="-23243"/>
            <a:ext cx="2962807" cy="2592456"/>
            <a:chOff x="0" y="0"/>
            <a:chExt cx="812800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10800000">
            <a:off x="8661821" y="2555409"/>
            <a:ext cx="2962807" cy="2592456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11B3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10800000">
            <a:off x="10127449" y="-49023"/>
            <a:ext cx="2984382" cy="2611334"/>
            <a:chOff x="0" y="0"/>
            <a:chExt cx="812800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143225" y="7698909"/>
            <a:ext cx="2931255" cy="2564848"/>
            <a:chOff x="0" y="0"/>
            <a:chExt cx="812800" cy="7112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149023" y="2569213"/>
            <a:ext cx="2962807" cy="2592456"/>
            <a:chOff x="0" y="0"/>
            <a:chExt cx="812800" cy="7112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661821" y="5147865"/>
            <a:ext cx="2962807" cy="2592456"/>
            <a:chOff x="0" y="0"/>
            <a:chExt cx="812800" cy="7112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10800000">
            <a:off x="8661821" y="7712713"/>
            <a:ext cx="2962807" cy="2592456"/>
            <a:chOff x="0" y="0"/>
            <a:chExt cx="812800" cy="7112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11B31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-10800000">
            <a:off x="7761156" y="-449689"/>
            <a:ext cx="2630395" cy="2301595"/>
            <a:chOff x="0" y="0"/>
            <a:chExt cx="812800" cy="711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 rot="-10800000">
            <a:off x="6027663" y="3363657"/>
            <a:ext cx="4142179" cy="3559685"/>
            <a:chOff x="0" y="0"/>
            <a:chExt cx="812800" cy="6985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8184268" y="1037161"/>
            <a:ext cx="772212" cy="675686"/>
            <a:chOff x="0" y="0"/>
            <a:chExt cx="812800" cy="7112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8" name="TextBox 38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 rot="-10800000">
            <a:off x="8165877" y="1862204"/>
            <a:ext cx="772212" cy="675686"/>
            <a:chOff x="0" y="0"/>
            <a:chExt cx="812800" cy="7112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1" name="TextBox 41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-1465628" y="7777785"/>
            <a:ext cx="2931255" cy="2564848"/>
            <a:chOff x="0" y="0"/>
            <a:chExt cx="812800" cy="7112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4" name="TextBox 44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8162797" y="7713918"/>
            <a:ext cx="772212" cy="675686"/>
            <a:chOff x="0" y="0"/>
            <a:chExt cx="812800" cy="7112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7" name="TextBox 47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999346" y="1372644"/>
            <a:ext cx="6651383" cy="1367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89"/>
              </a:lnSpc>
            </a:pPr>
            <a:r>
              <a:rPr lang="en-US" sz="4499" dirty="0">
                <a:solidFill>
                  <a:srgbClr val="002060"/>
                </a:solidFill>
                <a:latin typeface="Sitka Heading" pitchFamily="2" charset="0"/>
                <a:ea typeface="Un Pen"/>
                <a:cs typeface="Un Pen"/>
                <a:sym typeface="Un Pen"/>
              </a:rPr>
              <a:t>Basic Details of  the Team and Idea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029447" y="3297767"/>
            <a:ext cx="7428753" cy="39910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44"/>
              </a:lnSpc>
            </a:pPr>
            <a:r>
              <a:rPr lang="en-US" sz="3200" dirty="0">
                <a:solidFill>
                  <a:srgbClr val="3988AB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Idea : </a:t>
            </a:r>
          </a:p>
          <a:p>
            <a:pPr algn="l">
              <a:lnSpc>
                <a:spcPts val="4544"/>
              </a:lnSpc>
            </a:pPr>
            <a:r>
              <a:rPr lang="en-US" sz="3200" dirty="0">
                <a:solidFill>
                  <a:srgbClr val="011B3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Develop a mobile app leveraging image recognition and crowdsourced data to help users identify, track, and log local plant and animal species. It serves as an educational tool and a citizen-science platform to enhance biodiversity awareness and conservation efforts.</a:t>
            </a:r>
          </a:p>
        </p:txBody>
      </p:sp>
      <p:grpSp>
        <p:nvGrpSpPr>
          <p:cNvPr id="51" name="Group 39">
            <a:extLst>
              <a:ext uri="{FF2B5EF4-FFF2-40B4-BE49-F238E27FC236}">
                <a16:creationId xmlns:a16="http://schemas.microsoft.com/office/drawing/2014/main" id="{732EFA1A-1AC5-C445-7E4A-CA616A7B3EE0}"/>
              </a:ext>
            </a:extLst>
          </p:cNvPr>
          <p:cNvGrpSpPr/>
          <p:nvPr/>
        </p:nvGrpSpPr>
        <p:grpSpPr>
          <a:xfrm rot="-10800000">
            <a:off x="8162051" y="8529497"/>
            <a:ext cx="772212" cy="675686"/>
            <a:chOff x="0" y="0"/>
            <a:chExt cx="812800" cy="711200"/>
          </a:xfrm>
        </p:grpSpPr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7DC1E500-83E3-B232-C5FF-A2C7F3DFE6FE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3" name="TextBox 41">
              <a:extLst>
                <a:ext uri="{FF2B5EF4-FFF2-40B4-BE49-F238E27FC236}">
                  <a16:creationId xmlns:a16="http://schemas.microsoft.com/office/drawing/2014/main" id="{76968C6D-DBBE-9DE6-8189-094E180B056A}"/>
                </a:ext>
              </a:extLst>
            </p:cNvPr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0" name="Group 36">
            <a:extLst>
              <a:ext uri="{FF2B5EF4-FFF2-40B4-BE49-F238E27FC236}">
                <a16:creationId xmlns:a16="http://schemas.microsoft.com/office/drawing/2014/main" id="{59C632E8-13FC-27D1-212D-E716D6BA5C3A}"/>
              </a:ext>
            </a:extLst>
          </p:cNvPr>
          <p:cNvGrpSpPr/>
          <p:nvPr/>
        </p:nvGrpSpPr>
        <p:grpSpPr>
          <a:xfrm>
            <a:off x="11272450" y="759345"/>
            <a:ext cx="772212" cy="675686"/>
            <a:chOff x="0" y="0"/>
            <a:chExt cx="812800" cy="711200"/>
          </a:xfrm>
        </p:grpSpPr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52D2DB5E-86D4-7AD0-8B23-718ECCAB2D0B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2" name="TextBox 38">
              <a:extLst>
                <a:ext uri="{FF2B5EF4-FFF2-40B4-BE49-F238E27FC236}">
                  <a16:creationId xmlns:a16="http://schemas.microsoft.com/office/drawing/2014/main" id="{16FA83FD-C86C-A8CD-F8B0-B6D0C86939BC}"/>
                </a:ext>
              </a:extLst>
            </p:cNvPr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3" name="Group 39">
            <a:extLst>
              <a:ext uri="{FF2B5EF4-FFF2-40B4-BE49-F238E27FC236}">
                <a16:creationId xmlns:a16="http://schemas.microsoft.com/office/drawing/2014/main" id="{CF1FD5C5-1F13-FB8C-6741-D774515A4300}"/>
              </a:ext>
            </a:extLst>
          </p:cNvPr>
          <p:cNvGrpSpPr/>
          <p:nvPr/>
        </p:nvGrpSpPr>
        <p:grpSpPr>
          <a:xfrm rot="-10800000">
            <a:off x="11254059" y="1584388"/>
            <a:ext cx="772212" cy="675686"/>
            <a:chOff x="0" y="0"/>
            <a:chExt cx="812800" cy="711200"/>
          </a:xfrm>
        </p:grpSpPr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EE8C6F86-5FE4-2CA5-65E5-CC65CF4212AF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5" name="TextBox 41">
              <a:extLst>
                <a:ext uri="{FF2B5EF4-FFF2-40B4-BE49-F238E27FC236}">
                  <a16:creationId xmlns:a16="http://schemas.microsoft.com/office/drawing/2014/main" id="{A081CFBF-DD54-312B-25EF-07F7F5D8162F}"/>
                </a:ext>
              </a:extLst>
            </p:cNvPr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657669E-712F-A4E7-DC00-85AA258091F9}"/>
              </a:ext>
            </a:extLst>
          </p:cNvPr>
          <p:cNvSpPr/>
          <p:nvPr/>
        </p:nvSpPr>
        <p:spPr>
          <a:xfrm>
            <a:off x="8054382" y="0"/>
            <a:ext cx="10233618" cy="10276776"/>
          </a:xfrm>
          <a:prstGeom prst="rect">
            <a:avLst/>
          </a:prstGeom>
          <a:solidFill>
            <a:srgbClr val="011B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11B3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37EB731-5681-1072-8A85-85B5C8FDCDB6}"/>
              </a:ext>
            </a:extLst>
          </p:cNvPr>
          <p:cNvSpPr/>
          <p:nvPr/>
        </p:nvSpPr>
        <p:spPr>
          <a:xfrm>
            <a:off x="575354" y="3655423"/>
            <a:ext cx="7281599" cy="3058811"/>
          </a:xfrm>
          <a:prstGeom prst="roundRect">
            <a:avLst>
              <a:gd name="adj" fmla="val 1179"/>
            </a:avLst>
          </a:prstGeom>
          <a:ln w="9525">
            <a:solidFill>
              <a:srgbClr val="011B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>
          <a:xfrm>
            <a:off x="16407612" y="6304925"/>
            <a:ext cx="4707453" cy="3967915"/>
            <a:chOff x="409666" y="0"/>
            <a:chExt cx="6398901" cy="535520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>
            <a:xfrm>
              <a:off x="440703" y="0"/>
              <a:ext cx="6367864" cy="5355200"/>
              <a:chOff x="0" y="0"/>
              <a:chExt cx="845687" cy="711200"/>
            </a:xfrm>
          </p:grpSpPr>
          <p:sp>
            <p:nvSpPr>
              <p:cNvPr id="5" name="Freeform 5"/>
              <p:cNvSpPr>
                <a:spLocks/>
              </p:cNvSpPr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6" name="TextBox 6"/>
              <p:cNvSpPr txBox="1">
                <a:spLocks/>
              </p:cNvSpPr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TextBox 9"/>
            <p:cNvSpPr txBox="1">
              <a:spLocks/>
            </p:cNvSpPr>
            <p:nvPr/>
          </p:nvSpPr>
          <p:spPr>
            <a:xfrm rot="10800000">
              <a:off x="425337" y="2666935"/>
              <a:ext cx="1871493" cy="1185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2"/>
            <p:cNvSpPr txBox="1">
              <a:spLocks/>
            </p:cNvSpPr>
            <p:nvPr/>
          </p:nvSpPr>
          <p:spPr>
            <a:xfrm>
              <a:off x="409666" y="4184579"/>
              <a:ext cx="593763" cy="37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02418" y="1486701"/>
            <a:ext cx="7254536" cy="2027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3"/>
              </a:lnSpc>
            </a:pPr>
            <a:r>
              <a:rPr lang="en-US" sz="2599" dirty="0">
                <a:solidFill>
                  <a:srgbClr val="011B3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EcoVision is a mobile app designed to enhance biodiversity awareness. It empowers users to identify, log, and track local plant and animal species while contributing to global conservation efforts through crowdsourced data.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57708" y="399171"/>
            <a:ext cx="6903471" cy="1007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20"/>
              </a:lnSpc>
            </a:pPr>
            <a:r>
              <a:rPr lang="en-US" sz="4800" dirty="0">
                <a:solidFill>
                  <a:srgbClr val="011B31"/>
                </a:solidFill>
                <a:latin typeface="Sitka Subheading Semibold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Idea Details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79757" y="7912331"/>
            <a:ext cx="7012749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200" dirty="0">
                <a:solidFill>
                  <a:srgbClr val="011B3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The app is designed to leverage image recognition and crowdsourced data to help users identify, track, and log local plant and animal species. It serves as an educational tool and a platform for citizen science, contributing to the enhancement of biodiversity awareness and the conservation of species through smart data aggregation and insights.</a:t>
            </a: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704E19A2-2A0A-4B0E-C641-6B9924CC0E56}"/>
              </a:ext>
            </a:extLst>
          </p:cNvPr>
          <p:cNvSpPr txBox="1"/>
          <p:nvPr/>
        </p:nvSpPr>
        <p:spPr>
          <a:xfrm>
            <a:off x="540582" y="6829110"/>
            <a:ext cx="9239460" cy="1007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20"/>
              </a:lnSpc>
            </a:pPr>
            <a:r>
              <a:rPr lang="en-US" sz="4800" dirty="0">
                <a:solidFill>
                  <a:srgbClr val="011B31"/>
                </a:solidFill>
                <a:latin typeface="Sitka Subheading Semibold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Expected Solution</a:t>
            </a:r>
          </a:p>
        </p:txBody>
      </p:sp>
      <p:sp>
        <p:nvSpPr>
          <p:cNvPr id="33" name="AutoShape 2"/>
          <p:cNvSpPr/>
          <p:nvPr/>
        </p:nvSpPr>
        <p:spPr>
          <a:xfrm>
            <a:off x="575355" y="6932307"/>
            <a:ext cx="6571968" cy="3408"/>
          </a:xfrm>
          <a:prstGeom prst="line">
            <a:avLst/>
          </a:prstGeom>
          <a:ln w="31750" cap="flat" cmpd="sng">
            <a:gradFill flip="none" rotWithShape="1">
              <a:gsLst>
                <a:gs pos="51700">
                  <a:srgbClr val="2D92C9"/>
                </a:gs>
                <a:gs pos="0">
                  <a:srgbClr val="5DE0E6">
                    <a:alpha val="83000"/>
                  </a:srgbClr>
                </a:gs>
                <a:gs pos="100000">
                  <a:srgbClr val="004AAD">
                    <a:alpha val="83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grpSp>
        <p:nvGrpSpPr>
          <p:cNvPr id="35" name="Group 36">
            <a:extLst>
              <a:ext uri="{FF2B5EF4-FFF2-40B4-BE49-F238E27FC236}">
                <a16:creationId xmlns:a16="http://schemas.microsoft.com/office/drawing/2014/main" id="{1EADEF12-78D6-E301-9B87-FAFE61E18369}"/>
              </a:ext>
            </a:extLst>
          </p:cNvPr>
          <p:cNvGrpSpPr>
            <a:grpSpLocks/>
          </p:cNvGrpSpPr>
          <p:nvPr/>
        </p:nvGrpSpPr>
        <p:grpSpPr>
          <a:xfrm>
            <a:off x="16908160" y="6999665"/>
            <a:ext cx="772212" cy="675686"/>
            <a:chOff x="0" y="0"/>
            <a:chExt cx="812800" cy="711200"/>
          </a:xfrm>
        </p:grpSpPr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7B789D8-AB63-B3C5-DDA1-0AD7E84125BA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7" name="TextBox 38">
              <a:extLst>
                <a:ext uri="{FF2B5EF4-FFF2-40B4-BE49-F238E27FC236}">
                  <a16:creationId xmlns:a16="http://schemas.microsoft.com/office/drawing/2014/main" id="{7776AFBE-594C-0877-E8E7-356EF96FF9DF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8" name="Group 39">
            <a:extLst>
              <a:ext uri="{FF2B5EF4-FFF2-40B4-BE49-F238E27FC236}">
                <a16:creationId xmlns:a16="http://schemas.microsoft.com/office/drawing/2014/main" id="{845390AC-6526-1875-4CB5-FCD413A697EE}"/>
              </a:ext>
            </a:extLst>
          </p:cNvPr>
          <p:cNvGrpSpPr>
            <a:grpSpLocks/>
          </p:cNvGrpSpPr>
          <p:nvPr/>
        </p:nvGrpSpPr>
        <p:grpSpPr>
          <a:xfrm rot="-10800000">
            <a:off x="16906713" y="7795652"/>
            <a:ext cx="772212" cy="675686"/>
            <a:chOff x="0" y="0"/>
            <a:chExt cx="812800" cy="711200"/>
          </a:xfrm>
        </p:grpSpPr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44A00481-C1F4-6AAB-F563-747178EBD242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0" name="TextBox 41">
              <a:extLst>
                <a:ext uri="{FF2B5EF4-FFF2-40B4-BE49-F238E27FC236}">
                  <a16:creationId xmlns:a16="http://schemas.microsoft.com/office/drawing/2014/main" id="{721FF6EF-D32C-6994-E681-85FF72E69E8B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4" name="Group 36">
            <a:extLst>
              <a:ext uri="{FF2B5EF4-FFF2-40B4-BE49-F238E27FC236}">
                <a16:creationId xmlns:a16="http://schemas.microsoft.com/office/drawing/2014/main" id="{11846AAC-6D4F-2CA9-384B-3BB8D072C49D}"/>
              </a:ext>
            </a:extLst>
          </p:cNvPr>
          <p:cNvGrpSpPr>
            <a:grpSpLocks/>
          </p:cNvGrpSpPr>
          <p:nvPr/>
        </p:nvGrpSpPr>
        <p:grpSpPr>
          <a:xfrm>
            <a:off x="16444837" y="7915952"/>
            <a:ext cx="772212" cy="675686"/>
            <a:chOff x="0" y="0"/>
            <a:chExt cx="812800" cy="711200"/>
          </a:xfrm>
        </p:grpSpPr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FE46218-48BC-D146-FC45-9CDBFA6661E7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6" name="TextBox 38">
              <a:extLst>
                <a:ext uri="{FF2B5EF4-FFF2-40B4-BE49-F238E27FC236}">
                  <a16:creationId xmlns:a16="http://schemas.microsoft.com/office/drawing/2014/main" id="{7C34B60E-C84E-D051-0194-626B662284D5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7" name="Group 39">
            <a:extLst>
              <a:ext uri="{FF2B5EF4-FFF2-40B4-BE49-F238E27FC236}">
                <a16:creationId xmlns:a16="http://schemas.microsoft.com/office/drawing/2014/main" id="{52268046-A52B-32A1-E75B-284475E1C727}"/>
              </a:ext>
            </a:extLst>
          </p:cNvPr>
          <p:cNvGrpSpPr>
            <a:grpSpLocks/>
          </p:cNvGrpSpPr>
          <p:nvPr/>
        </p:nvGrpSpPr>
        <p:grpSpPr>
          <a:xfrm rot="-10800000">
            <a:off x="16348922" y="8732373"/>
            <a:ext cx="772212" cy="675686"/>
            <a:chOff x="0" y="0"/>
            <a:chExt cx="812800" cy="711200"/>
          </a:xfrm>
        </p:grpSpPr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D4B99E8C-80E2-3806-00E4-E9B35BB5D969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9" name="TextBox 41">
              <a:extLst>
                <a:ext uri="{FF2B5EF4-FFF2-40B4-BE49-F238E27FC236}">
                  <a16:creationId xmlns:a16="http://schemas.microsoft.com/office/drawing/2014/main" id="{CD88B546-CDE5-270D-0A28-9419F810ECF4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3" name="Group 39">
            <a:extLst>
              <a:ext uri="{FF2B5EF4-FFF2-40B4-BE49-F238E27FC236}">
                <a16:creationId xmlns:a16="http://schemas.microsoft.com/office/drawing/2014/main" id="{CD8BBB2E-15E2-9AA6-761F-491ED431BD21}"/>
              </a:ext>
            </a:extLst>
          </p:cNvPr>
          <p:cNvGrpSpPr>
            <a:grpSpLocks/>
          </p:cNvGrpSpPr>
          <p:nvPr/>
        </p:nvGrpSpPr>
        <p:grpSpPr>
          <a:xfrm rot="14369400">
            <a:off x="15797553" y="9038791"/>
            <a:ext cx="772212" cy="675686"/>
            <a:chOff x="0" y="0"/>
            <a:chExt cx="812800" cy="711200"/>
          </a:xfrm>
        </p:grpSpPr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49CC532B-2E88-B25C-5404-60CB653560EE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5" name="TextBox 41">
              <a:extLst>
                <a:ext uri="{FF2B5EF4-FFF2-40B4-BE49-F238E27FC236}">
                  <a16:creationId xmlns:a16="http://schemas.microsoft.com/office/drawing/2014/main" id="{90FA5BCF-C67D-74FD-B08E-342E40227C87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7C96446-388A-AFE4-B60D-870EC6725541}"/>
              </a:ext>
            </a:extLst>
          </p:cNvPr>
          <p:cNvSpPr/>
          <p:nvPr/>
        </p:nvSpPr>
        <p:spPr>
          <a:xfrm>
            <a:off x="8207618" y="189470"/>
            <a:ext cx="6150254" cy="3615104"/>
          </a:xfrm>
          <a:prstGeom prst="roundRect">
            <a:avLst>
              <a:gd name="adj" fmla="val 1179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15">
            <a:extLst>
              <a:ext uri="{FF2B5EF4-FFF2-40B4-BE49-F238E27FC236}">
                <a16:creationId xmlns:a16="http://schemas.microsoft.com/office/drawing/2014/main" id="{632FA0DA-13AB-EB21-008F-A642CD42A0E4}"/>
              </a:ext>
            </a:extLst>
          </p:cNvPr>
          <p:cNvSpPr txBox="1"/>
          <p:nvPr/>
        </p:nvSpPr>
        <p:spPr>
          <a:xfrm>
            <a:off x="8161898" y="948350"/>
            <a:ext cx="521579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72" lvl="1" algn="l">
              <a:lnSpc>
                <a:spcPts val="2990"/>
              </a:lnSpc>
            </a:pPr>
            <a:endParaRPr lang="en-US" sz="2600" dirty="0">
              <a:solidFill>
                <a:schemeClr val="bg1"/>
              </a:solidFill>
              <a:latin typeface="Sitka Banner" pitchFamily="2" charset="0"/>
              <a:ea typeface="Ekushey Durga"/>
              <a:cs typeface="Times New Roman" panose="02020603050405020304" pitchFamily="18" charset="0"/>
              <a:sym typeface="Ekushey Durga"/>
            </a:endParaRPr>
          </a:p>
        </p:txBody>
      </p:sp>
      <p:sp>
        <p:nvSpPr>
          <p:cNvPr id="58" name="TextBox 15">
            <a:extLst>
              <a:ext uri="{FF2B5EF4-FFF2-40B4-BE49-F238E27FC236}">
                <a16:creationId xmlns:a16="http://schemas.microsoft.com/office/drawing/2014/main" id="{15ADCB53-20CB-98F7-5324-05C561991694}"/>
              </a:ext>
            </a:extLst>
          </p:cNvPr>
          <p:cNvSpPr txBox="1"/>
          <p:nvPr/>
        </p:nvSpPr>
        <p:spPr>
          <a:xfrm>
            <a:off x="8623245" y="327767"/>
            <a:ext cx="6158010" cy="516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2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Feasibility :-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945D20F-0E84-4075-D08D-93951BBF810A}"/>
              </a:ext>
            </a:extLst>
          </p:cNvPr>
          <p:cNvSpPr/>
          <p:nvPr/>
        </p:nvSpPr>
        <p:spPr>
          <a:xfrm>
            <a:off x="14555301" y="651042"/>
            <a:ext cx="3485011" cy="3116553"/>
          </a:xfrm>
          <a:prstGeom prst="roundRect">
            <a:avLst>
              <a:gd name="adj" fmla="val 1179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15">
            <a:extLst>
              <a:ext uri="{FF2B5EF4-FFF2-40B4-BE49-F238E27FC236}">
                <a16:creationId xmlns:a16="http://schemas.microsoft.com/office/drawing/2014/main" id="{8E662BF2-CA5C-FF63-163B-C37794DE6C3F}"/>
              </a:ext>
            </a:extLst>
          </p:cNvPr>
          <p:cNvSpPr txBox="1"/>
          <p:nvPr/>
        </p:nvSpPr>
        <p:spPr>
          <a:xfrm>
            <a:off x="14668278" y="1619178"/>
            <a:ext cx="3259056" cy="1829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695" lvl="1" algn="l">
              <a:lnSpc>
                <a:spcPts val="2940"/>
              </a:lnSpc>
            </a:pPr>
            <a:r>
              <a:rPr lang="en-US" sz="2100" dirty="0">
                <a:solidFill>
                  <a:schemeClr val="bg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Biodiversity Awareness </a:t>
            </a:r>
            <a:br>
              <a:rPr lang="en-US" sz="2100" dirty="0">
                <a:solidFill>
                  <a:schemeClr val="bg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</a:br>
            <a:r>
              <a:rPr lang="en-US" sz="2100" dirty="0">
                <a:solidFill>
                  <a:schemeClr val="bg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Citizen Science Engagement</a:t>
            </a:r>
          </a:p>
          <a:p>
            <a:pPr marL="226695" lvl="1" algn="l">
              <a:lnSpc>
                <a:spcPts val="2940"/>
              </a:lnSpc>
            </a:pPr>
            <a:r>
              <a:rPr lang="en-US" sz="2100" dirty="0">
                <a:solidFill>
                  <a:schemeClr val="bg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Ecosystem Health Tracking</a:t>
            </a:r>
          </a:p>
          <a:p>
            <a:pPr marL="226695" lvl="1" algn="l">
              <a:lnSpc>
                <a:spcPts val="2940"/>
              </a:lnSpc>
            </a:pPr>
            <a:r>
              <a:rPr lang="en-US" sz="2100" dirty="0">
                <a:solidFill>
                  <a:schemeClr val="bg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Endangered Species Conservation</a:t>
            </a:r>
          </a:p>
        </p:txBody>
      </p:sp>
      <p:sp>
        <p:nvSpPr>
          <p:cNvPr id="67" name="TextBox 15">
            <a:extLst>
              <a:ext uri="{FF2B5EF4-FFF2-40B4-BE49-F238E27FC236}">
                <a16:creationId xmlns:a16="http://schemas.microsoft.com/office/drawing/2014/main" id="{32239A2F-C737-2DFB-76C6-8311342C9E40}"/>
              </a:ext>
            </a:extLst>
          </p:cNvPr>
          <p:cNvSpPr txBox="1"/>
          <p:nvPr/>
        </p:nvSpPr>
        <p:spPr>
          <a:xfrm>
            <a:off x="14781255" y="903155"/>
            <a:ext cx="6158010" cy="516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2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Impact &amp; Benefits :-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0665AAE-806C-E759-FE4E-AC80B01430F8}"/>
              </a:ext>
            </a:extLst>
          </p:cNvPr>
          <p:cNvSpPr/>
          <p:nvPr/>
        </p:nvSpPr>
        <p:spPr>
          <a:xfrm>
            <a:off x="8228018" y="3909790"/>
            <a:ext cx="7427268" cy="6187740"/>
          </a:xfrm>
          <a:prstGeom prst="roundRect">
            <a:avLst>
              <a:gd name="adj" fmla="val 1179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15">
            <a:extLst>
              <a:ext uri="{FF2B5EF4-FFF2-40B4-BE49-F238E27FC236}">
                <a16:creationId xmlns:a16="http://schemas.microsoft.com/office/drawing/2014/main" id="{8E4E515D-A349-96ED-82F1-C1A54A224FAB}"/>
              </a:ext>
            </a:extLst>
          </p:cNvPr>
          <p:cNvSpPr txBox="1"/>
          <p:nvPr/>
        </p:nvSpPr>
        <p:spPr>
          <a:xfrm>
            <a:off x="8597639" y="4016271"/>
            <a:ext cx="6158010" cy="516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2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Technical Approach :-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7071736-816F-AC32-7519-0C0B63BDE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79" y="3863623"/>
            <a:ext cx="691308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Identifies and tracks species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 through image recognition technology, catering to diverse ecosystems across regions.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Supports multilingual functionality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 to ensure accessibility and inclusivity for users from different linguistic backgrounds.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Utilizes machine learning predictions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 based on historical data trends to enhance ecosystem health insights.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Provides a user-friendly interface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, making it easy for users to log sightings, explore species, and engage with the community. 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FA0ED5C7-1B0C-C407-8BB6-D7B39E51F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002" y="1033186"/>
            <a:ext cx="566967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Leverages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image recognition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 for species identification.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Enables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species logging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 with GPS, time, and notes.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Data visualization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 for tracking ecosystem health.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Multilingual support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 for diverse user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AI-powered predictions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 for biodiversity threats. 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6DC7A21-C070-E66D-92BA-AA5830A87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491" y="4689257"/>
            <a:ext cx="7058361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Image Recognition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: Utilizes computer vision (TensorFlow, Google Cloud Vision) to identify species from photos.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Data Logging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: GPS tagging and user-friendly logging system for sightings.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AI Integration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: Ecosystem health predictions using machine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Offline Functionality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: Ability to log sightings without internet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Cross-Platform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: Built with React Native and Expo for mobile app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Backend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: Scalable solutions using Node.js/Django and Firebase for real-time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Visualization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tka Banner" pitchFamily="2" charset="0"/>
              </a:rPr>
              <a:t>: Interactive graphs using D3.js or Chart.js for ecosystem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CAB3C-91B7-EE0B-CF8E-AEA0E5AEA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102E1F-B089-1594-D31C-0C173DB7ED66}"/>
              </a:ext>
            </a:extLst>
          </p:cNvPr>
          <p:cNvSpPr/>
          <p:nvPr/>
        </p:nvSpPr>
        <p:spPr>
          <a:xfrm>
            <a:off x="574710" y="5267777"/>
            <a:ext cx="8968196" cy="4332165"/>
          </a:xfrm>
          <a:prstGeom prst="roundRect">
            <a:avLst>
              <a:gd name="adj" fmla="val 1179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5687679-CD6E-AEED-BEDF-5736C25AF54D}"/>
              </a:ext>
            </a:extLst>
          </p:cNvPr>
          <p:cNvGrpSpPr>
            <a:grpSpLocks/>
          </p:cNvGrpSpPr>
          <p:nvPr/>
        </p:nvGrpSpPr>
        <p:grpSpPr>
          <a:xfrm>
            <a:off x="16407612" y="6304925"/>
            <a:ext cx="4707453" cy="3967915"/>
            <a:chOff x="409666" y="0"/>
            <a:chExt cx="6398901" cy="5355200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3878B3D-B2FE-97F5-F8B0-9F01E50F9B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440703" y="0"/>
              <a:ext cx="6367864" cy="5355200"/>
              <a:chOff x="0" y="0"/>
              <a:chExt cx="845687" cy="71120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F20998B6-218A-DAB9-3C96-C1EF8D5C04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E04CD99D-6C74-57D1-AEAF-F4255C6B5B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6BFCB25D-BDD4-CBFA-6E54-6150BDAB8E20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425337" y="2666935"/>
              <a:ext cx="1871493" cy="1185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61FC65EB-EFFE-B2B1-2112-DC8C49D598A7}"/>
                </a:ext>
              </a:extLst>
            </p:cNvPr>
            <p:cNvSpPr txBox="1">
              <a:spLocks/>
            </p:cNvSpPr>
            <p:nvPr/>
          </p:nvSpPr>
          <p:spPr>
            <a:xfrm>
              <a:off x="409666" y="4184579"/>
              <a:ext cx="593763" cy="37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BE1D4FD3-19A8-9150-3F8A-2C492D1C6D10}"/>
              </a:ext>
            </a:extLst>
          </p:cNvPr>
          <p:cNvSpPr txBox="1"/>
          <p:nvPr/>
        </p:nvSpPr>
        <p:spPr>
          <a:xfrm>
            <a:off x="589949" y="1372561"/>
            <a:ext cx="9011251" cy="301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itka Banner" pitchFamily="2" charset="0"/>
              </a:rPr>
              <a:t>AR Integration</a:t>
            </a:r>
            <a:r>
              <a:rPr lang="en-US" sz="2800" dirty="0">
                <a:latin typeface="Sitka Banner" pitchFamily="2" charset="0"/>
              </a:rPr>
              <a:t>: Use augmented reality to provide live information about species in the user's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itka Banner" pitchFamily="2" charset="0"/>
              </a:rPr>
              <a:t>IoT Sensors</a:t>
            </a:r>
            <a:r>
              <a:rPr lang="en-US" sz="2800" dirty="0">
                <a:latin typeface="Sitka Banner" pitchFamily="2" charset="0"/>
              </a:rPr>
              <a:t>: Integrate data from environmental sensors (e.g., water quality, temperature) for comprehensive ecosystem monitoring.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itka Banner" pitchFamily="2" charset="0"/>
              </a:rPr>
              <a:t>Collaborations</a:t>
            </a:r>
            <a:r>
              <a:rPr lang="en-US" sz="2800" dirty="0">
                <a:latin typeface="Sitka Banner" pitchFamily="2" charset="0"/>
              </a:rPr>
              <a:t>: Partner with schools, NGOs, and governments to use the app for educational and conservation programs.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27D12E39-75EE-AE76-E58B-5E45B574B85B}"/>
              </a:ext>
            </a:extLst>
          </p:cNvPr>
          <p:cNvSpPr txBox="1"/>
          <p:nvPr/>
        </p:nvSpPr>
        <p:spPr>
          <a:xfrm>
            <a:off x="574709" y="179344"/>
            <a:ext cx="6903471" cy="1007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20"/>
              </a:lnSpc>
            </a:pPr>
            <a:r>
              <a:rPr lang="en-US" sz="4800" dirty="0">
                <a:solidFill>
                  <a:srgbClr val="011B31"/>
                </a:solidFill>
                <a:latin typeface="Sitka Subheading Semibold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Future Expansions</a:t>
            </a:r>
          </a:p>
        </p:txBody>
      </p:sp>
      <p:grpSp>
        <p:nvGrpSpPr>
          <p:cNvPr id="38" name="Group 39">
            <a:extLst>
              <a:ext uri="{FF2B5EF4-FFF2-40B4-BE49-F238E27FC236}">
                <a16:creationId xmlns:a16="http://schemas.microsoft.com/office/drawing/2014/main" id="{4ED72B03-B03E-C9AC-68AD-670EE470BF0D}"/>
              </a:ext>
            </a:extLst>
          </p:cNvPr>
          <p:cNvGrpSpPr>
            <a:grpSpLocks/>
          </p:cNvGrpSpPr>
          <p:nvPr/>
        </p:nvGrpSpPr>
        <p:grpSpPr>
          <a:xfrm rot="-10800000">
            <a:off x="15845103" y="9639646"/>
            <a:ext cx="772212" cy="675686"/>
            <a:chOff x="0" y="0"/>
            <a:chExt cx="812800" cy="711200"/>
          </a:xfrm>
        </p:grpSpPr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C766EB85-D230-E82C-C85F-3A503D874A2E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0" name="TextBox 41">
              <a:extLst>
                <a:ext uri="{FF2B5EF4-FFF2-40B4-BE49-F238E27FC236}">
                  <a16:creationId xmlns:a16="http://schemas.microsoft.com/office/drawing/2014/main" id="{B65A4056-ED1B-5243-8D49-513D81F40B20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4" name="Group 36">
            <a:extLst>
              <a:ext uri="{FF2B5EF4-FFF2-40B4-BE49-F238E27FC236}">
                <a16:creationId xmlns:a16="http://schemas.microsoft.com/office/drawing/2014/main" id="{7659D86E-0944-F42F-6A7E-2671BAC966D1}"/>
              </a:ext>
            </a:extLst>
          </p:cNvPr>
          <p:cNvGrpSpPr>
            <a:grpSpLocks/>
          </p:cNvGrpSpPr>
          <p:nvPr/>
        </p:nvGrpSpPr>
        <p:grpSpPr>
          <a:xfrm>
            <a:off x="16444837" y="7915952"/>
            <a:ext cx="772212" cy="675686"/>
            <a:chOff x="0" y="0"/>
            <a:chExt cx="812800" cy="711200"/>
          </a:xfrm>
        </p:grpSpPr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CFD21A93-591E-F3D8-03CF-DCE9D8F54CF8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6" name="TextBox 38">
              <a:extLst>
                <a:ext uri="{FF2B5EF4-FFF2-40B4-BE49-F238E27FC236}">
                  <a16:creationId xmlns:a16="http://schemas.microsoft.com/office/drawing/2014/main" id="{94B99CF9-FF71-3C4A-3580-AF131533FEE8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7" name="Group 39">
            <a:extLst>
              <a:ext uri="{FF2B5EF4-FFF2-40B4-BE49-F238E27FC236}">
                <a16:creationId xmlns:a16="http://schemas.microsoft.com/office/drawing/2014/main" id="{23367147-6884-4F69-A00E-1E6BAAEA52B7}"/>
              </a:ext>
            </a:extLst>
          </p:cNvPr>
          <p:cNvGrpSpPr>
            <a:grpSpLocks/>
          </p:cNvGrpSpPr>
          <p:nvPr/>
        </p:nvGrpSpPr>
        <p:grpSpPr>
          <a:xfrm rot="-10800000">
            <a:off x="16348922" y="8732373"/>
            <a:ext cx="772212" cy="675686"/>
            <a:chOff x="0" y="0"/>
            <a:chExt cx="812800" cy="711200"/>
          </a:xfrm>
        </p:grpSpPr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765962C5-6B65-85BA-01E2-F0519ABF338A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9" name="TextBox 41">
              <a:extLst>
                <a:ext uri="{FF2B5EF4-FFF2-40B4-BE49-F238E27FC236}">
                  <a16:creationId xmlns:a16="http://schemas.microsoft.com/office/drawing/2014/main" id="{08338A58-F3DE-55D5-5A63-06101D1EBEB4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3" name="Group 39">
            <a:extLst>
              <a:ext uri="{FF2B5EF4-FFF2-40B4-BE49-F238E27FC236}">
                <a16:creationId xmlns:a16="http://schemas.microsoft.com/office/drawing/2014/main" id="{7A16679D-CED9-6253-7B2B-CDA57B759806}"/>
              </a:ext>
            </a:extLst>
          </p:cNvPr>
          <p:cNvGrpSpPr>
            <a:grpSpLocks/>
          </p:cNvGrpSpPr>
          <p:nvPr/>
        </p:nvGrpSpPr>
        <p:grpSpPr>
          <a:xfrm rot="14369400">
            <a:off x="15797553" y="9038791"/>
            <a:ext cx="772212" cy="675686"/>
            <a:chOff x="0" y="0"/>
            <a:chExt cx="812800" cy="711200"/>
          </a:xfrm>
        </p:grpSpPr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A72258F1-53F8-4B61-279C-1681EE4D448F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5" name="TextBox 41">
              <a:extLst>
                <a:ext uri="{FF2B5EF4-FFF2-40B4-BE49-F238E27FC236}">
                  <a16:creationId xmlns:a16="http://schemas.microsoft.com/office/drawing/2014/main" id="{5C39B794-510C-B188-4DF0-D4CB6289AD0D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7" name="TextBox 15">
            <a:extLst>
              <a:ext uri="{FF2B5EF4-FFF2-40B4-BE49-F238E27FC236}">
                <a16:creationId xmlns:a16="http://schemas.microsoft.com/office/drawing/2014/main" id="{2A42198E-270D-B41F-6EE7-B5CBE4898D67}"/>
              </a:ext>
            </a:extLst>
          </p:cNvPr>
          <p:cNvSpPr txBox="1"/>
          <p:nvPr/>
        </p:nvSpPr>
        <p:spPr>
          <a:xfrm>
            <a:off x="8161898" y="948350"/>
            <a:ext cx="521579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72" lvl="1" algn="l">
              <a:lnSpc>
                <a:spcPts val="2990"/>
              </a:lnSpc>
            </a:pPr>
            <a:endParaRPr lang="en-US" sz="2600" dirty="0">
              <a:solidFill>
                <a:schemeClr val="bg1"/>
              </a:solidFill>
              <a:latin typeface="Sitka Banner" pitchFamily="2" charset="0"/>
              <a:ea typeface="Ekushey Durga"/>
              <a:cs typeface="Times New Roman" panose="02020603050405020304" pitchFamily="18" charset="0"/>
              <a:sym typeface="Ekushey Durga"/>
            </a:endParaRPr>
          </a:p>
        </p:txBody>
      </p:sp>
      <p:sp>
        <p:nvSpPr>
          <p:cNvPr id="2" name="TextBox 14">
            <a:extLst>
              <a:ext uri="{FF2B5EF4-FFF2-40B4-BE49-F238E27FC236}">
                <a16:creationId xmlns:a16="http://schemas.microsoft.com/office/drawing/2014/main" id="{790425F6-6257-96E9-C906-7420634DE14B}"/>
              </a:ext>
            </a:extLst>
          </p:cNvPr>
          <p:cNvSpPr txBox="1"/>
          <p:nvPr/>
        </p:nvSpPr>
        <p:spPr>
          <a:xfrm>
            <a:off x="574709" y="5264077"/>
            <a:ext cx="8968196" cy="989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20"/>
              </a:lnSpc>
            </a:pPr>
            <a:r>
              <a:rPr lang="en-US" sz="4800" dirty="0">
                <a:latin typeface="Sitka Subheading Semibold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MVP (Minimum Viable Product)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7FD913F1-160B-9EF8-6DD3-9C584B70D009}"/>
              </a:ext>
            </a:extLst>
          </p:cNvPr>
          <p:cNvSpPr txBox="1"/>
          <p:nvPr/>
        </p:nvSpPr>
        <p:spPr>
          <a:xfrm>
            <a:off x="681814" y="6487856"/>
            <a:ext cx="8599218" cy="301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>
                <a:latin typeface="Sitka Banner" pitchFamily="2" charset="0"/>
              </a:rPr>
              <a:t>1. A basic mobile app that:</a:t>
            </a:r>
          </a:p>
          <a:p>
            <a:r>
              <a:rPr lang="en-US" sz="2800" dirty="0">
                <a:latin typeface="Sitka Banner" pitchFamily="2" charset="0"/>
              </a:rPr>
              <a:t>    - Identifies species from images.</a:t>
            </a:r>
          </a:p>
          <a:p>
            <a:r>
              <a:rPr lang="en-US" sz="2800" dirty="0">
                <a:latin typeface="Sitka Banner" pitchFamily="2" charset="0"/>
              </a:rPr>
              <a:t>    - Logs sightings with GPS and time.</a:t>
            </a:r>
          </a:p>
          <a:p>
            <a:r>
              <a:rPr lang="en-US" sz="2800" dirty="0">
                <a:latin typeface="Sitka Banner" pitchFamily="2" charset="0"/>
              </a:rPr>
              <a:t>    - Displays species on a map.</a:t>
            </a:r>
          </a:p>
          <a:p>
            <a:r>
              <a:rPr lang="en-US" sz="2800" dirty="0">
                <a:latin typeface="Sitka Banner" pitchFamily="2" charset="0"/>
              </a:rPr>
              <a:t>2. Use pre-trained models for image recognition (e.g., MobileNet).</a:t>
            </a:r>
          </a:p>
          <a:p>
            <a:r>
              <a:rPr lang="en-US" sz="2800" dirty="0">
                <a:latin typeface="Sitka Banner" pitchFamily="2" charset="0"/>
              </a:rPr>
              <a:t>3. Show a dashboard with biodiversity insights.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C0F17E-1739-7473-4022-6223AE31FF44}"/>
              </a:ext>
            </a:extLst>
          </p:cNvPr>
          <p:cNvCxnSpPr>
            <a:cxnSpLocks/>
          </p:cNvCxnSpPr>
          <p:nvPr/>
        </p:nvCxnSpPr>
        <p:spPr>
          <a:xfrm>
            <a:off x="9982200" y="6540"/>
            <a:ext cx="0" cy="1028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14">
            <a:extLst>
              <a:ext uri="{FF2B5EF4-FFF2-40B4-BE49-F238E27FC236}">
                <a16:creationId xmlns:a16="http://schemas.microsoft.com/office/drawing/2014/main" id="{A40B620F-9CA4-FA3E-3C40-8F083279AC33}"/>
              </a:ext>
            </a:extLst>
          </p:cNvPr>
          <p:cNvSpPr txBox="1"/>
          <p:nvPr/>
        </p:nvSpPr>
        <p:spPr>
          <a:xfrm>
            <a:off x="10584803" y="83570"/>
            <a:ext cx="6903471" cy="1007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20"/>
              </a:lnSpc>
            </a:pPr>
            <a:r>
              <a:rPr lang="en-US" sz="4800" dirty="0">
                <a:solidFill>
                  <a:srgbClr val="011B31"/>
                </a:solidFill>
                <a:latin typeface="Sitka Subheading Semibold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Potential Challenges</a:t>
            </a: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9D465D12-C342-4D1D-26E4-FCF083ABBB81}"/>
              </a:ext>
            </a:extLst>
          </p:cNvPr>
          <p:cNvSpPr txBox="1"/>
          <p:nvPr/>
        </p:nvSpPr>
        <p:spPr>
          <a:xfrm>
            <a:off x="10769793" y="1344589"/>
            <a:ext cx="7211132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latin typeface="Sitka Banner" pitchFamily="2" charset="0"/>
              </a:rPr>
              <a:t>Data Accuracy</a:t>
            </a:r>
            <a:r>
              <a:rPr lang="en-US" sz="2800" dirty="0">
                <a:latin typeface="Sitka Banner" pitchFamily="2" charset="0"/>
              </a:rPr>
              <a:t>: Ensure the AI correctly identifies species. Solution: Allow experts to verify species logs and crowdsource corrections.</a:t>
            </a:r>
            <a:br>
              <a:rPr lang="en-US" sz="2800" dirty="0">
                <a:latin typeface="Sitka Banner" pitchFamily="2" charset="0"/>
              </a:rPr>
            </a:br>
            <a:endParaRPr lang="en-US" sz="2800" dirty="0">
              <a:latin typeface="Sitka Banner" pitchFamily="2" charset="0"/>
            </a:endParaRPr>
          </a:p>
          <a:p>
            <a:r>
              <a:rPr lang="en-US" sz="2800" b="1" dirty="0">
                <a:latin typeface="Sitka Banner" pitchFamily="2" charset="0"/>
              </a:rPr>
              <a:t>Regional Diversity</a:t>
            </a:r>
            <a:r>
              <a:rPr lang="en-US" sz="2800" dirty="0">
                <a:latin typeface="Sitka Banner" pitchFamily="2" charset="0"/>
              </a:rPr>
              <a:t>: Cover a wide range of species globally. Solution: Collaborate with local biodiversity databases and researchers.</a:t>
            </a:r>
            <a:br>
              <a:rPr lang="en-US" sz="2800" dirty="0">
                <a:latin typeface="Sitka Banner" pitchFamily="2" charset="0"/>
              </a:rPr>
            </a:br>
            <a:endParaRPr lang="en-US" sz="2800" dirty="0">
              <a:latin typeface="Sitka Banner" pitchFamily="2" charset="0"/>
            </a:endParaRPr>
          </a:p>
          <a:p>
            <a:r>
              <a:rPr lang="en-US" sz="2800" b="1" dirty="0">
                <a:latin typeface="Sitka Banner" pitchFamily="2" charset="0"/>
              </a:rPr>
              <a:t>User Engagement</a:t>
            </a:r>
            <a:r>
              <a:rPr lang="en-US" sz="2800" dirty="0">
                <a:latin typeface="Sitka Banner" pitchFamily="2" charset="0"/>
              </a:rPr>
              <a:t>: Ensure regular app usage. Solution: Use gamification and social features to encourage participation.</a:t>
            </a:r>
            <a:br>
              <a:rPr lang="en-US" sz="2800" dirty="0">
                <a:latin typeface="Sitka Banner" pitchFamily="2" charset="0"/>
              </a:rPr>
            </a:br>
            <a:endParaRPr lang="en-US" sz="2800" dirty="0">
              <a:latin typeface="Sitka Banner" pitchFamily="2" charset="0"/>
            </a:endParaRPr>
          </a:p>
          <a:p>
            <a:r>
              <a:rPr lang="en-US" sz="2800" b="1" dirty="0">
                <a:latin typeface="Sitka Banner" pitchFamily="2" charset="0"/>
              </a:rPr>
              <a:t>Limited Internet Access</a:t>
            </a:r>
            <a:r>
              <a:rPr lang="en-US" sz="2800" dirty="0">
                <a:latin typeface="Sitka Banner" pitchFamily="2" charset="0"/>
              </a:rPr>
              <a:t>: Provide offline functionality for remote areas. Solution: Preload regional species data and enable offline syncing.</a:t>
            </a:r>
          </a:p>
        </p:txBody>
      </p:sp>
    </p:spTree>
    <p:extLst>
      <p:ext uri="{BB962C8B-B14F-4D97-AF65-F5344CB8AC3E}">
        <p14:creationId xmlns:p14="http://schemas.microsoft.com/office/powerpoint/2010/main" val="59788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BC2EE47-A1E9-5216-B1CA-CA9017E15EC7}"/>
              </a:ext>
            </a:extLst>
          </p:cNvPr>
          <p:cNvGrpSpPr/>
          <p:nvPr/>
        </p:nvGrpSpPr>
        <p:grpSpPr>
          <a:xfrm>
            <a:off x="16120578" y="6584927"/>
            <a:ext cx="5106426" cy="4016400"/>
            <a:chOff x="0" y="0"/>
            <a:chExt cx="6808568" cy="535520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843983A-56BF-7400-322B-C47B23382C5E}"/>
                </a:ext>
              </a:extLst>
            </p:cNvPr>
            <p:cNvGrpSpPr/>
            <p:nvPr/>
          </p:nvGrpSpPr>
          <p:grpSpPr>
            <a:xfrm>
              <a:off x="440703" y="0"/>
              <a:ext cx="6367864" cy="5355200"/>
              <a:chOff x="0" y="0"/>
              <a:chExt cx="845687" cy="711200"/>
            </a:xfrm>
          </p:grpSpPr>
          <p:sp>
            <p:nvSpPr>
              <p:cNvPr id="12" name="Freeform 4">
                <a:extLst>
                  <a:ext uri="{FF2B5EF4-FFF2-40B4-BE49-F238E27FC236}">
                    <a16:creationId xmlns:a16="http://schemas.microsoft.com/office/drawing/2014/main" id="{8BF78A0B-A92E-245D-72D9-91A2F417E1DA}"/>
                  </a:ext>
                </a:extLst>
              </p:cNvPr>
              <p:cNvSpPr/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3" name="TextBox 5">
                <a:extLst>
                  <a:ext uri="{FF2B5EF4-FFF2-40B4-BE49-F238E27FC236}">
                    <a16:creationId xmlns:a16="http://schemas.microsoft.com/office/drawing/2014/main" id="{542AA026-2863-62BF-B7B6-E2862C5F060C}"/>
                  </a:ext>
                </a:extLst>
              </p:cNvPr>
              <p:cNvSpPr txBox="1"/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50801" tIns="50801" rIns="50801" bIns="50801" rtlCol="0" anchor="ctr"/>
              <a:lstStyle/>
              <a:p>
                <a:pPr algn="ctr" defTabSz="1371600">
                  <a:lnSpc>
                    <a:spcPts val="266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endParaRPr sz="1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1437A266-43F7-421B-3D49-257647FB0F0E}"/>
                </a:ext>
              </a:extLst>
            </p:cNvPr>
            <p:cNvGrpSpPr/>
            <p:nvPr/>
          </p:nvGrpSpPr>
          <p:grpSpPr>
            <a:xfrm rot="-10800000">
              <a:off x="0" y="2503414"/>
              <a:ext cx="2722171" cy="2289271"/>
              <a:chOff x="0" y="0"/>
              <a:chExt cx="845687" cy="711200"/>
            </a:xfrm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BD64F0BF-70C3-EEEB-791A-9BD6A61AE788}"/>
                  </a:ext>
                </a:extLst>
              </p:cNvPr>
              <p:cNvSpPr/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solidFill>
                <a:srgbClr val="011B31"/>
              </a:solidFill>
            </p:spPr>
          </p:sp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34CA7083-3EFC-EECD-F6D0-776C60C58F9A}"/>
                  </a:ext>
                </a:extLst>
              </p:cNvPr>
              <p:cNvSpPr txBox="1"/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50801" tIns="50801" rIns="50801" bIns="50801" rtlCol="0" anchor="ctr"/>
              <a:lstStyle/>
              <a:p>
                <a:pPr algn="ctr" defTabSz="1371600">
                  <a:lnSpc>
                    <a:spcPts val="266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endParaRPr sz="1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1BDE00BE-8F20-8DE5-5EDD-EBA21EC96A70}"/>
                </a:ext>
              </a:extLst>
            </p:cNvPr>
            <p:cNvGrpSpPr/>
            <p:nvPr/>
          </p:nvGrpSpPr>
          <p:grpSpPr>
            <a:xfrm>
              <a:off x="274720" y="3886272"/>
              <a:ext cx="863654" cy="726310"/>
              <a:chOff x="0" y="0"/>
              <a:chExt cx="845687" cy="711200"/>
            </a:xfrm>
          </p:grpSpPr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02D996A7-9320-294A-C6D6-183F2F2AACD8}"/>
                  </a:ext>
                </a:extLst>
              </p:cNvPr>
              <p:cNvSpPr/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BE96AC0F-442F-B12D-80EB-486DE66F31CE}"/>
                  </a:ext>
                </a:extLst>
              </p:cNvPr>
              <p:cNvSpPr txBox="1"/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50801" tIns="50801" rIns="50801" bIns="50801" rtlCol="0" anchor="ctr"/>
              <a:lstStyle/>
              <a:p>
                <a:pPr algn="ctr" defTabSz="1371600">
                  <a:lnSpc>
                    <a:spcPts val="2660"/>
                  </a:lnSpc>
                  <a:spcBef>
                    <a:spcPct val="0"/>
                  </a:spcBef>
                  <a:buClr>
                    <a:srgbClr val="000000"/>
                  </a:buClr>
                </a:pPr>
                <a:endParaRPr sz="1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4C2F4E-7A86-2B2F-4E7B-D9B05033AF39}"/>
              </a:ext>
            </a:extLst>
          </p:cNvPr>
          <p:cNvSpPr txBox="1"/>
          <p:nvPr/>
        </p:nvSpPr>
        <p:spPr>
          <a:xfrm>
            <a:off x="557709" y="399172"/>
            <a:ext cx="6903471" cy="989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1371600">
              <a:lnSpc>
                <a:spcPts val="8820"/>
              </a:lnSpc>
              <a:buClr>
                <a:srgbClr val="000000"/>
              </a:buClr>
            </a:pPr>
            <a:r>
              <a:rPr lang="en-US" sz="4800" kern="0" dirty="0">
                <a:solidFill>
                  <a:srgbClr val="011B31"/>
                </a:solidFill>
                <a:latin typeface="Sitka Subheading Semibold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Research &amp; References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8657EF54-1EDB-421B-A3A6-41A55AB69663}"/>
              </a:ext>
            </a:extLst>
          </p:cNvPr>
          <p:cNvSpPr/>
          <p:nvPr/>
        </p:nvSpPr>
        <p:spPr>
          <a:xfrm>
            <a:off x="557708" y="1562100"/>
            <a:ext cx="6300293" cy="0"/>
          </a:xfrm>
          <a:prstGeom prst="line">
            <a:avLst/>
          </a:prstGeom>
          <a:ln w="31750" cap="flat" cmpd="sng">
            <a:gradFill flip="none" rotWithShape="1">
              <a:gsLst>
                <a:gs pos="51700">
                  <a:srgbClr val="2D92C9"/>
                </a:gs>
                <a:gs pos="0">
                  <a:srgbClr val="5DE0E6">
                    <a:alpha val="83000"/>
                  </a:srgbClr>
                </a:gs>
                <a:gs pos="100000">
                  <a:srgbClr val="004AAD">
                    <a:alpha val="83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1371600">
              <a:buClr>
                <a:srgbClr val="000000"/>
              </a:buClr>
            </a:pPr>
            <a:endParaRPr lang="en-IN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0" name="Group 36">
            <a:extLst>
              <a:ext uri="{FF2B5EF4-FFF2-40B4-BE49-F238E27FC236}">
                <a16:creationId xmlns:a16="http://schemas.microsoft.com/office/drawing/2014/main" id="{D570CEA0-2D02-9E91-1839-6BC9D9D3EA26}"/>
              </a:ext>
            </a:extLst>
          </p:cNvPr>
          <p:cNvGrpSpPr>
            <a:grpSpLocks/>
          </p:cNvGrpSpPr>
          <p:nvPr/>
        </p:nvGrpSpPr>
        <p:grpSpPr>
          <a:xfrm rot="18312931">
            <a:off x="15218039" y="8430118"/>
            <a:ext cx="772212" cy="675686"/>
            <a:chOff x="0" y="0"/>
            <a:chExt cx="812800" cy="711200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EC9C2D03-8D64-BEA7-5DA2-0C307CC9A7E9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2" name="TextBox 38">
              <a:extLst>
                <a:ext uri="{FF2B5EF4-FFF2-40B4-BE49-F238E27FC236}">
                  <a16:creationId xmlns:a16="http://schemas.microsoft.com/office/drawing/2014/main" id="{33D6C13A-842B-FAAE-50D7-1604C2476783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1" tIns="50801" rIns="50801" bIns="50801" rtlCol="0" anchor="ctr"/>
            <a:lstStyle/>
            <a:p>
              <a:pPr algn="ctr" defTabSz="1371600">
                <a:lnSpc>
                  <a:spcPts val="2660"/>
                </a:lnSpc>
                <a:spcBef>
                  <a:spcPct val="0"/>
                </a:spcBef>
                <a:buClr>
                  <a:srgbClr val="000000"/>
                </a:buClr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9" name="Group 36">
            <a:extLst>
              <a:ext uri="{FF2B5EF4-FFF2-40B4-BE49-F238E27FC236}">
                <a16:creationId xmlns:a16="http://schemas.microsoft.com/office/drawing/2014/main" id="{F68E18BD-0684-B2C2-B935-BE2B59022CA2}"/>
              </a:ext>
            </a:extLst>
          </p:cNvPr>
          <p:cNvGrpSpPr>
            <a:grpSpLocks/>
          </p:cNvGrpSpPr>
          <p:nvPr/>
        </p:nvGrpSpPr>
        <p:grpSpPr>
          <a:xfrm rot="226893">
            <a:off x="15766856" y="8705243"/>
            <a:ext cx="772212" cy="675686"/>
            <a:chOff x="0" y="0"/>
            <a:chExt cx="812800" cy="711200"/>
          </a:xfrm>
        </p:grpSpPr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578BA6BA-8EB9-416B-7CBC-7F998BC159DA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1" name="TextBox 38">
              <a:extLst>
                <a:ext uri="{FF2B5EF4-FFF2-40B4-BE49-F238E27FC236}">
                  <a16:creationId xmlns:a16="http://schemas.microsoft.com/office/drawing/2014/main" id="{048BA1E2-0F09-3B46-4E27-4358F6F3F3E5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1" tIns="50801" rIns="50801" bIns="50801" rtlCol="0" anchor="ctr"/>
            <a:lstStyle/>
            <a:p>
              <a:pPr algn="ctr" defTabSz="1371600">
                <a:lnSpc>
                  <a:spcPts val="2660"/>
                </a:lnSpc>
                <a:spcBef>
                  <a:spcPct val="0"/>
                </a:spcBef>
                <a:buClr>
                  <a:srgbClr val="000000"/>
                </a:buClr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2" name="Group 39">
            <a:extLst>
              <a:ext uri="{FF2B5EF4-FFF2-40B4-BE49-F238E27FC236}">
                <a16:creationId xmlns:a16="http://schemas.microsoft.com/office/drawing/2014/main" id="{85166C7E-AD41-16EA-FB2B-7099703348A3}"/>
              </a:ext>
            </a:extLst>
          </p:cNvPr>
          <p:cNvGrpSpPr>
            <a:grpSpLocks/>
          </p:cNvGrpSpPr>
          <p:nvPr/>
        </p:nvGrpSpPr>
        <p:grpSpPr>
          <a:xfrm rot="11026893">
            <a:off x="15765410" y="9501230"/>
            <a:ext cx="772212" cy="675686"/>
            <a:chOff x="0" y="0"/>
            <a:chExt cx="812800" cy="711200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E3D624BC-2458-75B8-0952-BD4EC22EC6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4" name="TextBox 41">
              <a:extLst>
                <a:ext uri="{FF2B5EF4-FFF2-40B4-BE49-F238E27FC236}">
                  <a16:creationId xmlns:a16="http://schemas.microsoft.com/office/drawing/2014/main" id="{160CC6C3-6F3B-DA9C-B0B9-0F4B948FED42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1" tIns="50801" rIns="50801" bIns="50801" rtlCol="0" anchor="ctr"/>
            <a:lstStyle/>
            <a:p>
              <a:pPr algn="ctr" defTabSz="1371600">
                <a:lnSpc>
                  <a:spcPts val="2660"/>
                </a:lnSpc>
                <a:spcBef>
                  <a:spcPct val="0"/>
                </a:spcBef>
                <a:buClr>
                  <a:srgbClr val="000000"/>
                </a:buClr>
              </a:pP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87D3C72-32FA-9AA6-1F40-8BC835883D2F}"/>
              </a:ext>
            </a:extLst>
          </p:cNvPr>
          <p:cNvSpPr txBox="1"/>
          <p:nvPr/>
        </p:nvSpPr>
        <p:spPr>
          <a:xfrm>
            <a:off x="423199" y="1767688"/>
            <a:ext cx="1717900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371600">
              <a:buClr>
                <a:srgbClr val="000000"/>
              </a:buClr>
            </a:pP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J. U. M. Akbar, S. F.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Kamarulzaman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, A. J. M.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Muzahid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, M. A. Rahman and M. Uddin, "A Comprehensive Review on Deep Learning Assisted Computer Vision Techniques for Smart Greenhouse Agriculture," in IEEE Access, vol. 12, pp. 4485-4522, 2024,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doi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: 10.1109/ACCESS.2024.3349418.keywords: {Green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products;Computer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vision;Farming;Agriculture;Crops;Deep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learning;Air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pollution;Agriculture;Convolutional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neural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networks;Image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segmentation;Precision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agriculture;Object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detection;Agricultural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automation;computer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vision;deep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learning;convolutional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neural networks(CNN);controlled-environment agriculture (CEA);greenhouse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farming;smart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farming;smart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agriculture;precision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agriculture;image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classification;image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segmentation;object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 detection},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F0F5DD-4E4A-774B-BE78-D1CE755ACC33}"/>
              </a:ext>
            </a:extLst>
          </p:cNvPr>
          <p:cNvCxnSpPr>
            <a:cxnSpLocks/>
          </p:cNvCxnSpPr>
          <p:nvPr/>
        </p:nvCxnSpPr>
        <p:spPr>
          <a:xfrm>
            <a:off x="549282" y="3603644"/>
            <a:ext cx="16323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0F1B82-5138-7FD5-1470-301D9488DA7C}"/>
              </a:ext>
            </a:extLst>
          </p:cNvPr>
          <p:cNvSpPr txBox="1"/>
          <p:nvPr/>
        </p:nvSpPr>
        <p:spPr>
          <a:xfrm>
            <a:off x="423201" y="3715718"/>
            <a:ext cx="16645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371600">
              <a:buClr>
                <a:srgbClr val="000000"/>
              </a:buClr>
            </a:pP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Q. Qing, X. Li and L. Zhang, "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FeatureFlow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Transformer: Enhancing Feature Fusion and Position Information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Modeling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for Hyperspectral Image Classification," in IEEE Access, vol. 12, pp. 127685-127701, 2024,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doi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: 10.1109/ACCESS.2024.3455369.keywords: {Feature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extraction;Transformers;Field-flow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fractionation;Convolutional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neural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networks;Tensors;Hyperspectral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imaging;Encoding;Flow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feature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fusion;rotary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position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embedding;transformer;hyperspectral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image classification},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58767B-A5E7-8612-199E-DDBA8EDD96A8}"/>
              </a:ext>
            </a:extLst>
          </p:cNvPr>
          <p:cNvCxnSpPr>
            <a:cxnSpLocks/>
          </p:cNvCxnSpPr>
          <p:nvPr/>
        </p:nvCxnSpPr>
        <p:spPr>
          <a:xfrm>
            <a:off x="549282" y="5261984"/>
            <a:ext cx="16323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E6F6A2-68E2-98BF-553A-56DACB44364B}"/>
              </a:ext>
            </a:extLst>
          </p:cNvPr>
          <p:cNvSpPr txBox="1"/>
          <p:nvPr/>
        </p:nvSpPr>
        <p:spPr>
          <a:xfrm>
            <a:off x="423200" y="5389781"/>
            <a:ext cx="166456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371600">
              <a:buClr>
                <a:srgbClr val="000000"/>
              </a:buClr>
            </a:pP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E.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Cioroaica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, B.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Buhnova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and E.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Tomur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, "Towards Trusting the Ethical Evolution of Autonomous Dynamic Ecosystems," 2022 IEEE/ACM 1st International Workshop on Software Engineering for Responsible Artificial Intelligence (SE4RAI), Pittsburgh, PA, USA, 2022, pp. 13-16,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doi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: 10.1145/3526073.3527585. keywords: {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Ethics;Conferences;Ecosystems;Computer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architecture;Behavioral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sciences;Artificial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intelligence;Software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engineering;Trust;Digital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Ecosystems;Simulation;Ethics;Morality;Artificial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 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Agent;AI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},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C969AD3-B5AB-B876-D36A-62BBA88B84C4}"/>
              </a:ext>
            </a:extLst>
          </p:cNvPr>
          <p:cNvCxnSpPr>
            <a:cxnSpLocks/>
          </p:cNvCxnSpPr>
          <p:nvPr/>
        </p:nvCxnSpPr>
        <p:spPr>
          <a:xfrm>
            <a:off x="549281" y="6972300"/>
            <a:ext cx="16323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C37856B-8237-D344-C8A8-883B1E67B731}"/>
              </a:ext>
            </a:extLst>
          </p:cNvPr>
          <p:cNvSpPr txBox="1"/>
          <p:nvPr/>
        </p:nvSpPr>
        <p:spPr>
          <a:xfrm>
            <a:off x="453679" y="7120492"/>
            <a:ext cx="119580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371600">
              <a:buClr>
                <a:srgbClr val="000000"/>
              </a:buClr>
            </a:pP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E.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Moupojou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, F.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Retraint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, H.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Tapamo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, M.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Nkenlifack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, C.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Kacfah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and A.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Tagne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, "Segment Anything Model and Fully Convolutional Data Description for Plant Multi-Disease Detection on Field Images," in IEEE Access, vol. 12, pp. 102592-102605, 2024,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doi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: 10.1109/ACCESS.2024.3433495.keywords: {Plant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diseases;Accuracy;Convolutional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neural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networks;Training;Task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analysis;Object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recognition;Plantations;Plants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(biology);Detection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algorithms;Field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plant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images;fully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convolutional data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description;laboratory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images;plant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disease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dataset;plant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disease detection and </a:t>
            </a:r>
            <a:r>
              <a:rPr lang="en-IN" sz="2100" kern="0" dirty="0" err="1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classification;segment</a:t>
            </a:r>
            <a:r>
              <a:rPr lang="en-IN" sz="2100" kern="0" dirty="0">
                <a:solidFill>
                  <a:srgbClr val="000000"/>
                </a:solidFill>
                <a:latin typeface="Sitka Banner" pitchFamily="2" charset="0"/>
                <a:cs typeface="Arial"/>
                <a:sym typeface="Arial"/>
              </a:rPr>
              <a:t> anything model},</a:t>
            </a:r>
          </a:p>
        </p:txBody>
      </p:sp>
    </p:spTree>
    <p:extLst>
      <p:ext uri="{BB962C8B-B14F-4D97-AF65-F5344CB8AC3E}">
        <p14:creationId xmlns:p14="http://schemas.microsoft.com/office/powerpoint/2010/main" val="403461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5635497" y="6270600"/>
            <a:ext cx="5106426" cy="4016400"/>
            <a:chOff x="0" y="0"/>
            <a:chExt cx="6808568" cy="5355200"/>
          </a:xfrm>
        </p:grpSpPr>
        <p:grpSp>
          <p:nvGrpSpPr>
            <p:cNvPr id="4" name="Group 4"/>
            <p:cNvGrpSpPr/>
            <p:nvPr/>
          </p:nvGrpSpPr>
          <p:grpSpPr>
            <a:xfrm>
              <a:off x="440703" y="0"/>
              <a:ext cx="6367864" cy="5355200"/>
              <a:chOff x="0" y="0"/>
              <a:chExt cx="845687" cy="7112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-10800000">
              <a:off x="0" y="2503414"/>
              <a:ext cx="2722171" cy="2289271"/>
              <a:chOff x="0" y="0"/>
              <a:chExt cx="845687" cy="7112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solidFill>
                <a:srgbClr val="011B31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274720" y="3886272"/>
              <a:ext cx="863654" cy="726310"/>
              <a:chOff x="0" y="0"/>
              <a:chExt cx="845687" cy="7112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15" name="TextBox 14">
            <a:hlinkClick r:id="rId2"/>
            <a:extLst>
              <a:ext uri="{FF2B5EF4-FFF2-40B4-BE49-F238E27FC236}">
                <a16:creationId xmlns:a16="http://schemas.microsoft.com/office/drawing/2014/main" id="{C5A6E9C7-58AE-1BDF-1F47-CBB3F0356DF6}"/>
              </a:ext>
            </a:extLst>
          </p:cNvPr>
          <p:cNvSpPr txBox="1"/>
          <p:nvPr/>
        </p:nvSpPr>
        <p:spPr>
          <a:xfrm>
            <a:off x="557708" y="399171"/>
            <a:ext cx="6903471" cy="1007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20"/>
              </a:lnSpc>
            </a:pPr>
            <a:r>
              <a:rPr lang="en-US" sz="4800" dirty="0">
                <a:solidFill>
                  <a:srgbClr val="011B31"/>
                </a:solidFill>
                <a:latin typeface="Sitka Subheading Semibold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Team Details</a:t>
            </a: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BB0E204E-B0B2-7B3B-08EB-5E239F524AC8}"/>
              </a:ext>
            </a:extLst>
          </p:cNvPr>
          <p:cNvSpPr/>
          <p:nvPr/>
        </p:nvSpPr>
        <p:spPr>
          <a:xfrm>
            <a:off x="557708" y="1562100"/>
            <a:ext cx="6300292" cy="0"/>
          </a:xfrm>
          <a:prstGeom prst="line">
            <a:avLst/>
          </a:prstGeom>
          <a:ln w="31750" cap="flat" cmpd="sng">
            <a:gradFill flip="none" rotWithShape="1">
              <a:gsLst>
                <a:gs pos="51700">
                  <a:srgbClr val="2D92C9"/>
                </a:gs>
                <a:gs pos="0">
                  <a:srgbClr val="5DE0E6">
                    <a:alpha val="83000"/>
                  </a:srgbClr>
                </a:gs>
                <a:gs pos="100000">
                  <a:srgbClr val="004AAD">
                    <a:alpha val="83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56D3BE22-F098-3093-8D8E-D3A7C29B98A2}"/>
              </a:ext>
            </a:extLst>
          </p:cNvPr>
          <p:cNvSpPr txBox="1"/>
          <p:nvPr/>
        </p:nvSpPr>
        <p:spPr>
          <a:xfrm>
            <a:off x="1066800" y="2121829"/>
            <a:ext cx="17028960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Team leader Name </a:t>
            </a:r>
            <a:r>
              <a:rPr lang="en-US" sz="2800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: Mr. Anubhav Tripathi</a:t>
            </a:r>
            <a:br>
              <a:rPr lang="en-US" sz="2800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</a:br>
            <a:r>
              <a:rPr lang="en-US" sz="2800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Branch : AI-ML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Team Member 1 Name </a:t>
            </a:r>
            <a:r>
              <a:rPr lang="en-US" sz="2800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: Mr. Harshit Singh</a:t>
            </a:r>
            <a:br>
              <a:rPr lang="en-US" sz="2800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</a:br>
            <a:r>
              <a:rPr lang="en-US" sz="2800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Branch : CSE-DS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Team Member 3 Name </a:t>
            </a:r>
            <a:r>
              <a:rPr lang="en-US" sz="2800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: Ms. Anushka Tyagi</a:t>
            </a:r>
            <a:br>
              <a:rPr lang="en-US" sz="2800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</a:br>
            <a:r>
              <a:rPr lang="en-US" sz="2800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Branch : CSE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843780B3-B392-BF08-DD10-D71B7ADA7266}"/>
              </a:ext>
            </a:extLst>
          </p:cNvPr>
          <p:cNvSpPr txBox="1"/>
          <p:nvPr/>
        </p:nvSpPr>
        <p:spPr>
          <a:xfrm>
            <a:off x="1600200" y="7920193"/>
            <a:ext cx="1702896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800" b="1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Team Mentor Name </a:t>
            </a:r>
            <a:r>
              <a:rPr lang="en-US" sz="2800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: Dr. Jaya Sinha (HOD – CSE AIML &amp; DS) , Dr. Vishnu Sharma (DEAN CSE)</a:t>
            </a:r>
          </a:p>
          <a:p>
            <a:pPr algn="l"/>
            <a:r>
              <a:rPr lang="en-US" sz="2800" b="1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ITS Engineering College, Knowledge Park 3, Greater Noida                   </a:t>
            </a:r>
          </a:p>
          <a:p>
            <a:pPr algn="l"/>
            <a:r>
              <a:rPr lang="en-US" sz="2800" b="1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Expertise</a:t>
            </a:r>
            <a:r>
              <a:rPr lang="en-US" sz="2800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 : Machine Learning &amp; Deep Learning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E1147A90-2B29-ACC0-1786-FCCDC3C20444}"/>
              </a:ext>
            </a:extLst>
          </p:cNvPr>
          <p:cNvSpPr/>
          <p:nvPr/>
        </p:nvSpPr>
        <p:spPr>
          <a:xfrm>
            <a:off x="9448800" y="1562100"/>
            <a:ext cx="4610100" cy="3794100"/>
          </a:xfrm>
          <a:custGeom>
            <a:avLst/>
            <a:gdLst/>
            <a:ahLst/>
            <a:cxnLst/>
            <a:rect l="l" t="t" r="r" b="b"/>
            <a:pathLst>
              <a:path w="5143500" h="4114800">
                <a:moveTo>
                  <a:pt x="0" y="0"/>
                </a:moveTo>
                <a:lnTo>
                  <a:pt x="5143500" y="0"/>
                </a:lnTo>
                <a:lnTo>
                  <a:pt x="51435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40210BB-0C06-3943-623F-DF7EE3D6A084}"/>
              </a:ext>
            </a:extLst>
          </p:cNvPr>
          <p:cNvSpPr/>
          <p:nvPr/>
        </p:nvSpPr>
        <p:spPr>
          <a:xfrm>
            <a:off x="1295400" y="7658099"/>
            <a:ext cx="14173200" cy="1716953"/>
          </a:xfrm>
          <a:prstGeom prst="roundRect">
            <a:avLst>
              <a:gd name="adj" fmla="val 18430"/>
            </a:avLst>
          </a:prstGeom>
          <a:noFill/>
          <a:ln w="9525">
            <a:solidFill>
              <a:srgbClr val="011B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1119</Words>
  <Application>Microsoft Office PowerPoint</Application>
  <PresentationFormat>Custom</PresentationFormat>
  <Paragraphs>59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Sitka Banner</vt:lpstr>
      <vt:lpstr>Times New Roman</vt:lpstr>
      <vt:lpstr>Sitka Heading</vt:lpstr>
      <vt:lpstr>Arial</vt:lpstr>
      <vt:lpstr>Calibri</vt:lpstr>
      <vt:lpstr>Aptos</vt:lpstr>
      <vt:lpstr>Sitka Subheading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SIH</dc:title>
  <dc:creator>Anubhav Tripathi</dc:creator>
  <cp:lastModifiedBy>Anubhav Tripathi</cp:lastModifiedBy>
  <cp:revision>5</cp:revision>
  <dcterms:created xsi:type="dcterms:W3CDTF">2006-08-16T00:00:00Z</dcterms:created>
  <dcterms:modified xsi:type="dcterms:W3CDTF">2024-11-27T21:32:21Z</dcterms:modified>
  <dc:identifier>DAGQt6g8374</dc:identifier>
</cp:coreProperties>
</file>