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3hUedkkZiXvx0ZG2qkFx4M5Td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nQOLTwkww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r-anubhav/legalmind-a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law-ai/InLegalBE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1"/>
            <a:ext cx="10508974" cy="377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Problem Statement ID – 1701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Problem Statement Title – AI-Driven Research Engine for Commercial Courts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Theme- Smart Automation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PS Category – Software/Hardware 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Team ID –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/>
              <a:t>Team Name (Registered on  portal)- Innoventures</a:t>
            </a:r>
            <a:endParaRPr dirty="0"/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7EB731-5681-1072-8A85-85B5C8FDCDB6}"/>
              </a:ext>
            </a:extLst>
          </p:cNvPr>
          <p:cNvSpPr/>
          <p:nvPr/>
        </p:nvSpPr>
        <p:spPr>
          <a:xfrm>
            <a:off x="371089" y="2190831"/>
            <a:ext cx="4750804" cy="2039207"/>
          </a:xfrm>
          <a:prstGeom prst="roundRect">
            <a:avLst>
              <a:gd name="adj" fmla="val 1179"/>
            </a:avLst>
          </a:prstGeom>
          <a:ln w="9525">
            <a:solidFill>
              <a:srgbClr val="011B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1612" y="991134"/>
            <a:ext cx="4602314" cy="1061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149"/>
              </a:lnSpc>
              <a:buClrTx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VerdictPro.AI  is an efficient tool designed for </a:t>
            </a:r>
          </a:p>
          <a:p>
            <a:pPr defTabSz="609630">
              <a:lnSpc>
                <a:spcPts val="2149"/>
              </a:lnSpc>
              <a:buClrTx/>
            </a:pP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legal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research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process. It helps the Judicial for </a:t>
            </a:r>
          </a:p>
          <a:p>
            <a:pPr defTabSz="609630">
              <a:lnSpc>
                <a:spcPts val="2149"/>
              </a:lnSpc>
              <a:buClrTx/>
            </a:pP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faster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case resolution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by providing relevant information.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1806" y="266114"/>
            <a:ext cx="4602314" cy="68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880"/>
              </a:lnSpc>
              <a:buClrTx/>
            </a:pPr>
            <a:r>
              <a:rPr lang="en-US" sz="3200" kern="1200" dirty="0">
                <a:solidFill>
                  <a:schemeClr val="tx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Idea/Approach Details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6514" y="2312752"/>
            <a:ext cx="4705379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Can work according to the needs of various high courts across India.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Meets the need of Indian diversity by its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Multilingual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support.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Uses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 predictions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based on past trends for better results.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Has a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user-friendly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interface.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74024" y="5028770"/>
            <a:ext cx="4476520" cy="1157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315"/>
              </a:lnSpc>
              <a:buClrTx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An AI is to be made to make the process of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justice faster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by providing smart summaries, similar cases, etc. It helps in the </a:t>
            </a:r>
            <a:r>
              <a:rPr lang="en-US" sz="1733" b="1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ease of doing business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by faster case resolution. 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704E19A2-2A0A-4B0E-C641-6B9924CC0E56}"/>
              </a:ext>
            </a:extLst>
          </p:cNvPr>
          <p:cNvSpPr txBox="1"/>
          <p:nvPr/>
        </p:nvSpPr>
        <p:spPr>
          <a:xfrm>
            <a:off x="347907" y="4306622"/>
            <a:ext cx="6159640" cy="68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880"/>
              </a:lnSpc>
              <a:buClrTx/>
            </a:pPr>
            <a:r>
              <a:rPr lang="en-US" sz="3200" kern="1200" dirty="0">
                <a:solidFill>
                  <a:schemeClr val="tx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Expected Solution</a:t>
            </a:r>
          </a:p>
        </p:txBody>
      </p:sp>
      <p:sp>
        <p:nvSpPr>
          <p:cNvPr id="33" name="AutoShape 2"/>
          <p:cNvSpPr/>
          <p:nvPr/>
        </p:nvSpPr>
        <p:spPr>
          <a:xfrm>
            <a:off x="371089" y="4375420"/>
            <a:ext cx="4381312" cy="2272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>
              <a:buClrTx/>
            </a:pPr>
            <a:endParaRPr lang="en-IN" sz="1200" kern="120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7C96446-388A-AFE4-B60D-870EC6725541}"/>
              </a:ext>
            </a:extLst>
          </p:cNvPr>
          <p:cNvSpPr/>
          <p:nvPr/>
        </p:nvSpPr>
        <p:spPr>
          <a:xfrm>
            <a:off x="5471746" y="126314"/>
            <a:ext cx="3546005" cy="2410069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632FA0DA-13AB-EB21-008F-A642CD42A0E4}"/>
              </a:ext>
            </a:extLst>
          </p:cNvPr>
          <p:cNvSpPr txBox="1"/>
          <p:nvPr/>
        </p:nvSpPr>
        <p:spPr>
          <a:xfrm>
            <a:off x="5441266" y="632234"/>
            <a:ext cx="3477193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Can work according to the needs of various high courts across India.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Meets the need of Indian diversity by its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Multilingual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support.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Uses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 predictions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based on past trends for better results.</a:t>
            </a:r>
          </a:p>
          <a:p>
            <a:pPr marL="374248" lvl="1" indent="-187124" defTabSz="609630">
              <a:lnSpc>
                <a:spcPts val="199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Has a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user-friendly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interface.</a:t>
            </a:r>
          </a:p>
        </p:txBody>
      </p:sp>
      <p:sp>
        <p:nvSpPr>
          <p:cNvPr id="58" name="TextBox 15">
            <a:extLst>
              <a:ext uri="{FF2B5EF4-FFF2-40B4-BE49-F238E27FC236}">
                <a16:creationId xmlns:a16="http://schemas.microsoft.com/office/drawing/2014/main" id="{15ADCB53-20CB-98F7-5324-05C561991694}"/>
              </a:ext>
            </a:extLst>
          </p:cNvPr>
          <p:cNvSpPr txBox="1"/>
          <p:nvPr/>
        </p:nvSpPr>
        <p:spPr>
          <a:xfrm>
            <a:off x="5809763" y="217854"/>
            <a:ext cx="4105340" cy="34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13"/>
              </a:lnSpc>
              <a:buClrTx/>
            </a:pPr>
            <a:r>
              <a:rPr lang="en-US" sz="1867" kern="1200" dirty="0">
                <a:solidFill>
                  <a:schemeClr val="tx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Feasibility :-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74C8ACB-F017-48EC-A89A-AE160A5C11C3}"/>
              </a:ext>
            </a:extLst>
          </p:cNvPr>
          <p:cNvSpPr/>
          <p:nvPr/>
        </p:nvSpPr>
        <p:spPr>
          <a:xfrm>
            <a:off x="9075818" y="1229048"/>
            <a:ext cx="2977197" cy="2232337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3" name="TextBox 15">
            <a:extLst>
              <a:ext uri="{FF2B5EF4-FFF2-40B4-BE49-F238E27FC236}">
                <a16:creationId xmlns:a16="http://schemas.microsoft.com/office/drawing/2014/main" id="{9F471D6A-9560-A2D1-2302-F6AB66093136}"/>
              </a:ext>
            </a:extLst>
          </p:cNvPr>
          <p:cNvSpPr txBox="1"/>
          <p:nvPr/>
        </p:nvSpPr>
        <p:spPr>
          <a:xfrm>
            <a:off x="9055814" y="1736201"/>
            <a:ext cx="2865581" cy="1600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6668" lvl="1" indent="-158334" defTabSz="609630">
              <a:lnSpc>
                <a:spcPts val="205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Built on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proven technologies like NLP,ML, etc.</a:t>
            </a:r>
          </a:p>
          <a:p>
            <a:pPr marL="316668" lvl="1" indent="-158334" defTabSz="609630">
              <a:lnSpc>
                <a:spcPts val="205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Aligns with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Digital India Initiative.</a:t>
            </a:r>
          </a:p>
          <a:p>
            <a:pPr marL="316668" lvl="1" indent="-158334" defTabSz="609630">
              <a:lnSpc>
                <a:spcPts val="2053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Can be expanded to various 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High Courts.</a:t>
            </a: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 </a:t>
            </a:r>
          </a:p>
        </p:txBody>
      </p:sp>
      <p:sp>
        <p:nvSpPr>
          <p:cNvPr id="64" name="TextBox 15">
            <a:extLst>
              <a:ext uri="{FF2B5EF4-FFF2-40B4-BE49-F238E27FC236}">
                <a16:creationId xmlns:a16="http://schemas.microsoft.com/office/drawing/2014/main" id="{94A52ACA-1886-9EA6-94F4-A270D165F487}"/>
              </a:ext>
            </a:extLst>
          </p:cNvPr>
          <p:cNvSpPr txBox="1"/>
          <p:nvPr/>
        </p:nvSpPr>
        <p:spPr>
          <a:xfrm>
            <a:off x="9390144" y="1320588"/>
            <a:ext cx="4105340" cy="34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13"/>
              </a:lnSpc>
              <a:buClrTx/>
            </a:pPr>
            <a:r>
              <a:rPr lang="en-US" sz="1867" kern="1200" dirty="0">
                <a:solidFill>
                  <a:schemeClr val="tx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Viability :-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945D20F-0E84-4075-D08D-93951BBF810A}"/>
              </a:ext>
            </a:extLst>
          </p:cNvPr>
          <p:cNvSpPr/>
          <p:nvPr/>
        </p:nvSpPr>
        <p:spPr>
          <a:xfrm>
            <a:off x="9075818" y="3532288"/>
            <a:ext cx="2965101" cy="1652430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6" name="TextBox 15">
            <a:extLst>
              <a:ext uri="{FF2B5EF4-FFF2-40B4-BE49-F238E27FC236}">
                <a16:creationId xmlns:a16="http://schemas.microsoft.com/office/drawing/2014/main" id="{8E662BF2-CA5C-FF63-163B-C37794DE6C3F}"/>
              </a:ext>
            </a:extLst>
          </p:cNvPr>
          <p:cNvSpPr txBox="1"/>
          <p:nvPr/>
        </p:nvSpPr>
        <p:spPr>
          <a:xfrm>
            <a:off x="9080355" y="4042133"/>
            <a:ext cx="330991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Faster case resolution.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Improved Legal Outcomes.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Enhanced Economic Growth.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Higher Legal Modernization.</a:t>
            </a:r>
          </a:p>
        </p:txBody>
      </p:sp>
      <p:sp>
        <p:nvSpPr>
          <p:cNvPr id="67" name="TextBox 15">
            <a:extLst>
              <a:ext uri="{FF2B5EF4-FFF2-40B4-BE49-F238E27FC236}">
                <a16:creationId xmlns:a16="http://schemas.microsoft.com/office/drawing/2014/main" id="{32239A2F-C737-2DFB-76C6-8311342C9E40}"/>
              </a:ext>
            </a:extLst>
          </p:cNvPr>
          <p:cNvSpPr txBox="1"/>
          <p:nvPr/>
        </p:nvSpPr>
        <p:spPr>
          <a:xfrm>
            <a:off x="9357978" y="3623828"/>
            <a:ext cx="4105340" cy="34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13"/>
              </a:lnSpc>
              <a:buClrTx/>
            </a:pPr>
            <a:r>
              <a:rPr lang="en-US" sz="1867" kern="1200" dirty="0">
                <a:solidFill>
                  <a:schemeClr val="tx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Impact &amp; Benefits :-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0665AAE-806C-E759-FE4E-AC80B01430F8}"/>
              </a:ext>
            </a:extLst>
          </p:cNvPr>
          <p:cNvSpPr/>
          <p:nvPr/>
        </p:nvSpPr>
        <p:spPr>
          <a:xfrm>
            <a:off x="5485346" y="2606527"/>
            <a:ext cx="3532405" cy="2573733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9" name="TextBox 15">
            <a:extLst>
              <a:ext uri="{FF2B5EF4-FFF2-40B4-BE49-F238E27FC236}">
                <a16:creationId xmlns:a16="http://schemas.microsoft.com/office/drawing/2014/main" id="{8E4E515D-A349-96ED-82F1-C1A54A224FAB}"/>
              </a:ext>
            </a:extLst>
          </p:cNvPr>
          <p:cNvSpPr txBox="1"/>
          <p:nvPr/>
        </p:nvSpPr>
        <p:spPr>
          <a:xfrm>
            <a:off x="5731759" y="2677514"/>
            <a:ext cx="4105340" cy="34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13"/>
              </a:lnSpc>
              <a:buClrTx/>
            </a:pPr>
            <a:r>
              <a:rPr lang="en-US" sz="1867" kern="1200" dirty="0">
                <a:solidFill>
                  <a:schemeClr val="tx1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Technical Approach :-</a:t>
            </a:r>
          </a:p>
        </p:txBody>
      </p:sp>
      <p:sp>
        <p:nvSpPr>
          <p:cNvPr id="70" name="TextBox 15">
            <a:extLst>
              <a:ext uri="{FF2B5EF4-FFF2-40B4-BE49-F238E27FC236}">
                <a16:creationId xmlns:a16="http://schemas.microsoft.com/office/drawing/2014/main" id="{57F23FE9-CC4A-E342-92A0-EF8AFFCA0764}"/>
              </a:ext>
            </a:extLst>
          </p:cNvPr>
          <p:cNvSpPr txBox="1"/>
          <p:nvPr/>
        </p:nvSpPr>
        <p:spPr>
          <a:xfrm>
            <a:off x="5576894" y="3092282"/>
            <a:ext cx="3341565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8" lvl="1" defTabSz="609630">
              <a:lnSpc>
                <a:spcPts val="1960"/>
              </a:lnSpc>
              <a:buClrTx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Has Cutting- edge technologies: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NLP to understand complex legal text.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ML algorithms for smart predictions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Scalable cloud infrastructure.</a:t>
            </a:r>
          </a:p>
          <a:p>
            <a:pPr marL="302275" lvl="1" indent="-151138" defTabSz="609630">
              <a:lnSpc>
                <a:spcPts val="1960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User-friendly interface built with modern web tech.</a:t>
            </a:r>
          </a:p>
        </p:txBody>
      </p:sp>
      <p:sp>
        <p:nvSpPr>
          <p:cNvPr id="71" name="TextBox 15">
            <a:extLst>
              <a:ext uri="{FF2B5EF4-FFF2-40B4-BE49-F238E27FC236}">
                <a16:creationId xmlns:a16="http://schemas.microsoft.com/office/drawing/2014/main" id="{A9AD2EC8-62BA-1A16-7EFB-71062CDCC91E}"/>
              </a:ext>
            </a:extLst>
          </p:cNvPr>
          <p:cNvSpPr txBox="1"/>
          <p:nvPr/>
        </p:nvSpPr>
        <p:spPr>
          <a:xfrm>
            <a:off x="5502385" y="5372177"/>
            <a:ext cx="4253303" cy="1061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1061" lvl="1" indent="-165531" defTabSz="609630">
              <a:lnSpc>
                <a:spcPts val="2146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Blockchain for secure record keeping.</a:t>
            </a:r>
          </a:p>
          <a:p>
            <a:pPr marL="331061" lvl="1" indent="-165531" defTabSz="609630">
              <a:lnSpc>
                <a:spcPts val="2146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Cloud-based AI tools for efficient processing.</a:t>
            </a:r>
          </a:p>
          <a:p>
            <a:pPr marL="331061" lvl="1" indent="-165531" defTabSz="609630">
              <a:lnSpc>
                <a:spcPts val="2146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Advanced ML algorithms to improve accuracy.</a:t>
            </a:r>
          </a:p>
          <a:p>
            <a:pPr marL="331061" lvl="1" indent="-165531" defTabSz="609630">
              <a:lnSpc>
                <a:spcPts val="2146"/>
              </a:lnSpc>
              <a:buClrTx/>
              <a:buFont typeface="Arial"/>
              <a:buChar char="•"/>
            </a:pPr>
            <a:r>
              <a:rPr lang="en-US" sz="1733" kern="1200" dirty="0">
                <a:solidFill>
                  <a:schemeClr val="tx1"/>
                </a:solidFill>
                <a:latin typeface="Sitka Banner" pitchFamily="2" charset="0"/>
                <a:ea typeface="Ekushey Durga"/>
                <a:cs typeface="Times New Roman" panose="02020603050405020304" pitchFamily="18" charset="0"/>
                <a:sym typeface="Ekushey Durga"/>
              </a:rPr>
              <a:t>Secure cloud storage to protect legal data. 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CB68D7B-0D86-ED08-2DE9-251FE69253D9}"/>
              </a:ext>
            </a:extLst>
          </p:cNvPr>
          <p:cNvSpPr/>
          <p:nvPr/>
        </p:nvSpPr>
        <p:spPr>
          <a:xfrm>
            <a:off x="5485345" y="5256290"/>
            <a:ext cx="6621155" cy="1293293"/>
          </a:xfrm>
          <a:prstGeom prst="roundRect">
            <a:avLst>
              <a:gd name="adj" fmla="val 117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630">
              <a:buClrTx/>
            </a:pPr>
            <a:endParaRPr lang="en-IN" sz="1200" kern="120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0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>
            <a:extLst>
              <a:ext uri="{FF2B5EF4-FFF2-40B4-BE49-F238E27FC236}">
                <a16:creationId xmlns:a16="http://schemas.microsoft.com/office/drawing/2014/main" id="{F8AF39F7-4DB3-CBAA-670C-79A8768407FF}"/>
              </a:ext>
            </a:extLst>
          </p:cNvPr>
          <p:cNvSpPr txBox="1"/>
          <p:nvPr/>
        </p:nvSpPr>
        <p:spPr>
          <a:xfrm>
            <a:off x="6797859" y="2211576"/>
            <a:ext cx="4698108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Search and retrieve relevant commercial case laws and statutes.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Get customized research for specific case details.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View case outcome forecasts based on historical data.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Access region-specific legal info for different High Courts.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Efficiently analyze large volumes of legal documents.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Receive suggestions for alternative dispute resolution.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Compare similar cases and outcomes for insights.</a:t>
            </a: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rPr>
              <a:t>Collaborate with other legal professionals via chat or video call.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3D669B8-9F52-055F-F176-3F9B1755BA89}"/>
              </a:ext>
            </a:extLst>
          </p:cNvPr>
          <p:cNvGrpSpPr/>
          <p:nvPr/>
        </p:nvGrpSpPr>
        <p:grpSpPr>
          <a:xfrm>
            <a:off x="-313170" y="1619203"/>
            <a:ext cx="6409170" cy="5091649"/>
            <a:chOff x="-554260" y="872287"/>
            <a:chExt cx="6409170" cy="5091649"/>
          </a:xfrm>
        </p:grpSpPr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36C2F155-E0B2-057E-57D3-60F97CE582B7}"/>
                </a:ext>
              </a:extLst>
            </p:cNvPr>
            <p:cNvSpPr txBox="1"/>
            <p:nvPr/>
          </p:nvSpPr>
          <p:spPr>
            <a:xfrm>
              <a:off x="2123971" y="872287"/>
              <a:ext cx="555683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Start</a:t>
              </a:r>
              <a:endParaRPr lang="en-US" sz="20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sp>
          <p:nvSpPr>
            <p:cNvPr id="42" name="TextBox 15">
              <a:extLst>
                <a:ext uri="{FF2B5EF4-FFF2-40B4-BE49-F238E27FC236}">
                  <a16:creationId xmlns:a16="http://schemas.microsoft.com/office/drawing/2014/main" id="{A9D4BA39-25EF-167F-DB46-B8858E87E3C7}"/>
                </a:ext>
              </a:extLst>
            </p:cNvPr>
            <p:cNvSpPr txBox="1"/>
            <p:nvPr/>
          </p:nvSpPr>
          <p:spPr>
            <a:xfrm>
              <a:off x="3245718" y="872287"/>
              <a:ext cx="555683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Login</a:t>
              </a:r>
              <a:endPara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9D86986-059F-F7BA-81EB-71154D93E6BA}"/>
                </a:ext>
              </a:extLst>
            </p:cNvPr>
            <p:cNvCxnSpPr>
              <a:cxnSpLocks/>
            </p:cNvCxnSpPr>
            <p:nvPr/>
          </p:nvCxnSpPr>
          <p:spPr>
            <a:xfrm>
              <a:off x="2679654" y="983057"/>
              <a:ext cx="477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CBB211-398C-5BCF-3FC8-ED36C5DE613C}"/>
                </a:ext>
              </a:extLst>
            </p:cNvPr>
            <p:cNvCxnSpPr/>
            <p:nvPr/>
          </p:nvCxnSpPr>
          <p:spPr>
            <a:xfrm>
              <a:off x="3529110" y="1180502"/>
              <a:ext cx="0" cy="521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1A7CA6-C9CF-2925-838E-51552AF9E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180" y="1686881"/>
              <a:ext cx="4698109" cy="1357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E85602-9037-B047-0991-C9BC6AC5D1AD}"/>
                </a:ext>
              </a:extLst>
            </p:cNvPr>
            <p:cNvCxnSpPr>
              <a:cxnSpLocks/>
            </p:cNvCxnSpPr>
            <p:nvPr/>
          </p:nvCxnSpPr>
          <p:spPr>
            <a:xfrm>
              <a:off x="769180" y="1700455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15">
              <a:extLst>
                <a:ext uri="{FF2B5EF4-FFF2-40B4-BE49-F238E27FC236}">
                  <a16:creationId xmlns:a16="http://schemas.microsoft.com/office/drawing/2014/main" id="{BB205D6B-D85F-77ED-02EB-718A0CA68F09}"/>
                </a:ext>
              </a:extLst>
            </p:cNvPr>
            <p:cNvSpPr txBox="1"/>
            <p:nvPr/>
          </p:nvSpPr>
          <p:spPr>
            <a:xfrm>
              <a:off x="-143390" y="2341745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Search and </a:t>
              </a:r>
            </a:p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Retrieve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7DC5C57-611C-7555-7811-593CDA734FA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50" y="2872142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5CB7ECC-4DBE-3814-9742-662A52EE5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0" y="3510280"/>
              <a:ext cx="117849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86ED83-2282-537D-950D-94C5923F11D4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0" y="3510280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15">
              <a:extLst>
                <a:ext uri="{FF2B5EF4-FFF2-40B4-BE49-F238E27FC236}">
                  <a16:creationId xmlns:a16="http://schemas.microsoft.com/office/drawing/2014/main" id="{CC5429B0-5EDF-C289-DD9C-2630EECFC3CA}"/>
                </a:ext>
              </a:extLst>
            </p:cNvPr>
            <p:cNvSpPr txBox="1"/>
            <p:nvPr/>
          </p:nvSpPr>
          <p:spPr>
            <a:xfrm>
              <a:off x="-554260" y="4105092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Case </a:t>
              </a:r>
            </a:p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Laws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CF82449-613E-4248-C903-120B264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86630" y="3510280"/>
              <a:ext cx="0" cy="1233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15">
              <a:extLst>
                <a:ext uri="{FF2B5EF4-FFF2-40B4-BE49-F238E27FC236}">
                  <a16:creationId xmlns:a16="http://schemas.microsoft.com/office/drawing/2014/main" id="{D5271957-310B-D30D-8333-A61A887010C1}"/>
                </a:ext>
              </a:extLst>
            </p:cNvPr>
            <p:cNvSpPr txBox="1"/>
            <p:nvPr/>
          </p:nvSpPr>
          <p:spPr>
            <a:xfrm>
              <a:off x="-81550" y="4824674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Statutory</a:t>
              </a:r>
            </a:p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Provision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8255E65-7528-9C9E-EA9F-51616AF4B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88710" y="3510280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15">
              <a:extLst>
                <a:ext uri="{FF2B5EF4-FFF2-40B4-BE49-F238E27FC236}">
                  <a16:creationId xmlns:a16="http://schemas.microsoft.com/office/drawing/2014/main" id="{420B79D9-56C8-5ADD-01F6-3A03A1C213C9}"/>
                </a:ext>
              </a:extLst>
            </p:cNvPr>
            <p:cNvSpPr txBox="1"/>
            <p:nvPr/>
          </p:nvSpPr>
          <p:spPr>
            <a:xfrm>
              <a:off x="529242" y="4093803"/>
              <a:ext cx="182514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Rules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577945C-D514-3766-354D-751E0E14C715}"/>
                </a:ext>
              </a:extLst>
            </p:cNvPr>
            <p:cNvCxnSpPr>
              <a:cxnSpLocks/>
            </p:cNvCxnSpPr>
            <p:nvPr/>
          </p:nvCxnSpPr>
          <p:spPr>
            <a:xfrm>
              <a:off x="2354382" y="1700455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15">
              <a:extLst>
                <a:ext uri="{FF2B5EF4-FFF2-40B4-BE49-F238E27FC236}">
                  <a16:creationId xmlns:a16="http://schemas.microsoft.com/office/drawing/2014/main" id="{6DE97419-F3B2-F23D-A079-A72A778A6F45}"/>
                </a:ext>
              </a:extLst>
            </p:cNvPr>
            <p:cNvSpPr txBox="1"/>
            <p:nvPr/>
          </p:nvSpPr>
          <p:spPr>
            <a:xfrm>
              <a:off x="1645211" y="2323827"/>
              <a:ext cx="1825140" cy="2462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Customized</a:t>
              </a:r>
              <a:r>
                <a:rPr lang="en-US" sz="1600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 </a:t>
              </a: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Research</a:t>
              </a:r>
              <a:endPara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3D05CE-75B5-4B36-4197-16922ADED81A}"/>
                </a:ext>
              </a:extLst>
            </p:cNvPr>
            <p:cNvCxnSpPr>
              <a:cxnSpLocks/>
            </p:cNvCxnSpPr>
            <p:nvPr/>
          </p:nvCxnSpPr>
          <p:spPr>
            <a:xfrm>
              <a:off x="2354382" y="2689262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15">
              <a:extLst>
                <a:ext uri="{FF2B5EF4-FFF2-40B4-BE49-F238E27FC236}">
                  <a16:creationId xmlns:a16="http://schemas.microsoft.com/office/drawing/2014/main" id="{38562F53-F1F3-1B45-9EA4-3171254DD053}"/>
                </a:ext>
              </a:extLst>
            </p:cNvPr>
            <p:cNvSpPr txBox="1"/>
            <p:nvPr/>
          </p:nvSpPr>
          <p:spPr>
            <a:xfrm>
              <a:off x="1450684" y="3327401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Input Case </a:t>
              </a:r>
              <a:b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</a:b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Details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50A3655-53FE-827B-84BC-BEBAB865D628}"/>
                </a:ext>
              </a:extLst>
            </p:cNvPr>
            <p:cNvCxnSpPr>
              <a:cxnSpLocks/>
            </p:cNvCxnSpPr>
            <p:nvPr/>
          </p:nvCxnSpPr>
          <p:spPr>
            <a:xfrm>
              <a:off x="2354382" y="3888594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15">
              <a:extLst>
                <a:ext uri="{FF2B5EF4-FFF2-40B4-BE49-F238E27FC236}">
                  <a16:creationId xmlns:a16="http://schemas.microsoft.com/office/drawing/2014/main" id="{E64D5BBA-49AC-3AE6-FFB9-C9433F11EB73}"/>
                </a:ext>
              </a:extLst>
            </p:cNvPr>
            <p:cNvSpPr txBox="1"/>
            <p:nvPr/>
          </p:nvSpPr>
          <p:spPr>
            <a:xfrm>
              <a:off x="1201757" y="4494922"/>
              <a:ext cx="2346957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Generate </a:t>
              </a:r>
            </a:p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Tailored Result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8AC641F-B0C5-E796-BE7D-3E2F1333023E}"/>
                </a:ext>
              </a:extLst>
            </p:cNvPr>
            <p:cNvCxnSpPr>
              <a:cxnSpLocks/>
            </p:cNvCxnSpPr>
            <p:nvPr/>
          </p:nvCxnSpPr>
          <p:spPr>
            <a:xfrm>
              <a:off x="3483669" y="1700455"/>
              <a:ext cx="0" cy="101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15">
              <a:extLst>
                <a:ext uri="{FF2B5EF4-FFF2-40B4-BE49-F238E27FC236}">
                  <a16:creationId xmlns:a16="http://schemas.microsoft.com/office/drawing/2014/main" id="{FFADBA6E-F28E-3D49-7669-D66E8BE08E1A}"/>
                </a:ext>
              </a:extLst>
            </p:cNvPr>
            <p:cNvSpPr txBox="1"/>
            <p:nvPr/>
          </p:nvSpPr>
          <p:spPr>
            <a:xfrm>
              <a:off x="2501383" y="2796806"/>
              <a:ext cx="2044355" cy="2462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sz="1600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Case </a:t>
              </a: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Outcome</a:t>
              </a:r>
              <a:r>
                <a:rPr lang="en-US" sz="1600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 Forecast</a:t>
              </a:r>
              <a:endParaRPr lang="en-US" sz="18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7EEC9E1-CAC6-9ED4-DE77-C6849C1FD358}"/>
                </a:ext>
              </a:extLst>
            </p:cNvPr>
            <p:cNvCxnSpPr>
              <a:cxnSpLocks/>
            </p:cNvCxnSpPr>
            <p:nvPr/>
          </p:nvCxnSpPr>
          <p:spPr>
            <a:xfrm>
              <a:off x="3483669" y="3150571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15">
              <a:extLst>
                <a:ext uri="{FF2B5EF4-FFF2-40B4-BE49-F238E27FC236}">
                  <a16:creationId xmlns:a16="http://schemas.microsoft.com/office/drawing/2014/main" id="{B3FE7F38-CBFD-AA17-9D8C-CFD30548EFB8}"/>
                </a:ext>
              </a:extLst>
            </p:cNvPr>
            <p:cNvSpPr txBox="1"/>
            <p:nvPr/>
          </p:nvSpPr>
          <p:spPr>
            <a:xfrm>
              <a:off x="2579971" y="3788710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Input Case </a:t>
              </a:r>
              <a:b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</a:b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Parameter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B35397B-716A-C270-82AC-09637C9A42D3}"/>
                </a:ext>
              </a:extLst>
            </p:cNvPr>
            <p:cNvCxnSpPr>
              <a:cxnSpLocks/>
            </p:cNvCxnSpPr>
            <p:nvPr/>
          </p:nvCxnSpPr>
          <p:spPr>
            <a:xfrm>
              <a:off x="3483669" y="4349903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15">
              <a:extLst>
                <a:ext uri="{FF2B5EF4-FFF2-40B4-BE49-F238E27FC236}">
                  <a16:creationId xmlns:a16="http://schemas.microsoft.com/office/drawing/2014/main" id="{C1A23D2A-BA45-D721-F187-19569EEC1FB9}"/>
                </a:ext>
              </a:extLst>
            </p:cNvPr>
            <p:cNvSpPr txBox="1"/>
            <p:nvPr/>
          </p:nvSpPr>
          <p:spPr>
            <a:xfrm>
              <a:off x="2331044" y="4956231"/>
              <a:ext cx="2346957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Generate </a:t>
              </a:r>
            </a:p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Forecast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FCCFA53-2D09-7493-5F1F-147D83C37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4719" y="2919916"/>
              <a:ext cx="402182" cy="97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21A8EF0-B174-E159-990D-87F10BBCA8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901" y="2919916"/>
              <a:ext cx="0" cy="556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15">
              <a:extLst>
                <a:ext uri="{FF2B5EF4-FFF2-40B4-BE49-F238E27FC236}">
                  <a16:creationId xmlns:a16="http://schemas.microsoft.com/office/drawing/2014/main" id="{DEA8BFA2-6B04-CD0A-BDA1-4936599F45AD}"/>
                </a:ext>
              </a:extLst>
            </p:cNvPr>
            <p:cNvSpPr txBox="1"/>
            <p:nvPr/>
          </p:nvSpPr>
          <p:spPr>
            <a:xfrm>
              <a:off x="3983207" y="3542488"/>
              <a:ext cx="1825140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Compare Similar</a:t>
              </a:r>
              <a:b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</a:b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Cases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FD8C95C-9434-C7F9-C33D-DDE934B343F7}"/>
                </a:ext>
              </a:extLst>
            </p:cNvPr>
            <p:cNvCxnSpPr>
              <a:cxnSpLocks/>
            </p:cNvCxnSpPr>
            <p:nvPr/>
          </p:nvCxnSpPr>
          <p:spPr>
            <a:xfrm>
              <a:off x="4501915" y="1718404"/>
              <a:ext cx="0" cy="605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15">
              <a:extLst>
                <a:ext uri="{FF2B5EF4-FFF2-40B4-BE49-F238E27FC236}">
                  <a16:creationId xmlns:a16="http://schemas.microsoft.com/office/drawing/2014/main" id="{E4C21F50-8366-8349-3699-EDA777EFB194}"/>
                </a:ext>
              </a:extLst>
            </p:cNvPr>
            <p:cNvSpPr txBox="1"/>
            <p:nvPr/>
          </p:nvSpPr>
          <p:spPr>
            <a:xfrm>
              <a:off x="3589345" y="2405531"/>
              <a:ext cx="182514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Multilingual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263265B-0A81-EF75-802E-112D046B159B}"/>
                </a:ext>
              </a:extLst>
            </p:cNvPr>
            <p:cNvCxnSpPr>
              <a:cxnSpLocks/>
            </p:cNvCxnSpPr>
            <p:nvPr/>
          </p:nvCxnSpPr>
          <p:spPr>
            <a:xfrm>
              <a:off x="5467289" y="1682105"/>
              <a:ext cx="0" cy="410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5">
              <a:extLst>
                <a:ext uri="{FF2B5EF4-FFF2-40B4-BE49-F238E27FC236}">
                  <a16:creationId xmlns:a16="http://schemas.microsoft.com/office/drawing/2014/main" id="{5451EC0B-D01C-70D9-7E81-9C3933D0781D}"/>
                </a:ext>
              </a:extLst>
            </p:cNvPr>
            <p:cNvSpPr txBox="1"/>
            <p:nvPr/>
          </p:nvSpPr>
          <p:spPr>
            <a:xfrm>
              <a:off x="3362827" y="2111903"/>
              <a:ext cx="2492083" cy="430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Document </a:t>
              </a:r>
            </a:p>
            <a:p>
              <a:pPr lvl="0" algn="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Analysis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0565AFA-3122-F708-7C3B-E39AF18F6772}"/>
                </a:ext>
              </a:extLst>
            </p:cNvPr>
            <p:cNvCxnSpPr>
              <a:cxnSpLocks/>
            </p:cNvCxnSpPr>
            <p:nvPr/>
          </p:nvCxnSpPr>
          <p:spPr>
            <a:xfrm>
              <a:off x="1740852" y="1700455"/>
              <a:ext cx="2738" cy="400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5">
              <a:extLst>
                <a:ext uri="{FF2B5EF4-FFF2-40B4-BE49-F238E27FC236}">
                  <a16:creationId xmlns:a16="http://schemas.microsoft.com/office/drawing/2014/main" id="{3AF6EA36-E03D-EFC0-0E51-7A018C4316A4}"/>
                </a:ext>
              </a:extLst>
            </p:cNvPr>
            <p:cNvSpPr txBox="1"/>
            <p:nvPr/>
          </p:nvSpPr>
          <p:spPr>
            <a:xfrm>
              <a:off x="831020" y="5748492"/>
              <a:ext cx="182514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dirty="0">
                  <a:solidFill>
                    <a:srgbClr val="011B31"/>
                  </a:solidFill>
                  <a:latin typeface="Sitka Display "/>
                  <a:ea typeface="Ballpoint"/>
                  <a:cs typeface="Ballpoint"/>
                  <a:sym typeface="Ballpoint"/>
                </a:rPr>
                <a:t>Collaboration</a:t>
              </a:r>
              <a:endParaRPr lang="en-US" sz="1600" dirty="0">
                <a:solidFill>
                  <a:srgbClr val="011B31"/>
                </a:solidFill>
                <a:latin typeface="Sitka Display "/>
                <a:ea typeface="Ballpoint"/>
                <a:cs typeface="Ballpoint"/>
                <a:sym typeface="Ballpoint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16640B6C-4C37-2008-C144-39B18880A7DF}"/>
              </a:ext>
            </a:extLst>
          </p:cNvPr>
          <p:cNvSpPr txBox="1"/>
          <p:nvPr/>
        </p:nvSpPr>
        <p:spPr>
          <a:xfrm>
            <a:off x="371805" y="266114"/>
            <a:ext cx="6563767" cy="66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2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Overview and Proposed Outcomes</a:t>
            </a:r>
          </a:p>
        </p:txBody>
      </p:sp>
      <p:sp>
        <p:nvSpPr>
          <p:cNvPr id="110" name="AutoShape 2">
            <a:extLst>
              <a:ext uri="{FF2B5EF4-FFF2-40B4-BE49-F238E27FC236}">
                <a16:creationId xmlns:a16="http://schemas.microsoft.com/office/drawing/2014/main" id="{B0B763DE-1A73-DF70-5604-89EDB9CAB3B6}"/>
              </a:ext>
            </a:extLst>
          </p:cNvPr>
          <p:cNvSpPr/>
          <p:nvPr/>
        </p:nvSpPr>
        <p:spPr>
          <a:xfrm>
            <a:off x="371805" y="1041399"/>
            <a:ext cx="6255137" cy="5177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933" dirty="0"/>
          </a:p>
        </p:txBody>
      </p:sp>
      <p:pic>
        <p:nvPicPr>
          <p:cNvPr id="111" name="Google Shape;93;p2">
            <a:extLst>
              <a:ext uri="{FF2B5EF4-FFF2-40B4-BE49-F238E27FC236}">
                <a16:creationId xmlns:a16="http://schemas.microsoft.com/office/drawing/2014/main" id="{A88B90C4-C028-378E-8549-F36CA4B137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360BE-DB28-F557-1248-717AFC961822}"/>
              </a:ext>
            </a:extLst>
          </p:cNvPr>
          <p:cNvSpPr txBox="1"/>
          <p:nvPr/>
        </p:nvSpPr>
        <p:spPr>
          <a:xfrm>
            <a:off x="4424486" y="1337343"/>
            <a:ext cx="764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Sitka Display" pitchFamily="2" charset="0"/>
              </a:rPr>
              <a:t>Link to video presentation : </a:t>
            </a:r>
            <a:r>
              <a:rPr lang="en-IN" sz="1800" dirty="0">
                <a:latin typeface="Sitka Display" pitchFamily="2" charset="0"/>
                <a:hlinkClick r:id="rId3"/>
              </a:rPr>
              <a:t>https://www.youtube.com/watch?v=ynQOLTwkwwg</a:t>
            </a:r>
            <a:endParaRPr lang="en-IN" sz="1800" dirty="0">
              <a:latin typeface="Sitka Displ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475E0-8883-9474-3E8C-AC501C0739D8}"/>
              </a:ext>
            </a:extLst>
          </p:cNvPr>
          <p:cNvSpPr txBox="1"/>
          <p:nvPr/>
        </p:nvSpPr>
        <p:spPr>
          <a:xfrm>
            <a:off x="6259925" y="1656640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Sitka Display" pitchFamily="2" charset="0"/>
              </a:rPr>
              <a:t>Link to project : </a:t>
            </a:r>
            <a:r>
              <a:rPr lang="en-IN" sz="1800" dirty="0">
                <a:latin typeface="Sitka Display" pitchFamily="2" charset="0"/>
                <a:hlinkClick r:id="rId4"/>
              </a:rPr>
              <a:t>https://github.com/er-anubhav/legalmind-ai</a:t>
            </a:r>
            <a:endParaRPr lang="en-IN" sz="1800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3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C2EE47-A1E9-5216-B1CA-CA9017E15EC7}"/>
              </a:ext>
            </a:extLst>
          </p:cNvPr>
          <p:cNvGrpSpPr/>
          <p:nvPr/>
        </p:nvGrpSpPr>
        <p:grpSpPr>
          <a:xfrm>
            <a:off x="10747052" y="4389951"/>
            <a:ext cx="3404284" cy="2677600"/>
            <a:chOff x="0" y="0"/>
            <a:chExt cx="6808568" cy="535520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843983A-56BF-7400-322B-C47B23382C5E}"/>
                </a:ext>
              </a:extLst>
            </p:cNvPr>
            <p:cNvGrpSpPr/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8BF78A0B-A92E-245D-72D9-91A2F417E1DA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2AA026-2863-62BF-B7B6-E2862C5F060C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437A266-43F7-421B-3D49-257647FB0F0E}"/>
                </a:ext>
              </a:extLst>
            </p:cNvPr>
            <p:cNvGrpSpPr/>
            <p:nvPr/>
          </p:nvGrpSpPr>
          <p:grpSpPr>
            <a:xfrm rot="-10800000">
              <a:off x="0" y="2503414"/>
              <a:ext cx="2722171" cy="2289271"/>
              <a:chOff x="0" y="0"/>
              <a:chExt cx="845687" cy="7112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BD64F0BF-70C3-EEEB-791A-9BD6A61AE78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solidFill>
                <a:srgbClr val="011B31"/>
              </a:solidFill>
            </p:spPr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34CA7083-3EFC-EECD-F6D0-776C60C58F9A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1BDE00BE-8F20-8DE5-5EDD-EBA21EC96A70}"/>
                </a:ext>
              </a:extLst>
            </p:cNvPr>
            <p:cNvGrpSpPr/>
            <p:nvPr/>
          </p:nvGrpSpPr>
          <p:grpSpPr>
            <a:xfrm>
              <a:off x="274720" y="3886272"/>
              <a:ext cx="863654" cy="726310"/>
              <a:chOff x="0" y="0"/>
              <a:chExt cx="845687" cy="711200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02D996A7-9320-294A-C6D6-183F2F2AACD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BE96AC0F-442F-B12D-80EB-486DE66F31CE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4C2F4E-7A86-2B2F-4E7B-D9B05033AF39}"/>
              </a:ext>
            </a:extLst>
          </p:cNvPr>
          <p:cNvSpPr txBox="1"/>
          <p:nvPr/>
        </p:nvSpPr>
        <p:spPr>
          <a:xfrm>
            <a:off x="371806" y="266114"/>
            <a:ext cx="4602314" cy="66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2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Research &amp; References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657EF54-1EDB-421B-A3A6-41A55AB69663}"/>
              </a:ext>
            </a:extLst>
          </p:cNvPr>
          <p:cNvSpPr/>
          <p:nvPr/>
        </p:nvSpPr>
        <p:spPr>
          <a:xfrm>
            <a:off x="371805" y="1041400"/>
            <a:ext cx="4200195" cy="0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933" dirty="0"/>
          </a:p>
        </p:txBody>
      </p:sp>
      <p:grpSp>
        <p:nvGrpSpPr>
          <p:cNvPr id="30" name="Group 36">
            <a:extLst>
              <a:ext uri="{FF2B5EF4-FFF2-40B4-BE49-F238E27FC236}">
                <a16:creationId xmlns:a16="http://schemas.microsoft.com/office/drawing/2014/main" id="{D570CEA0-2D02-9E91-1839-6BC9D9D3EA26}"/>
              </a:ext>
            </a:extLst>
          </p:cNvPr>
          <p:cNvGrpSpPr>
            <a:grpSpLocks/>
          </p:cNvGrpSpPr>
          <p:nvPr/>
        </p:nvGrpSpPr>
        <p:grpSpPr>
          <a:xfrm rot="18312931">
            <a:off x="10145359" y="5620078"/>
            <a:ext cx="514808" cy="450457"/>
            <a:chOff x="0" y="0"/>
            <a:chExt cx="812800" cy="711200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EC9C2D03-8D64-BEA7-5DA2-0C307CC9A7E9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38">
              <a:extLst>
                <a:ext uri="{FF2B5EF4-FFF2-40B4-BE49-F238E27FC236}">
                  <a16:creationId xmlns:a16="http://schemas.microsoft.com/office/drawing/2014/main" id="{33D6C13A-842B-FAAE-50D7-1604C2476783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F68E18BD-0684-B2C2-B935-BE2B59022CA2}"/>
              </a:ext>
            </a:extLst>
          </p:cNvPr>
          <p:cNvGrpSpPr>
            <a:grpSpLocks/>
          </p:cNvGrpSpPr>
          <p:nvPr/>
        </p:nvGrpSpPr>
        <p:grpSpPr>
          <a:xfrm rot="226893">
            <a:off x="10511237" y="5803495"/>
            <a:ext cx="514808" cy="450457"/>
            <a:chOff x="0" y="0"/>
            <a:chExt cx="812800" cy="711200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578BA6BA-8EB9-416B-7CBC-7F998BC159DA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1" name="TextBox 38">
              <a:extLst>
                <a:ext uri="{FF2B5EF4-FFF2-40B4-BE49-F238E27FC236}">
                  <a16:creationId xmlns:a16="http://schemas.microsoft.com/office/drawing/2014/main" id="{048BA1E2-0F09-3B46-4E27-4358F6F3F3E5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5166C7E-AD41-16EA-FB2B-7099703348A3}"/>
              </a:ext>
            </a:extLst>
          </p:cNvPr>
          <p:cNvGrpSpPr>
            <a:grpSpLocks/>
          </p:cNvGrpSpPr>
          <p:nvPr/>
        </p:nvGrpSpPr>
        <p:grpSpPr>
          <a:xfrm rot="11026893">
            <a:off x="10510273" y="6334153"/>
            <a:ext cx="514808" cy="450457"/>
            <a:chOff x="0" y="0"/>
            <a:chExt cx="812800" cy="7112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3D624BC-2458-75B8-0952-BD4EC22EC6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160CC6C3-6F3B-DA9C-B0B9-0F4B948FED42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pic>
        <p:nvPicPr>
          <p:cNvPr id="45" name="Google Shape;93;p2">
            <a:extLst>
              <a:ext uri="{FF2B5EF4-FFF2-40B4-BE49-F238E27FC236}">
                <a16:creationId xmlns:a16="http://schemas.microsoft.com/office/drawing/2014/main" id="{F083D671-3EF9-CEDA-EF87-A3371DFDA4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87D3C72-32FA-9AA6-1F40-8BC835883D2F}"/>
              </a:ext>
            </a:extLst>
          </p:cNvPr>
          <p:cNvSpPr txBox="1"/>
          <p:nvPr/>
        </p:nvSpPr>
        <p:spPr>
          <a:xfrm>
            <a:off x="282132" y="1372802"/>
            <a:ext cx="11613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A. Fan, S. Wang and Y. Wang, "Legal Document Similarity Matching Based on Ensemble Learning," in IEEE Access, vol. 12, pp. 33910-33922, 2024, doi: 10.1109/ACCESS.2024.3371262.</a:t>
            </a:r>
          </a:p>
          <a:p>
            <a:r>
              <a:rPr lang="en-IN" dirty="0">
                <a:latin typeface="Sitka Banner" pitchFamily="2" charset="0"/>
              </a:rPr>
              <a:t>keywords: {Law;Feature extraction;Ensemble learning;Semantics;Artificial intelligence;Task analysis;Document handling;Image matching;Classification algorithms;Binary codes;Legal factors;Natural language processing;Similarity document matching;ensemble learning;contrastive learning;binary classification},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F0F5DD-4E4A-774B-BE78-D1CE755ACC33}"/>
              </a:ext>
            </a:extLst>
          </p:cNvPr>
          <p:cNvCxnSpPr>
            <a:cxnSpLocks/>
          </p:cNvCxnSpPr>
          <p:nvPr/>
        </p:nvCxnSpPr>
        <p:spPr>
          <a:xfrm>
            <a:off x="366188" y="2402429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0F1B82-5138-7FD5-1470-301D9488DA7C}"/>
              </a:ext>
            </a:extLst>
          </p:cNvPr>
          <p:cNvSpPr txBox="1"/>
          <p:nvPr/>
        </p:nvSpPr>
        <p:spPr>
          <a:xfrm>
            <a:off x="282133" y="2477145"/>
            <a:ext cx="11627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Y. Liu, T. -P. Tan and X. Zhan, "Iterative Self-Supervised Learning for Legal Similar Case Retrieval," in IEEE Access, vol. 12, pp. 17231-17241, 2024, doi: 10.1109/ACCESS.2024.3358622.</a:t>
            </a:r>
          </a:p>
          <a:p>
            <a:r>
              <a:rPr lang="en-IN" dirty="0">
                <a:latin typeface="Sitka Banner" pitchFamily="2" charset="0"/>
              </a:rPr>
              <a:t>keywords: {Law;Iterative methods;Training;Self-supervised learning;Computational modeling;Task analysis;Data models;Information systems;Legal information retrieval;similar case retrieval;iterative training;self-supervised learning},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8767B-A5E7-8612-199E-DDBA8EDD96A8}"/>
              </a:ext>
            </a:extLst>
          </p:cNvPr>
          <p:cNvCxnSpPr>
            <a:cxnSpLocks/>
          </p:cNvCxnSpPr>
          <p:nvPr/>
        </p:nvCxnSpPr>
        <p:spPr>
          <a:xfrm>
            <a:off x="366188" y="3507989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F6A2-68E2-98BF-553A-56DACB44364B}"/>
              </a:ext>
            </a:extLst>
          </p:cNvPr>
          <p:cNvSpPr txBox="1"/>
          <p:nvPr/>
        </p:nvSpPr>
        <p:spPr>
          <a:xfrm>
            <a:off x="282133" y="3593187"/>
            <a:ext cx="11627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J. Cui, X. Shen and S. Wen, "A Survey on Legal Judgment Prediction: Datasets, Metrics, Models and Challenges," in IEEE Access, vol. 11, pp. 102050-102071, 2023, doi: 10.1109/ACCESS.2023.3317083.</a:t>
            </a:r>
          </a:p>
          <a:p>
            <a:r>
              <a:rPr lang="en-IN" dirty="0">
                <a:latin typeface="Sitka Banner" pitchFamily="2" charset="0"/>
              </a:rPr>
              <a:t>keywords: {Law;Task analysis;Surveys;Benchmark testing;Natural language processing;Measurement;Biological system modeling;Benchmark testing;Neural networks;Legal judgment prediction;natural language processing;survey;benchmark datasets;neural network},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969AD3-B5AB-B876-D36A-62BBA88B84C4}"/>
              </a:ext>
            </a:extLst>
          </p:cNvPr>
          <p:cNvCxnSpPr>
            <a:cxnSpLocks/>
          </p:cNvCxnSpPr>
          <p:nvPr/>
        </p:nvCxnSpPr>
        <p:spPr>
          <a:xfrm>
            <a:off x="366188" y="4624031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C37856B-8237-D344-C8A8-883B1E67B731}"/>
              </a:ext>
            </a:extLst>
          </p:cNvPr>
          <p:cNvSpPr txBox="1"/>
          <p:nvPr/>
        </p:nvSpPr>
        <p:spPr>
          <a:xfrm>
            <a:off x="308393" y="4660868"/>
            <a:ext cx="116277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J. Xiong and Y. Qiu, "Deep Text Understanding Model for Similar Case Matching," in IEEE Access, vol. 12, pp. 109877-109885, 2024, doi: 10.1109/ACCESS.2024.3439775.</a:t>
            </a:r>
          </a:p>
          <a:p>
            <a:r>
              <a:rPr lang="en-IN" dirty="0">
                <a:latin typeface="Sitka Banner" pitchFamily="2" charset="0"/>
              </a:rPr>
              <a:t>keywords: {Feature extraction;Law;Accuracy;Artificial intelligence;Data mining;Vectors;Semantics;Similar case matching;text mining;similarity analysis;attention mechanism;feature extraction},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6586CA-666D-9853-76B4-BAEB954DEBCE}"/>
              </a:ext>
            </a:extLst>
          </p:cNvPr>
          <p:cNvCxnSpPr>
            <a:cxnSpLocks/>
          </p:cNvCxnSpPr>
          <p:nvPr/>
        </p:nvCxnSpPr>
        <p:spPr>
          <a:xfrm>
            <a:off x="366188" y="5468850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53B53D-B2FF-A611-F71A-A484F27591F0}"/>
              </a:ext>
            </a:extLst>
          </p:cNvPr>
          <p:cNvSpPr txBox="1"/>
          <p:nvPr/>
        </p:nvSpPr>
        <p:spPr>
          <a:xfrm>
            <a:off x="310089" y="5540425"/>
            <a:ext cx="90698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Y. Liu, T. -P. Tan and X. Zhan, "Iterative Self-Supervised Learning for Legal Similar Case Retrieval," in IEEE Access, vol. 12, pp. 17231-17241, 2024, doi: 10.1109/ACCESS.2024.3358622.</a:t>
            </a:r>
          </a:p>
          <a:p>
            <a:r>
              <a:rPr lang="en-IN" dirty="0">
                <a:latin typeface="Sitka Banner" pitchFamily="2" charset="0"/>
              </a:rPr>
              <a:t>keywords: {Law;Iterative methods;Training;Self-supervised learning;Computational modeling;Task analysis;Data models;Information systems;Legal information retrieval;similar case retrieval;iterative training;self-supervised learning},</a:t>
            </a:r>
          </a:p>
        </p:txBody>
      </p:sp>
    </p:spTree>
    <p:extLst>
      <p:ext uri="{BB962C8B-B14F-4D97-AF65-F5344CB8AC3E}">
        <p14:creationId xmlns:p14="http://schemas.microsoft.com/office/powerpoint/2010/main" val="40346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C2EE47-A1E9-5216-B1CA-CA9017E15EC7}"/>
              </a:ext>
            </a:extLst>
          </p:cNvPr>
          <p:cNvGrpSpPr/>
          <p:nvPr/>
        </p:nvGrpSpPr>
        <p:grpSpPr>
          <a:xfrm>
            <a:off x="10747052" y="4389951"/>
            <a:ext cx="3404284" cy="2677600"/>
            <a:chOff x="0" y="0"/>
            <a:chExt cx="6808568" cy="535520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843983A-56BF-7400-322B-C47B23382C5E}"/>
                </a:ext>
              </a:extLst>
            </p:cNvPr>
            <p:cNvGrpSpPr/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8BF78A0B-A92E-245D-72D9-91A2F417E1DA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5">
                <a:extLst>
                  <a:ext uri="{FF2B5EF4-FFF2-40B4-BE49-F238E27FC236}">
                    <a16:creationId xmlns:a16="http://schemas.microsoft.com/office/drawing/2014/main" id="{542AA026-2863-62BF-B7B6-E2862C5F060C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437A266-43F7-421B-3D49-257647FB0F0E}"/>
                </a:ext>
              </a:extLst>
            </p:cNvPr>
            <p:cNvGrpSpPr/>
            <p:nvPr/>
          </p:nvGrpSpPr>
          <p:grpSpPr>
            <a:xfrm rot="-10800000">
              <a:off x="0" y="2503414"/>
              <a:ext cx="2722171" cy="2289271"/>
              <a:chOff x="0" y="0"/>
              <a:chExt cx="845687" cy="7112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BD64F0BF-70C3-EEEB-791A-9BD6A61AE78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solidFill>
                <a:srgbClr val="011B31"/>
              </a:solidFill>
            </p:spPr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34CA7083-3EFC-EECD-F6D0-776C60C58F9A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1BDE00BE-8F20-8DE5-5EDD-EBA21EC96A70}"/>
                </a:ext>
              </a:extLst>
            </p:cNvPr>
            <p:cNvGrpSpPr/>
            <p:nvPr/>
          </p:nvGrpSpPr>
          <p:grpSpPr>
            <a:xfrm>
              <a:off x="274720" y="3886272"/>
              <a:ext cx="863654" cy="726310"/>
              <a:chOff x="0" y="0"/>
              <a:chExt cx="845687" cy="711200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02D996A7-9320-294A-C6D6-183F2F2AACD8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BE96AC0F-442F-B12D-80EB-486DE66F31CE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</p:grpSp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6C4C2F4E-7A86-2B2F-4E7B-D9B05033AF39}"/>
              </a:ext>
            </a:extLst>
          </p:cNvPr>
          <p:cNvSpPr txBox="1"/>
          <p:nvPr/>
        </p:nvSpPr>
        <p:spPr>
          <a:xfrm>
            <a:off x="371806" y="266114"/>
            <a:ext cx="4602314" cy="66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2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Research &amp; References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8657EF54-1EDB-421B-A3A6-41A55AB69663}"/>
              </a:ext>
            </a:extLst>
          </p:cNvPr>
          <p:cNvSpPr/>
          <p:nvPr/>
        </p:nvSpPr>
        <p:spPr>
          <a:xfrm>
            <a:off x="371805" y="1041400"/>
            <a:ext cx="4200195" cy="0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933" dirty="0"/>
          </a:p>
        </p:txBody>
      </p:sp>
      <p:grpSp>
        <p:nvGrpSpPr>
          <p:cNvPr id="30" name="Group 36">
            <a:extLst>
              <a:ext uri="{FF2B5EF4-FFF2-40B4-BE49-F238E27FC236}">
                <a16:creationId xmlns:a16="http://schemas.microsoft.com/office/drawing/2014/main" id="{D570CEA0-2D02-9E91-1839-6BC9D9D3EA26}"/>
              </a:ext>
            </a:extLst>
          </p:cNvPr>
          <p:cNvGrpSpPr>
            <a:grpSpLocks/>
          </p:cNvGrpSpPr>
          <p:nvPr/>
        </p:nvGrpSpPr>
        <p:grpSpPr>
          <a:xfrm rot="18312931">
            <a:off x="10145359" y="5620078"/>
            <a:ext cx="514808" cy="450457"/>
            <a:chOff x="0" y="0"/>
            <a:chExt cx="812800" cy="711200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EC9C2D03-8D64-BEA7-5DA2-0C307CC9A7E9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38">
              <a:extLst>
                <a:ext uri="{FF2B5EF4-FFF2-40B4-BE49-F238E27FC236}">
                  <a16:creationId xmlns:a16="http://schemas.microsoft.com/office/drawing/2014/main" id="{33D6C13A-842B-FAAE-50D7-1604C2476783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grpSp>
        <p:nvGrpSpPr>
          <p:cNvPr id="39" name="Group 36">
            <a:extLst>
              <a:ext uri="{FF2B5EF4-FFF2-40B4-BE49-F238E27FC236}">
                <a16:creationId xmlns:a16="http://schemas.microsoft.com/office/drawing/2014/main" id="{F68E18BD-0684-B2C2-B935-BE2B59022CA2}"/>
              </a:ext>
            </a:extLst>
          </p:cNvPr>
          <p:cNvGrpSpPr>
            <a:grpSpLocks/>
          </p:cNvGrpSpPr>
          <p:nvPr/>
        </p:nvGrpSpPr>
        <p:grpSpPr>
          <a:xfrm rot="226893">
            <a:off x="10511237" y="5803495"/>
            <a:ext cx="514808" cy="450457"/>
            <a:chOff x="0" y="0"/>
            <a:chExt cx="812800" cy="711200"/>
          </a:xfrm>
        </p:grpSpPr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578BA6BA-8EB9-416B-7CBC-7F998BC159DA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1" name="TextBox 38">
              <a:extLst>
                <a:ext uri="{FF2B5EF4-FFF2-40B4-BE49-F238E27FC236}">
                  <a16:creationId xmlns:a16="http://schemas.microsoft.com/office/drawing/2014/main" id="{048BA1E2-0F09-3B46-4E27-4358F6F3F3E5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grpSp>
        <p:nvGrpSpPr>
          <p:cNvPr id="42" name="Group 39">
            <a:extLst>
              <a:ext uri="{FF2B5EF4-FFF2-40B4-BE49-F238E27FC236}">
                <a16:creationId xmlns:a16="http://schemas.microsoft.com/office/drawing/2014/main" id="{85166C7E-AD41-16EA-FB2B-7099703348A3}"/>
              </a:ext>
            </a:extLst>
          </p:cNvPr>
          <p:cNvGrpSpPr>
            <a:grpSpLocks/>
          </p:cNvGrpSpPr>
          <p:nvPr/>
        </p:nvGrpSpPr>
        <p:grpSpPr>
          <a:xfrm rot="11026893">
            <a:off x="10510273" y="6334153"/>
            <a:ext cx="514808" cy="450457"/>
            <a:chOff x="0" y="0"/>
            <a:chExt cx="812800" cy="7112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E3D624BC-2458-75B8-0952-BD4EC22EC6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id="{160CC6C3-6F3B-DA9C-B0B9-0F4B948FED42}"/>
                </a:ext>
              </a:extLst>
            </p:cNvPr>
            <p:cNvSpPr txBox="1">
              <a:spLocks/>
            </p:cNvSpPr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 dirty="0"/>
            </a:p>
          </p:txBody>
        </p:sp>
      </p:grpSp>
      <p:pic>
        <p:nvPicPr>
          <p:cNvPr id="45" name="Google Shape;93;p2">
            <a:extLst>
              <a:ext uri="{FF2B5EF4-FFF2-40B4-BE49-F238E27FC236}">
                <a16:creationId xmlns:a16="http://schemas.microsoft.com/office/drawing/2014/main" id="{F083D671-3EF9-CEDA-EF87-A3371DFDA4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87D3C72-32FA-9AA6-1F40-8BC835883D2F}"/>
              </a:ext>
            </a:extLst>
          </p:cNvPr>
          <p:cNvSpPr txBox="1"/>
          <p:nvPr/>
        </p:nvSpPr>
        <p:spPr>
          <a:xfrm>
            <a:off x="282132" y="1372802"/>
            <a:ext cx="116133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itka Banner" pitchFamily="2" charset="0"/>
              </a:rPr>
              <a:t>R. Devika, S. Vairavasundaram, C. S. J. Mahenthar, V. Varadarajan and K. Kotecha, "A Deep Learning Model Based on BERT and Sentence Transformer for Semantic Keyphrase Extraction on Big Social Data," in IEEE Access, vol. 9, pp. 165252-165261, 2021, doi: 10.1109/ACCESS.2021.3133651.</a:t>
            </a:r>
          </a:p>
          <a:p>
            <a:r>
              <a:rPr lang="en-IN" dirty="0">
                <a:latin typeface="Sitka Banner" pitchFamily="2" charset="0"/>
              </a:rPr>
              <a:t>keywords: {Transformers;Feature extraction;Data mining;Bit error rate;Social networking (online);Task analysis;Blogs;Attention layer;BERT;deep learning;keyphrase extraction;social data},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F0F5DD-4E4A-774B-BE78-D1CE755ACC33}"/>
              </a:ext>
            </a:extLst>
          </p:cNvPr>
          <p:cNvCxnSpPr>
            <a:cxnSpLocks/>
          </p:cNvCxnSpPr>
          <p:nvPr/>
        </p:nvCxnSpPr>
        <p:spPr>
          <a:xfrm>
            <a:off x="366188" y="2402429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0F1B82-5138-7FD5-1470-301D9488DA7C}"/>
              </a:ext>
            </a:extLst>
          </p:cNvPr>
          <p:cNvSpPr txBox="1"/>
          <p:nvPr/>
        </p:nvSpPr>
        <p:spPr>
          <a:xfrm>
            <a:off x="282133" y="2477145"/>
            <a:ext cx="11627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Banner" pitchFamily="2" charset="0"/>
              </a:rPr>
              <a:t>Kumar, Vaibhav &amp; L., M.. (2018). Predictive Analytics: A Review of Trends and Techniques. International Journal of Computer Applications. 182. 31-37. 10.5120/ijca2018917434. </a:t>
            </a:r>
            <a:endParaRPr lang="en-IN" dirty="0">
              <a:latin typeface="Sitka Banner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8767B-A5E7-8612-199E-DDBA8EDD96A8}"/>
              </a:ext>
            </a:extLst>
          </p:cNvPr>
          <p:cNvCxnSpPr>
            <a:cxnSpLocks/>
          </p:cNvCxnSpPr>
          <p:nvPr/>
        </p:nvCxnSpPr>
        <p:spPr>
          <a:xfrm>
            <a:off x="366188" y="3104867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F6A2-68E2-98BF-553A-56DACB44364B}"/>
              </a:ext>
            </a:extLst>
          </p:cNvPr>
          <p:cNvSpPr txBox="1"/>
          <p:nvPr/>
        </p:nvSpPr>
        <p:spPr>
          <a:xfrm>
            <a:off x="308393" y="3179239"/>
            <a:ext cx="11627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Banner" pitchFamily="2" charset="0"/>
              </a:rPr>
              <a:t>Quteishat, Enas. (2024). Predictive Modelling in Legal Decision-Making: Leveraging Machine Learning for Forecasting Legal Outcomes. Journal of Electrical Systems. 20. 2060-2071. 10.52783/jes.4006. </a:t>
            </a:r>
            <a:endParaRPr lang="en-IN" dirty="0">
              <a:latin typeface="Sitka Banner" pitchFamily="2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969AD3-B5AB-B876-D36A-62BBA88B84C4}"/>
              </a:ext>
            </a:extLst>
          </p:cNvPr>
          <p:cNvCxnSpPr>
            <a:cxnSpLocks/>
          </p:cNvCxnSpPr>
          <p:nvPr/>
        </p:nvCxnSpPr>
        <p:spPr>
          <a:xfrm>
            <a:off x="366188" y="3826625"/>
            <a:ext cx="10882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03F7DE-EE87-D9FC-43B7-A0972301F2AC}"/>
              </a:ext>
            </a:extLst>
          </p:cNvPr>
          <p:cNvSpPr txBox="1"/>
          <p:nvPr/>
        </p:nvSpPr>
        <p:spPr>
          <a:xfrm>
            <a:off x="308393" y="3929927"/>
            <a:ext cx="11627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Banner" pitchFamily="2" charset="0"/>
              </a:rPr>
              <a:t>Aftan, Sulaiman &amp; Shah, Habib. (2023). A Survey on BERT and Its Applications. 161-166. 10.1109/LT58159.2023.10092289. </a:t>
            </a:r>
            <a:endParaRPr lang="en-I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B9F36-D948-9D17-6302-D669D992F23F}"/>
              </a:ext>
            </a:extLst>
          </p:cNvPr>
          <p:cNvGrpSpPr/>
          <p:nvPr/>
        </p:nvGrpSpPr>
        <p:grpSpPr>
          <a:xfrm>
            <a:off x="10423665" y="4180400"/>
            <a:ext cx="3404284" cy="2677600"/>
            <a:chOff x="0" y="0"/>
            <a:chExt cx="6808568" cy="5355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16395E-6BFD-CFBB-DC38-E60E020D7AB9}"/>
                </a:ext>
              </a:extLst>
            </p:cNvPr>
            <p:cNvGrpSpPr/>
            <p:nvPr/>
          </p:nvGrpSpPr>
          <p:grpSpPr>
            <a:xfrm>
              <a:off x="440703" y="0"/>
              <a:ext cx="6367864" cy="5355200"/>
              <a:chOff x="0" y="0"/>
              <a:chExt cx="845687" cy="7112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684B36B9-D7B0-FFBB-D3AA-7210C9C0587A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6">
                <a:extLst>
                  <a:ext uri="{FF2B5EF4-FFF2-40B4-BE49-F238E27FC236}">
                    <a16:creationId xmlns:a16="http://schemas.microsoft.com/office/drawing/2014/main" id="{DE1917F9-56F5-18EE-B329-5079F58742C9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1C7B1939-EF91-DC81-0114-6CED8DE93353}"/>
                </a:ext>
              </a:extLst>
            </p:cNvPr>
            <p:cNvGrpSpPr/>
            <p:nvPr/>
          </p:nvGrpSpPr>
          <p:grpSpPr>
            <a:xfrm rot="-10800000">
              <a:off x="0" y="2503414"/>
              <a:ext cx="2722171" cy="2289271"/>
              <a:chOff x="0" y="0"/>
              <a:chExt cx="845687" cy="711200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11B15CD8-B0E3-C2A5-DAD2-BFB3F787C09F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solidFill>
                <a:srgbClr val="011B31"/>
              </a:solidFill>
            </p:spPr>
          </p:sp>
          <p:sp>
            <p:nvSpPr>
              <p:cNvPr id="11" name="TextBox 9">
                <a:extLst>
                  <a:ext uri="{FF2B5EF4-FFF2-40B4-BE49-F238E27FC236}">
                    <a16:creationId xmlns:a16="http://schemas.microsoft.com/office/drawing/2014/main" id="{7961EEAD-4E96-E24B-DF1F-D649E038326A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91881F40-092B-6E78-5238-030967A67DE7}"/>
                </a:ext>
              </a:extLst>
            </p:cNvPr>
            <p:cNvGrpSpPr/>
            <p:nvPr/>
          </p:nvGrpSpPr>
          <p:grpSpPr>
            <a:xfrm>
              <a:off x="274720" y="3886272"/>
              <a:ext cx="863654" cy="726310"/>
              <a:chOff x="0" y="0"/>
              <a:chExt cx="845687" cy="711200"/>
            </a:xfrm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2950F6B2-E7AA-2EF9-2F99-3031BC2D36E1}"/>
                  </a:ext>
                </a:extLst>
              </p:cNvPr>
              <p:cNvSpPr/>
              <p:nvPr/>
            </p:nvSpPr>
            <p:spPr>
              <a:xfrm>
                <a:off x="0" y="0"/>
                <a:ext cx="845687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45687" h="711200">
                    <a:moveTo>
                      <a:pt x="422844" y="0"/>
                    </a:moveTo>
                    <a:lnTo>
                      <a:pt x="845687" y="711200"/>
                    </a:lnTo>
                    <a:lnTo>
                      <a:pt x="0" y="711200"/>
                    </a:lnTo>
                    <a:lnTo>
                      <a:pt x="42284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12E0BBC-CFB4-B073-586F-F5CC74BF0D29}"/>
                  </a:ext>
                </a:extLst>
              </p:cNvPr>
              <p:cNvSpPr txBox="1"/>
              <p:nvPr/>
            </p:nvSpPr>
            <p:spPr>
              <a:xfrm>
                <a:off x="132139" y="292100"/>
                <a:ext cx="581410" cy="3683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933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DBD6DF-A33D-1FA7-74B0-77EABB550CAD}"/>
              </a:ext>
            </a:extLst>
          </p:cNvPr>
          <p:cNvSpPr txBox="1"/>
          <p:nvPr/>
        </p:nvSpPr>
        <p:spPr>
          <a:xfrm>
            <a:off x="371806" y="266114"/>
            <a:ext cx="4602314" cy="663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200" dirty="0">
                <a:solidFill>
                  <a:srgbClr val="011B31"/>
                </a:solidFill>
                <a:latin typeface="Sitka Subheading Semibold" pitchFamily="2" charset="0"/>
                <a:ea typeface="Ekushey Durga Bold"/>
                <a:cs typeface="Times New Roman" panose="02020603050405020304" pitchFamily="18" charset="0"/>
                <a:sym typeface="Ekushey Durga Bold"/>
              </a:rPr>
              <a:t>Team Details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D02F672C-9C05-88DD-F4FE-BD442BA0F093}"/>
              </a:ext>
            </a:extLst>
          </p:cNvPr>
          <p:cNvSpPr/>
          <p:nvPr/>
        </p:nvSpPr>
        <p:spPr>
          <a:xfrm>
            <a:off x="371805" y="1041400"/>
            <a:ext cx="4200195" cy="0"/>
          </a:xfrm>
          <a:prstGeom prst="line">
            <a:avLst/>
          </a:prstGeom>
          <a:ln w="31750" cap="flat" cmpd="sng">
            <a:gradFill flip="none" rotWithShape="1">
              <a:gsLst>
                <a:gs pos="51700">
                  <a:srgbClr val="2D92C9"/>
                </a:gs>
                <a:gs pos="0">
                  <a:srgbClr val="5DE0E6">
                    <a:alpha val="83000"/>
                  </a:srgbClr>
                </a:gs>
                <a:gs pos="100000">
                  <a:srgbClr val="004AAD">
                    <a:alpha val="83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933" dirty="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CAE797A-9958-A783-D797-90F6863E241D}"/>
              </a:ext>
            </a:extLst>
          </p:cNvPr>
          <p:cNvSpPr txBox="1"/>
          <p:nvPr/>
        </p:nvSpPr>
        <p:spPr>
          <a:xfrm>
            <a:off x="711200" y="1414553"/>
            <a:ext cx="11352640" cy="3447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leader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Mr. Anubhav Tripathi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AI-ML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1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Mr. Harshit Singh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CSE-DS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2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Ms. Archi Shivhare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3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Ms. Anushka Tyagi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4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Ms. Payal Rajput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</a:t>
            </a:r>
          </a:p>
          <a:p>
            <a:pPr marL="304815" indent="-304815">
              <a:buFont typeface="Arial" panose="020B0604020202020204" pitchFamily="34" charset="0"/>
              <a:buChar char="•"/>
            </a:pP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Member 5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Mr. Kumar Satyajeet Singh</a:t>
            </a:r>
            <a:b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</a:b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Branch : CSE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E68F7C7-2D9C-F5E3-B44D-7F10EEB9324D}"/>
              </a:ext>
            </a:extLst>
          </p:cNvPr>
          <p:cNvSpPr txBox="1"/>
          <p:nvPr/>
        </p:nvSpPr>
        <p:spPr>
          <a:xfrm>
            <a:off x="1066800" y="5280129"/>
            <a:ext cx="11352640" cy="574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Team Mentor Name 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: Dr. Vishnu Sharma, Dr. Jaya Sinha                           </a:t>
            </a:r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Category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 : Software</a:t>
            </a:r>
          </a:p>
          <a:p>
            <a:pPr algn="l"/>
            <a:r>
              <a:rPr lang="en-US" sz="1867" b="1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Expertise</a:t>
            </a:r>
            <a:r>
              <a:rPr lang="en-US" sz="1867" dirty="0">
                <a:latin typeface="Sitka Banner" pitchFamily="2" charset="0"/>
                <a:ea typeface="Ekushey Durga Bold"/>
                <a:cs typeface="Ekushey Durga Bold"/>
                <a:sym typeface="Ekushey Durga Bold"/>
              </a:rPr>
              <a:t> : Machine Learning &amp; Deep Learning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1E94555E-EBAE-AF02-7519-9911CCD0C761}"/>
              </a:ext>
            </a:extLst>
          </p:cNvPr>
          <p:cNvSpPr/>
          <p:nvPr/>
        </p:nvSpPr>
        <p:spPr>
          <a:xfrm>
            <a:off x="6540500" y="1651000"/>
            <a:ext cx="3073400" cy="2529400"/>
          </a:xfrm>
          <a:custGeom>
            <a:avLst/>
            <a:gdLst/>
            <a:ahLst/>
            <a:cxnLst/>
            <a:rect l="l" t="t" r="r" b="b"/>
            <a:pathLst>
              <a:path w="5143500" h="41148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5ADD0A-2C85-8279-4C96-D0B89DDD513C}"/>
              </a:ext>
            </a:extLst>
          </p:cNvPr>
          <p:cNvSpPr/>
          <p:nvPr/>
        </p:nvSpPr>
        <p:spPr>
          <a:xfrm>
            <a:off x="863600" y="5105400"/>
            <a:ext cx="9062578" cy="1001225"/>
          </a:xfrm>
          <a:prstGeom prst="roundRect">
            <a:avLst>
              <a:gd name="adj" fmla="val 18430"/>
            </a:avLst>
          </a:prstGeom>
          <a:noFill/>
          <a:ln w="9525">
            <a:solidFill>
              <a:srgbClr val="011B3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933" dirty="0"/>
          </a:p>
        </p:txBody>
      </p:sp>
      <p:pic>
        <p:nvPicPr>
          <p:cNvPr id="20" name="Google Shape;93;p2">
            <a:extLst>
              <a:ext uri="{FF2B5EF4-FFF2-40B4-BE49-F238E27FC236}">
                <a16:creationId xmlns:a16="http://schemas.microsoft.com/office/drawing/2014/main" id="{BF1EEFF8-FFCF-0C3B-897C-88DB31BFAE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4048" y="17650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35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1180</Words>
  <Application>Microsoft Office PowerPoint</Application>
  <PresentationFormat>Widescreen</PresentationFormat>
  <Paragraphs>101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Sitka Banner</vt:lpstr>
      <vt:lpstr>Sitka Display</vt:lpstr>
      <vt:lpstr>Sitka Display </vt:lpstr>
      <vt:lpstr>Sitka Subheading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- Page 1</dc:title>
  <dc:creator>AICTE</dc:creator>
  <cp:lastModifiedBy>Anubhav Tripathi</cp:lastModifiedBy>
  <cp:revision>7</cp:revision>
  <dcterms:created xsi:type="dcterms:W3CDTF">2024-08-01T05:55:20Z</dcterms:created>
  <dcterms:modified xsi:type="dcterms:W3CDTF">2024-09-30T06:18:11Z</dcterms:modified>
</cp:coreProperties>
</file>