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448" r:id="rId4"/>
    <p:sldId id="630" r:id="rId5"/>
    <p:sldId id="634" r:id="rId6"/>
    <p:sldId id="635" r:id="rId7"/>
    <p:sldId id="770" r:id="rId8"/>
    <p:sldId id="772" r:id="rId9"/>
    <p:sldId id="749" r:id="rId10"/>
    <p:sldId id="750" r:id="rId11"/>
    <p:sldId id="766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 autoAdjust="0"/>
    <p:restoredTop sz="96327" autoAdjust="0"/>
  </p:normalViewPr>
  <p:slideViewPr>
    <p:cSldViewPr snapToGrid="0" snapToObjects="1">
      <p:cViewPr>
        <p:scale>
          <a:sx n="97" d="100"/>
          <a:sy n="97" d="100"/>
        </p:scale>
        <p:origin x="1206" y="585"/>
      </p:cViewPr>
      <p:guideLst>
        <p:guide orient="horz" pos="917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2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7FB632-E184-7666-39E1-E110A262C741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59BB11-EEA2-81AD-384E-F5F025D7866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34C9453-C4A0-F71A-1056-5DD65A17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0EC7DF-0F8A-5D7B-E22C-1A40AA65EDBE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1EDAED-5DD2-56E7-3C6C-25BAC098C57B}"/>
              </a:ext>
            </a:extLst>
          </p:cNvPr>
          <p:cNvGrpSpPr/>
          <p:nvPr userDrawn="1"/>
        </p:nvGrpSpPr>
        <p:grpSpPr>
          <a:xfrm>
            <a:off x="76678" y="4686258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0E6942-2438-50AB-332C-CFB812E76B36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8FC632-F986-73FF-E876-04E9A6A2EE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E1BF1C-17C5-8228-CF4B-E4EE7DADE3DB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B2D83-861C-5B71-D703-FB71287C51FF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F777-FBF0-64C6-BA3A-4EF0E17A1B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C9565-8463-003E-CDCF-BCB46083875B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14573-1E74-F3D8-7D8E-91D0C234BA1E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6B751-3B8C-7845-9036-C81E0C171A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1A685C-C63A-348C-5374-78D87EEEDD51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17-archive-download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jdk.java.net/instal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Introduction to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Java Development Kit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the Oracle JDK, which is available here:</a:t>
            </a:r>
          </a:p>
          <a:p>
            <a:pPr lvl="1"/>
            <a:r>
              <a:rPr lang="en-GB" dirty="0">
                <a:hlinkClick r:id="rId3"/>
              </a:rPr>
              <a:t>https://www.oracle.com/java/technologies/javase/jdk17-archive-downloads.html</a:t>
            </a:r>
            <a:r>
              <a:rPr lang="en-GB" dirty="0"/>
              <a:t>  </a:t>
            </a:r>
          </a:p>
          <a:p>
            <a:pPr lvl="1"/>
            <a:endParaRPr lang="en-GB" dirty="0"/>
          </a:p>
          <a:p>
            <a:r>
              <a:rPr lang="en-GB" dirty="0"/>
              <a:t>Alternatively, you can install OpenJDK, which is available here:</a:t>
            </a:r>
          </a:p>
          <a:p>
            <a:pPr lvl="1"/>
            <a:r>
              <a:rPr lang="en-GB" dirty="0">
                <a:hlinkClick r:id="rId4"/>
              </a:rPr>
              <a:t>https://openjdk.java.net/install/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You must also set two environment variables: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- must point to your JDK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- must include your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IntelliJ IDEA Ultimate Edition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install IntelliJ IDEA Ultimate Edition from here:</a:t>
            </a:r>
          </a:p>
          <a:p>
            <a:pPr lvl="1"/>
            <a:r>
              <a:rPr lang="en-GB" dirty="0">
                <a:hlinkClick r:id="rId3"/>
              </a:rPr>
              <a:t>https://www.jetbrains.com/idea/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Make sure you install the Ultimate Edition</a:t>
            </a:r>
          </a:p>
          <a:p>
            <a:pPr lvl="1"/>
            <a:r>
              <a:rPr lang="en-GB" dirty="0"/>
              <a:t>You can install a free 30-day trial if you like</a:t>
            </a:r>
          </a:p>
          <a:p>
            <a:pPr lvl="1"/>
            <a:endParaRPr lang="en-GB" dirty="0"/>
          </a:p>
          <a:p>
            <a:r>
              <a:rPr lang="en-GB" dirty="0"/>
              <a:t>We'll use IntelliJ IDEA to create and run Spring Boot apps</a:t>
            </a:r>
          </a:p>
        </p:txBody>
      </p:sp>
    </p:spTree>
    <p:extLst>
      <p:ext uri="{BB962C8B-B14F-4D97-AF65-F5344CB8AC3E}">
        <p14:creationId xmlns:p14="http://schemas.microsoft.com/office/powerpoint/2010/main" val="3280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</a:t>
            </a:r>
            <a:r>
              <a:rPr lang="en-GB" dirty="0">
                <a:solidFill>
                  <a:schemeClr val="bg1"/>
                </a:solidFill>
              </a:rPr>
              <a:t>n </a:t>
            </a:r>
            <a:r>
              <a:rPr lang="en-GB" sz="3000" dirty="0">
                <a:solidFill>
                  <a:schemeClr val="bg1"/>
                </a:solidFill>
              </a:rPr>
              <a:t>1. Overview of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is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Getting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Spring Boot documentation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can you do with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/>
              <a:t>Spring Boot in the enterprise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is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 is a popular Java-based framework from Pivotal</a:t>
            </a:r>
          </a:p>
          <a:p>
            <a:pPr lvl="1"/>
            <a:r>
              <a:rPr lang="en-GB" dirty="0"/>
              <a:t>Simplifies creating and running enterprise applications</a:t>
            </a:r>
          </a:p>
          <a:p>
            <a:pPr lvl="1"/>
            <a:endParaRPr lang="en-GB" dirty="0"/>
          </a:p>
          <a:p>
            <a:r>
              <a:rPr lang="en-GB" dirty="0"/>
              <a:t>Allows you to create completely standalone applications</a:t>
            </a:r>
          </a:p>
          <a:p>
            <a:pPr lvl="1"/>
            <a:r>
              <a:rPr lang="en-GB" dirty="0"/>
              <a:t>Applications can contain built-in servers, e.g. Tomcat or Jetty</a:t>
            </a:r>
          </a:p>
          <a:p>
            <a:pPr lvl="1"/>
            <a:r>
              <a:rPr lang="en-GB" dirty="0"/>
              <a:t>No need for an external web server host to run on</a:t>
            </a:r>
          </a:p>
          <a:p>
            <a:pPr lvl="1"/>
            <a:r>
              <a:rPr lang="en-GB" dirty="0"/>
              <a:t>You can just run a Spring Boot application as a regular Java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4748" y="3484628"/>
            <a:ext cx="67473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–jar MySpringBootApp.jar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Getting Spring Boot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the Spring Boot project here:</a:t>
            </a:r>
          </a:p>
          <a:p>
            <a:pPr lvl="1"/>
            <a:r>
              <a:rPr lang="en-GB" sz="1800" dirty="0">
                <a:hlinkClick r:id="rId3"/>
              </a:rPr>
              <a:t>https://spring.io/projects/spring-boot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10B00-E82A-2ECE-11C8-ED4B9FCAD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41" y="1611581"/>
            <a:ext cx="5073322" cy="33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Spring Boot Documentation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Extensive Spring Boot documentation is available here:</a:t>
            </a:r>
          </a:p>
          <a:p>
            <a:pPr lvl="1"/>
            <a:r>
              <a:rPr lang="en-GB" sz="1800" dirty="0">
                <a:hlinkClick r:id="rId3"/>
              </a:rPr>
              <a:t>https://docs.spring.io/spring-boot/docs/current/reference/htmlsingle/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CC673-E7FD-2467-3284-FC0ACD1C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41" y="1611581"/>
            <a:ext cx="5073322" cy="33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Can You Do With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has extensive APIs that address all aspects of contemporary systems</a:t>
            </a:r>
          </a:p>
          <a:p>
            <a:pPr lvl="1"/>
            <a:r>
              <a:rPr lang="en-GB" dirty="0"/>
              <a:t>REST services and Web applications </a:t>
            </a:r>
          </a:p>
          <a:p>
            <a:pPr lvl="1"/>
            <a:r>
              <a:rPr lang="en-GB" dirty="0"/>
              <a:t>SQL and NoSQL data sources</a:t>
            </a:r>
          </a:p>
          <a:p>
            <a:pPr lvl="1"/>
            <a:r>
              <a:rPr lang="en-GB" dirty="0"/>
              <a:t>Messaging, e.g. with Kafka</a:t>
            </a:r>
          </a:p>
          <a:p>
            <a:pPr lvl="1"/>
            <a:r>
              <a:rPr lang="en-GB" dirty="0"/>
              <a:t>Spring Batch</a:t>
            </a:r>
          </a:p>
          <a:p>
            <a:pPr lvl="1"/>
            <a:r>
              <a:rPr lang="en-GB" dirty="0"/>
              <a:t>Spring Cloud</a:t>
            </a:r>
          </a:p>
          <a:p>
            <a:pPr lvl="1"/>
            <a:r>
              <a:rPr lang="en-GB" dirty="0"/>
              <a:t>Web sockets</a:t>
            </a:r>
          </a:p>
          <a:p>
            <a:pPr lvl="1"/>
            <a:r>
              <a:rPr lang="en-GB" dirty="0"/>
              <a:t>Plus testing, security, logging,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in the Enterprise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EA8CC1-4D18-4535-9DC2-C09413B095EE}"/>
              </a:ext>
            </a:extLst>
          </p:cNvPr>
          <p:cNvSpPr/>
          <p:nvPr/>
        </p:nvSpPr>
        <p:spPr>
          <a:xfrm>
            <a:off x="4112750" y="1506176"/>
            <a:ext cx="1668882" cy="2433917"/>
          </a:xfrm>
          <a:prstGeom prst="round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7159FD-D85F-4F08-BE84-A98640A6CF87}"/>
              </a:ext>
            </a:extLst>
          </p:cNvPr>
          <p:cNvSpPr/>
          <p:nvPr/>
        </p:nvSpPr>
        <p:spPr>
          <a:xfrm>
            <a:off x="1927213" y="1499722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UI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9F070F-7D03-4C79-88D7-C127CD06CA1E}"/>
              </a:ext>
            </a:extLst>
          </p:cNvPr>
          <p:cNvCxnSpPr>
            <a:cxnSpLocks/>
          </p:cNvCxnSpPr>
          <p:nvPr/>
        </p:nvCxnSpPr>
        <p:spPr>
          <a:xfrm>
            <a:off x="3047015" y="2046913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49B30-646B-44E7-8391-1EC360B3A671}"/>
              </a:ext>
            </a:extLst>
          </p:cNvPr>
          <p:cNvCxnSpPr>
            <a:cxnSpLocks/>
          </p:cNvCxnSpPr>
          <p:nvPr/>
        </p:nvCxnSpPr>
        <p:spPr>
          <a:xfrm>
            <a:off x="5789343" y="2025943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A1BA1E94-07F6-4965-A613-E11430640DD8}"/>
              </a:ext>
            </a:extLst>
          </p:cNvPr>
          <p:cNvSpPr/>
          <p:nvPr/>
        </p:nvSpPr>
        <p:spPr>
          <a:xfrm>
            <a:off x="6841816" y="1690995"/>
            <a:ext cx="1605892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5F1D6D-4590-4684-842A-5489D1E505FB}"/>
              </a:ext>
            </a:extLst>
          </p:cNvPr>
          <p:cNvSpPr/>
          <p:nvPr/>
        </p:nvSpPr>
        <p:spPr>
          <a:xfrm>
            <a:off x="1927213" y="2845711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Other clients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05E92-7610-4EC0-9F8C-6D99C4DF804A}"/>
              </a:ext>
            </a:extLst>
          </p:cNvPr>
          <p:cNvCxnSpPr>
            <a:cxnSpLocks/>
          </p:cNvCxnSpPr>
          <p:nvPr/>
        </p:nvCxnSpPr>
        <p:spPr>
          <a:xfrm>
            <a:off x="3047015" y="340912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2AD8B72-33C3-45BE-86D6-51D1231C3570}"/>
              </a:ext>
            </a:extLst>
          </p:cNvPr>
          <p:cNvSpPr/>
          <p:nvPr/>
        </p:nvSpPr>
        <p:spPr>
          <a:xfrm rot="16200000">
            <a:off x="7365530" y="2621562"/>
            <a:ext cx="562062" cy="1602294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b="1" dirty="0"/>
              <a:t>Queue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CA853-2978-4168-9685-B89C6FCE57EB}"/>
              </a:ext>
            </a:extLst>
          </p:cNvPr>
          <p:cNvCxnSpPr>
            <a:cxnSpLocks/>
          </p:cNvCxnSpPr>
          <p:nvPr/>
        </p:nvCxnSpPr>
        <p:spPr>
          <a:xfrm>
            <a:off x="5781632" y="3409126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Section 2: Tooling Up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the Java Development Kit (JDK)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IntelliJ IDEA Ultimate Edition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0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We're going to use the following tools: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Java Standard Edition Development Kit (JDK) version 17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IntelliJ IDEA Ultimate Edition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set up these tools…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5667</TotalTime>
  <Words>441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Lucida Console</vt:lpstr>
      <vt:lpstr>Univers</vt:lpstr>
      <vt:lpstr>Standard_LiveLessons_2017</vt:lpstr>
      <vt:lpstr>Introduction to Spring Boot</vt:lpstr>
      <vt:lpstr>Section 1. Overview of Spring Boot</vt:lpstr>
      <vt:lpstr>What is Spring Boot?</vt:lpstr>
      <vt:lpstr>Getting Spring Boot</vt:lpstr>
      <vt:lpstr>Spring Boot Documentation</vt:lpstr>
      <vt:lpstr>What Can You Do With Spring Boot?</vt:lpstr>
      <vt:lpstr>Spring Boot in the Enterprise</vt:lpstr>
      <vt:lpstr>Section 2: Tooling Up</vt:lpstr>
      <vt:lpstr>Overview</vt:lpstr>
      <vt:lpstr>Setting up the Java Development Kit</vt:lpstr>
      <vt:lpstr>Setting up IntelliJ IDEA Ultimate Edition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226</cp:revision>
  <dcterms:created xsi:type="dcterms:W3CDTF">2015-09-28T19:52:00Z</dcterms:created>
  <dcterms:modified xsi:type="dcterms:W3CDTF">2023-02-12T00:44:20Z</dcterms:modified>
</cp:coreProperties>
</file>