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771" r:id="rId3"/>
    <p:sldId id="738" r:id="rId4"/>
    <p:sldId id="739" r:id="rId5"/>
    <p:sldId id="774" r:id="rId6"/>
    <p:sldId id="717" r:id="rId7"/>
    <p:sldId id="725" r:id="rId8"/>
    <p:sldId id="726" r:id="rId9"/>
    <p:sldId id="727" r:id="rId10"/>
    <p:sldId id="775" r:id="rId11"/>
    <p:sldId id="777" r:id="rId12"/>
    <p:sldId id="778" r:id="rId13"/>
    <p:sldId id="779" r:id="rId14"/>
    <p:sldId id="780" r:id="rId15"/>
    <p:sldId id="782" r:id="rId16"/>
    <p:sldId id="733" r:id="rId17"/>
    <p:sldId id="734" r:id="rId18"/>
    <p:sldId id="735" r:id="rId19"/>
    <p:sldId id="736" r:id="rId20"/>
    <p:sldId id="685" r:id="rId21"/>
    <p:sldId id="688" r:id="rId22"/>
    <p:sldId id="676" r:id="rId23"/>
    <p:sldId id="694" r:id="rId24"/>
    <p:sldId id="77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B8D"/>
    <a:srgbClr val="66CCFF"/>
    <a:srgbClr val="A5C5D0"/>
    <a:srgbClr val="157FA4"/>
    <a:srgbClr val="157FA1"/>
    <a:srgbClr val="FFCC29"/>
    <a:srgbClr val="FFD757"/>
    <a:srgbClr val="74A9BA"/>
    <a:srgbClr val="FFC000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08" autoAdjust="0"/>
    <p:restoredTop sz="96327" autoAdjust="0"/>
  </p:normalViewPr>
  <p:slideViewPr>
    <p:cSldViewPr snapToGrid="0" snapToObjects="1">
      <p:cViewPr varScale="1">
        <p:scale>
          <a:sx n="109" d="100"/>
          <a:sy n="109" d="100"/>
        </p:scale>
        <p:origin x="54" y="390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9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21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7970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3B1234-1115-A137-5742-35C59B5F4C05}"/>
              </a:ext>
            </a:extLst>
          </p:cNvPr>
          <p:cNvGrpSpPr/>
          <p:nvPr userDrawn="1"/>
        </p:nvGrpSpPr>
        <p:grpSpPr>
          <a:xfrm>
            <a:off x="76678" y="4578933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BFE663-64E4-E018-DB9A-FB47ABF858EB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ADC5E1-F4D1-2062-D8F9-740048C18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65FE5-5FBC-74B9-DBF0-E3AAAE0A5A6F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4A72E2-D207-F38D-A04E-51E6331E4BBD}"/>
              </a:ext>
            </a:extLst>
          </p:cNvPr>
          <p:cNvGrpSpPr/>
          <p:nvPr userDrawn="1"/>
        </p:nvGrpSpPr>
        <p:grpSpPr>
          <a:xfrm>
            <a:off x="76678" y="4686258"/>
            <a:ext cx="1515337" cy="386752"/>
            <a:chOff x="76678" y="4694766"/>
            <a:chExt cx="1515337" cy="3867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DCC0E5-D847-CF9A-CC2E-0B40A24507A8}"/>
                </a:ext>
              </a:extLst>
            </p:cNvPr>
            <p:cNvSpPr/>
            <p:nvPr userDrawn="1"/>
          </p:nvSpPr>
          <p:spPr bwMode="auto">
            <a:xfrm>
              <a:off x="76678" y="4694766"/>
              <a:ext cx="1515337" cy="386752"/>
            </a:xfrm>
            <a:prstGeom prst="rect">
              <a:avLst/>
            </a:prstGeom>
            <a:solidFill>
              <a:srgbClr val="8A8B8D"/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F24BF6-8465-7CF3-7043-CA31A710B3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33" y="4739563"/>
              <a:ext cx="307000" cy="2919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44B6C0-7063-0A6E-1A97-2CF2D1D461E3}"/>
                </a:ext>
              </a:extLst>
            </p:cNvPr>
            <p:cNvSpPr txBox="1"/>
            <p:nvPr userDrawn="1"/>
          </p:nvSpPr>
          <p:spPr>
            <a:xfrm>
              <a:off x="436809" y="4772309"/>
              <a:ext cx="705531" cy="1616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chemeClr val="bg1"/>
                  </a:solidFill>
                  <a:latin typeface="Univers" panose="020B0503020202020204" pitchFamily="34" charset="0"/>
                </a:rPr>
                <a:t>olsen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53B18C-32AE-6873-F439-82F4377E1446}"/>
              </a:ext>
            </a:extLst>
          </p:cNvPr>
          <p:cNvSpPr/>
          <p:nvPr userDrawn="1"/>
        </p:nvSpPr>
        <p:spPr bwMode="auto">
          <a:xfrm>
            <a:off x="59380" y="4700880"/>
            <a:ext cx="1515337" cy="38675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000" b="0" i="0" u="none" strike="noStrike" cap="none" normalizeH="0" baseline="0" dirty="0">
              <a:ln>
                <a:noFill/>
              </a:ln>
              <a:solidFill>
                <a:srgbClr val="66CCFF"/>
              </a:solidFill>
              <a:effectLst/>
              <a:latin typeface="Lucida Console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8C45A-280E-F6C9-1F93-60A7334865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5" y="4745677"/>
            <a:ext cx="307000" cy="291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CB5C6-6C14-3121-53FA-1C84B8A5A181}"/>
              </a:ext>
            </a:extLst>
          </p:cNvPr>
          <p:cNvSpPr txBox="1"/>
          <p:nvPr userDrawn="1"/>
        </p:nvSpPr>
        <p:spPr>
          <a:xfrm>
            <a:off x="419511" y="4778423"/>
            <a:ext cx="1074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>
                <a:solidFill>
                  <a:srgbClr val="66CCFF"/>
                </a:solidFill>
                <a:latin typeface="Univers" panose="020B0503020202020204" pitchFamily="34" charset="0"/>
              </a:rPr>
              <a:t>olsen software</a:t>
            </a:r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Spring Boot Applications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console application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application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 (2 of 2)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This is the application output</a:t>
            </a:r>
          </a:p>
          <a:p>
            <a:pPr lvl="1"/>
            <a:r>
              <a:rPr lang="en-GB" dirty="0">
                <a:sym typeface="Wingdings" pitchFamily="2" charset="2"/>
              </a:rPr>
              <a:t>Displays a "Spring Boot" banner</a:t>
            </a:r>
          </a:p>
          <a:p>
            <a:pPr lvl="1"/>
            <a:r>
              <a:rPr lang="en-GB" dirty="0">
                <a:sym typeface="Wingdings" pitchFamily="2" charset="2"/>
              </a:rPr>
              <a:t>The app terminates immediately, because it's so simple </a:t>
            </a:r>
            <a:r>
              <a:rPr lang="en-GB" sz="1600" dirty="0">
                <a:sym typeface="Wingdings" pitchFamily="2" charset="2"/>
              </a:rPr>
              <a:t>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FE0F0-6B43-46C9-9C18-85181668C335}"/>
              </a:ext>
            </a:extLst>
          </p:cNvPr>
          <p:cNvSpPr/>
          <p:nvPr/>
        </p:nvSpPr>
        <p:spPr>
          <a:xfrm>
            <a:off x="1626848" y="2012672"/>
            <a:ext cx="7300583" cy="112318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1F174-E379-C3A7-DB60-9E07CCBB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73" y="2039050"/>
            <a:ext cx="7253382" cy="10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Creating a Web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web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web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Adding web content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Pinging the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740AD-EEAD-F1F6-4E6D-472D3B6BD743}"/>
              </a:ext>
            </a:extLst>
          </p:cNvPr>
          <p:cNvSpPr txBox="1"/>
          <p:nvPr/>
        </p:nvSpPr>
        <p:spPr>
          <a:xfrm>
            <a:off x="1468193" y="4717989"/>
            <a:ext cx="7624292" cy="369332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project:  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demo-simpleapp-web</a:t>
            </a:r>
          </a:p>
        </p:txBody>
      </p:sp>
    </p:spTree>
    <p:extLst>
      <p:ext uri="{BB962C8B-B14F-4D97-AF65-F5344CB8AC3E}">
        <p14:creationId xmlns:p14="http://schemas.microsoft.com/office/powerpoint/2010/main" val="329255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are typically "web apps"</a:t>
            </a:r>
          </a:p>
          <a:p>
            <a:pPr lvl="1"/>
            <a:r>
              <a:rPr lang="en-GB" dirty="0"/>
              <a:t>Listen for HTTP requests from web client (e.g. a browser)</a:t>
            </a:r>
          </a:p>
          <a:p>
            <a:pPr lvl="1"/>
            <a:r>
              <a:rPr lang="en-GB" dirty="0"/>
              <a:t>Return static or dynamic content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see how to return </a:t>
            </a:r>
            <a:r>
              <a:rPr lang="en-GB" b="1" dirty="0"/>
              <a:t>static</a:t>
            </a:r>
            <a:r>
              <a:rPr lang="en-GB" dirty="0"/>
              <a:t> </a:t>
            </a:r>
            <a:r>
              <a:rPr lang="en-GB" b="1" dirty="0"/>
              <a:t>content</a:t>
            </a:r>
            <a:r>
              <a:rPr lang="en-GB" dirty="0"/>
              <a:t> for now</a:t>
            </a:r>
          </a:p>
          <a:p>
            <a:pPr lvl="1"/>
            <a:r>
              <a:rPr lang="en-GB" dirty="0"/>
              <a:t>Later we'll see how to return dynamic content, via REST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21D88A-CAE0-4F8F-A668-0BADDB903EA1}"/>
              </a:ext>
            </a:extLst>
          </p:cNvPr>
          <p:cNvSpPr/>
          <p:nvPr/>
        </p:nvSpPr>
        <p:spPr>
          <a:xfrm>
            <a:off x="601313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Spring Boot web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C72E8A-649D-4B09-98BF-ED976D31E93E}"/>
              </a:ext>
            </a:extLst>
          </p:cNvPr>
          <p:cNvSpPr/>
          <p:nvPr/>
        </p:nvSpPr>
        <p:spPr>
          <a:xfrm>
            <a:off x="1915802" y="2134691"/>
            <a:ext cx="1475365" cy="1424796"/>
          </a:xfrm>
          <a:prstGeom prst="roundRect">
            <a:avLst/>
          </a:prstGeom>
          <a:solidFill>
            <a:srgbClr val="157FA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Web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B5BD0-0F40-4538-8433-E6C0AF423FB5}"/>
              </a:ext>
            </a:extLst>
          </p:cNvPr>
          <p:cNvSpPr txBox="1"/>
          <p:nvPr/>
        </p:nvSpPr>
        <p:spPr>
          <a:xfrm>
            <a:off x="3912938" y="2143388"/>
            <a:ext cx="146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request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87B4456-B09C-4824-88C8-2DFA1FA543BE}"/>
              </a:ext>
            </a:extLst>
          </p:cNvPr>
          <p:cNvSpPr/>
          <p:nvPr/>
        </p:nvSpPr>
        <p:spPr>
          <a:xfrm>
            <a:off x="3401442" y="2424218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CB951DD-AD85-4ABA-A28A-AF9427009316}"/>
              </a:ext>
            </a:extLst>
          </p:cNvPr>
          <p:cNvSpPr/>
          <p:nvPr/>
        </p:nvSpPr>
        <p:spPr>
          <a:xfrm flipH="1">
            <a:off x="3401442" y="2865633"/>
            <a:ext cx="2611690" cy="297951"/>
          </a:xfrm>
          <a:prstGeom prst="rightArrow">
            <a:avLst/>
          </a:prstGeom>
          <a:solidFill>
            <a:srgbClr val="FBE66B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F2F45-DE20-4670-90E0-A2656D558FCD}"/>
              </a:ext>
            </a:extLst>
          </p:cNvPr>
          <p:cNvSpPr txBox="1"/>
          <p:nvPr/>
        </p:nvSpPr>
        <p:spPr>
          <a:xfrm>
            <a:off x="3402969" y="3102151"/>
            <a:ext cx="262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79646"/>
                </a:solidFill>
              </a:rPr>
              <a:t>HTTP response</a:t>
            </a:r>
          </a:p>
          <a:p>
            <a:pPr algn="ctr"/>
            <a:r>
              <a:rPr lang="en-GB" b="1" dirty="0">
                <a:solidFill>
                  <a:srgbClr val="F79646"/>
                </a:solidFill>
              </a:rPr>
              <a:t>Static or dynamic content</a:t>
            </a:r>
          </a:p>
        </p:txBody>
      </p:sp>
    </p:spTree>
    <p:extLst>
      <p:ext uri="{BB962C8B-B14F-4D97-AF65-F5344CB8AC3E}">
        <p14:creationId xmlns:p14="http://schemas.microsoft.com/office/powerpoint/2010/main" val="241666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Boot Web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17</a:t>
            </a:r>
          </a:p>
          <a:p>
            <a:pPr lvl="1"/>
            <a:r>
              <a:rPr lang="en-GB" dirty="0"/>
              <a:t>Java version - 17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42517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Expand </a:t>
            </a:r>
            <a:r>
              <a:rPr lang="en-GB" b="1" dirty="0"/>
              <a:t>Web</a:t>
            </a:r>
            <a:r>
              <a:rPr lang="en-GB" dirty="0"/>
              <a:t> and select </a:t>
            </a:r>
            <a:r>
              <a:rPr lang="en-GB" b="1" dirty="0"/>
              <a:t>Spring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C2E28-E9E9-D9F3-DFD3-0BC80BCA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635" y="1614107"/>
            <a:ext cx="6055931" cy="33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6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Web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is a </a:t>
            </a:r>
            <a:br>
              <a:rPr lang="en-GB" dirty="0"/>
            </a:br>
            <a:r>
              <a:rPr lang="en-GB" dirty="0"/>
              <a:t>regular Maven </a:t>
            </a:r>
            <a:r>
              <a:rPr lang="en-GB" b="1" dirty="0"/>
              <a:t>web</a:t>
            </a:r>
            <a:r>
              <a:rPr lang="en-GB" dirty="0"/>
              <a:t> project: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74F12-2434-F81D-DDAF-CDD3EA40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56" y="953146"/>
            <a:ext cx="3345375" cy="396997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5C334-0648-4EE1-AC66-F3D48B7B70C9}"/>
              </a:ext>
            </a:extLst>
          </p:cNvPr>
          <p:cNvSpPr txBox="1"/>
          <p:nvPr/>
        </p:nvSpPr>
        <p:spPr>
          <a:xfrm>
            <a:off x="2203074" y="3478773"/>
            <a:ext cx="2475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rgbClr val="FF0000"/>
                </a:solidFill>
              </a:rPr>
              <a:t>Put static web content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D43B08-C241-4259-8762-7E9BCF703986}"/>
              </a:ext>
            </a:extLst>
          </p:cNvPr>
          <p:cNvCxnSpPr>
            <a:cxnSpLocks/>
          </p:cNvCxnSpPr>
          <p:nvPr/>
        </p:nvCxnSpPr>
        <p:spPr bwMode="auto">
          <a:xfrm>
            <a:off x="4619569" y="3659877"/>
            <a:ext cx="1368902" cy="352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29CEB7-91BA-5CCC-92B0-556E3A3E5046}"/>
              </a:ext>
            </a:extLst>
          </p:cNvPr>
          <p:cNvSpPr/>
          <p:nvPr/>
        </p:nvSpPr>
        <p:spPr>
          <a:xfrm>
            <a:off x="6004234" y="3593678"/>
            <a:ext cx="2091045" cy="12612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relevant section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8151"/>
            <a:ext cx="6761725" cy="240129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3181" y="2167728"/>
            <a:ext cx="890084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606967" y="1989776"/>
            <a:ext cx="2288350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web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38399" y="3389739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1545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Adding Web Content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add static web content in the following directory: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\main\resources\static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example, add an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file: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F5FBB9-5669-4358-99EA-BE30405E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2379786"/>
            <a:ext cx="6761724" cy="1631858"/>
          </a:xfrm>
          <a:prstGeom prst="rect">
            <a:avLst/>
          </a:prstGeom>
          <a:solidFill>
            <a:srgbClr val="9CFF7D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B05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 lang="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&lt;title&gt;Home&lt;/title&gt;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Hello world!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7397730" y="37654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6536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To run the application:</a:t>
            </a:r>
          </a:p>
          <a:p>
            <a:pPr lvl="1"/>
            <a:r>
              <a:rPr lang="en-GB" dirty="0">
                <a:sym typeface="Wingdings" pitchFamily="2" charset="2"/>
              </a:rPr>
              <a:t>Right-click the Java app file, then click Run</a:t>
            </a:r>
          </a:p>
          <a:p>
            <a:pPr lvl="1"/>
            <a:r>
              <a:rPr lang="en-GB" dirty="0">
                <a:sym typeface="Wingdings" pitchFamily="2" charset="2"/>
              </a:rPr>
              <a:t>Compiles the code, bundles into a JAR, then runs the JAR</a:t>
            </a:r>
          </a:p>
          <a:p>
            <a:pPr lvl="1"/>
            <a:r>
              <a:rPr lang="en-GB" dirty="0">
                <a:sym typeface="Wingdings" pitchFamily="2" charset="2"/>
              </a:rPr>
              <a:t>The application has an embedded Tomcat web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D6BC2-212E-442F-869A-B5C3ECE42C06}"/>
              </a:ext>
            </a:extLst>
          </p:cNvPr>
          <p:cNvSpPr/>
          <p:nvPr/>
        </p:nvSpPr>
        <p:spPr>
          <a:xfrm>
            <a:off x="1626849" y="2378225"/>
            <a:ext cx="7059950" cy="18161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AE6A0A-0275-61D1-ACCE-0C878A0B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98" y="2409803"/>
            <a:ext cx="7046303" cy="165885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3DBE1-D773-4062-876F-8E434B3404FE}"/>
              </a:ext>
            </a:extLst>
          </p:cNvPr>
          <p:cNvSpPr/>
          <p:nvPr/>
        </p:nvSpPr>
        <p:spPr>
          <a:xfrm>
            <a:off x="5558430" y="3842049"/>
            <a:ext cx="3057856" cy="243317"/>
          </a:xfrm>
          <a:prstGeom prst="roundRect">
            <a:avLst>
              <a:gd name="adj" fmla="val 2589"/>
            </a:avLst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Pinging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890661" cy="3547021"/>
          </a:xfrm>
        </p:spPr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Open a browser and go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http://localhost:8080</a:t>
            </a:r>
          </a:p>
          <a:p>
            <a:pPr lvl="1"/>
            <a:r>
              <a:rPr lang="en-GB" dirty="0">
                <a:sym typeface="Wingdings" pitchFamily="2" charset="2"/>
              </a:rPr>
              <a:t>Renders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index.html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itchFamily="2" charset="2"/>
              </a:rPr>
              <a:t> (a </a:t>
            </a:r>
            <a:r>
              <a:rPr lang="en-GB" dirty="0">
                <a:latin typeface="+mj-lt"/>
                <a:sym typeface="Wingdings" pitchFamily="2" charset="2"/>
              </a:rPr>
              <a:t>s</a:t>
            </a:r>
            <a:r>
              <a:rPr lang="en-GB" dirty="0">
                <a:sym typeface="Wingdings" pitchFamily="2" charset="2"/>
              </a:rPr>
              <a:t>tandard welcome page in Java web)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74E31-3F0E-427A-A72D-C4F4C413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20" y="1677072"/>
            <a:ext cx="5384973" cy="305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Console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Understanding the application code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BED01-23C9-B44A-08E7-C34BB97DD819}"/>
              </a:ext>
            </a:extLst>
          </p:cNvPr>
          <p:cNvSpPr txBox="1"/>
          <p:nvPr/>
        </p:nvSpPr>
        <p:spPr>
          <a:xfrm>
            <a:off x="1468193" y="4717989"/>
            <a:ext cx="7624292" cy="369332"/>
          </a:xfrm>
          <a:prstGeom prst="rect">
            <a:avLst/>
          </a:prstGeom>
          <a:solidFill>
            <a:srgbClr val="8A8B8D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Demo project:   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demo-simpleapp-console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430626" cy="931873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3. </a:t>
            </a:r>
            <a:r>
              <a:rPr lang="en-GB" sz="3000" dirty="0">
                <a:solidFill>
                  <a:schemeClr val="bg1"/>
                </a:solidFill>
              </a:rPr>
              <a:t>Defining Application Properties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46709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Editing application properties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Restarting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00855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applications have a standard text file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dirty="0"/>
          </a:p>
          <a:p>
            <a:pPr lvl="1"/>
            <a:r>
              <a:rPr lang="en-GB" dirty="0"/>
              <a:t>Very important!</a:t>
            </a:r>
          </a:p>
          <a:p>
            <a:pPr lvl="1"/>
            <a:r>
              <a:rPr lang="en-GB" dirty="0"/>
              <a:t>The recommended place to set application properties</a:t>
            </a:r>
          </a:p>
          <a:p>
            <a:pPr lvl="1"/>
            <a:r>
              <a:rPr lang="en-GB" dirty="0"/>
              <a:t>i.e. name=value pairs</a:t>
            </a:r>
          </a:p>
          <a:p>
            <a:pPr lvl="1"/>
            <a:endParaRPr lang="en-GB" dirty="0"/>
          </a:p>
          <a:p>
            <a:r>
              <a:rPr lang="en-GB" dirty="0"/>
              <a:t>You can also use YAML if you like</a:t>
            </a:r>
          </a:p>
          <a:p>
            <a:pPr lvl="1"/>
            <a:r>
              <a:rPr lang="en-GB" dirty="0"/>
              <a:t>YAML = "YAML </a:t>
            </a:r>
            <a:r>
              <a:rPr lang="en-GB" dirty="0" err="1"/>
              <a:t>Ain't</a:t>
            </a:r>
            <a:r>
              <a:rPr lang="en-GB" dirty="0"/>
              <a:t> Markup Language"</a:t>
            </a:r>
          </a:p>
          <a:p>
            <a:pPr lvl="1"/>
            <a:r>
              <a:rPr lang="en-GB" dirty="0"/>
              <a:t>More on YAML files later…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13A6C43-B2BD-4724-B676-FE3AE48C530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Editing Application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help you edit 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, IntelliJ provides a Spring Properties Editor tool</a:t>
            </a:r>
          </a:p>
          <a:p>
            <a:pPr lvl="1"/>
            <a:r>
              <a:rPr lang="en-GB" dirty="0"/>
              <a:t>Provides nice content assistance and error checking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4A43142-4953-413F-B83B-E21F05B487D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DBDBF-A0FC-D27C-B1A1-4E6F4A3C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1" y="2365790"/>
            <a:ext cx="8692628" cy="23098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9889B8-AF95-4582-8BC8-FE30E6F723CF}"/>
              </a:ext>
            </a:extLst>
          </p:cNvPr>
          <p:cNvCxnSpPr>
            <a:cxnSpLocks/>
          </p:cNvCxnSpPr>
          <p:nvPr/>
        </p:nvCxnSpPr>
        <p:spPr bwMode="auto">
          <a:xfrm flipH="1">
            <a:off x="3211773" y="2106304"/>
            <a:ext cx="432179" cy="57320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5">
            <a:extLst>
              <a:ext uri="{FF2B5EF4-FFF2-40B4-BE49-F238E27FC236}">
                <a16:creationId xmlns:a16="http://schemas.microsoft.com/office/drawing/2014/main" id="{55623DC0-15DE-4E92-AEC2-E0B11502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687" y="2115681"/>
            <a:ext cx="1469335" cy="272759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76200" dir="2700000" algn="ctr" rotWithShape="0">
              <a:schemeClr val="tx2"/>
            </a:outerShdw>
          </a:effectLst>
        </p:spPr>
        <p:txBody>
          <a:bodyPr lIns="92075" tIns="46038" rIns="92075" bIns="46038" anchor="ctr"/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server.port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=8111</a:t>
            </a:r>
          </a:p>
        </p:txBody>
      </p:sp>
    </p:spTree>
    <p:extLst>
      <p:ext uri="{BB962C8B-B14F-4D97-AF65-F5344CB8AC3E}">
        <p14:creationId xmlns:p14="http://schemas.microsoft.com/office/powerpoint/2010/main" val="4077001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Restarting the Application 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+mj-lt"/>
              </a:rPr>
              <a:t>Restart the application, and verify Tomcat starts on the new port number, 8111</a:t>
            </a:r>
          </a:p>
          <a:p>
            <a:endParaRPr lang="en-GB" dirty="0">
              <a:latin typeface="+mj-lt"/>
            </a:endParaRPr>
          </a:p>
          <a:p>
            <a:pPr eaLnBrk="1" hangingPunct="1"/>
            <a:r>
              <a:rPr lang="en-GB" dirty="0">
                <a:latin typeface="+mj-lt"/>
              </a:rPr>
              <a:t>Ping the Web server using the new port number, 8111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9790BB6-C869-4D62-AFA1-072723203BD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6CCE5-C73D-4A8C-9462-FACF5144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1629810"/>
            <a:ext cx="6307283" cy="181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49865E-06F0-40E0-B215-0ACB2E469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146" y="2381363"/>
            <a:ext cx="6204310" cy="26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4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console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web application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Defining application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IDEA Ultimate has excellent support for Spring</a:t>
            </a:r>
          </a:p>
          <a:p>
            <a:pPr lvl="1"/>
            <a:r>
              <a:rPr lang="en-GB" dirty="0"/>
              <a:t>Spring Boot and Spring Framework</a:t>
            </a:r>
          </a:p>
          <a:p>
            <a:pPr lvl="1"/>
            <a:endParaRPr lang="en-GB" dirty="0"/>
          </a:p>
          <a:p>
            <a:r>
              <a:rPr lang="en-GB" dirty="0"/>
              <a:t>IntelliJ Java dependencies:</a:t>
            </a:r>
          </a:p>
          <a:p>
            <a:pPr lvl="1"/>
            <a:r>
              <a:rPr lang="en-GB" dirty="0"/>
              <a:t>JDK (e.g. JDK 17)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to the JDK folder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to include the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17</a:t>
            </a:r>
          </a:p>
          <a:p>
            <a:pPr lvl="1"/>
            <a:r>
              <a:rPr lang="en-GB" dirty="0"/>
              <a:t>Java version - 17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We don't need any dependencies yet, so just click Finish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529F7-C320-04C8-B83D-B7CAA63B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96" y="1592453"/>
            <a:ext cx="6052328" cy="34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</a:t>
            </a:r>
            <a:br>
              <a:rPr lang="en-GB" dirty="0"/>
            </a:br>
            <a:r>
              <a:rPr lang="en-GB" dirty="0"/>
              <a:t>is a regular Maven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870BE-AE5F-D3FA-BA4B-F557B8260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82" y="929899"/>
            <a:ext cx="4292185" cy="394044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075"/>
            <a:ext cx="6761725" cy="33246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&lt;version&gt;3.0.2&lt;/version&gt;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1B49E-6956-4F2E-A961-D3A4D6E7D2CC}"/>
              </a:ext>
            </a:extLst>
          </p:cNvPr>
          <p:cNvCxnSpPr/>
          <p:nvPr/>
        </p:nvCxnSpPr>
        <p:spPr bwMode="auto">
          <a:xfrm flipH="1">
            <a:off x="6217852" y="1982814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018B8-A898-457B-9B5C-9BAD9B2F168D}"/>
              </a:ext>
            </a:extLst>
          </p:cNvPr>
          <p:cNvSpPr txBox="1"/>
          <p:nvPr/>
        </p:nvSpPr>
        <p:spPr>
          <a:xfrm>
            <a:off x="6539163" y="183512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/>
          <p:nvPr/>
        </p:nvCxnSpPr>
        <p:spPr bwMode="auto">
          <a:xfrm flipH="1">
            <a:off x="5946249" y="303552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539163" y="285757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6F78-A104-4FA7-A817-4E62E7211690}"/>
              </a:ext>
            </a:extLst>
          </p:cNvPr>
          <p:cNvCxnSpPr/>
          <p:nvPr/>
        </p:nvCxnSpPr>
        <p:spPr bwMode="auto">
          <a:xfrm flipH="1">
            <a:off x="5946248" y="3639986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65700-847C-4395-912C-9A4E44CE8BD1}"/>
              </a:ext>
            </a:extLst>
          </p:cNvPr>
          <p:cNvSpPr txBox="1"/>
          <p:nvPr/>
        </p:nvSpPr>
        <p:spPr>
          <a:xfrm>
            <a:off x="6539162" y="346203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test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28562" y="430543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Application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generated application code: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is equivalent to: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 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B96A60F-CB9D-40A8-9734-9928D6E4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755"/>
            <a:ext cx="6761725" cy="150874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DemoSimpleappConsoleApplication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DemoSimpleappConsoleApplication.class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5397182" y="2502826"/>
            <a:ext cx="29546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DemoSimpleappConsoleApplication.java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 (1 of 2)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build/run the app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mvn</a:t>
            </a:r>
            <a:r>
              <a:rPr lang="en-GB" dirty="0">
                <a:sym typeface="Wingdings" pitchFamily="2" charset="2"/>
              </a:rPr>
              <a:t> command in the project root directory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If you don't have Maven installed separately on your machine, you can run the following command instead: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It's also possible to run the application directly in IntelliJ</a:t>
            </a:r>
          </a:p>
          <a:p>
            <a:pPr lvl="1"/>
            <a:r>
              <a:rPr lang="en-GB" dirty="0">
                <a:sym typeface="Wingdings" pitchFamily="2" charset="2"/>
              </a:rPr>
              <a:t>Right-click in the main class, and click Run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A1E5-37BF-4C5C-8B9D-18AD02E4BFF5}"/>
              </a:ext>
            </a:extLst>
          </p:cNvPr>
          <p:cNvSpPr txBox="1"/>
          <p:nvPr/>
        </p:nvSpPr>
        <p:spPr>
          <a:xfrm>
            <a:off x="1599242" y="1573377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0039C-6740-4905-A136-365F2766E89E}"/>
              </a:ext>
            </a:extLst>
          </p:cNvPr>
          <p:cNvSpPr txBox="1"/>
          <p:nvPr/>
        </p:nvSpPr>
        <p:spPr>
          <a:xfrm>
            <a:off x="1599242" y="3035495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mvnw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483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6129</TotalTime>
  <Words>1131</Words>
  <Application>Microsoft Office PowerPoint</Application>
  <PresentationFormat>On-screen Show (16:9)</PresentationFormat>
  <Paragraphs>221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Lucida Console</vt:lpstr>
      <vt:lpstr>Univers</vt:lpstr>
      <vt:lpstr>Standard_LiveLessons_2017</vt:lpstr>
      <vt:lpstr>Creating Spring Boot Applications</vt:lpstr>
      <vt:lpstr>1. Creating a Console Application</vt:lpstr>
      <vt:lpstr>Overview</vt:lpstr>
      <vt:lpstr>Creating a Spring Boot Project</vt:lpstr>
      <vt:lpstr>Specifying Project Dependencies</vt:lpstr>
      <vt:lpstr>Understanding the Application Structure</vt:lpstr>
      <vt:lpstr>Understanding the Maven POM File</vt:lpstr>
      <vt:lpstr>Understanding the Application Code</vt:lpstr>
      <vt:lpstr>Running the Application (1 of 2)</vt:lpstr>
      <vt:lpstr>Running the Application (2 of 2)</vt:lpstr>
      <vt:lpstr>2. Creating a Web Application</vt:lpstr>
      <vt:lpstr>Overview</vt:lpstr>
      <vt:lpstr>Creating a Spring Boot Web Project</vt:lpstr>
      <vt:lpstr>Specifying Project Dependencies</vt:lpstr>
      <vt:lpstr>Understanding the Web Application Structure</vt:lpstr>
      <vt:lpstr>Understanding the Maven POM File</vt:lpstr>
      <vt:lpstr>Adding Web Content</vt:lpstr>
      <vt:lpstr>Running the Application</vt:lpstr>
      <vt:lpstr>Pinging the Application</vt:lpstr>
      <vt:lpstr>3. Defining Application Properties</vt:lpstr>
      <vt:lpstr>Overview of Application Properties</vt:lpstr>
      <vt:lpstr>Editing Application Properties</vt:lpstr>
      <vt:lpstr>Restarting the Application 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234</cp:revision>
  <dcterms:created xsi:type="dcterms:W3CDTF">2015-09-28T19:52:00Z</dcterms:created>
  <dcterms:modified xsi:type="dcterms:W3CDTF">2023-02-08T16:27:04Z</dcterms:modified>
</cp:coreProperties>
</file>