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710" r:id="rId3"/>
    <p:sldId id="532" r:id="rId4"/>
    <p:sldId id="629" r:id="rId5"/>
    <p:sldId id="717" r:id="rId6"/>
    <p:sldId id="732" r:id="rId7"/>
    <p:sldId id="737" r:id="rId8"/>
    <p:sldId id="738" r:id="rId9"/>
    <p:sldId id="729" r:id="rId10"/>
    <p:sldId id="753" r:id="rId11"/>
    <p:sldId id="730" r:id="rId12"/>
    <p:sldId id="731" r:id="rId13"/>
    <p:sldId id="754" r:id="rId14"/>
    <p:sldId id="685" r:id="rId15"/>
    <p:sldId id="368" r:id="rId16"/>
    <p:sldId id="688" r:id="rId17"/>
    <p:sldId id="676" r:id="rId18"/>
    <p:sldId id="694" r:id="rId19"/>
    <p:sldId id="739" r:id="rId20"/>
    <p:sldId id="695" r:id="rId21"/>
    <p:sldId id="733" r:id="rId22"/>
    <p:sldId id="734" r:id="rId23"/>
    <p:sldId id="735" r:id="rId24"/>
    <p:sldId id="736" r:id="rId25"/>
    <p:sldId id="711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66CCFF"/>
    <a:srgbClr val="8A8B8D"/>
    <a:srgbClr val="157EA2"/>
    <a:srgbClr val="157FA4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6725" autoAdjust="0"/>
  </p:normalViewPr>
  <p:slideViewPr>
    <p:cSldViewPr snapToGrid="0" snapToObjects="1">
      <p:cViewPr varScale="1">
        <p:scale>
          <a:sx n="119" d="100"/>
          <a:sy n="119" d="100"/>
        </p:scale>
        <p:origin x="57" y="32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62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73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43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9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97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5EB11D-D5B5-4F8C-8538-BA585D628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77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862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121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691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626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2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34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93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0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7D4118-D0C6-B2B0-AEEB-8C23ED05FBEB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10D791-3DEE-E4B8-DE2E-7FF57B629F53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E67266-C18B-392E-09EF-70DCE04946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11368D-448D-6C24-9358-F6592F3463DF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C52E30-8780-9648-94FC-2F79A3BAF219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8DBA3-6986-3060-D07D-DEFF5152FB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DF46D1-1FAF-6808-BA52-47BB75D7C679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common-application-propertie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Beans and Dependency Injection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Components and beans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A closer look at components and beans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Dependency injection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A closer look at dependency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3673F-7B89-2774-03A6-30C5282AD9FC}"/>
              </a:ext>
            </a:extLst>
          </p:cNvPr>
          <p:cNvSpPr txBox="1"/>
          <p:nvPr/>
        </p:nvSpPr>
        <p:spPr>
          <a:xfrm>
            <a:off x="3744310" y="4611574"/>
            <a:ext cx="5348174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demo-beans-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dependencyinjection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Getting a Singleton-Scope Bean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Singleton beans are created at application start-up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For each call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, you get the same bean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39524157-A3B2-41C4-8D83-7FB953E24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29769"/>
            <a:ext cx="657070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ApplicationContext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 ref1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 ref2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 ref3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BAD8D42-050B-4689-BABE-48306AB44D81}"/>
              </a:ext>
            </a:extLst>
          </p:cNvPr>
          <p:cNvGrpSpPr/>
          <p:nvPr/>
        </p:nvGrpSpPr>
        <p:grpSpPr>
          <a:xfrm>
            <a:off x="1236107" y="2802306"/>
            <a:ext cx="3977111" cy="1359431"/>
            <a:chOff x="1236107" y="2802306"/>
            <a:chExt cx="3977111" cy="135943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E057B7B-6E84-4075-84ED-41C354F58601}"/>
                </a:ext>
              </a:extLst>
            </p:cNvPr>
            <p:cNvSpPr/>
            <p:nvPr/>
          </p:nvSpPr>
          <p:spPr>
            <a:xfrm>
              <a:off x="1254292" y="2802306"/>
              <a:ext cx="3958926" cy="135943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C3169BB-6795-4004-971A-5EAAD1B794A1}"/>
                </a:ext>
              </a:extLst>
            </p:cNvPr>
            <p:cNvSpPr/>
            <p:nvPr/>
          </p:nvSpPr>
          <p:spPr>
            <a:xfrm>
              <a:off x="3026956" y="3065195"/>
              <a:ext cx="2057259" cy="8240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mySingletonComponent</a:t>
              </a:r>
              <a:r>
                <a:rPr lang="en-GB" sz="1400" dirty="0"/>
                <a:t> bean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639DD49-A4A6-4E40-BF0A-5318A2CBB403}"/>
                </a:ext>
              </a:extLst>
            </p:cNvPr>
            <p:cNvGrpSpPr/>
            <p:nvPr/>
          </p:nvGrpSpPr>
          <p:grpSpPr>
            <a:xfrm>
              <a:off x="1236107" y="2985282"/>
              <a:ext cx="702610" cy="998579"/>
              <a:chOff x="1236107" y="2734951"/>
              <a:chExt cx="702610" cy="99857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8C2558E-2CFA-4ACD-8921-E7160888D492}"/>
                  </a:ext>
                </a:extLst>
              </p:cNvPr>
              <p:cNvSpPr/>
              <p:nvPr/>
            </p:nvSpPr>
            <p:spPr>
              <a:xfrm>
                <a:off x="1820505" y="2819015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0ABA6B9-64F7-4B01-B61F-F6E7B3802A82}"/>
                  </a:ext>
                </a:extLst>
              </p:cNvPr>
              <p:cNvSpPr/>
              <p:nvPr/>
            </p:nvSpPr>
            <p:spPr>
              <a:xfrm>
                <a:off x="1820505" y="3159840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AFC8B8-430B-49D0-BFD2-2E9BCD51A5BA}"/>
                  </a:ext>
                </a:extLst>
              </p:cNvPr>
              <p:cNvSpPr/>
              <p:nvPr/>
            </p:nvSpPr>
            <p:spPr>
              <a:xfrm>
                <a:off x="1820505" y="3504319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C52D4-A801-4685-9E2B-0667878F2357}"/>
                  </a:ext>
                </a:extLst>
              </p:cNvPr>
              <p:cNvSpPr txBox="1"/>
              <p:nvPr/>
            </p:nvSpPr>
            <p:spPr>
              <a:xfrm>
                <a:off x="1236107" y="2734951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58EB2F-68EC-4420-ABA4-51F0997BD246}"/>
                  </a:ext>
                </a:extLst>
              </p:cNvPr>
              <p:cNvSpPr txBox="1"/>
              <p:nvPr/>
            </p:nvSpPr>
            <p:spPr>
              <a:xfrm>
                <a:off x="1236107" y="3076451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20B99B-B344-446A-A365-A3474CD8AC04}"/>
                  </a:ext>
                </a:extLst>
              </p:cNvPr>
              <p:cNvSpPr txBox="1"/>
              <p:nvPr/>
            </p:nvSpPr>
            <p:spPr>
              <a:xfrm>
                <a:off x="1236107" y="3425753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ref3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33FDBE7-0623-497A-93BD-A3C574DF221E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1938717" y="3466377"/>
              <a:ext cx="1088239" cy="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7E2C203-1B44-40EC-A04F-42943CAA7435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1938717" y="3128452"/>
              <a:ext cx="1088239" cy="243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FC6B37E-DB62-4DCA-99B5-D6FF4975E9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8717" y="3563425"/>
              <a:ext cx="1088239" cy="243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12EEA77-A933-49C1-B426-A1C544006D24}"/>
              </a:ext>
            </a:extLst>
          </p:cNvPr>
          <p:cNvSpPr txBox="1"/>
          <p:nvPr/>
        </p:nvSpPr>
        <p:spPr>
          <a:xfrm>
            <a:off x="6519257" y="2536065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407359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Lazily Instantiating a Singleton Bean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tell Spring to lazily instantiate a singleton bean</a:t>
            </a:r>
          </a:p>
          <a:p>
            <a:pPr lvl="1"/>
            <a:r>
              <a:rPr lang="en-GB" dirty="0"/>
              <a:t>Annotate the component class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Avoids creating beans until needed</a:t>
            </a:r>
          </a:p>
          <a:p>
            <a:pPr lvl="1"/>
            <a:r>
              <a:rPr lang="en-GB" dirty="0"/>
              <a:t>Speeds start-up time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26427AE-F61E-42C2-BE36-FAF879CC8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10201"/>
            <a:ext cx="657070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MySingletonComponent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760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Different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@Scope</a:t>
            </a:r>
            <a:r>
              <a:rPr lang="en-GB" dirty="0"/>
              <a:t> to specify the scope for a bean: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There are several scopes available: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"prototype"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"request"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"application"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65F5739F-8020-4A0D-9C67-C7467E47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09449"/>
            <a:ext cx="6570705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@Scope("prototype")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MyPrototypeComponent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 …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DEF82-DC74-470D-A764-08FA83D1C137}"/>
              </a:ext>
            </a:extLst>
          </p:cNvPr>
          <p:cNvSpPr txBox="1"/>
          <p:nvPr/>
        </p:nvSpPr>
        <p:spPr>
          <a:xfrm>
            <a:off x="5753762" y="1537141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MyPrototypeComponent.java</a:t>
            </a:r>
          </a:p>
        </p:txBody>
      </p:sp>
    </p:spTree>
    <p:extLst>
      <p:ext uri="{BB962C8B-B14F-4D97-AF65-F5344CB8AC3E}">
        <p14:creationId xmlns:p14="http://schemas.microsoft.com/office/powerpoint/2010/main" val="345037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Getting Prototype-Scope Beans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this example of getting prototype beans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For each call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Spring creates a new bean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39524157-A3B2-41C4-8D83-7FB953E24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29769"/>
            <a:ext cx="657070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ApplicationContext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bean1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bean2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bean3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221EB8-D9B6-4D9F-B11E-6605FE00BE8C}"/>
              </a:ext>
            </a:extLst>
          </p:cNvPr>
          <p:cNvGrpSpPr/>
          <p:nvPr/>
        </p:nvGrpSpPr>
        <p:grpSpPr>
          <a:xfrm>
            <a:off x="1254291" y="2685570"/>
            <a:ext cx="4170637" cy="1529955"/>
            <a:chOff x="1254291" y="2685570"/>
            <a:chExt cx="4170637" cy="152995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E057B7B-6E84-4075-84ED-41C354F58601}"/>
                </a:ext>
              </a:extLst>
            </p:cNvPr>
            <p:cNvSpPr/>
            <p:nvPr/>
          </p:nvSpPr>
          <p:spPr>
            <a:xfrm>
              <a:off x="1254291" y="2685570"/>
              <a:ext cx="4170637" cy="152995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1E4F29-3BE8-4F6E-9C3C-593AA17453F4}"/>
                </a:ext>
              </a:extLst>
            </p:cNvPr>
            <p:cNvGrpSpPr/>
            <p:nvPr/>
          </p:nvGrpSpPr>
          <p:grpSpPr>
            <a:xfrm>
              <a:off x="1309105" y="2859748"/>
              <a:ext cx="3912195" cy="1209864"/>
              <a:chOff x="1309105" y="2875116"/>
              <a:chExt cx="3912195" cy="1209864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C3169BB-6795-4004-971A-5EAAD1B794A1}"/>
                  </a:ext>
                </a:extLst>
              </p:cNvPr>
              <p:cNvSpPr/>
              <p:nvPr/>
            </p:nvSpPr>
            <p:spPr>
              <a:xfrm>
                <a:off x="2727831" y="3314851"/>
                <a:ext cx="2493469" cy="2953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err="1"/>
                  <a:t>myPrototypeComponent</a:t>
                </a:r>
                <a:r>
                  <a:rPr lang="en-GB" sz="1400" dirty="0"/>
                  <a:t>  bean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8C2558E-2CFA-4ACD-8921-E7160888D492}"/>
                  </a:ext>
                </a:extLst>
              </p:cNvPr>
              <p:cNvSpPr/>
              <p:nvPr/>
            </p:nvSpPr>
            <p:spPr>
              <a:xfrm>
                <a:off x="1981869" y="2969454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0ABA6B9-64F7-4B01-B61F-F6E7B3802A82}"/>
                  </a:ext>
                </a:extLst>
              </p:cNvPr>
              <p:cNvSpPr/>
              <p:nvPr/>
            </p:nvSpPr>
            <p:spPr>
              <a:xfrm>
                <a:off x="1981869" y="3410171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AFC8B8-430B-49D0-BFD2-2E9BCD51A5BA}"/>
                  </a:ext>
                </a:extLst>
              </p:cNvPr>
              <p:cNvSpPr/>
              <p:nvPr/>
            </p:nvSpPr>
            <p:spPr>
              <a:xfrm>
                <a:off x="1981869" y="3855769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C52D4-A801-4685-9E2B-0667878F2357}"/>
                  </a:ext>
                </a:extLst>
              </p:cNvPr>
              <p:cNvSpPr txBox="1"/>
              <p:nvPr/>
            </p:nvSpPr>
            <p:spPr>
              <a:xfrm>
                <a:off x="1309105" y="2885390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bean1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58EB2F-68EC-4420-ABA4-51F0997BD246}"/>
                  </a:ext>
                </a:extLst>
              </p:cNvPr>
              <p:cNvSpPr txBox="1"/>
              <p:nvPr/>
            </p:nvSpPr>
            <p:spPr>
              <a:xfrm>
                <a:off x="1309105" y="3326782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bean2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20B99B-B344-446A-A365-A3474CD8AC04}"/>
                  </a:ext>
                </a:extLst>
              </p:cNvPr>
              <p:cNvSpPr txBox="1"/>
              <p:nvPr/>
            </p:nvSpPr>
            <p:spPr>
              <a:xfrm>
                <a:off x="1309105" y="3777203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bean3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3FDF2B8-15D1-4438-8D80-4B7E0EBA96A8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2100081" y="3467997"/>
                <a:ext cx="627750" cy="1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A20E0EAD-4F29-4A50-9F0D-76CE9716062A}"/>
                  </a:ext>
                </a:extLst>
              </p:cNvPr>
              <p:cNvSpPr/>
              <p:nvPr/>
            </p:nvSpPr>
            <p:spPr>
              <a:xfrm>
                <a:off x="2727831" y="2875116"/>
                <a:ext cx="2493469" cy="2953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err="1"/>
                  <a:t>myPrototypeComponent</a:t>
                </a:r>
                <a:r>
                  <a:rPr lang="en-GB" sz="1400" dirty="0"/>
                  <a:t>  bean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2309EE4-8A38-4917-84F5-3AD9D9FFB17D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 flipV="1">
                <a:off x="2100081" y="3028262"/>
                <a:ext cx="627750" cy="2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64D6394-1910-454C-9BBE-38D17B5A5238}"/>
                  </a:ext>
                </a:extLst>
              </p:cNvPr>
              <p:cNvSpPr/>
              <p:nvPr/>
            </p:nvSpPr>
            <p:spPr>
              <a:xfrm>
                <a:off x="2727831" y="3762561"/>
                <a:ext cx="2493469" cy="2953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err="1"/>
                  <a:t>myPrototypeComponent</a:t>
                </a:r>
                <a:r>
                  <a:rPr lang="en-GB" sz="1400" dirty="0"/>
                  <a:t>  bean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10F4B0F5-4003-44F8-8BAA-A407BCB74D44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>
                <a:off x="2100081" y="3914875"/>
                <a:ext cx="627750" cy="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01F30C5-2A69-4A96-8272-AD6E8711DE3C}"/>
              </a:ext>
            </a:extLst>
          </p:cNvPr>
          <p:cNvSpPr txBox="1"/>
          <p:nvPr/>
        </p:nvSpPr>
        <p:spPr>
          <a:xfrm>
            <a:off x="6519257" y="2536065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311935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3. Dependency Injection 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dependency injection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Injecting dependencies into fields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Injecting dependencies into a constructor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Fine-tuning </a:t>
            </a:r>
            <a:r>
              <a:rPr lang="en-GB" sz="2200" dirty="0" err="1"/>
              <a:t>autowiring</a:t>
            </a:r>
            <a:endParaRPr lang="en-GB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DEDAE-B35B-2E6F-0750-12AA96918FF7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demo.di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5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Overview of Dependency Injection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00368" cy="3547021"/>
          </a:xfrm>
          <a:noFill/>
        </p:spPr>
        <p:txBody>
          <a:bodyPr/>
          <a:lstStyle/>
          <a:p>
            <a:pPr eaLnBrk="1" hangingPunct="1"/>
            <a:r>
              <a:rPr lang="en-GB" dirty="0"/>
              <a:t>Dependency Injection (DI) is a key Spring concept</a:t>
            </a:r>
          </a:p>
          <a:p>
            <a:pPr lvl="1" eaLnBrk="1" hangingPunct="1"/>
            <a:r>
              <a:rPr lang="cy-GB" dirty="0"/>
              <a:t>Use configuration to describe dependencies between components</a:t>
            </a:r>
          </a:p>
          <a:p>
            <a:pPr lvl="1" eaLnBrk="1" hangingPunct="1"/>
            <a:endParaRPr lang="cy-GB" dirty="0"/>
          </a:p>
          <a:p>
            <a:r>
              <a:rPr lang="cy-GB" dirty="0"/>
              <a:t>Spring automatically injects dependencies into beans</a:t>
            </a:r>
          </a:p>
          <a:p>
            <a:pPr lvl="1"/>
            <a:r>
              <a:rPr lang="cy-GB" dirty="0"/>
              <a:t>This is known as "autowiring"</a:t>
            </a:r>
          </a:p>
          <a:p>
            <a:pPr lvl="1" eaLnBrk="1" hangingPunct="1"/>
            <a:endParaRPr lang="cy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253204-BF71-4CC6-B161-55B968BC634B}"/>
              </a:ext>
            </a:extLst>
          </p:cNvPr>
          <p:cNvSpPr/>
          <p:nvPr/>
        </p:nvSpPr>
        <p:spPr>
          <a:xfrm>
            <a:off x="1840831" y="2995867"/>
            <a:ext cx="2290011" cy="1331494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bean1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3B1137-5A5C-478B-90AB-593125B8233F}"/>
              </a:ext>
            </a:extLst>
          </p:cNvPr>
          <p:cNvSpPr/>
          <p:nvPr/>
        </p:nvSpPr>
        <p:spPr>
          <a:xfrm>
            <a:off x="5273842" y="2995867"/>
            <a:ext cx="2290011" cy="1331494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bean2</a:t>
            </a:r>
          </a:p>
          <a:p>
            <a:pPr algn="ctr"/>
            <a:r>
              <a:rPr lang="en-GB" dirty="0"/>
              <a:t>(dependency)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FB35C6-6591-4956-9664-1D2C5A6C58DC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958389" y="3657604"/>
            <a:ext cx="1315453" cy="401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705CEEB-583C-4F06-95A1-488384470EB6}"/>
              </a:ext>
            </a:extLst>
          </p:cNvPr>
          <p:cNvSpPr/>
          <p:nvPr/>
        </p:nvSpPr>
        <p:spPr>
          <a:xfrm>
            <a:off x="3794791" y="3580710"/>
            <a:ext cx="163598" cy="1635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Injecting Dependencies into Fields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 bean has dependencies...</a:t>
            </a:r>
          </a:p>
          <a:p>
            <a:pPr lvl="1"/>
            <a:r>
              <a:rPr lang="en-GB" dirty="0"/>
              <a:t>You can inject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GB" dirty="0"/>
              <a:t> on a field</a:t>
            </a:r>
          </a:p>
          <a:p>
            <a:pPr lvl="1"/>
            <a:r>
              <a:rPr lang="en-GB" dirty="0"/>
              <a:t>Spring injects a bean of the specified type into the field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734599"/>
            <a:ext cx="6904182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770746" y="3655598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BankServiceImpl.java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217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Injecting Dependencies into a Constructor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GB" dirty="0"/>
              <a:t> on a constructor</a:t>
            </a:r>
          </a:p>
          <a:p>
            <a:pPr lvl="1"/>
            <a:r>
              <a:rPr lang="en-GB" dirty="0"/>
              <a:t>Spring will inject beans into all constructor parameters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Note: If a component only has one constructor, you can omit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GB" dirty="0"/>
              <a:t> (Spring </a:t>
            </a:r>
            <a:r>
              <a:rPr lang="en-GB" dirty="0" err="1"/>
              <a:t>autowires</a:t>
            </a:r>
            <a:r>
              <a:rPr lang="en-GB" dirty="0"/>
              <a:t> </a:t>
            </a:r>
            <a:r>
              <a:rPr lang="en-GB" dirty="0" err="1"/>
              <a:t>ctor</a:t>
            </a:r>
            <a:r>
              <a:rPr lang="en-GB" dirty="0"/>
              <a:t> params automatically)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98FE718-BFE1-43EC-B84A-22D0664A5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16638"/>
            <a:ext cx="6904182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repository;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CBB496-EBFA-4BBC-8E8C-E8AAE1FF2CB6}"/>
              </a:ext>
            </a:extLst>
          </p:cNvPr>
          <p:cNvSpPr txBox="1"/>
          <p:nvPr/>
        </p:nvSpPr>
        <p:spPr>
          <a:xfrm>
            <a:off x="6770746" y="3157523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BankServiceImpl.java</a:t>
            </a: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ym typeface="Wingdings" pitchFamily="2" charset="2"/>
              </a:rPr>
              <a:t>Fine-Tuning Autowiring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specify which bean instance to inject</a:t>
            </a:r>
          </a:p>
          <a:p>
            <a:pPr lvl="1"/>
            <a:r>
              <a:rPr lang="en-GB" dirty="0">
                <a:latin typeface="+mj-lt"/>
              </a:rPr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@Qualifier</a:t>
            </a:r>
            <a:r>
              <a:rPr lang="en-GB" dirty="0">
                <a:latin typeface="+mj-lt"/>
              </a:rPr>
              <a:t> to specify the bean name you want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You can mark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GB" dirty="0">
                <a:latin typeface="+mj-lt"/>
              </a:rPr>
              <a:t> member as optional</a:t>
            </a:r>
          </a:p>
          <a:p>
            <a:pPr lvl="1"/>
            <a:r>
              <a:rPr lang="en-GB" dirty="0">
                <a:latin typeface="+mj-lt"/>
              </a:rPr>
              <a:t>Set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required=false</a:t>
            </a:r>
            <a:endParaRPr lang="en-GB" dirty="0">
              <a:latin typeface="+mj-lt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738C357-AD5D-4FA8-AA30-1D8CEAE10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6733"/>
            <a:ext cx="6904182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@Qualifier("primaryRepository")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CAF83E6E-52B2-4D3B-AE0A-3362A56E3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451927"/>
            <a:ext cx="6904182" cy="4007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@Autowired(required=false)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</p:txBody>
      </p:sp>
    </p:spTree>
    <p:extLst>
      <p:ext uri="{BB962C8B-B14F-4D97-AF65-F5344CB8AC3E}">
        <p14:creationId xmlns:p14="http://schemas.microsoft.com/office/powerpoint/2010/main" val="2064494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4. A Closer Look at Dependency Injection 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/>
              <a:t>Autowiring</a:t>
            </a:r>
            <a:r>
              <a:rPr lang="en-GB" sz="2200" dirty="0"/>
              <a:t> a collection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 err="1"/>
              <a:t>Autowiring</a:t>
            </a:r>
            <a:r>
              <a:rPr lang="en-GB" dirty="0"/>
              <a:t> a map</a:t>
            </a: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Injecting values into beans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Specifying values in application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Aside: Common application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132307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1. </a:t>
            </a:r>
            <a:r>
              <a:rPr lang="en-GB" sz="3000" dirty="0">
                <a:solidFill>
                  <a:schemeClr val="bg1"/>
                </a:solidFill>
              </a:rPr>
              <a:t>Components and Beans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components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component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Component scanning in Spring Boot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Accessing a bean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0A7E0-4A9F-FE01-053D-E712AA0E72BC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demo.beans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 err="1"/>
              <a:t>Autowiring</a:t>
            </a:r>
            <a:r>
              <a:rPr lang="en-GB" sz="3000" dirty="0"/>
              <a:t> a Collection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</a:t>
            </a:r>
            <a:r>
              <a:rPr lang="en-GB" dirty="0" err="1">
                <a:latin typeface="+mj-lt"/>
              </a:rPr>
              <a:t>autowire</a:t>
            </a:r>
            <a:r>
              <a:rPr lang="en-GB" dirty="0">
                <a:latin typeface="+mj-lt"/>
              </a:rPr>
              <a:t>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Collection&lt;T&gt;</a:t>
            </a:r>
          </a:p>
          <a:p>
            <a:pPr lvl="1"/>
            <a:r>
              <a:rPr lang="en-GB" dirty="0">
                <a:latin typeface="+mj-lt"/>
              </a:rPr>
              <a:t>Spring injects a collection of all the beans of type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Example</a:t>
            </a:r>
          </a:p>
          <a:p>
            <a:pPr lvl="1"/>
            <a:r>
              <a:rPr lang="en-GB" dirty="0" err="1">
                <a:latin typeface="+mj-lt"/>
              </a:rPr>
              <a:t>Autowire</a:t>
            </a:r>
            <a:r>
              <a:rPr lang="en-GB" dirty="0">
                <a:latin typeface="+mj-lt"/>
              </a:rPr>
              <a:t> a collection of all beans that implement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dirty="0">
                <a:latin typeface="+mj-lt"/>
              </a:rPr>
              <a:t> interface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C0DFC54-093F-4C04-BCBF-7C453A39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031799"/>
            <a:ext cx="6904182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Collection&lt;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repositories;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9031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 err="1"/>
              <a:t>Autowiring</a:t>
            </a:r>
            <a:r>
              <a:rPr lang="en-GB" sz="3000" dirty="0"/>
              <a:t> a Map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also </a:t>
            </a:r>
            <a:r>
              <a:rPr lang="en-GB" dirty="0" err="1">
                <a:latin typeface="+mj-lt"/>
              </a:rPr>
              <a:t>autowire</a:t>
            </a:r>
            <a:r>
              <a:rPr lang="en-GB" dirty="0">
                <a:latin typeface="+mj-lt"/>
              </a:rPr>
              <a:t>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GB" dirty="0">
                <a:latin typeface="+mj-lt"/>
              </a:rPr>
              <a:t>Spring injects a map indicating all beans of type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lang="en-GB" dirty="0">
                <a:latin typeface="+mj-lt"/>
              </a:rPr>
              <a:t>Keys are bean names, values are bean instances</a:t>
            </a:r>
          </a:p>
          <a:p>
            <a:pPr lvl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Example</a:t>
            </a:r>
          </a:p>
          <a:p>
            <a:pPr lvl="1"/>
            <a:r>
              <a:rPr lang="en-GB" dirty="0" err="1">
                <a:latin typeface="+mj-lt"/>
              </a:rPr>
              <a:t>Autowire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dirty="0">
                <a:latin typeface="+mj-lt"/>
              </a:rPr>
              <a:t> names/beans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C0DFC54-093F-4C04-BCBF-7C453A39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099037"/>
            <a:ext cx="6904182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Map&lt;String,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repositoriesMap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829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Injecting Values into Beans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inject values into beans,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@Value</a:t>
            </a:r>
          </a:p>
          <a:p>
            <a:pPr lvl="1"/>
            <a:r>
              <a:rPr lang="en-GB" dirty="0">
                <a:latin typeface="+mj-lt"/>
              </a:rPr>
              <a:t>Use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>
                <a:latin typeface="+mj-lt"/>
              </a:rPr>
              <a:t> to inject an application property value</a:t>
            </a:r>
          </a:p>
          <a:p>
            <a:pPr lvl="1"/>
            <a:r>
              <a:rPr lang="en-GB" dirty="0">
                <a:latin typeface="+mj-lt"/>
              </a:rPr>
              <a:t>Use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>
                <a:latin typeface="+mj-lt"/>
              </a:rPr>
              <a:t> to inject a general value via Spring Expression Language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C0DFC54-093F-4C04-BCBF-7C453A39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61652"/>
            <a:ext cx="6904182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org.springframework.beans.factory.annotation.Value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@Value("${name}")           // Inject value of "name" application property.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   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5 * 7.5 }")      // Inject general Java value via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workingWeek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DD36B-F713-4485-A2F3-4E165C4717D4}"/>
              </a:ext>
            </a:extLst>
          </p:cNvPr>
          <p:cNvSpPr txBox="1"/>
          <p:nvPr/>
        </p:nvSpPr>
        <p:spPr>
          <a:xfrm>
            <a:off x="6693802" y="3813141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MyBeanWithValues.java</a:t>
            </a:r>
          </a:p>
        </p:txBody>
      </p:sp>
    </p:spTree>
    <p:extLst>
      <p:ext uri="{BB962C8B-B14F-4D97-AF65-F5344CB8AC3E}">
        <p14:creationId xmlns:p14="http://schemas.microsoft.com/office/powerpoint/2010/main" val="393505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Specifying Values in Application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define values in the application properties file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Here's how to access the bean in the main code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C0DFC54-093F-4C04-BCBF-7C453A39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52734"/>
            <a:ext cx="6904182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beanWithValues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MyBeanWithValues.class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beanWithValues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DD36B-F713-4485-A2F3-4E165C4717D4}"/>
              </a:ext>
            </a:extLst>
          </p:cNvPr>
          <p:cNvSpPr txBox="1"/>
          <p:nvPr/>
        </p:nvSpPr>
        <p:spPr>
          <a:xfrm>
            <a:off x="7078523" y="3892259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4EC3A961-6F73-4F20-B2BF-1354A78CC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5719"/>
            <a:ext cx="6904182" cy="26861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ctr" anchorCtr="0"/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name=John Smith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B7986-B425-4A73-B3C5-1659571EE7C8}"/>
              </a:ext>
            </a:extLst>
          </p:cNvPr>
          <p:cNvSpPr txBox="1"/>
          <p:nvPr/>
        </p:nvSpPr>
        <p:spPr>
          <a:xfrm>
            <a:off x="6611124" y="1234671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715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Aside: Common Application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Spring Boot defines lots of common application properties by default - you can see the full list here:</a:t>
            </a:r>
          </a:p>
          <a:p>
            <a:pPr lvl="1"/>
            <a:r>
              <a:rPr lang="en-GB" dirty="0">
                <a:latin typeface="+mj-lt"/>
                <a:hlinkClick r:id="rId3"/>
              </a:rPr>
              <a:t>https://docs.spring.io/spring-boot/docs/current/reference/html/common-application-properties.html</a:t>
            </a:r>
            <a:r>
              <a:rPr lang="en-GB" dirty="0">
                <a:latin typeface="+mj-lt"/>
              </a:rPr>
              <a:t> </a:t>
            </a: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You can override any of these properties in your code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application.yml</a:t>
            </a:r>
            <a:endParaRPr lang="en-GB" sz="1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1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Components and beans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 closer look at components and beans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Dependency injection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 closer look at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 of Components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Spring, a </a:t>
            </a:r>
            <a:r>
              <a:rPr lang="en-GB" b="1"/>
              <a:t>component</a:t>
            </a:r>
            <a:r>
              <a:rPr lang="en-GB"/>
              <a:t> is:</a:t>
            </a:r>
          </a:p>
          <a:p>
            <a:pPr lvl="1"/>
            <a:r>
              <a:rPr lang="en-GB"/>
              <a:t>A class that Spring will automatically instantiate</a:t>
            </a:r>
          </a:p>
          <a:p>
            <a:pPr lvl="1"/>
            <a:endParaRPr lang="en-GB"/>
          </a:p>
          <a:p>
            <a:r>
              <a:rPr lang="en-GB"/>
              <a:t>To define a component in Spring, annotate a class with any of the following annotations:</a:t>
            </a:r>
          </a:p>
          <a:p>
            <a:pPr lvl="1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lvl="1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lvl="1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</a:p>
          <a:p>
            <a:pPr lvl="1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@Controller/@RestController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Defining a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 example of how to define a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Spring will automatically create an instance of this class</a:t>
            </a:r>
          </a:p>
          <a:p>
            <a:pPr lvl="1"/>
            <a:r>
              <a:rPr lang="en-GB" dirty="0"/>
              <a:t>The instance is known as a "bean"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8AD057EB-EBDA-485A-A406-F957B25C9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6690"/>
            <a:ext cx="6904182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org.springframework.stereotype.Component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B75CD-8D3F-4731-A31C-87DB40C724B2}"/>
              </a:ext>
            </a:extLst>
          </p:cNvPr>
          <p:cNvSpPr txBox="1"/>
          <p:nvPr/>
        </p:nvSpPr>
        <p:spPr>
          <a:xfrm>
            <a:off x="7078523" y="2009645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MyComponent.java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Component Scanning in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 Spring Boot app starts, it scans for component classes</a:t>
            </a:r>
          </a:p>
          <a:p>
            <a:pPr lvl="1"/>
            <a:r>
              <a:rPr lang="en-GB" dirty="0"/>
              <a:t>It looks in the application class package, plus sub-packages</a:t>
            </a:r>
          </a:p>
          <a:p>
            <a:pPr lvl="1"/>
            <a:endParaRPr lang="en-GB" dirty="0"/>
          </a:p>
          <a:p>
            <a:r>
              <a:rPr lang="en-GB" dirty="0"/>
              <a:t>You can tell Spring Boot to look elsewhere if necessary: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09CFC55-FE86-4FCB-A704-DE9198615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75527"/>
            <a:ext cx="6904182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@SpringBootApplication(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scanBasePackages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={"mypackage1", "mypackage2"}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Accessing a Bean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 Spring Boot application starts up, it creates beans and stores them in the "application context"</a:t>
            </a:r>
          </a:p>
          <a:p>
            <a:pPr lvl="1"/>
            <a:endParaRPr lang="en-GB" dirty="0"/>
          </a:p>
          <a:p>
            <a:r>
              <a:rPr lang="en-GB" dirty="0"/>
              <a:t>You can access beans in the application context as follows: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43A2BC2-C2D0-45EA-A4F3-C666462D3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24332"/>
            <a:ext cx="6904182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org.springframework.boot.SpringApplication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org.springframework.boot.autoconfigure.SpringBootApplication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org.springframework.context.ApplicationContext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	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(bean);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461F6-9E00-4EA0-87CB-9CBA2616ED13}"/>
              </a:ext>
            </a:extLst>
          </p:cNvPr>
          <p:cNvSpPr txBox="1"/>
          <p:nvPr/>
        </p:nvSpPr>
        <p:spPr>
          <a:xfrm>
            <a:off x="7078523" y="4174273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305409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2. </a:t>
            </a:r>
            <a:r>
              <a:rPr lang="en-GB" sz="3000" dirty="0">
                <a:solidFill>
                  <a:schemeClr val="bg1"/>
                </a:solidFill>
              </a:rPr>
              <a:t>A Closer Look at Components and Beans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Specifying a name for a component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singleton scope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a singleton-scope bean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Lazily instantiating a singleton bean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different scope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prototype-scope beans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66733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Specifying a Name for a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bean has a name</a:t>
            </a:r>
          </a:p>
          <a:p>
            <a:pPr lvl="1"/>
            <a:r>
              <a:rPr lang="en-GB" dirty="0"/>
              <a:t>By default, it's the name of the component class (with the first letter in lowercase)</a:t>
            </a:r>
          </a:p>
          <a:p>
            <a:pPr lvl="1"/>
            <a:endParaRPr lang="en-GB" dirty="0"/>
          </a:p>
          <a:p>
            <a:r>
              <a:rPr lang="en-GB" dirty="0"/>
              <a:t>You can specify a different name for the bean as follows</a:t>
            </a:r>
          </a:p>
          <a:p>
            <a:pPr lvl="1"/>
            <a:r>
              <a:rPr lang="en-GB" dirty="0"/>
              <a:t>When Spring creates a bean, it will be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myCoolBean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0FE01A49-2805-45C9-BEFA-118B1E406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038381"/>
            <a:ext cx="6904182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org.springframework.stereotype.Component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@Component("myCoolBean")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SomeComponent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49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Understanding Singleton Scope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default, Spring creates a single bean instance </a:t>
            </a:r>
          </a:p>
          <a:p>
            <a:pPr lvl="1"/>
            <a:r>
              <a:rPr lang="en-GB" dirty="0"/>
              <a:t>i.e., the default scope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"singleton"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annotate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@Scope("singleton")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if you want to be explicit: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04E18062-3BE0-4D0A-8382-E3F4FB21D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955" y="3654977"/>
            <a:ext cx="3477642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@Scope("singleton")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MySingletonComponent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 … }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D44B278-EC4E-48DE-9001-4B166334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955" y="2726257"/>
            <a:ext cx="3477642" cy="4007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MySingletonComponent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 … 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09727B-8F6B-4A3A-99B1-D559B1BADDCF}"/>
              </a:ext>
            </a:extLst>
          </p:cNvPr>
          <p:cNvCxnSpPr>
            <a:cxnSpLocks/>
          </p:cNvCxnSpPr>
          <p:nvPr/>
        </p:nvCxnSpPr>
        <p:spPr>
          <a:xfrm>
            <a:off x="1952379" y="3127009"/>
            <a:ext cx="0" cy="516586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3D8228-6D4A-4673-9C83-80EAECE1531C}"/>
              </a:ext>
            </a:extLst>
          </p:cNvPr>
          <p:cNvSpPr txBox="1"/>
          <p:nvPr/>
        </p:nvSpPr>
        <p:spPr>
          <a:xfrm>
            <a:off x="1980194" y="3226100"/>
            <a:ext cx="1055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269743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5407</TotalTime>
  <Words>1457</Words>
  <Application>Microsoft Office PowerPoint</Application>
  <PresentationFormat>On-screen Show (16:9)</PresentationFormat>
  <Paragraphs>302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Lucida Console</vt:lpstr>
      <vt:lpstr>Univers</vt:lpstr>
      <vt:lpstr>Standard_LiveLessons_2017</vt:lpstr>
      <vt:lpstr>Beans and Dependency Injection</vt:lpstr>
      <vt:lpstr>1. Components and Beans</vt:lpstr>
      <vt:lpstr>Overview of Components</vt:lpstr>
      <vt:lpstr>Defining a Component</vt:lpstr>
      <vt:lpstr>Component Scanning in Spring Boot</vt:lpstr>
      <vt:lpstr>Accessing a Bean</vt:lpstr>
      <vt:lpstr>2. A Closer Look at Components and Beans</vt:lpstr>
      <vt:lpstr>Specifying a Name for a Component</vt:lpstr>
      <vt:lpstr>Understanding Singleton Scope</vt:lpstr>
      <vt:lpstr>Getting a Singleton-Scope Bean</vt:lpstr>
      <vt:lpstr>Lazily Instantiating a Singleton Bean</vt:lpstr>
      <vt:lpstr>Defining a Different Scope</vt:lpstr>
      <vt:lpstr>Getting Prototype-Scope Beans</vt:lpstr>
      <vt:lpstr>3. Dependency Injection </vt:lpstr>
      <vt:lpstr>Overview of Dependency Injection</vt:lpstr>
      <vt:lpstr>Injecting Dependencies into Fields</vt:lpstr>
      <vt:lpstr>Injecting Dependencies into a Constructor</vt:lpstr>
      <vt:lpstr>Fine-Tuning Autowiring</vt:lpstr>
      <vt:lpstr>4. A Closer Look at Dependency Injection </vt:lpstr>
      <vt:lpstr>Autowiring a Collection</vt:lpstr>
      <vt:lpstr>Autowiring a Map</vt:lpstr>
      <vt:lpstr>Injecting Values into Beans</vt:lpstr>
      <vt:lpstr>Specifying Values in Application Properties</vt:lpstr>
      <vt:lpstr>Aside: Common Application Properties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157</cp:revision>
  <dcterms:created xsi:type="dcterms:W3CDTF">2015-09-28T19:52:00Z</dcterms:created>
  <dcterms:modified xsi:type="dcterms:W3CDTF">2023-02-08T17:00:35Z</dcterms:modified>
</cp:coreProperties>
</file>