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688" r:id="rId3"/>
    <p:sldId id="783" r:id="rId4"/>
    <p:sldId id="778" r:id="rId5"/>
    <p:sldId id="779" r:id="rId6"/>
    <p:sldId id="781" r:id="rId7"/>
    <p:sldId id="787" r:id="rId8"/>
    <p:sldId id="782" r:id="rId9"/>
    <p:sldId id="784" r:id="rId10"/>
    <p:sldId id="448" r:id="rId11"/>
    <p:sldId id="577" r:id="rId12"/>
    <p:sldId id="578" r:id="rId13"/>
    <p:sldId id="581" r:id="rId14"/>
    <p:sldId id="580" r:id="rId15"/>
    <p:sldId id="582" r:id="rId16"/>
    <p:sldId id="583" r:id="rId17"/>
    <p:sldId id="786" r:id="rId18"/>
    <p:sldId id="584" r:id="rId19"/>
    <p:sldId id="585" r:id="rId20"/>
    <p:sldId id="785" r:id="rId21"/>
    <p:sldId id="586" r:id="rId22"/>
    <p:sldId id="579" r:id="rId23"/>
    <p:sldId id="711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96725" autoAdjust="0"/>
  </p:normalViewPr>
  <p:slideViewPr>
    <p:cSldViewPr snapToGrid="0" snapToObjects="1">
      <p:cViewPr varScale="1">
        <p:scale>
          <a:sx n="157" d="100"/>
          <a:sy n="157" d="100"/>
        </p:scale>
        <p:origin x="106" y="192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7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931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626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865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79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68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64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856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39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70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3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2C31E9-082C-45C0-7C0B-152C078C4AC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6E358E-034C-660C-2F86-386A9148FE7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205097-4234-1644-2BFC-641089DD79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40BF20-0B0D-7D3E-B395-1902C1756774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CDF38-2957-1EDA-4AA3-FBD1AD9F131C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246A3-DF79-666F-719D-9EED452097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14353-4B1F-FD31-40D6-4BAC8E1B7F6A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Additional REST Service Techniques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Consuming REST services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Microservice architecture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Circuit breakers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What are Microservices?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According to Wiki:</a:t>
            </a:r>
          </a:p>
        </p:txBody>
      </p:sp>
      <p:pic>
        <p:nvPicPr>
          <p:cNvPr id="5" name="Picture 2" descr="http://www.dailygalaxy.com/photos/uncategorized/wikipedialogo_bwb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9" y="1565392"/>
            <a:ext cx="1925996" cy="1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2 (Accent Bar) 5"/>
          <p:cNvSpPr/>
          <p:nvPr/>
        </p:nvSpPr>
        <p:spPr bwMode="auto">
          <a:xfrm>
            <a:off x="4526902" y="940402"/>
            <a:ext cx="3113171" cy="399995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67"/>
              <a:gd name="adj6" fmla="val -2898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9443" y="833954"/>
            <a:ext cx="45725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Microservices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is a specialisation of an implementation approach for service-oriented architectures (SOA) used to build flexible, independently deployable software systems. </a:t>
            </a:r>
          </a:p>
          <a:p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Services in a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 architecture (MSA)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are processes that communicate with each other over a network in order to fulfil a goal. These services use technology-agnostic protocols.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The microservices approach is a first realisation of SOA that followed the introduction of DevOps and is becoming more popular for building continuously deployed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Microservice Application Example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Let's see a complete (simple) example of how to create a microservice application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There are two Spring Boot applications in the demo: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clientservice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catalogservice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5905CF-33D3-4942-9961-4716FA000723}"/>
              </a:ext>
            </a:extLst>
          </p:cNvPr>
          <p:cNvSpPr/>
          <p:nvPr/>
        </p:nvSpPr>
        <p:spPr bwMode="auto">
          <a:xfrm>
            <a:off x="5596975" y="3443780"/>
            <a:ext cx="1531868" cy="123097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 err="1">
                <a:solidFill>
                  <a:schemeClr val="bg1"/>
                </a:solidFill>
                <a:latin typeface="Lucida Console" pitchFamily="49" charset="0"/>
              </a:rPr>
              <a:t>catalog</a:t>
            </a: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69FF0-88AF-4072-AFE4-FF815D8CFACB}"/>
              </a:ext>
            </a:extLst>
          </p:cNvPr>
          <p:cNvSpPr/>
          <p:nvPr/>
        </p:nvSpPr>
        <p:spPr bwMode="auto">
          <a:xfrm>
            <a:off x="3087341" y="3222697"/>
            <a:ext cx="1531868" cy="1661328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client service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86855-70A1-4AD7-ADAA-33671315E36C}"/>
              </a:ext>
            </a:extLst>
          </p:cNvPr>
          <p:cNvCxnSpPr/>
          <p:nvPr/>
        </p:nvCxnSpPr>
        <p:spPr bwMode="auto">
          <a:xfrm>
            <a:off x="1966704" y="3511845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C123B-9858-4F50-AE22-689AFF96FCB5}"/>
              </a:ext>
            </a:extLst>
          </p:cNvPr>
          <p:cNvCxnSpPr>
            <a:cxnSpLocks/>
          </p:cNvCxnSpPr>
          <p:nvPr/>
        </p:nvCxnSpPr>
        <p:spPr bwMode="auto">
          <a:xfrm>
            <a:off x="4619209" y="3861672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418E7-F693-42E9-A4DE-0577125D2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209" y="4279121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84D7B-A371-48EA-9C3D-BEC5D0864285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6704" y="4603790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(1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" service is a Spring Boot application with a REST service that returns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info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catalogservice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 eaLnBrk="1" hangingPunct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(2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</a:t>
            </a:r>
            <a:r>
              <a:rPr lang="en-GB" dirty="0" err="1"/>
              <a:t>catalog</a:t>
            </a:r>
            <a:r>
              <a:rPr lang="en-GB" dirty="0"/>
              <a:t> app and ping the following URLs…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63C0E-D710-42BC-8437-5B8E576E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1" y="1380903"/>
            <a:ext cx="5304387" cy="139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AE8-098F-4474-8FFB-7B107A65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11" y="3046493"/>
            <a:ext cx="5304387" cy="139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34395-277B-4E9E-9B5D-CD355EDC5207}"/>
              </a:ext>
            </a:extLst>
          </p:cNvPr>
          <p:cNvSpPr txBox="1"/>
          <p:nvPr/>
        </p:nvSpPr>
        <p:spPr>
          <a:xfrm>
            <a:off x="1984811" y="1379878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8CD96-AFAF-41F0-9281-529E1E1C90D0}"/>
              </a:ext>
            </a:extLst>
          </p:cNvPr>
          <p:cNvSpPr txBox="1"/>
          <p:nvPr/>
        </p:nvSpPr>
        <p:spPr>
          <a:xfrm>
            <a:off x="1984811" y="3052244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7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"client" service is another Spring Boot application with a REST service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clientservice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/client/{index}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63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(2 of 3)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BB849B-5B9C-401A-8A77-37E68A7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"client" service invokes the "</a:t>
            </a:r>
            <a:r>
              <a:rPr lang="en-GB" dirty="0" err="1"/>
              <a:t>catalog</a:t>
            </a:r>
            <a:r>
              <a:rPr lang="en-GB" dirty="0"/>
              <a:t>" service</a:t>
            </a:r>
          </a:p>
          <a:p>
            <a:pPr lvl="1" eaLnBrk="1" hangingPunct="1"/>
            <a:r>
              <a:rPr lang="en-GB" dirty="0"/>
              <a:t>Using a Spring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C430D8B-15B4-4DEC-A58A-DE6F2883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1617187"/>
            <a:ext cx="7540099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@GetMapping("/client/{index}")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ED756A-43EE-4546-BB6B-1933C0641F2F}"/>
              </a:ext>
            </a:extLst>
          </p:cNvPr>
          <p:cNvCxnSpPr>
            <a:cxnSpLocks/>
          </p:cNvCxnSpPr>
          <p:nvPr/>
        </p:nvCxnSpPr>
        <p:spPr bwMode="auto">
          <a:xfrm>
            <a:off x="77352" y="2302438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D6863E-E74C-440C-8828-84FD60B430CA}"/>
              </a:ext>
            </a:extLst>
          </p:cNvPr>
          <p:cNvSpPr txBox="1"/>
          <p:nvPr/>
        </p:nvSpPr>
        <p:spPr>
          <a:xfrm>
            <a:off x="-657" y="2016334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2BF1B-BA1C-45A5-BEAB-4F82B48E49B0}"/>
              </a:ext>
            </a:extLst>
          </p:cNvPr>
          <p:cNvCxnSpPr>
            <a:cxnSpLocks/>
          </p:cNvCxnSpPr>
          <p:nvPr/>
        </p:nvCxnSpPr>
        <p:spPr bwMode="auto">
          <a:xfrm>
            <a:off x="7911347" y="3416098"/>
            <a:ext cx="108726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B4BEFF-78F3-4AFD-8098-508C05BE41E3}"/>
              </a:ext>
            </a:extLst>
          </p:cNvPr>
          <p:cNvSpPr txBox="1"/>
          <p:nvPr/>
        </p:nvSpPr>
        <p:spPr>
          <a:xfrm>
            <a:off x="7827439" y="3138017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0466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client app and ping the following URL…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http://localhost:8080/client/0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1C5D-A29D-4C2F-98A2-7501BC2F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83" y="1654037"/>
            <a:ext cx="6963840" cy="21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Circuit Breakers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Circuit breakers in Spring Cloud</a:t>
            </a:r>
          </a:p>
          <a:p>
            <a:r>
              <a:rPr lang="en-GB" dirty="0"/>
              <a:t>Spring Cloud circuit breaker dependency</a:t>
            </a:r>
          </a:p>
          <a:p>
            <a:r>
              <a:rPr lang="en-GB" dirty="0"/>
              <a:t>Spring Cloud circuit breaker example</a:t>
            </a:r>
          </a:p>
          <a:p>
            <a:r>
              <a:rPr lang="en-GB" dirty="0"/>
              <a:t>Seeing a circuit breaker in action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a microservice application, services call other services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 err="1"/>
              <a:t>ServiceA</a:t>
            </a:r>
            <a:r>
              <a:rPr lang="en-GB" dirty="0"/>
              <a:t> calls </a:t>
            </a:r>
            <a:r>
              <a:rPr lang="en-GB" dirty="0" err="1"/>
              <a:t>ServiceB</a:t>
            </a:r>
            <a:r>
              <a:rPr lang="en-GB" dirty="0"/>
              <a:t>, </a:t>
            </a:r>
            <a:r>
              <a:rPr lang="en-GB" dirty="0" err="1"/>
              <a:t>ServiceB</a:t>
            </a:r>
            <a:r>
              <a:rPr lang="en-GB" dirty="0"/>
              <a:t> calls </a:t>
            </a:r>
            <a:r>
              <a:rPr lang="en-GB" dirty="0" err="1"/>
              <a:t>ServiceC</a:t>
            </a:r>
            <a:r>
              <a:rPr lang="en-GB" dirty="0"/>
              <a:t>, etc.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If any service is down, you get a ripple effect of failures</a:t>
            </a:r>
          </a:p>
          <a:p>
            <a:pPr lvl="1" eaLnBrk="1" hangingPunct="1"/>
            <a:r>
              <a:rPr lang="en-GB" dirty="0"/>
              <a:t>E.g. if </a:t>
            </a:r>
            <a:r>
              <a:rPr lang="en-GB" dirty="0" err="1"/>
              <a:t>ServiceC</a:t>
            </a:r>
            <a:r>
              <a:rPr lang="en-GB" dirty="0"/>
              <a:t> is down…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ServiceB</a:t>
            </a:r>
            <a:r>
              <a:rPr lang="en-GB" dirty="0"/>
              <a:t> will fail (because it depends on </a:t>
            </a:r>
            <a:r>
              <a:rPr lang="en-GB" dirty="0" err="1"/>
              <a:t>ServiceC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ServiceA</a:t>
            </a:r>
            <a:r>
              <a:rPr lang="en-GB" dirty="0"/>
              <a:t> will fail (because it depends on </a:t>
            </a:r>
            <a:r>
              <a:rPr lang="en-GB" dirty="0" err="1"/>
              <a:t>ServiceB</a:t>
            </a:r>
            <a:r>
              <a:rPr lang="en-GB" dirty="0"/>
              <a:t>), etc. 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avoid the ripple effect of failures, use a </a:t>
            </a:r>
            <a:r>
              <a:rPr lang="en-GB" b="1" dirty="0"/>
              <a:t>circuit breaker</a:t>
            </a:r>
          </a:p>
          <a:p>
            <a:pPr lvl="1" eaLnBrk="1" hangingPunct="1"/>
            <a:r>
              <a:rPr lang="en-GB" dirty="0"/>
              <a:t>Specify a fallback method that can be called, if a service fails</a:t>
            </a:r>
          </a:p>
        </p:txBody>
      </p:sp>
    </p:spTree>
    <p:extLst>
      <p:ext uri="{BB962C8B-B14F-4D97-AF65-F5344CB8AC3E}">
        <p14:creationId xmlns:p14="http://schemas.microsoft.com/office/powerpoint/2010/main" val="322676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Circuit Breakers in Spring Cloud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Cloud provides a circuit breaker API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is an abstraction over various circuit breaker implementations, including:</a:t>
            </a:r>
          </a:p>
          <a:p>
            <a:pPr lvl="1"/>
            <a:r>
              <a:rPr lang="en-GB" dirty="0"/>
              <a:t>Resilience4J (we'll use this)</a:t>
            </a:r>
          </a:p>
          <a:p>
            <a:pPr lvl="1"/>
            <a:r>
              <a:rPr lang="en-GB"/>
              <a:t>Netflix </a:t>
            </a:r>
            <a:r>
              <a:rPr lang="en-GB" dirty="0" err="1"/>
              <a:t>Hystrix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Sentinel</a:t>
            </a:r>
          </a:p>
          <a:p>
            <a:pPr lvl="1"/>
            <a:r>
              <a:rPr lang="en-GB" dirty="0"/>
              <a:t>Spring Retry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3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1. Consuming REST Services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Key methods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Example</a:t>
            </a:r>
          </a:p>
          <a:p>
            <a:r>
              <a:rPr lang="en-GB" dirty="0"/>
              <a:t>Key classes in the REST client application</a:t>
            </a:r>
          </a:p>
          <a:p>
            <a:r>
              <a:rPr lang="en-GB" dirty="0"/>
              <a:t>Aside: Consuming a REST service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Aside: Consuming a REST service from HTML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Dependency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05469" cy="3547021"/>
          </a:xfrm>
        </p:spPr>
        <p:txBody>
          <a:bodyPr/>
          <a:lstStyle/>
          <a:p>
            <a:pPr eaLnBrk="1" hangingPunct="1"/>
            <a:r>
              <a:rPr lang="en-GB" dirty="0"/>
              <a:t>To use the Resilience4J circuit breaker implementation, add the following dependency to the pom file in your (client) project 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Once you've added this dependency, Spring Boot </a:t>
            </a:r>
            <a:r>
              <a:rPr lang="en-GB" dirty="0" err="1"/>
              <a:t>autoconfig</a:t>
            </a:r>
            <a:r>
              <a:rPr lang="en-GB" dirty="0"/>
              <a:t> will automatically create a Resilience4J bean</a:t>
            </a:r>
          </a:p>
          <a:p>
            <a:pPr lvl="1"/>
            <a:r>
              <a:rPr lang="en-GB" dirty="0"/>
              <a:t>This bean is exposed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next slide for an example of how to use a circuit breaker…</a:t>
            </a:r>
          </a:p>
          <a:p>
            <a:pPr lvl="1"/>
            <a:endParaRPr lang="en-GB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A7E1B78-CA27-43E4-A2F4-EA32C549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1595256"/>
            <a:ext cx="7262399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org.springframework.cloud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&gt;spring-cloud-starter-circuitbreaker-resilience4j&lt;/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&lt;version&gt;3.0.0&lt;/version&gt;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B1812-8D61-4EF5-8923-917AA32F4748}"/>
              </a:ext>
            </a:extLst>
          </p:cNvPr>
          <p:cNvSpPr txBox="1"/>
          <p:nvPr/>
        </p:nvSpPr>
        <p:spPr>
          <a:xfrm>
            <a:off x="6436802" y="2311319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 (client project)</a:t>
            </a:r>
          </a:p>
        </p:txBody>
      </p:sp>
    </p:spTree>
    <p:extLst>
      <p:ext uri="{BB962C8B-B14F-4D97-AF65-F5344CB8AC3E}">
        <p14:creationId xmlns:p14="http://schemas.microsoft.com/office/powerpoint/2010/main" val="30069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Example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82840E9-98C4-4685-9C1E-ED510DCD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717657"/>
            <a:ext cx="7540099" cy="39477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ClientWithFallbackController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@Autowired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@GetMapping("/clientWithFallback/{index}")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factory.create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() 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 -&gt;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return "FALLBACK-ITEM-" +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D1E01A-77AB-47A5-94F4-7E24B0F79F02}"/>
              </a:ext>
            </a:extLst>
          </p:cNvPr>
          <p:cNvCxnSpPr>
            <a:cxnSpLocks/>
          </p:cNvCxnSpPr>
          <p:nvPr/>
        </p:nvCxnSpPr>
        <p:spPr bwMode="auto">
          <a:xfrm>
            <a:off x="77352" y="1963772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70CCF5-EA7A-49A7-B66F-5FF54E9F38CB}"/>
              </a:ext>
            </a:extLst>
          </p:cNvPr>
          <p:cNvSpPr txBox="1"/>
          <p:nvPr/>
        </p:nvSpPr>
        <p:spPr>
          <a:xfrm>
            <a:off x="-657" y="167766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095DE-07DD-4FCD-920B-AD218C23C655}"/>
              </a:ext>
            </a:extLst>
          </p:cNvPr>
          <p:cNvCxnSpPr>
            <a:cxnSpLocks/>
          </p:cNvCxnSpPr>
          <p:nvPr/>
        </p:nvCxnSpPr>
        <p:spPr bwMode="auto">
          <a:xfrm>
            <a:off x="7911347" y="3433030"/>
            <a:ext cx="108726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948F7E-134C-4095-9A81-334CB3F1B9BD}"/>
              </a:ext>
            </a:extLst>
          </p:cNvPr>
          <p:cNvSpPr txBox="1"/>
          <p:nvPr/>
        </p:nvSpPr>
        <p:spPr>
          <a:xfrm>
            <a:off x="7827439" y="3154949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61292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Seeing a Circuit Breaker in Action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see the effect of the circuit breaker, follow these steps: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Stop the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service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ping the following client endpoints…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5C7E9-E7C1-4B1A-B676-D547716B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1" y="1990390"/>
            <a:ext cx="4599296" cy="144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0ED58-C8C7-4C56-977D-BDA0CF91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32" y="3575489"/>
            <a:ext cx="4599296" cy="144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43C8D-7362-47FD-BBF4-805466B21ED3}"/>
              </a:ext>
            </a:extLst>
          </p:cNvPr>
          <p:cNvSpPr txBox="1"/>
          <p:nvPr/>
        </p:nvSpPr>
        <p:spPr>
          <a:xfrm>
            <a:off x="1942531" y="3585911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http://localhost:8080/clientWithFallback/0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FA40C-8DD9-4CAA-9AC8-A00D3D356877}"/>
              </a:ext>
            </a:extLst>
          </p:cNvPr>
          <p:cNvSpPr txBox="1"/>
          <p:nvPr/>
        </p:nvSpPr>
        <p:spPr>
          <a:xfrm>
            <a:off x="1942531" y="1995403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09" y="982981"/>
            <a:ext cx="5505191" cy="3351559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Consuming REST services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Microservice architecture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Circuit breakers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enables you to implement client code to consume REST services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/>
              <a:t>Include the following POM dependency: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E7F276-A5CA-4EDE-8D01-32251DAB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719083"/>
            <a:ext cx="6964193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59B8B-52BB-4783-B2D1-8E5438D11263}"/>
              </a:ext>
            </a:extLst>
          </p:cNvPr>
          <p:cNvSpPr txBox="1"/>
          <p:nvPr/>
        </p:nvSpPr>
        <p:spPr>
          <a:xfrm>
            <a:off x="7831029" y="318139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65032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Key Methods in </a:t>
            </a:r>
            <a:r>
              <a:rPr lang="en-GB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1725"/>
            <a:ext cx="7539420" cy="3547021"/>
          </a:xfrm>
        </p:spPr>
        <p:txBody>
          <a:bodyPr/>
          <a:lstStyle/>
          <a:p>
            <a:r>
              <a:rPr lang="en-GB" dirty="0"/>
              <a:t>Here are some of the key methods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601524E-833C-4BBE-BA6B-FBBEB072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376811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getForEntity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Class&lt;T&gt;, Object...)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CC29DE6-A4E8-4CE4-B39A-DD477132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872110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postForEntity(String, Object, Class&lt;T&gt;, Object...)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F99E11D-141F-45D4-ABA9-FAADA5F8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382996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put(String, Object, Object...)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5082E46-8F7B-4734-AB25-405A00D8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909471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delete(String, Object...)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B1FAD59-D93F-42C5-A572-8DD8D7E8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19336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exchange(String,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object, Class&lt;T&gt;)</a:t>
            </a:r>
          </a:p>
        </p:txBody>
      </p:sp>
    </p:spTree>
    <p:extLst>
      <p:ext uri="{BB962C8B-B14F-4D97-AF65-F5344CB8AC3E}">
        <p14:creationId xmlns:p14="http://schemas.microsoft.com/office/powerpoint/2010/main" val="41563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2BEFF7-D4F3-456C-B335-D891BCB1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3605"/>
            <a:ext cx="7539420" cy="3547021"/>
          </a:xfrm>
        </p:spPr>
        <p:txBody>
          <a:bodyPr/>
          <a:lstStyle/>
          <a:p>
            <a:r>
              <a:rPr lang="en-GB" dirty="0"/>
              <a:t>Let's see an example of how to consume REST endpoints: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CE9215-D230-4EA6-9C29-680C9DB2CC5E}"/>
              </a:ext>
            </a:extLst>
          </p:cNvPr>
          <p:cNvGrpSpPr/>
          <p:nvPr/>
        </p:nvGrpSpPr>
        <p:grpSpPr>
          <a:xfrm>
            <a:off x="5239751" y="1413160"/>
            <a:ext cx="2788905" cy="1769162"/>
            <a:chOff x="5421434" y="1413160"/>
            <a:chExt cx="2788905" cy="17691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3729D2-C05E-4D2A-8FCA-035D2FAA5BA0}"/>
                </a:ext>
              </a:extLst>
            </p:cNvPr>
            <p:cNvSpPr/>
            <p:nvPr/>
          </p:nvSpPr>
          <p:spPr>
            <a:xfrm>
              <a:off x="5507176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DC82DD-EEB8-4AEA-BD8A-CBB1F7EE1B94}"/>
                </a:ext>
              </a:extLst>
            </p:cNvPr>
            <p:cNvSpPr/>
            <p:nvPr/>
          </p:nvSpPr>
          <p:spPr>
            <a:xfrm>
              <a:off x="5800860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4EF9A6-AA32-4E1D-ADB9-D6B6DB099701}"/>
                </a:ext>
              </a:extLst>
            </p:cNvPr>
            <p:cNvSpPr txBox="1"/>
            <p:nvPr/>
          </p:nvSpPr>
          <p:spPr>
            <a:xfrm>
              <a:off x="5856315" y="1733398"/>
              <a:ext cx="1688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service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/full/products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27BDC0-29DD-4A65-8ABB-A270F9690C66}"/>
                </a:ext>
              </a:extLst>
            </p:cNvPr>
            <p:cNvSpPr txBox="1"/>
            <p:nvPr/>
          </p:nvSpPr>
          <p:spPr>
            <a:xfrm>
              <a:off x="5421434" y="2597547"/>
              <a:ext cx="27889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</a:t>
              </a:r>
              <a:r>
                <a:rPr lang="en-GB" sz="1600" b="1" dirty="0" err="1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consumingrest</a:t>
              </a:r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-service</a:t>
              </a:r>
            </a:p>
            <a:p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http://localhost:8080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CE5AC3-D2CF-4325-BD28-5283BEE358A2}"/>
              </a:ext>
            </a:extLst>
          </p:cNvPr>
          <p:cNvGrpSpPr/>
          <p:nvPr/>
        </p:nvGrpSpPr>
        <p:grpSpPr>
          <a:xfrm>
            <a:off x="1494039" y="1413160"/>
            <a:ext cx="2776722" cy="1769162"/>
            <a:chOff x="1494039" y="1413160"/>
            <a:chExt cx="2776722" cy="17691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4CDBEF-EC8F-4F68-AAC7-7D287D44F7AA}"/>
                </a:ext>
              </a:extLst>
            </p:cNvPr>
            <p:cNvSpPr/>
            <p:nvPr/>
          </p:nvSpPr>
          <p:spPr>
            <a:xfrm>
              <a:off x="1602295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0E1D7A-ED10-43DF-86C4-E122D2430450}"/>
                </a:ext>
              </a:extLst>
            </p:cNvPr>
            <p:cNvSpPr txBox="1"/>
            <p:nvPr/>
          </p:nvSpPr>
          <p:spPr>
            <a:xfrm>
              <a:off x="1494039" y="2597547"/>
              <a:ext cx="2776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</a:t>
              </a:r>
              <a:r>
                <a:rPr lang="en-GB" sz="1600" b="1" dirty="0" err="1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consumingrest</a:t>
              </a:r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-client</a:t>
              </a:r>
            </a:p>
            <a:p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http://localhost:8181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4FFE36D-64FE-4DDA-82D7-D64C9E58A847}"/>
                </a:ext>
              </a:extLst>
            </p:cNvPr>
            <p:cNvSpPr/>
            <p:nvPr/>
          </p:nvSpPr>
          <p:spPr>
            <a:xfrm>
              <a:off x="1911572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B7D994-DEC5-498C-874F-0F3C1EED5B82}"/>
                </a:ext>
              </a:extLst>
            </p:cNvPr>
            <p:cNvSpPr txBox="1"/>
            <p:nvPr/>
          </p:nvSpPr>
          <p:spPr>
            <a:xfrm>
              <a:off x="2060685" y="1733398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client</a:t>
              </a:r>
            </a:p>
            <a:p>
              <a:pPr algn="ctr"/>
              <a:r>
                <a:rPr lang="en-GB" sz="14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MyRestClient</a:t>
              </a:r>
              <a:endPara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EE69B0-911F-478A-9511-F24E0ED885E4}"/>
              </a:ext>
            </a:extLst>
          </p:cNvPr>
          <p:cNvGrpSpPr/>
          <p:nvPr/>
        </p:nvGrpSpPr>
        <p:grpSpPr>
          <a:xfrm>
            <a:off x="3677095" y="1570331"/>
            <a:ext cx="1942082" cy="320705"/>
            <a:chOff x="3677095" y="1570331"/>
            <a:chExt cx="1942082" cy="3207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32B067-AA5D-4744-A04F-3F896105084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1891036"/>
              <a:ext cx="194208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E22B36-9DEE-4DE6-9FB3-415D6E7B51EF}"/>
                </a:ext>
              </a:extLst>
            </p:cNvPr>
            <p:cNvSpPr txBox="1"/>
            <p:nvPr/>
          </p:nvSpPr>
          <p:spPr>
            <a:xfrm>
              <a:off x="4066005" y="1570331"/>
              <a:ext cx="1150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request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2E96EE-B525-48F3-9CF8-5C621F6551DC}"/>
              </a:ext>
            </a:extLst>
          </p:cNvPr>
          <p:cNvGrpSpPr/>
          <p:nvPr/>
        </p:nvGrpSpPr>
        <p:grpSpPr>
          <a:xfrm>
            <a:off x="3677095" y="2097229"/>
            <a:ext cx="1942082" cy="318901"/>
            <a:chOff x="3677095" y="2097229"/>
            <a:chExt cx="1942082" cy="3189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0E5A38-6EB8-4A93-90FA-C562E997DC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2097229"/>
              <a:ext cx="1942082" cy="0"/>
            </a:xfrm>
            <a:prstGeom prst="line">
              <a:avLst/>
            </a:prstGeom>
            <a:ln w="28575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1CA560-6AFE-48D5-8CB8-45872133C1B8}"/>
                </a:ext>
              </a:extLst>
            </p:cNvPr>
            <p:cNvSpPr txBox="1"/>
            <p:nvPr/>
          </p:nvSpPr>
          <p:spPr>
            <a:xfrm>
              <a:off x="3993269" y="2108353"/>
              <a:ext cx="1258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response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4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Key Classes in the REST Client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8679"/>
            <a:ext cx="7539420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Calls REST service endpoints, by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passed to/from REST service</a:t>
            </a:r>
          </a:p>
          <a:p>
            <a:pPr lvl="1"/>
            <a:r>
              <a:rPr lang="en-GB" dirty="0"/>
              <a:t>Serialized/deserialized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4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5035"/>
            <a:ext cx="7975291" cy="560552"/>
          </a:xfrm>
        </p:spPr>
        <p:txBody>
          <a:bodyPr/>
          <a:lstStyle/>
          <a:p>
            <a:r>
              <a:rPr lang="en-GB" sz="3000" dirty="0"/>
              <a:t>Aside: Consuming a REST Service via </a:t>
            </a:r>
            <a:r>
              <a:rPr lang="en-GB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WebClient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5202"/>
            <a:ext cx="7539420" cy="3547021"/>
          </a:xfrm>
        </p:spPr>
        <p:txBody>
          <a:bodyPr/>
          <a:lstStyle/>
          <a:p>
            <a:r>
              <a:rPr lang="en-GB"/>
              <a:t>We've seen </a:t>
            </a:r>
            <a:r>
              <a:rPr lang="en-GB" dirty="0"/>
              <a:t>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synchronous (the client blocks until the response is in)</a:t>
            </a:r>
          </a:p>
          <a:p>
            <a:pPr lvl="2"/>
            <a:endParaRPr lang="en-GB" dirty="0"/>
          </a:p>
          <a:p>
            <a:r>
              <a:rPr lang="en-GB" dirty="0"/>
              <a:t>An alternative approach is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Can be synchronous or asynchronous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Well suited to calling reactive REST services (</a:t>
            </a:r>
            <a:r>
              <a:rPr lang="en-GB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WebFlux</a:t>
            </a:r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Requires this dependency:</a:t>
            </a:r>
          </a:p>
          <a:p>
            <a:pPr lvl="2"/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MyRestClientViaWebClient.java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E7F276-A5CA-4EDE-8D01-32251DAB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14442"/>
            <a:ext cx="6964193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59B8B-52BB-4783-B2D1-8E5438D11263}"/>
              </a:ext>
            </a:extLst>
          </p:cNvPr>
          <p:cNvSpPr txBox="1"/>
          <p:nvPr/>
        </p:nvSpPr>
        <p:spPr>
          <a:xfrm>
            <a:off x="7831029" y="387674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2507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-2350"/>
            <a:ext cx="7548179" cy="560552"/>
          </a:xfrm>
        </p:spPr>
        <p:txBody>
          <a:bodyPr/>
          <a:lstStyle/>
          <a:p>
            <a:pPr eaLnBrk="1" hangingPunct="1"/>
            <a:r>
              <a:rPr lang="en-GB" sz="3000" dirty="0"/>
              <a:t>Aside: Consuming a REST service from HTML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also implemented a simple HTML page to show how to consume a REST service from a web UI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project: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consumingrest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Folder: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/main/resources/static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Open a browser and browse to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http://localhost:8181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	</a:t>
            </a: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5D96-6E5E-47D7-BBBE-19775554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11" y="2720270"/>
            <a:ext cx="3671123" cy="16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Microservice Architecture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are microservices</a:t>
            </a:r>
          </a:p>
          <a:p>
            <a:r>
              <a:rPr lang="en-GB" dirty="0"/>
              <a:t>Microservice application example</a:t>
            </a:r>
          </a:p>
          <a:p>
            <a:r>
              <a:rPr lang="en-GB" dirty="0"/>
              <a:t>Implementing the </a:t>
            </a:r>
            <a:r>
              <a:rPr lang="en-GB" dirty="0" err="1"/>
              <a:t>catalog</a:t>
            </a:r>
            <a:r>
              <a:rPr lang="en-GB" dirty="0"/>
              <a:t> service</a:t>
            </a:r>
          </a:p>
          <a:p>
            <a:r>
              <a:rPr lang="en-GB" dirty="0"/>
              <a:t>Implementing the client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9259</TotalTime>
  <Words>1339</Words>
  <Application>Microsoft Office PowerPoint</Application>
  <PresentationFormat>On-screen Show (16:9)</PresentationFormat>
  <Paragraphs>228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Lucida Console</vt:lpstr>
      <vt:lpstr>Univers</vt:lpstr>
      <vt:lpstr>Standard_LiveLessons_2017</vt:lpstr>
      <vt:lpstr>Additional REST Service Techniques</vt:lpstr>
      <vt:lpstr>1. Consuming REST Services</vt:lpstr>
      <vt:lpstr>Overview</vt:lpstr>
      <vt:lpstr>Key Methods in RestTemplate</vt:lpstr>
      <vt:lpstr>Example</vt:lpstr>
      <vt:lpstr>Key Classes in the REST Client Application</vt:lpstr>
      <vt:lpstr>Aside: Consuming a REST Service via WebClient</vt:lpstr>
      <vt:lpstr>Aside: Consuming a REST service from HTML</vt:lpstr>
      <vt:lpstr>2. Microservice Architecture</vt:lpstr>
      <vt:lpstr>What are Microservices?</vt:lpstr>
      <vt:lpstr>Microservice Application Example</vt:lpstr>
      <vt:lpstr>Implementing the Catalog Service (1 of 2)</vt:lpstr>
      <vt:lpstr>Implementing the Catalog Service (2 of 2)</vt:lpstr>
      <vt:lpstr>Implementing the Client Service (1 of 3)</vt:lpstr>
      <vt:lpstr>Implementing the Client Service (2 of 3)</vt:lpstr>
      <vt:lpstr>Implementing the Client Service (3 of 3)</vt:lpstr>
      <vt:lpstr>3. Circuit Breakers</vt:lpstr>
      <vt:lpstr>Overview</vt:lpstr>
      <vt:lpstr>Circuit Breakers in Spring Cloud</vt:lpstr>
      <vt:lpstr>Spring Cloud Circuit Breaker Dependency</vt:lpstr>
      <vt:lpstr>Spring Cloud Circuit Breaker Example</vt:lpstr>
      <vt:lpstr>Seeing a Circuit Breaker in Action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179</cp:revision>
  <dcterms:created xsi:type="dcterms:W3CDTF">2015-09-28T19:52:00Z</dcterms:created>
  <dcterms:modified xsi:type="dcterms:W3CDTF">2023-03-14T15:43:42Z</dcterms:modified>
</cp:coreProperties>
</file>