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710" r:id="rId3"/>
    <p:sldId id="594" r:id="rId4"/>
    <p:sldId id="595" r:id="rId5"/>
    <p:sldId id="551" r:id="rId6"/>
    <p:sldId id="599" r:id="rId7"/>
    <p:sldId id="596" r:id="rId8"/>
    <p:sldId id="598" r:id="rId9"/>
    <p:sldId id="597" r:id="rId10"/>
    <p:sldId id="784" r:id="rId11"/>
    <p:sldId id="555" r:id="rId12"/>
    <p:sldId id="602" r:id="rId13"/>
    <p:sldId id="600" r:id="rId14"/>
    <p:sldId id="786" r:id="rId15"/>
    <p:sldId id="558" r:id="rId16"/>
    <p:sldId id="560" r:id="rId17"/>
    <p:sldId id="563" r:id="rId18"/>
    <p:sldId id="567" r:id="rId19"/>
    <p:sldId id="787" r:id="rId20"/>
    <p:sldId id="788" r:id="rId21"/>
    <p:sldId id="605" r:id="rId22"/>
    <p:sldId id="606" r:id="rId23"/>
    <p:sldId id="607" r:id="rId24"/>
    <p:sldId id="71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9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79"/>
    <a:srgbClr val="FFEDC9"/>
    <a:srgbClr val="FFCB9F"/>
    <a:srgbClr val="1580A2"/>
    <a:srgbClr val="FFDB69"/>
    <a:srgbClr val="1580A1"/>
    <a:srgbClr val="0F7D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9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78" y="321"/>
      </p:cViewPr>
      <p:guideLst>
        <p:guide orient="horz" pos="1620"/>
        <p:guide pos="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3567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6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9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9F2869-BCE1-A4D1-1799-9801EE5AC750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D05417-C188-7407-907F-4200D8CE1181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A2A683-9FA6-7902-AAF5-B4208F1A55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E09FE-3C0C-3C5E-A572-459AF9562072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0637D9-90F5-5E44-2F12-4AC68B81EF5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D6385-86E2-EDEE-8222-788DF2A2BD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95F18-7856-A127-5544-CBDC0EB88FEE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Testing Spring Boot Applications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The Spring Boot test ecosystem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Writing and running tests on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Mocking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Additional Spring Boot test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983-F6A3-3692-13F0-CCC7DD1895A8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demo-testing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Writing and Running Tests on Beans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Defining a bean to test</a:t>
            </a:r>
          </a:p>
          <a:p>
            <a:r>
              <a:rPr lang="en-GB" dirty="0"/>
              <a:t>Writing a test for a bean</a:t>
            </a:r>
          </a:p>
          <a:p>
            <a:r>
              <a:rPr lang="en-GB" dirty="0"/>
              <a:t>Running tests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Defining a Bean to Test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bean to test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4" y="1232607"/>
            <a:ext cx="7102473" cy="33937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balance = 0;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deposit(int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+=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withdraw(int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(amount &gt; balance)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throw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("Insufficient funds");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-=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getters, setters,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etc.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2648" y="4349327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BankAccountBean.java</a:t>
            </a:r>
          </a:p>
        </p:txBody>
      </p:sp>
    </p:spTree>
    <p:extLst>
      <p:ext uri="{BB962C8B-B14F-4D97-AF65-F5344CB8AC3E}">
        <p14:creationId xmlns:p14="http://schemas.microsoft.com/office/powerpoint/2010/main" val="179785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Writing a Test for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we can test the bean</a:t>
            </a:r>
          </a:p>
          <a:p>
            <a:pPr lvl="1"/>
            <a:r>
              <a:rPr lang="en-GB" dirty="0"/>
              <a:t>Spring loads the application context, as previously discussed</a:t>
            </a:r>
          </a:p>
          <a:p>
            <a:pPr lvl="1"/>
            <a:r>
              <a:rPr lang="en-GB" dirty="0"/>
              <a:t>So we can </a:t>
            </a:r>
            <a:r>
              <a:rPr lang="en-GB" dirty="0" err="1"/>
              <a:t>autowire</a:t>
            </a:r>
            <a:r>
              <a:rPr lang="en-GB" dirty="0"/>
              <a:t> the bean into our test case, and then test it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51235"/>
            <a:ext cx="7102473" cy="2908971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fixture;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deposit_singleDeposit_correctBalance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5076" y="458087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</a:p>
        </p:txBody>
      </p:sp>
    </p:spTree>
    <p:extLst>
      <p:ext uri="{BB962C8B-B14F-4D97-AF65-F5344CB8AC3E}">
        <p14:creationId xmlns:p14="http://schemas.microsoft.com/office/powerpoint/2010/main" val="38270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Running Tests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Run tests as normal</a:t>
            </a:r>
          </a:p>
          <a:p>
            <a:pPr lvl="1"/>
            <a:r>
              <a:rPr lang="en-GB" dirty="0">
                <a:latin typeface="+mj-lt"/>
              </a:rPr>
              <a:t>See if the tests pass or fail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Also note the info displayed in the console</a:t>
            </a:r>
          </a:p>
          <a:p>
            <a:pPr lvl="1"/>
            <a:r>
              <a:rPr lang="en-GB" dirty="0">
                <a:latin typeface="+mj-lt"/>
              </a:rPr>
              <a:t>Indicates the Spring application context has been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0907A-8AC7-4CD9-AD80-593E9E46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50" y="916373"/>
            <a:ext cx="3869949" cy="1231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5B59E1-8557-9891-0F06-E4E104A61690}"/>
              </a:ext>
            </a:extLst>
          </p:cNvPr>
          <p:cNvSpPr/>
          <p:nvPr/>
        </p:nvSpPr>
        <p:spPr>
          <a:xfrm>
            <a:off x="1542446" y="3517135"/>
            <a:ext cx="7144354" cy="14004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C60F3-75B5-8B32-4FD1-6CB2518CB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168" y="3545442"/>
            <a:ext cx="7072924" cy="13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Mocking Beans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Java mocking frameworks</a:t>
            </a:r>
          </a:p>
          <a:p>
            <a:r>
              <a:rPr lang="en-GB" dirty="0"/>
              <a:t>Example bean to test</a:t>
            </a:r>
          </a:p>
          <a:p>
            <a:r>
              <a:rPr lang="en-GB" dirty="0"/>
              <a:t>Testing the bean using Mockito mocks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charset="0"/>
              </a:rPr>
              <a:t>Overview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01934" cy="3547021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charset="0"/>
              </a:rPr>
              <a:t>Object-oriented systems involve lots of interacting objects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Unit testing focuses on the behaviour of an </a:t>
            </a:r>
            <a:r>
              <a:rPr lang="en-GB" u="sng" dirty="0">
                <a:cs typeface="Times New Roman" charset="0"/>
              </a:rPr>
              <a:t>isolated object</a:t>
            </a:r>
          </a:p>
          <a:p>
            <a:pPr lvl="1" eaLnBrk="1" hangingPunct="1"/>
            <a:endParaRPr lang="en-GB" dirty="0">
              <a:cs typeface="Times New Roman" charset="0"/>
            </a:endParaRPr>
          </a:p>
          <a:p>
            <a:pPr eaLnBrk="1" hangingPunct="1"/>
            <a:r>
              <a:rPr lang="en-GB" dirty="0">
                <a:cs typeface="Times New Roman" charset="0"/>
              </a:rPr>
              <a:t>We can use a mocking framework to create a "mock" of other objects that we use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methods you expect to be called on a mock object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you want the methods to return</a:t>
            </a:r>
          </a:p>
        </p:txBody>
      </p:sp>
    </p:spTree>
    <p:extLst>
      <p:ext uri="{BB962C8B-B14F-4D97-AF65-F5344CB8AC3E}">
        <p14:creationId xmlns:p14="http://schemas.microsoft.com/office/powerpoint/2010/main" val="409540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Java Mocking Frameworks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Java mocking frameworks available:</a:t>
            </a:r>
          </a:p>
          <a:p>
            <a:pPr lvl="1"/>
            <a:r>
              <a:rPr lang="en-GB" dirty="0" err="1"/>
              <a:t>Mockito</a:t>
            </a:r>
            <a:endParaRPr lang="en-GB" dirty="0"/>
          </a:p>
          <a:p>
            <a:pPr lvl="1"/>
            <a:r>
              <a:rPr lang="en-GB" dirty="0" err="1"/>
              <a:t>jMock</a:t>
            </a:r>
            <a:endParaRPr lang="en-GB" dirty="0"/>
          </a:p>
          <a:p>
            <a:pPr lvl="1"/>
            <a:r>
              <a:rPr lang="en-GB" dirty="0" err="1"/>
              <a:t>EasyMock</a:t>
            </a:r>
            <a:endParaRPr lang="en-GB" dirty="0"/>
          </a:p>
          <a:p>
            <a:pPr lvl="1"/>
            <a:r>
              <a:rPr lang="en-GB" dirty="0"/>
              <a:t>Mock Objects</a:t>
            </a:r>
          </a:p>
          <a:p>
            <a:pPr lvl="1"/>
            <a:r>
              <a:rPr lang="en-GB" dirty="0"/>
              <a:t>etc…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/>
              <a:t> dependency automatically includes the Mockito library</a:t>
            </a:r>
          </a:p>
          <a:p>
            <a:pPr lvl="1"/>
            <a:r>
              <a:rPr lang="en-GB" dirty="0"/>
              <a:t>To use an alternative mocking framework, add the appropriate dependency to your pom file</a:t>
            </a:r>
          </a:p>
        </p:txBody>
      </p:sp>
    </p:spTree>
    <p:extLst>
      <p:ext uri="{BB962C8B-B14F-4D97-AF65-F5344CB8AC3E}">
        <p14:creationId xmlns:p14="http://schemas.microsoft.com/office/powerpoint/2010/main" val="124751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6FFD-B453-4E4D-AA75-1112BEB7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kern="0" dirty="0"/>
              <a:t>Here's an example bean that we're going to test</a:t>
            </a:r>
          </a:p>
          <a:p>
            <a:pPr lvl="1"/>
            <a:r>
              <a:rPr lang="en-GB" kern="0" dirty="0"/>
              <a:t>Note that it has an </a:t>
            </a:r>
            <a:r>
              <a:rPr lang="en-GB" kern="0" dirty="0" err="1"/>
              <a:t>autowired</a:t>
            </a:r>
            <a:r>
              <a:rPr lang="en-GB" kern="0" dirty="0"/>
              <a:t> </a:t>
            </a:r>
            <a:r>
              <a:rPr lang="en-GB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kern="0" dirty="0">
                <a:latin typeface="+mj-lt"/>
              </a:rPr>
              <a:t> dependency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Bean to Test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04986"/>
            <a:ext cx="6848957" cy="33152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id, int amount)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repo.getById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repo.update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5766" y="463488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BAServiceBean.java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A8AB9E8-F581-4A93-83AD-B76BF340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079" y="2067394"/>
            <a:ext cx="3075301" cy="623730"/>
          </a:xfrm>
          <a:prstGeom prst="rect">
            <a:avLst/>
          </a:prstGeom>
          <a:solidFill>
            <a:srgbClr val="FFFF66"/>
          </a:solidFill>
          <a:ln w="9525">
            <a:solidFill>
              <a:srgbClr val="FF9379"/>
            </a:solidFill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1A3378-A034-4DC5-918A-BD12EC8E2B89}"/>
              </a:ext>
            </a:extLst>
          </p:cNvPr>
          <p:cNvCxnSpPr/>
          <p:nvPr/>
        </p:nvCxnSpPr>
        <p:spPr>
          <a:xfrm>
            <a:off x="4450658" y="2370506"/>
            <a:ext cx="12524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4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Spring Boot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@MockBean</a:t>
            </a:r>
            <a:r>
              <a:rPr lang="en-GB" dirty="0"/>
              <a:t> annotation</a:t>
            </a:r>
          </a:p>
          <a:p>
            <a:pPr lvl="1"/>
            <a:r>
              <a:rPr lang="en-GB" dirty="0"/>
              <a:t>Tells Mockito to create a mock bean in the application context</a:t>
            </a:r>
          </a:p>
          <a:p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28769"/>
            <a:ext cx="7102473" cy="2128500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3480270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BAServiceBeanTest.java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4842004" y="2513750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108297" y="3055880"/>
            <a:ext cx="153411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5458015" y="2319928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create a mock instance of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in the application context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8015" y="2852949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inject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mock bean into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28684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You can now write tests as follows: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273997"/>
            <a:ext cx="7102473" cy="3250915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when(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mockRepo.getById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(1234, 100);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100);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).update(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4247913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BAServiceBeanTest.java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6929849" y="2899455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5633744" y="3809947"/>
            <a:ext cx="201416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463519" y="2709967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Specify return value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for mocked methods</a:t>
            </a: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3519" y="3607016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Verify mocked methods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were called as expected</a:t>
            </a:r>
            <a:endParaRPr lang="en-GB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9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The Spring Boot Test Ecosystem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test dependency</a:t>
            </a:r>
          </a:p>
          <a:p>
            <a:r>
              <a:rPr lang="en-GB" dirty="0"/>
              <a:t>Defining test cases in Spring Boot</a:t>
            </a:r>
          </a:p>
          <a:p>
            <a:r>
              <a:rPr lang="en-GB" dirty="0"/>
              <a:t>Understanding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r>
              <a:rPr lang="en-GB" dirty="0"/>
              <a:t>Specifying Java config classes for tests</a:t>
            </a:r>
          </a:p>
          <a:p>
            <a:r>
              <a:rPr lang="en-GB" dirty="0"/>
              <a:t>Specifying properties for tests</a:t>
            </a:r>
          </a:p>
          <a:p>
            <a:r>
              <a:rPr lang="en-GB" dirty="0"/>
              <a:t>Specifying a web environment for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89E10-1878-F386-176C-C48181CFAA86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demo.testing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Additional Spring Boot Test Techniques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Testing Spring Data repositories</a:t>
            </a:r>
          </a:p>
          <a:p>
            <a:r>
              <a:rPr lang="en-GB" dirty="0"/>
              <a:t>Testing REST controllers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08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C4BF4-F24B-40D0-8C33-B4F35611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Earlier in the course we discussed  Spring Data repositories</a:t>
            </a:r>
          </a:p>
          <a:p>
            <a:pPr lvl="1"/>
            <a:r>
              <a:rPr lang="en-GB" dirty="0"/>
              <a:t>Define an interface that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Define query methods, which Spring automatically implements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How can you test these repositories?</a:t>
            </a:r>
          </a:p>
          <a:p>
            <a:pPr lvl="1"/>
            <a:r>
              <a:rPr lang="en-GB" dirty="0"/>
              <a:t>See next slide…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(1 of 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4325" y="2003191"/>
            <a:ext cx="7204316" cy="1731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 from Employee e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Pageable pageable);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42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CD04BF-10DD-42F6-84B4-A7234347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it easy to test Spring Data repositories</a:t>
            </a:r>
          </a:p>
          <a:p>
            <a:pPr lvl="1"/>
            <a:r>
              <a:rPr lang="en-GB" dirty="0"/>
              <a:t>Define a test class and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@DataJpaTest</a:t>
            </a:r>
          </a:p>
          <a:p>
            <a:pPr lvl="1"/>
            <a:r>
              <a:rPr lang="en-GB" dirty="0"/>
              <a:t>Use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GB" dirty="0"/>
              <a:t> to prepare database state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(2 of 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60423"/>
            <a:ext cx="7204316" cy="3024387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DataJpaTest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Configures in-mem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does JPA-related config only.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Has some additional test-related APIs.  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"John Smith", 25000, "London"));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"Jane Evans", 30000, "Dublin"));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List&lt;Employee&gt; emps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64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AE6D-9813-408E-9B80-2BBC2095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840610" cy="3547021"/>
          </a:xfrm>
        </p:spPr>
        <p:txBody>
          <a:bodyPr/>
          <a:lstStyle/>
          <a:p>
            <a:r>
              <a:rPr lang="en-GB" dirty="0"/>
              <a:t>Spring Boot makes it easy to test REST controllers</a:t>
            </a:r>
          </a:p>
          <a:p>
            <a:pPr lvl="1"/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, 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property</a:t>
            </a:r>
          </a:p>
          <a:p>
            <a:pPr lvl="1"/>
            <a:r>
              <a:rPr lang="en-GB" dirty="0"/>
              <a:t>Inject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GB" dirty="0"/>
              <a:t>, a test-friendly version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 that doesn't throw exceptions for server errors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REST Controllers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2280092"/>
            <a:ext cx="7204316" cy="2562723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@SpringBootTest(webEnvironment=SpringBootTest.WebEnvironment.RANDOM_PORT)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SomeRestControllerTests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testGetAllProducts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restTemplate.exchange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"/full/products",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HttpMethod.GET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null,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ParameterizedTypeReference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&lt;List&lt;Product&gt;&gt;() {});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List&lt;Product&gt;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HttpStatus.OK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responseEntity.getStatusCode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responseBody.size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   // Let's say we expect 4 products.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74100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Spring Boot test ecosystem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Writing and running tests on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Mocking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Spring Boot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testing easy, in various ways… </a:t>
            </a:r>
          </a:p>
          <a:p>
            <a:pPr lvl="1"/>
            <a:endParaRPr lang="en-GB" dirty="0"/>
          </a:p>
          <a:p>
            <a:r>
              <a:rPr lang="en-GB" dirty="0"/>
              <a:t>Spring Boot auto-configuration automatically sucks in common test libraries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makes components available for </a:t>
            </a:r>
            <a:r>
              <a:rPr lang="en-GB" dirty="0" err="1"/>
              <a:t>autowiring</a:t>
            </a:r>
            <a:r>
              <a:rPr lang="en-GB" dirty="0"/>
              <a:t> into your test cases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loads application properties, so you can test components with realistic settings</a:t>
            </a:r>
          </a:p>
        </p:txBody>
      </p:sp>
    </p:spTree>
    <p:extLst>
      <p:ext uri="{BB962C8B-B14F-4D97-AF65-F5344CB8AC3E}">
        <p14:creationId xmlns:p14="http://schemas.microsoft.com/office/powerpoint/2010/main" val="12261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08B972-ECC5-4258-8D0D-BD7EAB3D3B17}"/>
              </a:ext>
            </a:extLst>
          </p:cNvPr>
          <p:cNvSpPr/>
          <p:nvPr/>
        </p:nvSpPr>
        <p:spPr>
          <a:xfrm>
            <a:off x="853733" y="2868877"/>
            <a:ext cx="7982582" cy="1711790"/>
          </a:xfrm>
          <a:prstGeom prst="rect">
            <a:avLst/>
          </a:prstGeom>
          <a:solidFill>
            <a:srgbClr val="FFEDC9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Test Dependency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 Spring Boot app with Spring </a:t>
            </a:r>
            <a:r>
              <a:rPr lang="en-GB" dirty="0" err="1"/>
              <a:t>Initializr</a:t>
            </a:r>
            <a:r>
              <a:rPr lang="en-GB" dirty="0"/>
              <a:t>, it has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dependenc</a:t>
            </a:r>
            <a:r>
              <a:rPr lang="en-GB" dirty="0">
                <a:latin typeface="+mj-lt"/>
              </a:rPr>
              <a:t>y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3733" y="1578688"/>
            <a:ext cx="7982582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t" anchorCtr="0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4035" y="2294751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24F01A-AF16-4C3D-A9BB-D6AFA4E55460}"/>
              </a:ext>
            </a:extLst>
          </p:cNvPr>
          <p:cNvSpPr/>
          <p:nvPr/>
        </p:nvSpPr>
        <p:spPr>
          <a:xfrm>
            <a:off x="5910990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Objenesis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Object instantiation 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7851A3-DB01-4BEF-BB23-79D3E729F893}"/>
              </a:ext>
            </a:extLst>
          </p:cNvPr>
          <p:cNvSpPr/>
          <p:nvPr/>
        </p:nvSpPr>
        <p:spPr>
          <a:xfrm>
            <a:off x="2178979" y="3067505"/>
            <a:ext cx="1971359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Mockito</a:t>
            </a:r>
            <a:endParaRPr lang="en-GB" sz="1600" dirty="0"/>
          </a:p>
          <a:p>
            <a:pPr algn="ctr"/>
            <a:r>
              <a:rPr lang="en-GB" sz="1600" dirty="0"/>
              <a:t>Mocking framework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297060-6E9C-4E4C-8D9D-41D01EFE1F01}"/>
              </a:ext>
            </a:extLst>
          </p:cNvPr>
          <p:cNvSpPr/>
          <p:nvPr/>
        </p:nvSpPr>
        <p:spPr>
          <a:xfrm>
            <a:off x="3993590" y="3828061"/>
            <a:ext cx="1726830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JsonPath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XPath for JSON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F7A5F-FA32-464E-82B6-064919090BFF}"/>
              </a:ext>
            </a:extLst>
          </p:cNvPr>
          <p:cNvSpPr/>
          <p:nvPr/>
        </p:nvSpPr>
        <p:spPr>
          <a:xfrm>
            <a:off x="4326334" y="3067505"/>
            <a:ext cx="1636774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Hamcrest</a:t>
            </a:r>
            <a:endParaRPr lang="en-GB" sz="1600" dirty="0"/>
          </a:p>
          <a:p>
            <a:pPr algn="ctr"/>
            <a:r>
              <a:rPr lang="en-GB" sz="1600" dirty="0"/>
              <a:t>Matcher library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AC9846-C3DC-49CC-8238-5229E285E0DE}"/>
              </a:ext>
            </a:extLst>
          </p:cNvPr>
          <p:cNvSpPr/>
          <p:nvPr/>
        </p:nvSpPr>
        <p:spPr>
          <a:xfrm>
            <a:off x="1317328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AssertJ</a:t>
            </a:r>
            <a:endParaRPr lang="en-GB" sz="1600" dirty="0"/>
          </a:p>
          <a:p>
            <a:pPr algn="ctr"/>
            <a:r>
              <a:rPr lang="en-GB" sz="1600" dirty="0"/>
              <a:t>Fluent assertion library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14ADAC-1C71-484C-B34C-942E74F50168}"/>
              </a:ext>
            </a:extLst>
          </p:cNvPr>
          <p:cNvSpPr/>
          <p:nvPr/>
        </p:nvSpPr>
        <p:spPr>
          <a:xfrm>
            <a:off x="6127671" y="3067505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Spring Test and </a:t>
            </a:r>
            <a:br>
              <a:rPr lang="en-GB" sz="1600" b="1" dirty="0"/>
            </a:br>
            <a:r>
              <a:rPr lang="en-GB" sz="1600" b="1" dirty="0"/>
              <a:t>Spring Boot Test utilities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11E96A-48C5-42A1-BDB5-F4676DBAE0B3}"/>
              </a:ext>
            </a:extLst>
          </p:cNvPr>
          <p:cNvSpPr/>
          <p:nvPr/>
        </p:nvSpPr>
        <p:spPr>
          <a:xfrm>
            <a:off x="1057412" y="3067505"/>
            <a:ext cx="957742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JUnit 5</a:t>
            </a:r>
            <a:endParaRPr lang="en-GB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D0D55B-11CA-4BC4-9C7E-1F2C35258345}"/>
              </a:ext>
            </a:extLst>
          </p:cNvPr>
          <p:cNvCxnSpPr>
            <a:cxnSpLocks/>
          </p:cNvCxnSpPr>
          <p:nvPr/>
        </p:nvCxnSpPr>
        <p:spPr>
          <a:xfrm flipV="1">
            <a:off x="3479925" y="2153825"/>
            <a:ext cx="0" cy="689049"/>
          </a:xfrm>
          <a:prstGeom prst="straightConnector1">
            <a:avLst/>
          </a:prstGeom>
          <a:ln w="508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Test Cases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dirty="0" err="1"/>
              <a:t>Initializr</a:t>
            </a:r>
            <a:r>
              <a:rPr lang="en-GB" dirty="0"/>
              <a:t> also generates a simple JUnit test case</a:t>
            </a:r>
          </a:p>
          <a:p>
            <a:pPr lvl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/test/java</a:t>
            </a:r>
            <a:r>
              <a:rPr lang="en-GB" dirty="0"/>
              <a:t> folder in the demo project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discuss the details on the following slides…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4" y="1614604"/>
            <a:ext cx="7127875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org.springframework.boot.test.context.SpringBootTest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contextLoads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572762" y="3431678"/>
            <a:ext cx="213712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88933" cy="3547021"/>
          </a:xfrm>
        </p:spPr>
        <p:txBody>
          <a:bodyPr/>
          <a:lstStyle/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automatically loads Java config classes, which presumably define the beans you want to test</a:t>
            </a:r>
          </a:p>
          <a:p>
            <a:pPr lvl="1"/>
            <a:r>
              <a:rPr lang="en-GB" dirty="0">
                <a:latin typeface="+mj-lt"/>
              </a:rPr>
              <a:t>First it loads inner classes annotated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+mj-lt"/>
              </a:rPr>
              <a:t>If none found, it loads your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 also loads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So the beans are initialized properly when you test them</a:t>
            </a:r>
          </a:p>
          <a:p>
            <a:pPr lvl="1"/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22ADFE-1476-4E32-8B26-D5B2FE07F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24" y="871113"/>
            <a:ext cx="7466126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6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Java Config Classes for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GB" dirty="0">
                <a:latin typeface="+mj-lt"/>
              </a:rPr>
              <a:t> attribute</a:t>
            </a:r>
          </a:p>
          <a:p>
            <a:pPr lvl="1"/>
            <a:r>
              <a:rPr lang="en-GB" dirty="0">
                <a:latin typeface="+mj-lt"/>
              </a:rPr>
              <a:t>Specifies particular Java config classes you want to load</a:t>
            </a:r>
          </a:p>
          <a:p>
            <a:pPr lvl="1"/>
            <a:r>
              <a:rPr lang="en-GB" dirty="0">
                <a:latin typeface="+mj-lt"/>
              </a:rPr>
              <a:t>Enables you to control which beans are created for your tests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92153"/>
            <a:ext cx="7102473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classes={MyJavaConfig1.class, MyJavaConfig2.class}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65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Properties for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GB" dirty="0">
                <a:latin typeface="+mj-lt"/>
              </a:rPr>
              <a:t> attribute</a:t>
            </a:r>
          </a:p>
          <a:p>
            <a:pPr lvl="1"/>
            <a:r>
              <a:rPr lang="en-GB" dirty="0">
                <a:latin typeface="+mj-lt"/>
              </a:rPr>
              <a:t>Specifies additional properties you want to use in your tests</a:t>
            </a:r>
          </a:p>
          <a:p>
            <a:pPr lvl="1"/>
            <a:r>
              <a:rPr lang="en-GB" dirty="0">
                <a:latin typeface="+mj-lt"/>
              </a:rPr>
              <a:t>You specify an array of key=value strings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6A22CC-FB7C-430D-B7D9-91A57D8B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992153"/>
            <a:ext cx="7102473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properties={"prop1=value1", "prop2=value2"}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02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Specifying a Web Environment for Tests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 has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attribute</a:t>
            </a:r>
          </a:p>
          <a:p>
            <a:pPr lvl="1"/>
            <a:r>
              <a:rPr lang="en-GB" dirty="0"/>
              <a:t>Enables you to configure a web environment for your tests</a:t>
            </a:r>
          </a:p>
          <a:p>
            <a:pPr lvl="2"/>
            <a:endParaRPr lang="en-GB" dirty="0"/>
          </a:p>
          <a:p>
            <a:r>
              <a:rPr lang="en-GB" dirty="0"/>
              <a:t>To use a mock servlet environment: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server on the port defined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web server on a random port number: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5" y="4440683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webEnvironment=SpringBootTest.WebEnvironment.RANDOM_PORT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84325" y="3379897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SpringBootTest.WebEnvironment.DEFINED_PORT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84325" y="2304350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webEnvironment=SpringBootTest.WebEnvironment.MOCK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03618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10733</TotalTime>
  <Words>1717</Words>
  <Application>Microsoft Office PowerPoint</Application>
  <PresentationFormat>On-screen Show (16:9)</PresentationFormat>
  <Paragraphs>337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Lucida Console</vt:lpstr>
      <vt:lpstr>Univers</vt:lpstr>
      <vt:lpstr>Wingdings</vt:lpstr>
      <vt:lpstr>Standard_LiveLessons_2017</vt:lpstr>
      <vt:lpstr>Testing Spring Boot Applications</vt:lpstr>
      <vt:lpstr>1. The Spring Boot Test Ecosystem</vt:lpstr>
      <vt:lpstr>Overview</vt:lpstr>
      <vt:lpstr>Spring Boot Test Dependency</vt:lpstr>
      <vt:lpstr>Defining Test Cases in Spring Boot</vt:lpstr>
      <vt:lpstr>Understanding @SpringBootTest</vt:lpstr>
      <vt:lpstr>Specifying Java Config Classes for Tests</vt:lpstr>
      <vt:lpstr>Specifying Properties for Tests</vt:lpstr>
      <vt:lpstr>Specifying a Web Environment for Tests</vt:lpstr>
      <vt:lpstr>2. Writing and Running Tests on Beans</vt:lpstr>
      <vt:lpstr>Defining a Bean to Test</vt:lpstr>
      <vt:lpstr>Writing a Test for a Bean</vt:lpstr>
      <vt:lpstr>Running Tests</vt:lpstr>
      <vt:lpstr>3. Mocking Beans</vt:lpstr>
      <vt:lpstr>Overview</vt:lpstr>
      <vt:lpstr>Java Mocking Frameworks</vt:lpstr>
      <vt:lpstr>Example Bean to Test</vt:lpstr>
      <vt:lpstr>Testing the Bean using Mockito Mocks (1 of 2)</vt:lpstr>
      <vt:lpstr>Testing the Bean using Mockito Mocks (2 of 2)</vt:lpstr>
      <vt:lpstr>4. Additional Spring Boot Test Techniques</vt:lpstr>
      <vt:lpstr>Testing Spring Data Repositories (1 of 2)</vt:lpstr>
      <vt:lpstr>Testing Spring Data Repositories (2 of 2)</vt:lpstr>
      <vt:lpstr>Testing REST Controllers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196</cp:revision>
  <dcterms:created xsi:type="dcterms:W3CDTF">2015-09-28T19:52:00Z</dcterms:created>
  <dcterms:modified xsi:type="dcterms:W3CDTF">2023-02-12T00:49:15Z</dcterms:modified>
</cp:coreProperties>
</file>