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710" r:id="rId3"/>
    <p:sldId id="274" r:id="rId4"/>
    <p:sldId id="264" r:id="rId5"/>
    <p:sldId id="304" r:id="rId6"/>
    <p:sldId id="307" r:id="rId7"/>
    <p:sldId id="310" r:id="rId8"/>
    <p:sldId id="784" r:id="rId9"/>
    <p:sldId id="383" r:id="rId10"/>
    <p:sldId id="384" r:id="rId11"/>
    <p:sldId id="351" r:id="rId12"/>
    <p:sldId id="385" r:id="rId13"/>
    <p:sldId id="386" r:id="rId14"/>
    <p:sldId id="317" r:id="rId15"/>
    <p:sldId id="785" r:id="rId16"/>
    <p:sldId id="359" r:id="rId17"/>
    <p:sldId id="388" r:id="rId18"/>
    <p:sldId id="389" r:id="rId19"/>
    <p:sldId id="318" r:id="rId20"/>
    <p:sldId id="319" r:id="rId21"/>
    <p:sldId id="390" r:id="rId22"/>
    <p:sldId id="786" r:id="rId23"/>
    <p:sldId id="787" r:id="rId24"/>
    <p:sldId id="392" r:id="rId25"/>
    <p:sldId id="393" r:id="rId26"/>
    <p:sldId id="294" r:id="rId27"/>
    <p:sldId id="395" r:id="rId28"/>
    <p:sldId id="396" r:id="rId29"/>
    <p:sldId id="397" r:id="rId30"/>
    <p:sldId id="361" r:id="rId31"/>
    <p:sldId id="362" r:id="rId32"/>
    <p:sldId id="398" r:id="rId33"/>
    <p:sldId id="399" r:id="rId34"/>
    <p:sldId id="400" r:id="rId35"/>
    <p:sldId id="711" r:id="rId36"/>
    <p:sldId id="74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6725" autoAdjust="0"/>
  </p:normalViewPr>
  <p:slideViewPr>
    <p:cSldViewPr snapToGrid="0" snapToObjects="1">
      <p:cViewPr varScale="1">
        <p:scale>
          <a:sx n="134" d="100"/>
          <a:sy n="134" d="100"/>
        </p:scale>
        <p:origin x="63" y="105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1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4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0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84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1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2944D-030D-D291-2845-3AB81BE17127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8611D6-B147-DE1D-871D-6EB92C1AD7D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DA26D9-34F0-F5E9-1A9D-0335078386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6D315-C015-1FA2-4EBD-8130CF8A9F09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81B44-51D5-EE29-093A-8F5C9DDFBFEB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7CD22-3B3D-8300-0C3E-AA54736910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EC8A3-0904-27AE-57AD-9D9808B758C4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Containerizing a Spring Boot App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containerization and Docker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Docker images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images and containers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How to containerize a Spring Boot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A877E-5880-B45F-CF4C-0B34113EF553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Images vs.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run a Docker image…</a:t>
            </a:r>
          </a:p>
          <a:p>
            <a:pPr lvl="1"/>
            <a:r>
              <a:rPr lang="en-GB" dirty="0"/>
              <a:t>Docker creates an in-memory instance of the image</a:t>
            </a:r>
          </a:p>
          <a:p>
            <a:pPr lvl="1"/>
            <a:r>
              <a:rPr lang="en-GB" dirty="0"/>
              <a:t>This in-memory instance is called a </a:t>
            </a:r>
            <a:r>
              <a:rPr lang="en-GB" b="1" dirty="0"/>
              <a:t>container</a:t>
            </a:r>
          </a:p>
          <a:p>
            <a:pPr lvl="1"/>
            <a:r>
              <a:rPr lang="en-GB" dirty="0"/>
              <a:t>You can run many container instances for an image,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has a sample pre-built image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</a:p>
          <a:p>
            <a:pPr lvl="1"/>
            <a:r>
              <a:rPr lang="en-GB" dirty="0"/>
              <a:t>You can run it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looks for the image in the local registry</a:t>
            </a:r>
          </a:p>
          <a:p>
            <a:pPr lvl="1"/>
            <a:r>
              <a:rPr lang="en-GB" dirty="0"/>
              <a:t>The default location for images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the image isn’t in the local registry…</a:t>
            </a:r>
          </a:p>
          <a:p>
            <a:pPr lvl="1"/>
            <a:r>
              <a:rPr lang="en-GB" dirty="0"/>
              <a:t>Docker pulls it from a global registry (e.g. Docker Hub)</a:t>
            </a:r>
          </a:p>
          <a:p>
            <a:pPr lvl="1"/>
            <a:r>
              <a:rPr lang="en-GB" dirty="0"/>
              <a:t>Docker stores the downloaded image in the local registry</a:t>
            </a:r>
          </a:p>
          <a:p>
            <a:pPr lvl="1"/>
            <a:endParaRPr lang="en-GB" dirty="0"/>
          </a:p>
          <a:p>
            <a:r>
              <a:rPr lang="en-GB" dirty="0"/>
              <a:t>Docker then runs the image</a:t>
            </a:r>
          </a:p>
          <a:p>
            <a:pPr lvl="1"/>
            <a:r>
              <a:rPr lang="en-GB" dirty="0"/>
              <a:t>i.e. it creates a container, a running instance of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D6483-501F-48E8-8BAE-2552F23C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48882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709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00287"/>
            <a:ext cx="5112980" cy="2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a screenshot of what happens</a:t>
            </a:r>
          </a:p>
          <a:p>
            <a:pPr lvl="1"/>
            <a:r>
              <a:rPr lang="en-GB" dirty="0"/>
              <a:t>Note in particular, the “pull” request near the top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730" y="2737449"/>
            <a:ext cx="3449171" cy="302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F6DF-BC5C-48AB-98FB-41762D54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40" y="1630979"/>
            <a:ext cx="5112980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2733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8" y="2308143"/>
            <a:ext cx="5123581" cy="216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another Docker run, and see what happens</a:t>
            </a:r>
          </a:p>
          <a:p>
            <a:pPr lvl="1"/>
            <a:r>
              <a:rPr lang="en-GB" dirty="0"/>
              <a:t>Note there’s no “pull” request this time – why not…?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EC519B2B-7787-4D14-BD54-5F4828DE2DE0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706BC-6EB5-48CF-B4CF-5E7875E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40683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get a list of all the Docker images in your local Docker registry, as follows: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10335"/>
            <a:ext cx="5112982" cy="1079331"/>
          </a:xfrm>
          <a:prstGeom prst="rect">
            <a:avLst/>
          </a:prstGeom>
        </p:spPr>
      </p:pic>
      <p:sp>
        <p:nvSpPr>
          <p:cNvPr id="10" name="Down Arrow 6">
            <a:extLst>
              <a:ext uri="{FF2B5EF4-FFF2-40B4-BE49-F238E27FC236}">
                <a16:creationId xmlns:a16="http://schemas.microsoft.com/office/drawing/2014/main" id="{04423CA9-5E0B-40A3-85D1-5090A1A23C11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3FA2A-E68D-4C14-BD59-E03B2A42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32722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A Closer Look at Images and Containers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The power of containerization</a:t>
            </a:r>
          </a:p>
          <a:p>
            <a:r>
              <a:rPr lang="en-GB" dirty="0"/>
              <a:t>Running multiple containers from an image</a:t>
            </a:r>
          </a:p>
          <a:p>
            <a:r>
              <a:rPr lang="en-GB" dirty="0"/>
              <a:t>Running containers in detached mode</a:t>
            </a:r>
          </a:p>
          <a:p>
            <a:r>
              <a:rPr lang="en-GB" dirty="0"/>
              <a:t>Listing containers</a:t>
            </a:r>
          </a:p>
          <a:p>
            <a:r>
              <a:rPr lang="en-GB" dirty="0"/>
              <a:t>Stopping a container</a:t>
            </a:r>
          </a:p>
          <a:p>
            <a:r>
              <a:rPr lang="en-GB" dirty="0"/>
              <a:t>Pruning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89270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Docker Hub contains thousands of useful images, providing containerized shrink-wrapped functionality</a:t>
            </a:r>
          </a:p>
          <a:p>
            <a:pPr lvl="1"/>
            <a:r>
              <a:rPr lang="en-GB" dirty="0"/>
              <a:t>E.g. Tomcat, MySQL, MongoDB, etc.</a:t>
            </a:r>
          </a:p>
          <a:p>
            <a:pPr lvl="1"/>
            <a:endParaRPr lang="en-GB" dirty="0"/>
          </a:p>
          <a:p>
            <a:r>
              <a:rPr lang="en-GB" dirty="0"/>
              <a:t>E.g. run this command to download and run Tomcat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downloads the Tomcat image into your local registry, and creates an instance of the image (i.e. a container)</a:t>
            </a:r>
          </a:p>
          <a:p>
            <a:pPr lvl="1"/>
            <a:r>
              <a:rPr lang="en-GB" dirty="0"/>
              <a:t>Tomcat runs inside the container</a:t>
            </a:r>
          </a:p>
          <a:p>
            <a:pPr lvl="1"/>
            <a:r>
              <a:rPr lang="en-GB" dirty="0"/>
              <a:t>Within the container, Tomcat listens on port 8080 by default</a:t>
            </a:r>
          </a:p>
          <a:p>
            <a:pPr lvl="1"/>
            <a:r>
              <a:rPr lang="en-GB" dirty="0"/>
              <a:t>You can map it to any port on our computer, e.g. 8123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AD66A-9435-42B2-8C36-709FF57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5544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8123:8080 tomcat</a:t>
            </a:r>
          </a:p>
        </p:txBody>
      </p:sp>
    </p:spTree>
    <p:extLst>
      <p:ext uri="{BB962C8B-B14F-4D97-AF65-F5344CB8AC3E}">
        <p14:creationId xmlns:p14="http://schemas.microsoft.com/office/powerpoint/2010/main" val="42300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ping Tomcat from your host computer</a:t>
            </a:r>
          </a:p>
          <a:p>
            <a:pPr lvl="1"/>
            <a:r>
              <a:rPr lang="en-GB" dirty="0"/>
              <a:t>Specify port 8123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maps the request to port 8080 within the container, which means Tomcat handles the request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2AB6-84B5-4591-965E-5EDB7F5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62701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http://localhost:887</a:t>
            </a:r>
          </a:p>
        </p:txBody>
      </p:sp>
    </p:spTree>
    <p:extLst>
      <p:ext uri="{BB962C8B-B14F-4D97-AF65-F5344CB8AC3E}">
        <p14:creationId xmlns:p14="http://schemas.microsoft.com/office/powerpoint/2010/main" val="289667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Multiple Containers from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easily spin up another Tomcat container</a:t>
            </a:r>
          </a:p>
          <a:p>
            <a:pPr lvl="1"/>
            <a:r>
              <a:rPr lang="en-GB" dirty="0"/>
              <a:t>Tomcat will run on port 8080 within that container</a:t>
            </a:r>
          </a:p>
          <a:p>
            <a:pPr lvl="1"/>
            <a:r>
              <a:rPr lang="en-GB" dirty="0"/>
              <a:t>You must map it to a different port in your host O/S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8246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18B9D-BADB-4752-9CFE-1F87BE90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8246:8080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C0792-6B4F-4C0D-89A4-B32E506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http://localhost:8246</a:t>
            </a:r>
          </a:p>
        </p:txBody>
      </p:sp>
    </p:spTree>
    <p:extLst>
      <p:ext uri="{BB962C8B-B14F-4D97-AF65-F5344CB8AC3E}">
        <p14:creationId xmlns:p14="http://schemas.microsoft.com/office/powerpoint/2010/main" val="348110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Containers in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a container in “detached mode”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The container runs in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8369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0132-0E97-4F8D-AD45-CD3A1D9E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8369:8080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0A9F9-3873-4833-B242-88057DA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http://localhost:8369</a:t>
            </a:r>
          </a:p>
        </p:txBody>
      </p:sp>
    </p:spTree>
    <p:extLst>
      <p:ext uri="{BB962C8B-B14F-4D97-AF65-F5344CB8AC3E}">
        <p14:creationId xmlns:p14="http://schemas.microsoft.com/office/powerpoint/2010/main" val="24447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Introduction to Containerization and Docker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containerization?</a:t>
            </a:r>
          </a:p>
          <a:p>
            <a:r>
              <a:rPr lang="en-GB" dirty="0"/>
              <a:t>Containers vs. virtual machines</a:t>
            </a:r>
          </a:p>
          <a:p>
            <a:r>
              <a:rPr lang="en-GB" dirty="0"/>
              <a:t>Docker editions and platforms</a:t>
            </a:r>
          </a:p>
          <a:p>
            <a:r>
              <a:rPr lang="en-GB" dirty="0"/>
              <a:t>Downloading and Installing Docker for Windows</a:t>
            </a:r>
          </a:p>
          <a:p>
            <a:r>
              <a:rPr lang="en-GB" dirty="0"/>
              <a:t>Starting 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get a list of all the containers currently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Each container has:</a:t>
            </a:r>
          </a:p>
          <a:p>
            <a:pPr lvl="1"/>
            <a:r>
              <a:rPr lang="en-GB" dirty="0"/>
              <a:t>A unique container id (abbreviated)</a:t>
            </a:r>
          </a:p>
          <a:p>
            <a:pPr lvl="1"/>
            <a:r>
              <a:rPr lang="en-GB" dirty="0"/>
              <a:t>The name of the image (of which this container is an instance)</a:t>
            </a:r>
          </a:p>
          <a:p>
            <a:pPr lvl="1"/>
            <a:r>
              <a:rPr lang="en-GB" dirty="0"/>
              <a:t>The command that is executed within the container</a:t>
            </a:r>
          </a:p>
          <a:p>
            <a:pPr lvl="1"/>
            <a:r>
              <a:rPr lang="en-GB" dirty="0"/>
              <a:t>Created timestamp and status</a:t>
            </a:r>
          </a:p>
          <a:p>
            <a:pPr lvl="1"/>
            <a:r>
              <a:rPr lang="en-GB" dirty="0"/>
              <a:t>Port mappings</a:t>
            </a:r>
          </a:p>
          <a:p>
            <a:pPr lvl="1"/>
            <a:r>
              <a:rPr lang="en-GB" dirty="0"/>
              <a:t>A name for the container (random name by default)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DC239-A0EB-4E42-B491-EFDE704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16814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8864-FA1E-4DCB-88B1-FD08F0D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593827"/>
            <a:ext cx="6952721" cy="9909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2259912" y="1447002"/>
            <a:ext cx="482958" cy="3817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Stopping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stop a container, run the following command with the container ID or name you want to stop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after you stop a container, Docker maintains information about that container (e.g. so you can view its logs)</a:t>
            </a:r>
          </a:p>
          <a:p>
            <a:pPr lvl="1"/>
            <a:r>
              <a:rPr lang="en-GB" dirty="0"/>
              <a:t>You can list all containers (including stopped ones) as follows: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58417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focused_cori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3C78C-2F19-4F84-B4A5-0AB6DCB7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50831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3059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Pruning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completely remove all stopped containers: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completely remove all dangling images: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23420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24DA1-095B-4E98-8349-060762D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465681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prune</a:t>
            </a:r>
          </a:p>
        </p:txBody>
      </p:sp>
    </p:spTree>
    <p:extLst>
      <p:ext uri="{BB962C8B-B14F-4D97-AF65-F5344CB8AC3E}">
        <p14:creationId xmlns:p14="http://schemas.microsoft.com/office/powerpoint/2010/main" val="93971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How to Containerize a Spring Boot App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Running the application as normal</a:t>
            </a:r>
          </a:p>
          <a:p>
            <a:r>
              <a:rPr lang="en-GB" dirty="0"/>
              <a:t>Bundling the application in a JAR</a:t>
            </a:r>
          </a:p>
          <a:p>
            <a:r>
              <a:rPr lang="en-GB" dirty="0"/>
              <a:t>Defining a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Understanding the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Building the image</a:t>
            </a:r>
          </a:p>
          <a:p>
            <a:r>
              <a:rPr lang="en-GB" dirty="0"/>
              <a:t>Viewing images in the local Docker registry</a:t>
            </a:r>
          </a:p>
          <a:p>
            <a:r>
              <a:rPr lang="en-GB" dirty="0"/>
              <a:t>Running a container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40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section we'll see how to containerize a Spring Boot app</a:t>
            </a:r>
          </a:p>
          <a:p>
            <a:pPr lvl="1"/>
            <a:r>
              <a:rPr lang="en-GB" dirty="0">
                <a:latin typeface="+mj-lt"/>
              </a:rPr>
              <a:t>We'll build a Docker image that contains a Spring app</a:t>
            </a:r>
          </a:p>
          <a:p>
            <a:pPr lvl="1"/>
            <a:r>
              <a:rPr lang="en-GB" dirty="0">
                <a:latin typeface="+mj-lt"/>
              </a:rPr>
              <a:t>Then we'll run a container (i.e. an instance of the Docker image)</a:t>
            </a:r>
          </a:p>
          <a:p>
            <a:pPr lvl="1"/>
            <a:r>
              <a:rPr lang="en-GB" dirty="0">
                <a:latin typeface="+mj-lt"/>
              </a:rPr>
              <a:t>Our Spring Boot app will run on a JVM inside the container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demo project,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demo-containerization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  <a:p>
            <a:pPr lvl="1"/>
            <a:r>
              <a:rPr lang="en-GB" dirty="0">
                <a:latin typeface="+mj-lt"/>
              </a:rPr>
              <a:t>It's a simple Spring Boot app with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290252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the Application as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the application as normal</a:t>
            </a:r>
          </a:p>
          <a:p>
            <a:pPr lvl="1"/>
            <a:r>
              <a:rPr lang="en-GB" dirty="0"/>
              <a:t>Right-click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  <a:r>
              <a:rPr lang="en-GB" dirty="0"/>
              <a:t>, then Run Application</a:t>
            </a:r>
          </a:p>
          <a:p>
            <a:pPr lvl="1"/>
            <a:endParaRPr lang="en-GB" dirty="0"/>
          </a:p>
          <a:p>
            <a:r>
              <a:rPr lang="en-GB" dirty="0"/>
              <a:t>This runs the application directly on your host computer</a:t>
            </a:r>
          </a:p>
          <a:p>
            <a:pPr lvl="1"/>
            <a:r>
              <a:rPr lang="en-GB" dirty="0"/>
              <a:t>The application contains an embedded web server (Tomcat)</a:t>
            </a:r>
          </a:p>
          <a:p>
            <a:pPr lvl="1"/>
            <a:r>
              <a:rPr lang="en-GB" dirty="0"/>
              <a:t>Tomcat listens on port 8080 on your host computer</a:t>
            </a:r>
          </a:p>
          <a:p>
            <a:pPr lvl="1"/>
            <a:r>
              <a:rPr lang="en-GB" dirty="0"/>
              <a:t>You can ping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http://localhost:8080/greeting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BB01-894C-4682-BC47-03375CA3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88" y="3491056"/>
            <a:ext cx="4963850" cy="1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Bundling the Application in a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21582"/>
          </a:xfrm>
        </p:spPr>
        <p:txBody>
          <a:bodyPr>
            <a:normAutofit/>
          </a:bodyPr>
          <a:lstStyle/>
          <a:p>
            <a:r>
              <a:rPr lang="en-GB" dirty="0"/>
              <a:t>If you want to run a Java app in a Docker container…</a:t>
            </a:r>
          </a:p>
          <a:p>
            <a:pPr lvl="1"/>
            <a:r>
              <a:rPr lang="en-GB" dirty="0"/>
              <a:t>The first step is to bundle the app into a JAR file</a:t>
            </a:r>
          </a:p>
          <a:p>
            <a:pPr lvl="1"/>
            <a:endParaRPr lang="en-GB" dirty="0"/>
          </a:p>
          <a:p>
            <a:r>
              <a:rPr lang="en-GB" dirty="0"/>
              <a:t>To bundle the app into a JAR:</a:t>
            </a:r>
          </a:p>
          <a:p>
            <a:pPr lvl="1"/>
            <a:r>
              <a:rPr lang="en-GB" dirty="0"/>
              <a:t>Open a Terminal window in the project root folder</a:t>
            </a:r>
          </a:p>
          <a:p>
            <a:pPr lvl="1"/>
            <a:r>
              <a:rPr lang="en-GB" dirty="0"/>
              <a:t>Run the following Maven command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creates the JAR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target/demo-containerization-0.0.1.jar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7BA12-B533-4192-82EE-FC2D3949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10200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./mvnw package -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we're ready to see how to create a Docker image</a:t>
            </a:r>
          </a:p>
          <a:p>
            <a:pPr lvl="1"/>
            <a:r>
              <a:rPr lang="en-GB" dirty="0"/>
              <a:t>Remember, a Docker image is a “black box”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In our case, we'll create a Docker image containing: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Our Spring Boot JAR file</a:t>
            </a:r>
          </a:p>
          <a:p>
            <a:pPr lvl="1"/>
            <a:r>
              <a:rPr lang="en-US" dirty="0"/>
              <a:t>A command to execute the Spring Boot JAR file on the JVM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2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4928"/>
          </a:xfrm>
        </p:spPr>
        <p:txBody>
          <a:bodyPr>
            <a:normAutofit/>
          </a:bodyPr>
          <a:lstStyle/>
          <a:p>
            <a:r>
              <a:rPr lang="en-GB" dirty="0"/>
              <a:t>In order to define a Docker image, define a special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(by default)</a:t>
            </a:r>
          </a:p>
          <a:p>
            <a:pPr lvl="1"/>
            <a:r>
              <a:rPr lang="en-GB" dirty="0"/>
              <a:t>Specifies build instructions, so Docker can build an image</a:t>
            </a:r>
          </a:p>
          <a:p>
            <a:pPr lvl="1"/>
            <a:endParaRPr lang="en-GB" dirty="0"/>
          </a:p>
          <a:p>
            <a:r>
              <a:rPr lang="en-GB" dirty="0"/>
              <a:t>See this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in the demo project (root folder)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</a:t>
            </a:r>
          </a:p>
          <a:p>
            <a:pPr lvl="1"/>
            <a:r>
              <a:rPr lang="en-GB" dirty="0"/>
              <a:t>Also see </a:t>
            </a:r>
            <a:r>
              <a:rPr lang="en-GB" dirty="0">
                <a:hlinkClick r:id="rId3"/>
              </a:rPr>
              <a:t>https://docs.docker.com/engine/reference/builder/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1D5D-F836-98EF-59B7-C4CB97AC8DBE}"/>
              </a:ext>
            </a:extLst>
          </p:cNvPr>
          <p:cNvSpPr txBox="1"/>
          <p:nvPr/>
        </p:nvSpPr>
        <p:spPr>
          <a:xfrm>
            <a:off x="1507067" y="2720234"/>
            <a:ext cx="695272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8192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 </a:t>
            </a:r>
            <a:r>
              <a:rPr lang="en-GB" dirty="0" err="1"/>
              <a:t>Dockerfile</a:t>
            </a:r>
            <a:r>
              <a:rPr lang="en-GB" dirty="0"/>
              <a:t> starts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instruction</a:t>
            </a:r>
          </a:p>
          <a:p>
            <a:pPr lvl="1"/>
            <a:r>
              <a:rPr lang="en-GB" dirty="0"/>
              <a:t>Specifies the "base image" from which we are building</a:t>
            </a:r>
          </a:p>
          <a:p>
            <a:pPr lvl="1"/>
            <a:r>
              <a:rPr lang="en-GB" dirty="0"/>
              <a:t>Our image will be based on OpenJDK version 17</a:t>
            </a:r>
          </a:p>
          <a:p>
            <a:pPr lvl="1"/>
            <a:r>
              <a:rPr lang="en-GB" dirty="0"/>
              <a:t>OpenJDK is an open-source implementation of Java SE</a:t>
            </a:r>
          </a:p>
          <a:p>
            <a:pPr lvl="1"/>
            <a:endParaRPr lang="en-GB" dirty="0"/>
          </a:p>
          <a:p>
            <a:r>
              <a:rPr lang="en-GB" dirty="0"/>
              <a:t>When we run this </a:t>
            </a:r>
            <a:r>
              <a:rPr lang="en-GB" dirty="0" err="1"/>
              <a:t>Dockerfile</a:t>
            </a:r>
            <a:r>
              <a:rPr lang="en-GB" dirty="0"/>
              <a:t> to build our image…</a:t>
            </a:r>
          </a:p>
          <a:p>
            <a:pPr lvl="1"/>
            <a:r>
              <a:rPr lang="en-GB" dirty="0"/>
              <a:t>Docker will see if we've already downloaded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openjdk:17</a:t>
            </a:r>
            <a:endParaRPr lang="en-GB" dirty="0"/>
          </a:p>
          <a:p>
            <a:pPr lvl="1"/>
            <a:r>
              <a:rPr lang="en-GB" dirty="0"/>
              <a:t>If we haven't, Docker will pull it from the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1B51-0F61-47B3-A2CC-0BF8B28FD91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Containerization is a way of wrapping an application, plus its environment, into a shrink-wrapped container</a:t>
            </a:r>
          </a:p>
          <a:p>
            <a:pPr lvl="1"/>
            <a:r>
              <a:rPr lang="en-GB" dirty="0">
                <a:latin typeface="+mj-lt"/>
              </a:rPr>
              <a:t>Makes it easy to deploy and run the application, because it runs in a virtualized environment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Docker is a very popular containerization tool</a:t>
            </a:r>
          </a:p>
          <a:p>
            <a:pPr lvl="1"/>
            <a:r>
              <a:rPr lang="en-GB" dirty="0">
                <a:latin typeface="+mj-lt"/>
              </a:rPr>
              <a:t>You build an </a:t>
            </a:r>
            <a:r>
              <a:rPr lang="en-GB" b="1" dirty="0">
                <a:latin typeface="+mj-lt"/>
              </a:rPr>
              <a:t>image</a:t>
            </a:r>
            <a:r>
              <a:rPr lang="en-GB" dirty="0">
                <a:latin typeface="+mj-lt"/>
              </a:rPr>
              <a:t> that contains your app, properties, etc.</a:t>
            </a:r>
          </a:p>
          <a:p>
            <a:pPr lvl="1"/>
            <a:r>
              <a:rPr lang="en-GB" dirty="0">
                <a:latin typeface="+mj-lt"/>
              </a:rPr>
              <a:t>You then run the image - a running image is called a </a:t>
            </a:r>
            <a:r>
              <a:rPr lang="en-GB" b="1" dirty="0">
                <a:latin typeface="+mj-lt"/>
              </a:rPr>
              <a:t>container</a:t>
            </a:r>
            <a:r>
              <a:rPr lang="en-GB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81601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you build a Docker image, you can pass arguments into the Docker build command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Dockerfile</a:t>
            </a:r>
            <a:r>
              <a:rPr lang="en-GB" dirty="0"/>
              <a:t>,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/>
              <a:t> statements to capture these arguments</a:t>
            </a:r>
          </a:p>
          <a:p>
            <a:pPr lvl="1"/>
            <a:r>
              <a:rPr lang="en-GB" dirty="0"/>
              <a:t>In our example,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JAR_FILE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specifies the name of our JAR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 specifies files to copy into the Docker image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instructions to copy files into the Docker image</a:t>
            </a:r>
          </a:p>
          <a:p>
            <a:pPr lvl="1"/>
            <a:r>
              <a:rPr lang="en-GB" dirty="0"/>
              <a:t>In our example, we copy our JAR file into the image</a:t>
            </a:r>
          </a:p>
          <a:p>
            <a:pPr lvl="1"/>
            <a:r>
              <a:rPr lang="en-GB" dirty="0"/>
              <a:t>Inside the image, the JAR file will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myapp.jar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8EFAE-F72D-405E-8127-436D86349337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125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GB" dirty="0"/>
              <a:t> instruction: </a:t>
            </a:r>
          </a:p>
          <a:p>
            <a:pPr lvl="1"/>
            <a:r>
              <a:rPr lang="en-GB" dirty="0"/>
              <a:t>Acts as documentation about port(s) inside the container</a:t>
            </a:r>
          </a:p>
          <a:p>
            <a:pPr lvl="1"/>
            <a:r>
              <a:rPr lang="en-GB" dirty="0"/>
              <a:t>Indicate this port must be mapped to a port on the host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dirty="0"/>
              <a:t> instruction:</a:t>
            </a:r>
          </a:p>
          <a:p>
            <a:pPr lvl="1"/>
            <a:r>
              <a:rPr lang="en-GB" dirty="0"/>
              <a:t>Specifies what to actually execute inside the Docker image</a:t>
            </a:r>
          </a:p>
          <a:p>
            <a:pPr lvl="1"/>
            <a:r>
              <a:rPr lang="en-GB" dirty="0"/>
              <a:t>In our example, we run our JAR on the JVM in the image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BEAA-89E4-4F4A-8AF2-BC9BCB82BAD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cs typeface="Courier New" panose="02070309020205020404" pitchFamily="49" charset="0"/>
              </a:rPr>
              <a:t>Building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729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command to build a Docker image</a:t>
            </a:r>
          </a:p>
          <a:p>
            <a:pPr lvl="1"/>
            <a:r>
              <a:rPr lang="en-GB" dirty="0"/>
              <a:t>Type the following </a:t>
            </a:r>
            <a:r>
              <a:rPr lang="en-GB" b="1" dirty="0"/>
              <a:t>all on one line</a:t>
            </a:r>
          </a:p>
          <a:p>
            <a:pPr lvl="1"/>
            <a:r>
              <a:rPr lang="en-GB" dirty="0"/>
              <a:t>It reads and executes the instructions in the </a:t>
            </a:r>
            <a:r>
              <a:rPr lang="en-GB" dirty="0" err="1"/>
              <a:t>Dockerfile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lvl="1"/>
            <a:r>
              <a:rPr lang="en-GB" dirty="0"/>
              <a:t>Specifies the tag name for the image </a:t>
            </a:r>
          </a:p>
          <a:p>
            <a:pPr lvl="1"/>
            <a:r>
              <a:rPr lang="en-GB" dirty="0"/>
              <a:t>Tells Docker to create an image with this name in the local registry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--build-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 value for a build argument</a:t>
            </a:r>
          </a:p>
          <a:p>
            <a:pPr lvl="1"/>
            <a:r>
              <a:rPr lang="en-GB" dirty="0"/>
              <a:t>Followed by a name=value pair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37045" y="1796092"/>
            <a:ext cx="72862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JAR_FILE=target/demo-containerization-0.0.1.jar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34071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Viewing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view images in the Docker registry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090791" y="1610474"/>
            <a:ext cx="523982" cy="454631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4A384-95AD-4D3E-8A12-4F4341A20317}"/>
              </a:ext>
            </a:extLst>
          </p:cNvPr>
          <p:cNvSpPr txBox="1"/>
          <p:nvPr/>
        </p:nvSpPr>
        <p:spPr>
          <a:xfrm>
            <a:off x="1507067" y="1245717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EDEF-6BF1-4AC0-A956-11326A95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125204"/>
            <a:ext cx="7321854" cy="16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a container as normal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ping as normal, via the mapped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B6CE-E945-4CC2-9591-F3623625CA30}"/>
              </a:ext>
            </a:extLst>
          </p:cNvPr>
          <p:cNvSpPr txBox="1"/>
          <p:nvPr/>
        </p:nvSpPr>
        <p:spPr>
          <a:xfrm>
            <a:off x="1507067" y="1241386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7AFA8-E0B4-424F-85D2-66F055E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84945"/>
            <a:ext cx="7316243" cy="2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containerization and Docker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Docker images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images and containers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Modify the Spring Boot demo app (e.g.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file) and then rebuild the JAR file: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Forcibly remove the old container and image: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Rebuild the image and run another container: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38229-6ACF-4ECA-8F41-AEF4364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154860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./mvnw 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E564-9F65-4F6B-A2CF-18B78DC6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83946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rm -f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my-spring-boot-app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88CC-5176-484B-82B0-D0B30F1E9021}"/>
              </a:ext>
            </a:extLst>
          </p:cNvPr>
          <p:cNvSpPr txBox="1"/>
          <p:nvPr/>
        </p:nvSpPr>
        <p:spPr>
          <a:xfrm>
            <a:off x="1889471" y="3748557"/>
            <a:ext cx="708985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JAR_FILE=target/demo-containerization-0.0.1.jar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5E17F-150D-4F44-BA13-856AD4734A52}"/>
              </a:ext>
            </a:extLst>
          </p:cNvPr>
          <p:cNvSpPr txBox="1"/>
          <p:nvPr/>
        </p:nvSpPr>
        <p:spPr>
          <a:xfrm>
            <a:off x="1889605" y="4454012"/>
            <a:ext cx="70898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FC61-0A89-4639-8C87-B68D6D24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545500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rm -f app 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Containers vs.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Containers are much more lightweight that VMs</a:t>
            </a:r>
          </a:p>
          <a:p>
            <a:pPr lvl="1"/>
            <a:r>
              <a:rPr lang="en-GB"/>
              <a:t>Containers run on top of the host OS, e.g. Linux</a:t>
            </a:r>
          </a:p>
          <a:p>
            <a:pPr lvl="1"/>
            <a:r>
              <a:rPr lang="en-GB"/>
              <a:t>VMs are much bulkier because they actually contain a guest OS</a:t>
            </a:r>
          </a:p>
        </p:txBody>
      </p:sp>
      <p:pic>
        <p:nvPicPr>
          <p:cNvPr id="1026" name="Picture 2" descr="Virtual machine stack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04" y="2343185"/>
            <a:ext cx="2871393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stack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349321"/>
            <a:ext cx="2871394" cy="2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6714" y="2064076"/>
            <a:ext cx="1450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Docker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341" y="2077986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5575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Docker Editions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865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comes in two editions</a:t>
            </a:r>
          </a:p>
          <a:p>
            <a:pPr lvl="1"/>
            <a:r>
              <a:rPr lang="en-GB" dirty="0"/>
              <a:t>Docker Community Edition (CE) </a:t>
            </a:r>
          </a:p>
          <a:p>
            <a:pPr lvl="1"/>
            <a:r>
              <a:rPr lang="en-GB" dirty="0"/>
              <a:t>Docker Enterprise Edition (EE)</a:t>
            </a:r>
          </a:p>
          <a:p>
            <a:pPr lvl="1"/>
            <a:endParaRPr lang="en-GB" dirty="0"/>
          </a:p>
          <a:p>
            <a:r>
              <a:rPr lang="en-GB" dirty="0"/>
              <a:t>You can install Docker on various platforms</a:t>
            </a:r>
          </a:p>
          <a:p>
            <a:pPr lvl="1"/>
            <a:r>
              <a:rPr lang="en-GB" dirty="0"/>
              <a:t>Docker for Linux</a:t>
            </a:r>
          </a:p>
          <a:p>
            <a:pPr lvl="1"/>
            <a:r>
              <a:rPr lang="en-GB" dirty="0"/>
              <a:t>Docker for Windows</a:t>
            </a:r>
          </a:p>
          <a:p>
            <a:pPr lvl="1"/>
            <a:r>
              <a:rPr lang="en-GB" dirty="0"/>
              <a:t>Docker for Mac</a:t>
            </a:r>
          </a:p>
          <a:p>
            <a:pPr lvl="1"/>
            <a:endParaRPr lang="en-GB" dirty="0"/>
          </a:p>
          <a:p>
            <a:r>
              <a:rPr lang="en-GB" dirty="0"/>
              <a:t>We'll be using Docker CE for Windows</a:t>
            </a:r>
          </a:p>
          <a:p>
            <a:pPr lvl="1"/>
            <a:r>
              <a:rPr lang="en-GB" dirty="0"/>
              <a:t>Requires 64bit Windows 10 Pro/Enterprise/Education</a:t>
            </a:r>
          </a:p>
          <a:p>
            <a:pPr lvl="1"/>
            <a:r>
              <a:rPr lang="en-GB" dirty="0"/>
              <a:t>For other versions of Windows, use Docker Toolbox instead</a:t>
            </a:r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821949" cy="560552"/>
          </a:xfrm>
        </p:spPr>
        <p:txBody>
          <a:bodyPr/>
          <a:lstStyle/>
          <a:p>
            <a:r>
              <a:rPr lang="en-GB" sz="3000" dirty="0"/>
              <a:t>Downloading and Installing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922949" cy="3547021"/>
          </a:xfrm>
        </p:spPr>
        <p:txBody>
          <a:bodyPr>
            <a:normAutofit/>
          </a:bodyPr>
          <a:lstStyle/>
          <a:p>
            <a:r>
              <a:rPr lang="en-GB" dirty="0"/>
              <a:t>Browse to:</a:t>
            </a:r>
          </a:p>
          <a:p>
            <a:pPr lvl="1"/>
            <a:r>
              <a:rPr lang="en-GB" sz="1800" dirty="0">
                <a:hlinkClick r:id="rId3"/>
              </a:rPr>
              <a:t>https://hub.docker.com/editions/community/docker-ce-desktop-windows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Click </a:t>
            </a:r>
            <a:r>
              <a:rPr lang="en-GB" b="1" dirty="0"/>
              <a:t>Get Docker Desktop</a:t>
            </a:r>
            <a:r>
              <a:rPr lang="en-GB" dirty="0"/>
              <a:t>, to download the installer</a:t>
            </a:r>
          </a:p>
          <a:p>
            <a:pPr lvl="1"/>
            <a:endParaRPr lang="en-GB" dirty="0"/>
          </a:p>
          <a:p>
            <a:r>
              <a:rPr lang="en-GB" dirty="0"/>
              <a:t>When the installer has completely downloaded, run it</a:t>
            </a:r>
          </a:p>
          <a:p>
            <a:pPr lvl="1"/>
            <a:endParaRPr lang="en-GB" dirty="0"/>
          </a:p>
          <a:p>
            <a:r>
              <a:rPr lang="en-GB" dirty="0"/>
              <a:t>When the installation is complete, click </a:t>
            </a:r>
            <a:r>
              <a:rPr lang="en-GB" b="1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02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Starting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844943" cy="3547021"/>
          </a:xfrm>
        </p:spPr>
        <p:txBody>
          <a:bodyPr>
            <a:normAutofit/>
          </a:bodyPr>
          <a:lstStyle/>
          <a:p>
            <a:r>
              <a:rPr lang="en-GB" dirty="0"/>
              <a:t>To start Docker for Windows:</a:t>
            </a:r>
          </a:p>
          <a:p>
            <a:pPr lvl="1"/>
            <a:r>
              <a:rPr lang="en-GB" dirty="0"/>
              <a:t>Hit the Windows button, and run </a:t>
            </a:r>
            <a:r>
              <a:rPr lang="en-GB" b="1" dirty="0"/>
              <a:t>Docker Desktop </a:t>
            </a:r>
            <a:r>
              <a:rPr lang="en-GB" dirty="0"/>
              <a:t>as administrator</a:t>
            </a:r>
          </a:p>
          <a:p>
            <a:pPr lvl="1"/>
            <a:endParaRPr lang="en-GB" dirty="0"/>
          </a:p>
          <a:p>
            <a:r>
              <a:rPr lang="en-GB" dirty="0"/>
              <a:t>Give Docker a few minutes to start, then test it's working like so:</a:t>
            </a:r>
          </a:p>
          <a:p>
            <a:pPr lvl="1"/>
            <a:r>
              <a:rPr lang="en-GB" dirty="0"/>
              <a:t>Open a Command Prompt window.</a:t>
            </a:r>
          </a:p>
          <a:p>
            <a:pPr lvl="1"/>
            <a:r>
              <a:rPr lang="en-GB" dirty="0"/>
              <a:t>Run the command </a:t>
            </a:r>
            <a:r>
              <a:rPr lang="en-GB" b="1" dirty="0"/>
              <a:t>docker version</a:t>
            </a:r>
            <a:endParaRPr lang="en-GB" dirty="0"/>
          </a:p>
          <a:p>
            <a:pPr lvl="1"/>
            <a:r>
              <a:rPr lang="en-GB" dirty="0"/>
              <a:t>It should display a message indicating Docker is running</a:t>
            </a:r>
          </a:p>
        </p:txBody>
      </p:sp>
    </p:spTree>
    <p:extLst>
      <p:ext uri="{BB962C8B-B14F-4D97-AF65-F5344CB8AC3E}">
        <p14:creationId xmlns:p14="http://schemas.microsoft.com/office/powerpoint/2010/main" val="15422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Understanding Docker Images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Images vs. containers</a:t>
            </a:r>
          </a:p>
          <a:p>
            <a:r>
              <a:rPr lang="en-GB" dirty="0"/>
              <a:t>Running a sample image</a:t>
            </a:r>
          </a:p>
          <a:p>
            <a:r>
              <a:rPr lang="en-GB" dirty="0"/>
              <a:t>Listing images in the local Docker registry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Docker </a:t>
            </a:r>
            <a:r>
              <a:rPr lang="en-GB" b="1" dirty="0"/>
              <a:t>image</a:t>
            </a:r>
            <a:r>
              <a:rPr lang="en-GB" dirty="0"/>
              <a:t> is a black box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E.g. a Docker image for a Java microservice might have: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A web server (e.g. Tomcat)</a:t>
            </a:r>
          </a:p>
          <a:p>
            <a:pPr lvl="1"/>
            <a:r>
              <a:rPr lang="en-US" dirty="0"/>
              <a:t>Any additional JARs necessary, e.g. database drivers</a:t>
            </a:r>
          </a:p>
          <a:p>
            <a:pPr lvl="1"/>
            <a:r>
              <a:rPr lang="en-US" dirty="0"/>
              <a:t>A JAR containing your REST service</a:t>
            </a:r>
          </a:p>
          <a:p>
            <a:pPr lvl="1"/>
            <a:endParaRPr lang="en-US" dirty="0"/>
          </a:p>
          <a:p>
            <a:r>
              <a:rPr lang="en-US" dirty="0"/>
              <a:t>In this section we’re going to see how to download (“pull”) and run a pre-built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2290252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9724</TotalTime>
  <Words>2121</Words>
  <Application>Microsoft Office PowerPoint</Application>
  <PresentationFormat>On-screen Show (16:9)</PresentationFormat>
  <Paragraphs>341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Univers</vt:lpstr>
      <vt:lpstr>Standard_LiveLessons_2017</vt:lpstr>
      <vt:lpstr>Containerizing a Spring Boot App</vt:lpstr>
      <vt:lpstr>1. Introduction to Containerization and Docker</vt:lpstr>
      <vt:lpstr>What is Containerization?</vt:lpstr>
      <vt:lpstr>Containers vs. Virtual Machines</vt:lpstr>
      <vt:lpstr>Docker Editions and Platforms</vt:lpstr>
      <vt:lpstr>Downloading and Installing Docker for Windows</vt:lpstr>
      <vt:lpstr>Starting Docker for Windows</vt:lpstr>
      <vt:lpstr>2. Understanding Docker Images</vt:lpstr>
      <vt:lpstr>Overview</vt:lpstr>
      <vt:lpstr>Images vs. Containers</vt:lpstr>
      <vt:lpstr>Running a Sample Image (1 of 3)</vt:lpstr>
      <vt:lpstr>Running a Sample Image (2 of 3)</vt:lpstr>
      <vt:lpstr>Running a Sample Image (3 of 3)</vt:lpstr>
      <vt:lpstr>Listing Images in the Local Docker Registry</vt:lpstr>
      <vt:lpstr>3. A Closer Look at Images and Containers</vt:lpstr>
      <vt:lpstr>The Power of Containerization (1 of 2)</vt:lpstr>
      <vt:lpstr>The Power of Containerization (2 of 2)</vt:lpstr>
      <vt:lpstr>Running Multiple Containers from an Image</vt:lpstr>
      <vt:lpstr>Running Containers in Detached Mode</vt:lpstr>
      <vt:lpstr>Listing Containers</vt:lpstr>
      <vt:lpstr>Stopping a Container</vt:lpstr>
      <vt:lpstr>Pruning Containers and Images</vt:lpstr>
      <vt:lpstr>4. How to Containerize a Spring Boot App</vt:lpstr>
      <vt:lpstr>Overview</vt:lpstr>
      <vt:lpstr>Running the Application as Normal</vt:lpstr>
      <vt:lpstr>Bundling the Application in a JAR</vt:lpstr>
      <vt:lpstr>Defining a Dockerfile (1 of 2)</vt:lpstr>
      <vt:lpstr>Defining a Dockerfile (2 of 2)</vt:lpstr>
      <vt:lpstr>Understanding the Dockerfile (1 of 3)</vt:lpstr>
      <vt:lpstr>Understanding the Dockerfile (2 of 3)</vt:lpstr>
      <vt:lpstr>Understanding the Dockerfile (3 of 3)</vt:lpstr>
      <vt:lpstr>Building the Image</vt:lpstr>
      <vt:lpstr>Viewing Images in the Local Docker Registry</vt:lpstr>
      <vt:lpstr>Running a Container 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187</cp:revision>
  <dcterms:created xsi:type="dcterms:W3CDTF">2015-09-28T19:52:00Z</dcterms:created>
  <dcterms:modified xsi:type="dcterms:W3CDTF">2023-02-12T01:49:30Z</dcterms:modified>
</cp:coreProperties>
</file>