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584" r:id="rId2"/>
    <p:sldId id="839" r:id="rId3"/>
    <p:sldId id="859" r:id="rId4"/>
    <p:sldId id="858" r:id="rId5"/>
    <p:sldId id="841" r:id="rId6"/>
    <p:sldId id="840" r:id="rId7"/>
    <p:sldId id="843" r:id="rId8"/>
    <p:sldId id="844" r:id="rId9"/>
    <p:sldId id="845" r:id="rId10"/>
    <p:sldId id="846" r:id="rId11"/>
    <p:sldId id="847" r:id="rId12"/>
    <p:sldId id="390" r:id="rId13"/>
    <p:sldId id="392" r:id="rId14"/>
    <p:sldId id="848" r:id="rId15"/>
    <p:sldId id="849" r:id="rId16"/>
    <p:sldId id="850" r:id="rId17"/>
    <p:sldId id="851" r:id="rId18"/>
    <p:sldId id="828" r:id="rId19"/>
    <p:sldId id="853" r:id="rId20"/>
    <p:sldId id="854" r:id="rId21"/>
    <p:sldId id="855" r:id="rId22"/>
    <p:sldId id="856" r:id="rId23"/>
    <p:sldId id="857" r:id="rId24"/>
    <p:sldId id="852" r:id="rId25"/>
    <p:sldId id="829" r:id="rId26"/>
    <p:sldId id="830" r:id="rId27"/>
    <p:sldId id="831" r:id="rId28"/>
    <p:sldId id="832" r:id="rId29"/>
    <p:sldId id="833" r:id="rId30"/>
    <p:sldId id="834" r:id="rId31"/>
    <p:sldId id="836" r:id="rId32"/>
    <p:sldId id="837" r:id="rId33"/>
    <p:sldId id="838" r:id="rId34"/>
    <p:sldId id="711" r:id="rId3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4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1581A5"/>
    <a:srgbClr val="1580A3"/>
    <a:srgbClr val="0F7DA1"/>
    <a:srgbClr val="1580A2"/>
    <a:srgbClr val="FFDB69"/>
    <a:srgbClr val="1580A1"/>
    <a:srgbClr val="FFCC99"/>
    <a:srgbClr val="157FA4"/>
    <a:srgbClr val="157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09" autoAdjust="0"/>
    <p:restoredTop sz="96725" autoAdjust="0"/>
  </p:normalViewPr>
  <p:slideViewPr>
    <p:cSldViewPr snapToGrid="0" snapToObjects="1">
      <p:cViewPr varScale="1">
        <p:scale>
          <a:sx n="117" d="100"/>
          <a:sy n="117" d="100"/>
        </p:scale>
        <p:origin x="60" y="357"/>
      </p:cViewPr>
      <p:guideLst>
        <p:guide orient="horz" pos="1620"/>
        <p:guide pos="54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488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Aspect-Oriented Programming</a:t>
            </a: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973481-0802-41C2-8C01-A41AADD35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F7BDE0-2A4E-4DDD-BE2F-6B9FBD7BC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31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932C2E-031B-4501-BE6F-1C30B2F94A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23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D348E6-1F10-4F29-B005-A5C63B3EB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350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990CD0-CB3C-43F2-879C-858D9AB05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073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88EFE9-EAA1-462A-A76F-EB632A4C1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627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CCD787-F55A-4F92-A548-6B9AEB76C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602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2BD357-F26E-484E-80D1-AC73B51D9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A21439-07A5-4A46-8CDE-CE23A5F06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14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472240-8C26-4938-BE3A-B09509F56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508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10F6F3-C6E1-4757-B8B9-5F15DEEAE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0161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89934E-94F1-4B6E-BB11-ADFF276F4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5887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FFF163-837E-477C-B76F-EC297C36A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608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FAD382-1604-441F-8C31-BD120EAB7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9380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CE2C4E-9FA7-47FF-A05B-F37094A62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0699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78BCD3-6197-43DF-84C7-1C7437B1C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E0F3EA-791B-4784-95A4-1C8ED24E0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D5142F-A6D2-41FF-A992-94DB2D6309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5A174D-BDD9-4D92-9156-2C2AC3D70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82A684-0641-4E34-AEA1-F79B71424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472240-8C26-4938-BE3A-B09509F56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6002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EFDD75-817C-425F-9557-044B7BE2C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F4C82D-BB69-479C-8672-13F98A594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E21F8E-4B4F-49CE-A158-F70BDE21D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F8093B-BA89-4F48-8D20-D98EC0E30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472240-8C26-4938-BE3A-B09509F56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938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281B86-915F-4F5E-BD5F-71530CB64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212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793A2D-DC33-4C45-8959-CB57C239D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879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B60EAA-C0DD-4B7D-A7CB-A226CB3FF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541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D60089-D978-4859-A369-209D705110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340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Reactive Programming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41F79D-210B-43FF-A965-6577C1E3F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345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B0BD318-8542-2C79-DC8A-B885D7C64613}"/>
              </a:ext>
            </a:extLst>
          </p:cNvPr>
          <p:cNvGrpSpPr/>
          <p:nvPr userDrawn="1"/>
        </p:nvGrpSpPr>
        <p:grpSpPr>
          <a:xfrm>
            <a:off x="76678" y="4578933"/>
            <a:ext cx="1515337" cy="386752"/>
            <a:chOff x="76678" y="4694766"/>
            <a:chExt cx="1515337" cy="386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A1E387-D512-1347-E65E-AA12CC1BA73C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F92DBD-623D-742A-9957-4BEF3678F2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9A31A1-3A1B-E9B1-DC20-9D994E20CE31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7FBF8C-68CD-539B-9422-410C460963F2}"/>
              </a:ext>
            </a:extLst>
          </p:cNvPr>
          <p:cNvSpPr/>
          <p:nvPr userDrawn="1"/>
        </p:nvSpPr>
        <p:spPr bwMode="auto">
          <a:xfrm>
            <a:off x="59380" y="4700880"/>
            <a:ext cx="1515337" cy="38675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>
              <a:ln>
                <a:noFill/>
              </a:ln>
              <a:solidFill>
                <a:srgbClr val="66CCFF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C218A-E233-43E2-85EE-84AAF5CC99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5" y="4745677"/>
            <a:ext cx="307000" cy="291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FFE4FF-079E-4713-A6A9-35B7F37BC5CC}"/>
              </a:ext>
            </a:extLst>
          </p:cNvPr>
          <p:cNvSpPr txBox="1"/>
          <p:nvPr userDrawn="1"/>
        </p:nvSpPr>
        <p:spPr>
          <a:xfrm>
            <a:off x="419511" y="4778423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66CCFF"/>
                </a:solidFill>
                <a:latin typeface="Univers" panose="020B0503020202020204" pitchFamily="34" charset="0"/>
              </a:rPr>
              <a:t>olsen software</a:t>
            </a:r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5"/>
          <p:cNvCxnSpPr>
            <a:cxnSpLocks noChangeShapeType="1"/>
          </p:cNvCxnSpPr>
          <p:nvPr userDrawn="1"/>
        </p:nvCxnSpPr>
        <p:spPr bwMode="auto">
          <a:xfrm>
            <a:off x="331789" y="1241822"/>
            <a:ext cx="8466137" cy="0"/>
          </a:xfrm>
          <a:prstGeom prst="line">
            <a:avLst/>
          </a:prstGeom>
          <a:noFill/>
          <a:ln w="5715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7308" y="807090"/>
            <a:ext cx="8094095" cy="1020366"/>
          </a:xfrm>
        </p:spPr>
        <p:txBody>
          <a:bodyPr wrap="none" lIns="0" rIns="0"/>
          <a:lstStyle>
            <a:lvl1pPr algn="r"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1E4D4F-88DE-4CD8-93CC-EDDA8CE013A2}"/>
              </a:ext>
            </a:extLst>
          </p:cNvPr>
          <p:cNvGrpSpPr/>
          <p:nvPr userDrawn="1"/>
        </p:nvGrpSpPr>
        <p:grpSpPr>
          <a:xfrm>
            <a:off x="5010435" y="4171397"/>
            <a:ext cx="3774014" cy="722417"/>
            <a:chOff x="5010435" y="5561862"/>
            <a:chExt cx="3774014" cy="9632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A92897-0896-414C-AB55-A75BC9BA8EF5}"/>
                </a:ext>
              </a:extLst>
            </p:cNvPr>
            <p:cNvSpPr/>
            <p:nvPr userDrawn="1"/>
          </p:nvSpPr>
          <p:spPr bwMode="auto">
            <a:xfrm>
              <a:off x="5010435" y="5561862"/>
              <a:ext cx="3774014" cy="963223"/>
            </a:xfrm>
            <a:prstGeom prst="rect">
              <a:avLst/>
            </a:prstGeom>
            <a:solidFill>
              <a:srgbClr val="00589A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436CBDC-7706-4AC4-8635-26BA5C0BD0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119" y="5673432"/>
              <a:ext cx="764598" cy="72709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F1405A-284A-4A4F-8F80-6F35E6A4E0BB}"/>
                </a:ext>
              </a:extLst>
            </p:cNvPr>
            <p:cNvSpPr txBox="1"/>
            <p:nvPr userDrawn="1"/>
          </p:nvSpPr>
          <p:spPr>
            <a:xfrm>
              <a:off x="5907359" y="5754986"/>
              <a:ext cx="218842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25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0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769144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/>
          <a:p>
            <a:endParaRPr lang="en-US" sz="1050" b="0" dirty="0">
              <a:solidFill>
                <a:srgbClr val="FFC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ardrop 4"/>
          <p:cNvSpPr/>
          <p:nvPr userDrawn="1"/>
        </p:nvSpPr>
        <p:spPr>
          <a:xfrm rot="8093063">
            <a:off x="8889008" y="4862315"/>
            <a:ext cx="194072" cy="258762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3" y="113437"/>
            <a:ext cx="8549837" cy="520303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4900" y="4760119"/>
            <a:ext cx="520700" cy="342900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BFB6211-8B51-42BC-9F09-2E6B1847DED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67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lombok.org/features/al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ctive-streams.or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612C38-7B53-3FF6-B99E-DD1A8F5335F1}"/>
              </a:ext>
            </a:extLst>
          </p:cNvPr>
          <p:cNvSpPr txBox="1">
            <a:spLocks/>
          </p:cNvSpPr>
          <p:nvPr/>
        </p:nvSpPr>
        <p:spPr>
          <a:xfrm>
            <a:off x="3676260" y="184354"/>
            <a:ext cx="5467739" cy="931873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bg1"/>
                </a:solidFill>
              </a:rPr>
              <a:t>Reactive Programming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534B83E-42CE-CC77-B14E-9B6FA92D4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The need for reactive programming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The promise of reactive programming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The usage of reactive programming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756291-6F55-C455-EBE7-42804F903E9C}"/>
              </a:ext>
            </a:extLst>
          </p:cNvPr>
          <p:cNvSpPr txBox="1"/>
          <p:nvPr/>
        </p:nvSpPr>
        <p:spPr>
          <a:xfrm>
            <a:off x="3728404" y="4624374"/>
            <a:ext cx="5303302" cy="338554"/>
          </a:xfrm>
          <a:prstGeom prst="rect">
            <a:avLst/>
          </a:prstGeom>
          <a:solidFill>
            <a:srgbClr val="8A8B8D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Demo project:   </a:t>
            </a:r>
            <a:r>
              <a:rPr lang="en-GB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demo-reactive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Characteristics of Synchronous I/O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4154271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Synchronous I/O is </a:t>
            </a:r>
            <a:r>
              <a:rPr lang="en-GB" i="1" dirty="0"/>
              <a:t>pull-model</a:t>
            </a:r>
            <a:r>
              <a:rPr lang="en-GB" dirty="0"/>
              <a:t> processing</a:t>
            </a:r>
          </a:p>
          <a:p>
            <a:pPr lvl="1"/>
            <a:r>
              <a:rPr lang="en-GB" dirty="0"/>
              <a:t>We're pulling bytes out of a data source (e.g. an </a:t>
            </a:r>
            <a:r>
              <a:rPr lang="en-GB" dirty="0">
                <a:latin typeface="Courier New" panose="02070309020205020404" pitchFamily="49" charset="0"/>
              </a:rPr>
              <a:t>InputStream</a:t>
            </a:r>
            <a:r>
              <a:rPr lang="en-GB" dirty="0"/>
              <a:t>)</a:t>
            </a:r>
          </a:p>
          <a:p>
            <a:pPr lvl="2"/>
            <a:endParaRPr lang="en-GB" dirty="0"/>
          </a:p>
          <a:p>
            <a:r>
              <a:rPr lang="en-GB" dirty="0"/>
              <a:t>This is fine if the data source is fast</a:t>
            </a:r>
          </a:p>
          <a:p>
            <a:pPr lvl="1"/>
            <a:r>
              <a:rPr lang="en-GB" dirty="0"/>
              <a:t>E.g. the local file system</a:t>
            </a:r>
          </a:p>
          <a:p>
            <a:pPr lvl="2"/>
            <a:endParaRPr lang="en-GB" dirty="0"/>
          </a:p>
          <a:p>
            <a:r>
              <a:rPr lang="en-GB" dirty="0"/>
              <a:t>It's not fine if the data source is slow</a:t>
            </a:r>
          </a:p>
          <a:p>
            <a:pPr lvl="1"/>
            <a:r>
              <a:rPr lang="en-GB" dirty="0"/>
              <a:t>E.g. a network file, or a remote service</a:t>
            </a:r>
          </a:p>
          <a:p>
            <a:pPr lvl="1"/>
            <a:r>
              <a:rPr lang="en-GB" dirty="0"/>
              <a:t>When we call </a:t>
            </a:r>
            <a:r>
              <a:rPr lang="en-GB" dirty="0" err="1">
                <a:latin typeface="Courier New" panose="02070309020205020404" pitchFamily="49" charset="0"/>
              </a:rPr>
              <a:t>in.read</a:t>
            </a:r>
            <a:r>
              <a:rPr lang="en-GB" dirty="0">
                <a:latin typeface="Courier New" panose="02070309020205020404" pitchFamily="49" charset="0"/>
              </a:rPr>
              <a:t>()</a:t>
            </a:r>
            <a:r>
              <a:rPr lang="en-GB" dirty="0"/>
              <a:t>, it could take a very long time</a:t>
            </a:r>
          </a:p>
          <a:p>
            <a:pPr lvl="2"/>
            <a:endParaRPr lang="en-GB" dirty="0"/>
          </a:p>
          <a:p>
            <a:r>
              <a:rPr lang="en-GB" dirty="0"/>
              <a:t>Running the code on a separate thread doesn't help</a:t>
            </a:r>
          </a:p>
          <a:p>
            <a:pPr lvl="1"/>
            <a:r>
              <a:rPr lang="en-GB" dirty="0"/>
              <a:t>We're limited to the number of threads on our core </a:t>
            </a:r>
          </a:p>
          <a:p>
            <a:pPr lvl="1"/>
            <a:r>
              <a:rPr lang="en-GB" dirty="0"/>
              <a:t>Eventually we'll run out of threads - not infinitely scalability!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F2B72915-2081-4483-8C8F-CFACE768D299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134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Asynchronous I/O to the Rescue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Synchronous I/O is problematic if the data stream is slow</a:t>
            </a:r>
          </a:p>
          <a:p>
            <a:pPr lvl="1"/>
            <a:r>
              <a:rPr lang="en-GB" dirty="0"/>
              <a:t>The only way to handle more I/O is to add more threads</a:t>
            </a:r>
          </a:p>
          <a:p>
            <a:pPr lvl="1"/>
            <a:r>
              <a:rPr lang="en-GB" dirty="0"/>
              <a:t>But our ability to add more threads is finite</a:t>
            </a:r>
          </a:p>
          <a:p>
            <a:pPr lvl="1"/>
            <a:endParaRPr lang="en-GB" dirty="0"/>
          </a:p>
          <a:p>
            <a:r>
              <a:rPr lang="en-GB" dirty="0"/>
              <a:t>If the bulk of your work is I/O:</a:t>
            </a:r>
          </a:p>
          <a:p>
            <a:pPr lvl="1"/>
            <a:r>
              <a:rPr lang="en-GB" dirty="0"/>
              <a:t>Then asynchronous I/O can help alleviate the wastage of threads</a:t>
            </a:r>
          </a:p>
          <a:p>
            <a:pPr lvl="1"/>
            <a:endParaRPr lang="en-GB" dirty="0"/>
          </a:p>
          <a:p>
            <a:r>
              <a:rPr lang="en-GB" dirty="0"/>
              <a:t>The next few slides we show how to do asynchronous I/O using Java NIO, in the package </a:t>
            </a:r>
            <a:r>
              <a:rPr lang="en-GB" dirty="0" err="1">
                <a:latin typeface="Courier New" panose="02070309020205020404" pitchFamily="49" charset="0"/>
              </a:rPr>
              <a:t>java.nio</a:t>
            </a:r>
            <a:endParaRPr lang="en-GB" dirty="0"/>
          </a:p>
          <a:p>
            <a:pPr lvl="1"/>
            <a:r>
              <a:rPr lang="en-GB" dirty="0"/>
              <a:t>Provides support for low-level I/O operations</a:t>
            </a:r>
          </a:p>
          <a:p>
            <a:pPr lvl="1"/>
            <a:r>
              <a:rPr lang="en-GB" dirty="0"/>
              <a:t>Based on the concept of channels and buffers</a:t>
            </a:r>
          </a:p>
          <a:p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F2B72915-2081-4483-8C8F-CFACE768D299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814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Aside: Java NIO (1 of 2)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Channels are bidirectional sources or sinks of data</a:t>
            </a:r>
          </a:p>
          <a:p>
            <a:pPr lvl="1"/>
            <a:r>
              <a:rPr lang="en-GB" dirty="0"/>
              <a:t>E.g. </a:t>
            </a:r>
            <a:r>
              <a:rPr lang="en-GB" dirty="0" err="1">
                <a:latin typeface="Courier New" panose="02070309020205020404" pitchFamily="49" charset="0"/>
              </a:rPr>
              <a:t>FileChannel</a:t>
            </a:r>
            <a:r>
              <a:rPr lang="en-GB" dirty="0"/>
              <a:t> reads/writes a file</a:t>
            </a:r>
          </a:p>
          <a:p>
            <a:pPr lvl="1"/>
            <a:r>
              <a:rPr lang="en-GB" dirty="0"/>
              <a:t>Data manipulated in blocks</a:t>
            </a:r>
          </a:p>
          <a:p>
            <a:pPr lvl="1"/>
            <a:endParaRPr lang="en-GB" dirty="0"/>
          </a:p>
          <a:p>
            <a:r>
              <a:rPr lang="en-GB" dirty="0"/>
              <a:t>Buffers are the unit of data moved through channels</a:t>
            </a:r>
          </a:p>
          <a:p>
            <a:pPr lvl="1"/>
            <a:r>
              <a:rPr lang="en-GB" dirty="0"/>
              <a:t>Basic type of buffer is </a:t>
            </a:r>
            <a:r>
              <a:rPr lang="en-GB" dirty="0" err="1">
                <a:latin typeface="Courier New" panose="02070309020205020404" pitchFamily="49" charset="0"/>
              </a:rPr>
              <a:t>ByteBuffer</a:t>
            </a:r>
            <a:r>
              <a:rPr lang="en-GB" dirty="0">
                <a:cs typeface="Tahoma" pitchFamily="34" charset="0"/>
              </a:rPr>
              <a:t>, also </a:t>
            </a:r>
            <a:r>
              <a:rPr lang="en-GB" dirty="0" err="1">
                <a:latin typeface="Courier New" panose="02070309020205020404" pitchFamily="49" charset="0"/>
              </a:rPr>
              <a:t>IntBuffer</a:t>
            </a:r>
            <a:r>
              <a:rPr lang="en-GB" dirty="0">
                <a:cs typeface="Tahoma" pitchFamily="34" charset="0"/>
              </a:rPr>
              <a:t> etc.</a:t>
            </a:r>
          </a:p>
          <a:p>
            <a:pPr lvl="1"/>
            <a:r>
              <a:rPr lang="en-GB" dirty="0"/>
              <a:t>Array of data</a:t>
            </a:r>
          </a:p>
          <a:p>
            <a:pPr lvl="1"/>
            <a:r>
              <a:rPr lang="en-GB" dirty="0"/>
              <a:t>Operations and attributes to simplify data movement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0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106F6A7F-D1DD-43B3-9746-9557795BDCA9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45061" name="AutoShape 4"/>
          <p:cNvSpPr>
            <a:spLocks noChangeArrowheads="1"/>
          </p:cNvSpPr>
          <p:nvPr/>
        </p:nvSpPr>
        <p:spPr bwMode="auto">
          <a:xfrm>
            <a:off x="2320341" y="4022535"/>
            <a:ext cx="692944" cy="814388"/>
          </a:xfrm>
          <a:prstGeom prst="can">
            <a:avLst>
              <a:gd name="adj" fmla="val 29381"/>
            </a:avLst>
          </a:prstGeom>
          <a:gradFill rotWithShape="1">
            <a:gsLst>
              <a:gs pos="0">
                <a:srgbClr val="383876"/>
              </a:gs>
              <a:gs pos="50000">
                <a:srgbClr val="7979FF"/>
              </a:gs>
              <a:gs pos="100000">
                <a:srgbClr val="383876"/>
              </a:gs>
            </a:gsLst>
            <a:lin ang="0" scaled="1"/>
          </a:gradFill>
          <a:ln w="28575">
            <a:solidFill>
              <a:schemeClr val="tx2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5062" name="AutoShape 5"/>
          <p:cNvSpPr>
            <a:spLocks noChangeArrowheads="1"/>
          </p:cNvSpPr>
          <p:nvPr/>
        </p:nvSpPr>
        <p:spPr bwMode="auto">
          <a:xfrm>
            <a:off x="3484772" y="4176126"/>
            <a:ext cx="764381" cy="507206"/>
          </a:xfrm>
          <a:prstGeom prst="roundRect">
            <a:avLst>
              <a:gd name="adj" fmla="val 16667"/>
            </a:avLst>
          </a:prstGeom>
          <a:solidFill>
            <a:srgbClr val="ECB4D9"/>
          </a:solidFill>
          <a:ln w="19050">
            <a:solidFill>
              <a:schemeClr val="tx2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 sz="1350"/>
          </a:p>
        </p:txBody>
      </p:sp>
      <p:grpSp>
        <p:nvGrpSpPr>
          <p:cNvPr id="45063" name="Group 25"/>
          <p:cNvGrpSpPr>
            <a:grpSpLocks/>
          </p:cNvGrpSpPr>
          <p:nvPr/>
        </p:nvGrpSpPr>
        <p:grpSpPr bwMode="auto">
          <a:xfrm>
            <a:off x="4720641" y="4365435"/>
            <a:ext cx="1588294" cy="128588"/>
            <a:chOff x="2472" y="2892"/>
            <a:chExt cx="1334" cy="108"/>
          </a:xfrm>
        </p:grpSpPr>
        <p:grpSp>
          <p:nvGrpSpPr>
            <p:cNvPr id="45070" name="Group 15"/>
            <p:cNvGrpSpPr>
              <a:grpSpLocks/>
            </p:cNvGrpSpPr>
            <p:nvPr/>
          </p:nvGrpSpPr>
          <p:grpSpPr bwMode="auto">
            <a:xfrm>
              <a:off x="2472" y="2892"/>
              <a:ext cx="676" cy="108"/>
              <a:chOff x="2472" y="2892"/>
              <a:chExt cx="676" cy="108"/>
            </a:xfrm>
          </p:grpSpPr>
          <p:sp>
            <p:nvSpPr>
              <p:cNvPr id="45079" name="Rectangle 7"/>
              <p:cNvSpPr>
                <a:spLocks noChangeArrowheads="1"/>
              </p:cNvSpPr>
              <p:nvPr/>
            </p:nvSpPr>
            <p:spPr bwMode="auto">
              <a:xfrm>
                <a:off x="2472" y="2892"/>
                <a:ext cx="84" cy="10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45080" name="Rectangle 8"/>
              <p:cNvSpPr>
                <a:spLocks noChangeArrowheads="1"/>
              </p:cNvSpPr>
              <p:nvPr/>
            </p:nvSpPr>
            <p:spPr bwMode="auto">
              <a:xfrm>
                <a:off x="2560" y="2892"/>
                <a:ext cx="84" cy="10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45081" name="Rectangle 9"/>
              <p:cNvSpPr>
                <a:spLocks noChangeArrowheads="1"/>
              </p:cNvSpPr>
              <p:nvPr/>
            </p:nvSpPr>
            <p:spPr bwMode="auto">
              <a:xfrm>
                <a:off x="2642" y="2892"/>
                <a:ext cx="84" cy="10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45082" name="Rectangle 10"/>
              <p:cNvSpPr>
                <a:spLocks noChangeArrowheads="1"/>
              </p:cNvSpPr>
              <p:nvPr/>
            </p:nvSpPr>
            <p:spPr bwMode="auto">
              <a:xfrm>
                <a:off x="2724" y="2892"/>
                <a:ext cx="84" cy="10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45083" name="Rectangle 11"/>
              <p:cNvSpPr>
                <a:spLocks noChangeArrowheads="1"/>
              </p:cNvSpPr>
              <p:nvPr/>
            </p:nvSpPr>
            <p:spPr bwMode="auto">
              <a:xfrm>
                <a:off x="2812" y="2892"/>
                <a:ext cx="84" cy="10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45084" name="Rectangle 12"/>
              <p:cNvSpPr>
                <a:spLocks noChangeArrowheads="1"/>
              </p:cNvSpPr>
              <p:nvPr/>
            </p:nvSpPr>
            <p:spPr bwMode="auto">
              <a:xfrm>
                <a:off x="2894" y="2892"/>
                <a:ext cx="84" cy="10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45085" name="Rectangle 13"/>
              <p:cNvSpPr>
                <a:spLocks noChangeArrowheads="1"/>
              </p:cNvSpPr>
              <p:nvPr/>
            </p:nvSpPr>
            <p:spPr bwMode="auto">
              <a:xfrm>
                <a:off x="2976" y="2892"/>
                <a:ext cx="84" cy="10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45086" name="Rectangle 14"/>
              <p:cNvSpPr>
                <a:spLocks noChangeArrowheads="1"/>
              </p:cNvSpPr>
              <p:nvPr/>
            </p:nvSpPr>
            <p:spPr bwMode="auto">
              <a:xfrm>
                <a:off x="3064" y="2892"/>
                <a:ext cx="84" cy="10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</p:grpSp>
        <p:sp>
          <p:nvSpPr>
            <p:cNvPr id="45071" name="Rectangle 17"/>
            <p:cNvSpPr>
              <a:spLocks noChangeArrowheads="1"/>
            </p:cNvSpPr>
            <p:nvPr/>
          </p:nvSpPr>
          <p:spPr bwMode="auto">
            <a:xfrm>
              <a:off x="3148" y="2892"/>
              <a:ext cx="84" cy="10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5072" name="Rectangle 18"/>
            <p:cNvSpPr>
              <a:spLocks noChangeArrowheads="1"/>
            </p:cNvSpPr>
            <p:nvPr/>
          </p:nvSpPr>
          <p:spPr bwMode="auto">
            <a:xfrm>
              <a:off x="3230" y="2892"/>
              <a:ext cx="84" cy="10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5073" name="Rectangle 19"/>
            <p:cNvSpPr>
              <a:spLocks noChangeArrowheads="1"/>
            </p:cNvSpPr>
            <p:nvPr/>
          </p:nvSpPr>
          <p:spPr bwMode="auto">
            <a:xfrm>
              <a:off x="3312" y="2892"/>
              <a:ext cx="84" cy="10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5074" name="Rectangle 20"/>
            <p:cNvSpPr>
              <a:spLocks noChangeArrowheads="1"/>
            </p:cNvSpPr>
            <p:nvPr/>
          </p:nvSpPr>
          <p:spPr bwMode="auto">
            <a:xfrm>
              <a:off x="3394" y="2892"/>
              <a:ext cx="84" cy="10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5075" name="Rectangle 21"/>
            <p:cNvSpPr>
              <a:spLocks noChangeArrowheads="1"/>
            </p:cNvSpPr>
            <p:nvPr/>
          </p:nvSpPr>
          <p:spPr bwMode="auto">
            <a:xfrm>
              <a:off x="3476" y="2892"/>
              <a:ext cx="84" cy="10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5076" name="Rectangle 22"/>
            <p:cNvSpPr>
              <a:spLocks noChangeArrowheads="1"/>
            </p:cNvSpPr>
            <p:nvPr/>
          </p:nvSpPr>
          <p:spPr bwMode="auto">
            <a:xfrm>
              <a:off x="3558" y="2892"/>
              <a:ext cx="84" cy="10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5077" name="Rectangle 23"/>
            <p:cNvSpPr>
              <a:spLocks noChangeArrowheads="1"/>
            </p:cNvSpPr>
            <p:nvPr/>
          </p:nvSpPr>
          <p:spPr bwMode="auto">
            <a:xfrm>
              <a:off x="3640" y="2892"/>
              <a:ext cx="84" cy="10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5078" name="Rectangle 24"/>
            <p:cNvSpPr>
              <a:spLocks noChangeArrowheads="1"/>
            </p:cNvSpPr>
            <p:nvPr/>
          </p:nvSpPr>
          <p:spPr bwMode="auto">
            <a:xfrm>
              <a:off x="3722" y="2892"/>
              <a:ext cx="84" cy="10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45064" name="AutoShape 30"/>
          <p:cNvSpPr>
            <a:spLocks noChangeArrowheads="1"/>
          </p:cNvSpPr>
          <p:nvPr/>
        </p:nvSpPr>
        <p:spPr bwMode="auto">
          <a:xfrm>
            <a:off x="6792329" y="4033251"/>
            <a:ext cx="621506" cy="792956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28575">
            <a:solidFill>
              <a:schemeClr val="tx2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5065" name="Line 31"/>
          <p:cNvSpPr>
            <a:spLocks noChangeShapeType="1"/>
          </p:cNvSpPr>
          <p:nvPr/>
        </p:nvSpPr>
        <p:spPr bwMode="auto">
          <a:xfrm>
            <a:off x="3020428" y="4429729"/>
            <a:ext cx="47148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 sz="1350"/>
          </a:p>
        </p:txBody>
      </p:sp>
      <p:sp>
        <p:nvSpPr>
          <p:cNvPr id="45066" name="Line 32"/>
          <p:cNvSpPr>
            <a:spLocks noChangeShapeType="1"/>
          </p:cNvSpPr>
          <p:nvPr/>
        </p:nvSpPr>
        <p:spPr bwMode="auto">
          <a:xfrm>
            <a:off x="4253915" y="4429729"/>
            <a:ext cx="47148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 sz="1350"/>
          </a:p>
        </p:txBody>
      </p:sp>
      <p:sp>
        <p:nvSpPr>
          <p:cNvPr id="45067" name="Line 33"/>
          <p:cNvSpPr>
            <a:spLocks noChangeShapeType="1"/>
          </p:cNvSpPr>
          <p:nvPr/>
        </p:nvSpPr>
        <p:spPr bwMode="auto">
          <a:xfrm>
            <a:off x="6316078" y="4429729"/>
            <a:ext cx="47148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 sz="1350"/>
          </a:p>
        </p:txBody>
      </p:sp>
      <p:sp>
        <p:nvSpPr>
          <p:cNvPr id="45068" name="Text Box 34"/>
          <p:cNvSpPr txBox="1">
            <a:spLocks noChangeArrowheads="1"/>
          </p:cNvSpPr>
          <p:nvPr/>
        </p:nvSpPr>
        <p:spPr bwMode="auto">
          <a:xfrm>
            <a:off x="3377616" y="3891247"/>
            <a:ext cx="1008609" cy="300082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cy-GB" sz="1350" dirty="0">
                <a:solidFill>
                  <a:schemeClr val="tx2"/>
                </a:solidFill>
              </a:rPr>
              <a:t>FileChannel</a:t>
            </a:r>
            <a:endParaRPr lang="en-US" sz="1350" dirty="0">
              <a:solidFill>
                <a:schemeClr val="tx2"/>
              </a:solidFill>
            </a:endParaRPr>
          </a:p>
        </p:txBody>
      </p:sp>
      <p:sp>
        <p:nvSpPr>
          <p:cNvPr id="45069" name="Text Box 35"/>
          <p:cNvSpPr txBox="1">
            <a:spLocks noChangeArrowheads="1"/>
          </p:cNvSpPr>
          <p:nvPr/>
        </p:nvSpPr>
        <p:spPr bwMode="auto">
          <a:xfrm>
            <a:off x="5068303" y="4081747"/>
            <a:ext cx="932628" cy="300082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cy-GB" sz="1350">
                <a:solidFill>
                  <a:schemeClr val="tx2"/>
                </a:solidFill>
              </a:rPr>
              <a:t>ByteBuffer</a:t>
            </a:r>
            <a:endParaRPr lang="en-US" sz="135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299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Aside: Java NIO (2 of 2)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place data into a buffer</a:t>
            </a:r>
          </a:p>
          <a:p>
            <a:pPr lvl="1"/>
            <a:r>
              <a:rPr lang="en-GB" dirty="0"/>
              <a:t>Invoke channel </a:t>
            </a:r>
            <a:r>
              <a:rPr lang="en-GB" dirty="0">
                <a:latin typeface="Courier New" panose="02070309020205020404" pitchFamily="49" charset="0"/>
              </a:rPr>
              <a:t>read()</a:t>
            </a:r>
            <a:r>
              <a:rPr lang="en-GB" dirty="0"/>
              <a:t> method to read data from channel</a:t>
            </a:r>
          </a:p>
          <a:p>
            <a:pPr lvl="1"/>
            <a:r>
              <a:rPr lang="en-GB" dirty="0"/>
              <a:t>Or invoke buffer </a:t>
            </a:r>
            <a:r>
              <a:rPr lang="en-GB" dirty="0">
                <a:latin typeface="Courier New" panose="02070309020205020404" pitchFamily="49" charset="0"/>
              </a:rPr>
              <a:t>put()</a:t>
            </a:r>
            <a:r>
              <a:rPr lang="en-GB" dirty="0"/>
              <a:t> method to put in data manually</a:t>
            </a:r>
          </a:p>
          <a:p>
            <a:r>
              <a:rPr lang="en-GB" dirty="0"/>
              <a:t>To take data from a buffer</a:t>
            </a:r>
          </a:p>
          <a:p>
            <a:pPr lvl="1"/>
            <a:r>
              <a:rPr lang="en-GB" dirty="0"/>
              <a:t>Invoke channel </a:t>
            </a:r>
            <a:r>
              <a:rPr lang="en-GB" dirty="0">
                <a:latin typeface="Courier New" panose="02070309020205020404" pitchFamily="49" charset="0"/>
              </a:rPr>
              <a:t>write()</a:t>
            </a:r>
            <a:r>
              <a:rPr lang="en-GB" dirty="0"/>
              <a:t> method to write data into channel</a:t>
            </a:r>
          </a:p>
          <a:p>
            <a:pPr lvl="1"/>
            <a:r>
              <a:rPr lang="en-GB" dirty="0"/>
              <a:t>Or invoke buffer </a:t>
            </a:r>
            <a:r>
              <a:rPr lang="en-GB" dirty="0">
                <a:latin typeface="Courier New" panose="02070309020205020404" pitchFamily="49" charset="0"/>
              </a:rPr>
              <a:t>get()</a:t>
            </a:r>
            <a:r>
              <a:rPr lang="en-GB" dirty="0"/>
              <a:t> method to get out data manually 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3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D470B7B6-F55D-4CE5-8A85-F966B52AA06D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47107" name="Line 42"/>
          <p:cNvSpPr>
            <a:spLocks noChangeShapeType="1"/>
          </p:cNvSpPr>
          <p:nvPr/>
        </p:nvSpPr>
        <p:spPr bwMode="auto">
          <a:xfrm flipV="1">
            <a:off x="3069432" y="4193540"/>
            <a:ext cx="692944" cy="30718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 sz="1350"/>
          </a:p>
        </p:txBody>
      </p:sp>
      <p:sp>
        <p:nvSpPr>
          <p:cNvPr id="47108" name="Rectangle 35"/>
          <p:cNvSpPr>
            <a:spLocks noChangeArrowheads="1"/>
          </p:cNvSpPr>
          <p:nvPr/>
        </p:nvSpPr>
        <p:spPr bwMode="auto">
          <a:xfrm>
            <a:off x="2378869" y="4323318"/>
            <a:ext cx="700088" cy="7215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7111" name="Line 25"/>
          <p:cNvSpPr>
            <a:spLocks noChangeShapeType="1"/>
          </p:cNvSpPr>
          <p:nvPr/>
        </p:nvSpPr>
        <p:spPr bwMode="auto">
          <a:xfrm>
            <a:off x="3069432" y="3733959"/>
            <a:ext cx="692944" cy="30718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 sz="1350"/>
          </a:p>
        </p:txBody>
      </p:sp>
      <p:sp>
        <p:nvSpPr>
          <p:cNvPr id="47112" name="Text Box 28"/>
          <p:cNvSpPr txBox="1">
            <a:spLocks noChangeArrowheads="1"/>
          </p:cNvSpPr>
          <p:nvPr/>
        </p:nvSpPr>
        <p:spPr bwMode="auto">
          <a:xfrm>
            <a:off x="3086193" y="3498718"/>
            <a:ext cx="610360" cy="300082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cy-GB" sz="1350" dirty="0">
                <a:solidFill>
                  <a:schemeClr val="tx2"/>
                </a:solidFill>
              </a:rPr>
              <a:t>read()</a:t>
            </a:r>
            <a:endParaRPr lang="en-US" sz="1350" dirty="0">
              <a:solidFill>
                <a:schemeClr val="tx2"/>
              </a:solidFill>
            </a:endParaRPr>
          </a:p>
        </p:txBody>
      </p:sp>
      <p:sp>
        <p:nvSpPr>
          <p:cNvPr id="47113" name="Text Box 29"/>
          <p:cNvSpPr txBox="1">
            <a:spLocks noChangeArrowheads="1"/>
          </p:cNvSpPr>
          <p:nvPr/>
        </p:nvSpPr>
        <p:spPr bwMode="auto">
          <a:xfrm>
            <a:off x="5376486" y="3505409"/>
            <a:ext cx="657296" cy="300082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cy-GB" sz="1350">
                <a:solidFill>
                  <a:schemeClr val="tx2"/>
                </a:solidFill>
              </a:rPr>
              <a:t>write()</a:t>
            </a:r>
            <a:endParaRPr lang="en-US" sz="1350" dirty="0">
              <a:solidFill>
                <a:schemeClr val="tx2"/>
              </a:solidFill>
            </a:endParaRPr>
          </a:p>
        </p:txBody>
      </p:sp>
      <p:pic>
        <p:nvPicPr>
          <p:cNvPr id="47114" name="Picture 3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0306" y="4413805"/>
            <a:ext cx="614363" cy="606029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</p:pic>
      <p:sp>
        <p:nvSpPr>
          <p:cNvPr id="47115" name="Text Box 34"/>
          <p:cNvSpPr txBox="1">
            <a:spLocks noChangeArrowheads="1"/>
          </p:cNvSpPr>
          <p:nvPr/>
        </p:nvSpPr>
        <p:spPr bwMode="auto">
          <a:xfrm>
            <a:off x="3683025" y="4183843"/>
            <a:ext cx="530915" cy="300082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cy-GB" sz="1350" dirty="0">
                <a:solidFill>
                  <a:schemeClr val="tx2"/>
                </a:solidFill>
              </a:rPr>
              <a:t>put()</a:t>
            </a:r>
            <a:endParaRPr lang="en-US" sz="1350" dirty="0">
              <a:solidFill>
                <a:schemeClr val="tx2"/>
              </a:solidFill>
            </a:endParaRPr>
          </a:p>
        </p:txBody>
      </p:sp>
      <p:sp>
        <p:nvSpPr>
          <p:cNvPr id="47116" name="AutoShape 6"/>
          <p:cNvSpPr>
            <a:spLocks noChangeArrowheads="1"/>
          </p:cNvSpPr>
          <p:nvPr/>
        </p:nvSpPr>
        <p:spPr bwMode="auto">
          <a:xfrm>
            <a:off x="2364582" y="3216036"/>
            <a:ext cx="751285" cy="614363"/>
          </a:xfrm>
          <a:prstGeom prst="roundRect">
            <a:avLst>
              <a:gd name="adj" fmla="val 16667"/>
            </a:avLst>
          </a:prstGeom>
          <a:solidFill>
            <a:srgbClr val="ECB4D9"/>
          </a:solidFill>
          <a:ln w="19050">
            <a:solidFill>
              <a:schemeClr val="tx2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cy-GB" sz="1350">
                <a:solidFill>
                  <a:schemeClr val="tx2"/>
                </a:solidFill>
              </a:rPr>
              <a:t>channel</a:t>
            </a:r>
            <a:endParaRPr lang="en-US" sz="1350">
              <a:solidFill>
                <a:schemeClr val="tx2"/>
              </a:solidFill>
            </a:endParaRPr>
          </a:p>
        </p:txBody>
      </p:sp>
      <p:sp>
        <p:nvSpPr>
          <p:cNvPr id="47117" name="AutoShape 36"/>
          <p:cNvSpPr>
            <a:spLocks noChangeArrowheads="1"/>
          </p:cNvSpPr>
          <p:nvPr/>
        </p:nvSpPr>
        <p:spPr bwMode="auto">
          <a:xfrm>
            <a:off x="6034088" y="3216036"/>
            <a:ext cx="751285" cy="614363"/>
          </a:xfrm>
          <a:prstGeom prst="roundRect">
            <a:avLst>
              <a:gd name="adj" fmla="val 16667"/>
            </a:avLst>
          </a:prstGeom>
          <a:solidFill>
            <a:srgbClr val="ECB4D9"/>
          </a:solidFill>
          <a:ln w="19050">
            <a:solidFill>
              <a:schemeClr val="tx2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cy-GB" sz="1350">
                <a:solidFill>
                  <a:schemeClr val="tx2"/>
                </a:solidFill>
              </a:rPr>
              <a:t>channel</a:t>
            </a:r>
            <a:endParaRPr lang="en-US" sz="1350">
              <a:solidFill>
                <a:schemeClr val="tx2"/>
              </a:solidFill>
            </a:endParaRPr>
          </a:p>
        </p:txBody>
      </p:sp>
      <p:sp>
        <p:nvSpPr>
          <p:cNvPr id="47118" name="Rectangle 37"/>
          <p:cNvSpPr>
            <a:spLocks noChangeArrowheads="1"/>
          </p:cNvSpPr>
          <p:nvPr/>
        </p:nvSpPr>
        <p:spPr bwMode="auto">
          <a:xfrm>
            <a:off x="6055519" y="4323318"/>
            <a:ext cx="700088" cy="7215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 sz="1350"/>
          </a:p>
        </p:txBody>
      </p:sp>
      <p:pic>
        <p:nvPicPr>
          <p:cNvPr id="47119" name="Picture 3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26956" y="4413805"/>
            <a:ext cx="614363" cy="606029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</p:pic>
      <p:sp>
        <p:nvSpPr>
          <p:cNvPr id="47120" name="Text Box 40"/>
          <p:cNvSpPr txBox="1">
            <a:spLocks noChangeArrowheads="1"/>
          </p:cNvSpPr>
          <p:nvPr/>
        </p:nvSpPr>
        <p:spPr bwMode="auto">
          <a:xfrm>
            <a:off x="4948336" y="4170461"/>
            <a:ext cx="514115" cy="300082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cy-GB" sz="1350" dirty="0">
                <a:solidFill>
                  <a:schemeClr val="tx2"/>
                </a:solidFill>
              </a:rPr>
              <a:t>get()</a:t>
            </a:r>
            <a:endParaRPr lang="en-US" sz="1350" dirty="0">
              <a:solidFill>
                <a:schemeClr val="tx2"/>
              </a:solidFill>
            </a:endParaRPr>
          </a:p>
        </p:txBody>
      </p:sp>
      <p:sp>
        <p:nvSpPr>
          <p:cNvPr id="47121" name="Line 41"/>
          <p:cNvSpPr>
            <a:spLocks noChangeShapeType="1"/>
          </p:cNvSpPr>
          <p:nvPr/>
        </p:nvSpPr>
        <p:spPr bwMode="auto">
          <a:xfrm>
            <a:off x="5360194" y="4188778"/>
            <a:ext cx="692944" cy="30718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 sz="1350"/>
          </a:p>
        </p:txBody>
      </p:sp>
      <p:sp>
        <p:nvSpPr>
          <p:cNvPr id="47122" name="Line 43"/>
          <p:cNvSpPr>
            <a:spLocks noChangeShapeType="1"/>
          </p:cNvSpPr>
          <p:nvPr/>
        </p:nvSpPr>
        <p:spPr bwMode="auto">
          <a:xfrm flipV="1">
            <a:off x="5360194" y="3726815"/>
            <a:ext cx="692944" cy="30718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 sz="1350"/>
          </a:p>
        </p:txBody>
      </p:sp>
      <p:grpSp>
        <p:nvGrpSpPr>
          <p:cNvPr id="47123" name="Group 7"/>
          <p:cNvGrpSpPr>
            <a:grpSpLocks/>
          </p:cNvGrpSpPr>
          <p:nvPr/>
        </p:nvGrpSpPr>
        <p:grpSpPr bwMode="auto">
          <a:xfrm>
            <a:off x="3764757" y="4033996"/>
            <a:ext cx="1616869" cy="164306"/>
            <a:chOff x="2472" y="2892"/>
            <a:chExt cx="1334" cy="108"/>
          </a:xfrm>
        </p:grpSpPr>
        <p:grpSp>
          <p:nvGrpSpPr>
            <p:cNvPr id="47124" name="Group 8"/>
            <p:cNvGrpSpPr>
              <a:grpSpLocks/>
            </p:cNvGrpSpPr>
            <p:nvPr/>
          </p:nvGrpSpPr>
          <p:grpSpPr bwMode="auto">
            <a:xfrm>
              <a:off x="2472" y="2892"/>
              <a:ext cx="676" cy="108"/>
              <a:chOff x="2472" y="2892"/>
              <a:chExt cx="676" cy="108"/>
            </a:xfrm>
          </p:grpSpPr>
          <p:sp>
            <p:nvSpPr>
              <p:cNvPr id="47133" name="Rectangle 9"/>
              <p:cNvSpPr>
                <a:spLocks noChangeArrowheads="1"/>
              </p:cNvSpPr>
              <p:nvPr/>
            </p:nvSpPr>
            <p:spPr bwMode="auto">
              <a:xfrm>
                <a:off x="2472" y="2892"/>
                <a:ext cx="84" cy="10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47134" name="Rectangle 10"/>
              <p:cNvSpPr>
                <a:spLocks noChangeArrowheads="1"/>
              </p:cNvSpPr>
              <p:nvPr/>
            </p:nvSpPr>
            <p:spPr bwMode="auto">
              <a:xfrm>
                <a:off x="2560" y="2892"/>
                <a:ext cx="84" cy="10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47135" name="Rectangle 11"/>
              <p:cNvSpPr>
                <a:spLocks noChangeArrowheads="1"/>
              </p:cNvSpPr>
              <p:nvPr/>
            </p:nvSpPr>
            <p:spPr bwMode="auto">
              <a:xfrm>
                <a:off x="2642" y="2892"/>
                <a:ext cx="84" cy="10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47136" name="Rectangle 12"/>
              <p:cNvSpPr>
                <a:spLocks noChangeArrowheads="1"/>
              </p:cNvSpPr>
              <p:nvPr/>
            </p:nvSpPr>
            <p:spPr bwMode="auto">
              <a:xfrm>
                <a:off x="2724" y="2892"/>
                <a:ext cx="84" cy="10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47137" name="Rectangle 13"/>
              <p:cNvSpPr>
                <a:spLocks noChangeArrowheads="1"/>
              </p:cNvSpPr>
              <p:nvPr/>
            </p:nvSpPr>
            <p:spPr bwMode="auto">
              <a:xfrm>
                <a:off x="2812" y="2892"/>
                <a:ext cx="84" cy="10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47138" name="Rectangle 14"/>
              <p:cNvSpPr>
                <a:spLocks noChangeArrowheads="1"/>
              </p:cNvSpPr>
              <p:nvPr/>
            </p:nvSpPr>
            <p:spPr bwMode="auto">
              <a:xfrm>
                <a:off x="2894" y="2892"/>
                <a:ext cx="84" cy="10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47139" name="Rectangle 15"/>
              <p:cNvSpPr>
                <a:spLocks noChangeArrowheads="1"/>
              </p:cNvSpPr>
              <p:nvPr/>
            </p:nvSpPr>
            <p:spPr bwMode="auto">
              <a:xfrm>
                <a:off x="2976" y="2892"/>
                <a:ext cx="84" cy="10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47140" name="Rectangle 16"/>
              <p:cNvSpPr>
                <a:spLocks noChangeArrowheads="1"/>
              </p:cNvSpPr>
              <p:nvPr/>
            </p:nvSpPr>
            <p:spPr bwMode="auto">
              <a:xfrm>
                <a:off x="3064" y="2892"/>
                <a:ext cx="84" cy="10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</p:grpSp>
        <p:sp>
          <p:nvSpPr>
            <p:cNvPr id="47125" name="Rectangle 17"/>
            <p:cNvSpPr>
              <a:spLocks noChangeArrowheads="1"/>
            </p:cNvSpPr>
            <p:nvPr/>
          </p:nvSpPr>
          <p:spPr bwMode="auto">
            <a:xfrm>
              <a:off x="3148" y="2892"/>
              <a:ext cx="84" cy="10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7126" name="Rectangle 18"/>
            <p:cNvSpPr>
              <a:spLocks noChangeArrowheads="1"/>
            </p:cNvSpPr>
            <p:nvPr/>
          </p:nvSpPr>
          <p:spPr bwMode="auto">
            <a:xfrm>
              <a:off x="3230" y="2892"/>
              <a:ext cx="84" cy="10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7127" name="Rectangle 19"/>
            <p:cNvSpPr>
              <a:spLocks noChangeArrowheads="1"/>
            </p:cNvSpPr>
            <p:nvPr/>
          </p:nvSpPr>
          <p:spPr bwMode="auto">
            <a:xfrm>
              <a:off x="3312" y="2892"/>
              <a:ext cx="84" cy="10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7128" name="Rectangle 20"/>
            <p:cNvSpPr>
              <a:spLocks noChangeArrowheads="1"/>
            </p:cNvSpPr>
            <p:nvPr/>
          </p:nvSpPr>
          <p:spPr bwMode="auto">
            <a:xfrm>
              <a:off x="3394" y="2892"/>
              <a:ext cx="84" cy="10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7129" name="Rectangle 21"/>
            <p:cNvSpPr>
              <a:spLocks noChangeArrowheads="1"/>
            </p:cNvSpPr>
            <p:nvPr/>
          </p:nvSpPr>
          <p:spPr bwMode="auto">
            <a:xfrm>
              <a:off x="3476" y="2892"/>
              <a:ext cx="84" cy="10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7130" name="Rectangle 22"/>
            <p:cNvSpPr>
              <a:spLocks noChangeArrowheads="1"/>
            </p:cNvSpPr>
            <p:nvPr/>
          </p:nvSpPr>
          <p:spPr bwMode="auto">
            <a:xfrm>
              <a:off x="3558" y="2892"/>
              <a:ext cx="84" cy="10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7131" name="Rectangle 23"/>
            <p:cNvSpPr>
              <a:spLocks noChangeArrowheads="1"/>
            </p:cNvSpPr>
            <p:nvPr/>
          </p:nvSpPr>
          <p:spPr bwMode="auto">
            <a:xfrm>
              <a:off x="3640" y="2892"/>
              <a:ext cx="84" cy="10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7132" name="Rectangle 24"/>
            <p:cNvSpPr>
              <a:spLocks noChangeArrowheads="1"/>
            </p:cNvSpPr>
            <p:nvPr/>
          </p:nvSpPr>
          <p:spPr bwMode="auto">
            <a:xfrm>
              <a:off x="3722" y="2892"/>
              <a:ext cx="84" cy="10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967385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Doing Asynchronous I/O (1 of 3)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7379" y="814771"/>
            <a:ext cx="7840210" cy="3547021"/>
          </a:xfrm>
        </p:spPr>
        <p:txBody>
          <a:bodyPr/>
          <a:lstStyle/>
          <a:p>
            <a:r>
              <a:rPr lang="en-GB" dirty="0"/>
              <a:t>Asynchronous implementation of the </a:t>
            </a:r>
            <a:r>
              <a:rPr lang="en-GB" dirty="0">
                <a:latin typeface="Courier New" panose="02070309020205020404" pitchFamily="49" charset="0"/>
                <a:cs typeface="Leelawadee UI" panose="020B0502040204020203" pitchFamily="34" charset="-34"/>
              </a:rPr>
              <a:t>Reader</a:t>
            </a:r>
            <a:r>
              <a:rPr lang="en-GB" dirty="0"/>
              <a:t> interface</a:t>
            </a:r>
          </a:p>
          <a:p>
            <a:pPr lvl="1"/>
            <a:r>
              <a:rPr lang="en-GB" dirty="0"/>
              <a:t>Makes use of </a:t>
            </a:r>
            <a:r>
              <a:rPr lang="en-GB" dirty="0" err="1">
                <a:latin typeface="Courier New" panose="02070309020205020404" pitchFamily="49" charset="0"/>
              </a:rPr>
              <a:t>AsynchronousFileChannel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</a:rPr>
              <a:t>read()</a:t>
            </a:r>
            <a:r>
              <a:rPr lang="en-GB" dirty="0"/>
              <a:t> method</a:t>
            </a:r>
          </a:p>
          <a:p>
            <a:pPr lvl="1"/>
            <a:r>
              <a:rPr lang="en-GB" dirty="0"/>
              <a:t>Non-blocking, calls back </a:t>
            </a:r>
            <a:r>
              <a:rPr lang="en-GB" dirty="0" err="1">
                <a:latin typeface="Courier New" panose="02070309020205020404" pitchFamily="49" charset="0"/>
              </a:rPr>
              <a:t>CompletionHandler</a:t>
            </a:r>
            <a:r>
              <a:rPr lang="en-GB" dirty="0"/>
              <a:t> when data ready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F2B72915-2081-4483-8C8F-CFACE768D299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638685" y="1949058"/>
            <a:ext cx="7002078" cy="311672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50800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@Log4j2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@Lazy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AsynchronousReader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Reader,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CompletionHandler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ByteBuffer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long position;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AsynchronousFileChannel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fileChannel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Consumer&lt;Payload&gt; consumer;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read(String filename, Consumer&lt;Payload&gt; c) {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this.consumer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c;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try {</a:t>
            </a:r>
          </a:p>
          <a:p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this.fileChannel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AsynchronousFileChannel.open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Paths.get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(filename),</a:t>
            </a:r>
          </a:p>
          <a:p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StandardOpenOption.READ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ByteBuffer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buffer =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ByteBuffer.allocate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(1024);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this.fileChannel.read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(buffer, 0, buffer, this);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catch 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ex) { … }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35371" y="4826938"/>
            <a:ext cx="28039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demo.syncasync.AsynchronousReader.java</a:t>
            </a:r>
          </a:p>
        </p:txBody>
      </p:sp>
    </p:spTree>
    <p:extLst>
      <p:ext uri="{BB962C8B-B14F-4D97-AF65-F5344CB8AC3E}">
        <p14:creationId xmlns:p14="http://schemas.microsoft.com/office/powerpoint/2010/main" val="3683920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Doing Asynchronous I/O (2 of 3)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implement the </a:t>
            </a:r>
            <a:r>
              <a:rPr lang="en-GB" dirty="0" err="1">
                <a:latin typeface="Courier New" panose="02070309020205020404" pitchFamily="49" charset="0"/>
              </a:rPr>
              <a:t>CompletionHandler</a:t>
            </a:r>
            <a:r>
              <a:rPr lang="en-GB" dirty="0"/>
              <a:t> interface to handle data as soon as it is available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F2B72915-2081-4483-8C8F-CFACE768D299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638685" y="1518796"/>
            <a:ext cx="7002078" cy="353939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50800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noAutofit/>
          </a:bodyPr>
          <a:lstStyle/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@Log4j2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@Lazy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AsynchronousReader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Reader,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CompletionHandler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&lt;Integer,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ByteBuffer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…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completed(Integer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bytesRead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ByteBuffer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buffer)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bytesRead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&lt; 0)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Flip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FileChannel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buffer from write- to read-mode, then read bytes from it.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buffer.flip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byte[] data = new byte[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buffer.limit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()];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buffer.get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Put the data into our Payload object, and consume (process) it.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consumer.accept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Payload.from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data.length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Clear the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FileChannel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buffer, and fire off the next read.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buffer.clear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this.position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this.position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bytesRead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this.fileChannel.read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(buffer,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this.position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buffer, this);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29267" y="4829593"/>
            <a:ext cx="28039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demo.syncasync.AsynchronousReader.java</a:t>
            </a:r>
          </a:p>
        </p:txBody>
      </p:sp>
    </p:spTree>
    <p:extLst>
      <p:ext uri="{BB962C8B-B14F-4D97-AF65-F5344CB8AC3E}">
        <p14:creationId xmlns:p14="http://schemas.microsoft.com/office/powerpoint/2010/main" val="630653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Doing Asynchronous I/O (3 of 3)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Client code can use the asynchronous reader as follows</a:t>
            </a:r>
          </a:p>
          <a:p>
            <a:pPr lvl="1"/>
            <a:r>
              <a:rPr lang="en-GB" dirty="0"/>
              <a:t>Run this code and see what happens</a:t>
            </a:r>
          </a:p>
          <a:p>
            <a:pPr lvl="1"/>
            <a:r>
              <a:rPr lang="en-GB" dirty="0"/>
              <a:t>When will it display "main thread doing useful work" messages?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F2B72915-2081-4483-8C8F-CFACE768D299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638685" y="1965585"/>
            <a:ext cx="7002078" cy="297822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50800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@Log4j2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SpringBootApplication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context =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Application.class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context.getBean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AsynchronousReader.class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doRead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("Data/Macbeth.xml", reader);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static void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doRead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filename, Reader reader) {</a:t>
            </a:r>
          </a:p>
          <a:p>
            <a:endParaRPr lang="en-GB" sz="9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(filename, bb -&gt;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(bb));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(int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("[*****MAIN THREAD DOING USEFUL WORK*****]");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try {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Thread.sleep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(1000); }  catch 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ex) {}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1771" y="4713661"/>
            <a:ext cx="2321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demo.syncasync.Application.java</a:t>
            </a:r>
          </a:p>
        </p:txBody>
      </p:sp>
    </p:spTree>
    <p:extLst>
      <p:ext uri="{BB962C8B-B14F-4D97-AF65-F5344CB8AC3E}">
        <p14:creationId xmlns:p14="http://schemas.microsoft.com/office/powerpoint/2010/main" val="1547483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Characteristics of Asynchronous I/O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7378" y="814771"/>
            <a:ext cx="7812747" cy="4169703"/>
          </a:xfrm>
        </p:spPr>
        <p:txBody>
          <a:bodyPr>
            <a:normAutofit/>
          </a:bodyPr>
          <a:lstStyle/>
          <a:p>
            <a:r>
              <a:rPr lang="en-GB" dirty="0"/>
              <a:t>Asynchronous I/O is </a:t>
            </a:r>
            <a:r>
              <a:rPr lang="en-GB" i="1" dirty="0"/>
              <a:t>push-model</a:t>
            </a:r>
            <a:r>
              <a:rPr lang="en-GB" dirty="0"/>
              <a:t> processing</a:t>
            </a:r>
          </a:p>
          <a:p>
            <a:pPr lvl="1"/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</a:rPr>
              <a:t>read()</a:t>
            </a:r>
            <a:r>
              <a:rPr lang="en-GB" dirty="0"/>
              <a:t> operation returns on the main thread immediately</a:t>
            </a:r>
          </a:p>
          <a:p>
            <a:pPr lvl="1"/>
            <a:r>
              <a:rPr lang="en-GB" dirty="0"/>
              <a:t>The main thread can do useful work in the meantime</a:t>
            </a:r>
          </a:p>
          <a:p>
            <a:pPr lvl="1"/>
            <a:r>
              <a:rPr lang="en-GB" dirty="0"/>
              <a:t>When data is ready, it's pushed to our </a:t>
            </a:r>
            <a:r>
              <a:rPr lang="en-GB" dirty="0" err="1">
                <a:latin typeface="Courier New" panose="02070309020205020404" pitchFamily="49" charset="0"/>
              </a:rPr>
              <a:t>CompletionHandler</a:t>
            </a:r>
            <a:r>
              <a:rPr lang="en-GB" dirty="0">
                <a:latin typeface="+mj-lt"/>
              </a:rPr>
              <a:t> on a separate thread</a:t>
            </a:r>
          </a:p>
          <a:p>
            <a:pPr lvl="2"/>
            <a:endParaRPr lang="en-GB" dirty="0"/>
          </a:p>
          <a:p>
            <a:r>
              <a:rPr lang="en-GB" dirty="0"/>
              <a:t>Asynchronous I/O helps for I/O-bound operations</a:t>
            </a:r>
          </a:p>
          <a:p>
            <a:pPr lvl="1"/>
            <a:r>
              <a:rPr lang="en-GB" dirty="0"/>
              <a:t>We can get better juice out of our available hardware</a:t>
            </a:r>
          </a:p>
          <a:p>
            <a:pPr lvl="1"/>
            <a:endParaRPr lang="en-GB" dirty="0"/>
          </a:p>
          <a:p>
            <a:r>
              <a:rPr lang="en-GB" dirty="0"/>
              <a:t>Asynchronous I/O doesn't help for CPU-bound operations</a:t>
            </a:r>
          </a:p>
          <a:p>
            <a:pPr lvl="1"/>
            <a:r>
              <a:rPr lang="en-GB" dirty="0"/>
              <a:t>E.g. number-crunching, etc.</a:t>
            </a:r>
          </a:p>
          <a:p>
            <a:pPr lvl="1"/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F2B72915-2081-4483-8C8F-CFACE768D299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221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2. The Promise of Reactive Programming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From I/O to collections</a:t>
            </a:r>
          </a:p>
          <a:p>
            <a:pPr eaLnBrk="1" hangingPunct="1"/>
            <a:r>
              <a:rPr lang="en-GB" dirty="0"/>
              <a:t>Future&lt;T&gt; and </a:t>
            </a:r>
            <a:r>
              <a:rPr lang="en-GB" dirty="0" err="1"/>
              <a:t>CompletableFuture</a:t>
            </a:r>
            <a:r>
              <a:rPr lang="en-GB" dirty="0"/>
              <a:t>&lt;T&gt;</a:t>
            </a:r>
          </a:p>
          <a:p>
            <a:pPr eaLnBrk="1" hangingPunct="1"/>
            <a:r>
              <a:rPr lang="en-GB" dirty="0"/>
              <a:t>Iterator&lt;T&gt; and Stream&lt;T&gt;</a:t>
            </a:r>
          </a:p>
          <a:p>
            <a:pPr eaLnBrk="1" hangingPunct="1"/>
            <a:r>
              <a:rPr lang="en-GB" dirty="0"/>
              <a:t>The essence of the problem</a:t>
            </a:r>
          </a:p>
          <a:p>
            <a:pPr eaLnBrk="1" hangingPunct="1"/>
            <a:r>
              <a:rPr lang="en-GB" dirty="0"/>
              <a:t>Reactive programming to the rescue</a:t>
            </a:r>
          </a:p>
          <a:p>
            <a:pPr eaLnBrk="1" hangingPunct="1"/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968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From I/O to Collections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58082" cy="4254186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GB" dirty="0"/>
              <a:t>Most coding tasks don't use </a:t>
            </a:r>
            <a:r>
              <a:rPr lang="en-GB" dirty="0" err="1">
                <a:latin typeface="Courier New" panose="02070309020205020404" pitchFamily="49" charset="0"/>
              </a:rPr>
              <a:t>InputStream</a:t>
            </a:r>
            <a:r>
              <a:rPr lang="en-GB" dirty="0">
                <a:latin typeface="+mj-lt"/>
              </a:rPr>
              <a:t> or </a:t>
            </a:r>
            <a:r>
              <a:rPr lang="en-GB" dirty="0">
                <a:latin typeface="Courier New" panose="02070309020205020404" pitchFamily="49" charset="0"/>
              </a:rPr>
              <a:t>Channel</a:t>
            </a:r>
            <a:r>
              <a:rPr lang="en-GB" dirty="0">
                <a:latin typeface="+mj-lt"/>
              </a:rPr>
              <a:t>, but instead tend to work with collections</a:t>
            </a:r>
          </a:p>
          <a:p>
            <a:pPr lvl="1" eaLnBrk="1" hangingPunct="1"/>
            <a:r>
              <a:rPr lang="en-GB" dirty="0">
                <a:latin typeface="+mj-lt"/>
              </a:rPr>
              <a:t>The concepts are similar though…</a:t>
            </a:r>
          </a:p>
          <a:p>
            <a:pPr lvl="1" eaLnBrk="1" hangingPunct="1"/>
            <a:r>
              <a:rPr lang="en-GB" dirty="0">
                <a:latin typeface="+mj-lt"/>
              </a:rPr>
              <a:t>We expect to be able to get all of the data, quite quickly 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Collections can become problematic if:</a:t>
            </a:r>
          </a:p>
          <a:p>
            <a:pPr lvl="1" eaLnBrk="1" hangingPunct="1"/>
            <a:r>
              <a:rPr lang="en-GB" dirty="0">
                <a:latin typeface="+mj-lt"/>
              </a:rPr>
              <a:t>You're dealing with large or unbounded amounts of data</a:t>
            </a:r>
          </a:p>
          <a:p>
            <a:pPr lvl="1" eaLnBrk="1" hangingPunct="1"/>
            <a:r>
              <a:rPr lang="en-GB" dirty="0">
                <a:latin typeface="+mj-lt"/>
              </a:rPr>
              <a:t>You're dealing with data with a lot of latency between records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These cases require asynchrony, i.e. the ability to deal with data that will eventually arrive</a:t>
            </a:r>
          </a:p>
          <a:p>
            <a:pPr lvl="1" eaLnBrk="1" hangingPunct="1"/>
            <a:r>
              <a:rPr lang="en-GB" dirty="0">
                <a:latin typeface="+mj-lt"/>
              </a:rPr>
              <a:t>Can </a:t>
            </a:r>
            <a:r>
              <a:rPr lang="en-GB" dirty="0">
                <a:latin typeface="Courier New" panose="02070309020205020404" pitchFamily="49" charset="0"/>
              </a:rPr>
              <a:t>Future&lt;T&gt;</a:t>
            </a:r>
            <a:r>
              <a:rPr lang="en-GB" dirty="0">
                <a:latin typeface="+mj-lt"/>
              </a:rPr>
              <a:t> or </a:t>
            </a:r>
            <a:r>
              <a:rPr lang="en-GB" dirty="0" err="1">
                <a:latin typeface="Courier New" panose="02070309020205020404" pitchFamily="49" charset="0"/>
              </a:rPr>
              <a:t>CompletableFuture</a:t>
            </a:r>
            <a:r>
              <a:rPr lang="en-GB" dirty="0">
                <a:latin typeface="Courier New" panose="02070309020205020404" pitchFamily="49" charset="0"/>
              </a:rPr>
              <a:t>&lt;T&gt;</a:t>
            </a:r>
            <a:r>
              <a:rPr lang="en-GB" dirty="0">
                <a:latin typeface="+mj-lt"/>
              </a:rPr>
              <a:t> help?</a:t>
            </a:r>
          </a:p>
          <a:p>
            <a:pPr lvl="1" eaLnBrk="1" hangingPunct="1"/>
            <a:r>
              <a:rPr lang="en-GB" dirty="0">
                <a:latin typeface="+mj-lt"/>
              </a:rPr>
              <a:t>Can </a:t>
            </a:r>
            <a:r>
              <a:rPr lang="en-GB" dirty="0">
                <a:latin typeface="Courier New" panose="02070309020205020404" pitchFamily="49" charset="0"/>
              </a:rPr>
              <a:t>Iterator&lt;T&gt;</a:t>
            </a:r>
            <a:r>
              <a:rPr lang="en-GB" dirty="0">
                <a:latin typeface="+mj-lt"/>
              </a:rPr>
              <a:t> or </a:t>
            </a:r>
            <a:r>
              <a:rPr lang="en-GB" dirty="0">
                <a:latin typeface="Courier New" panose="02070309020205020404" pitchFamily="49" charset="0"/>
              </a:rPr>
              <a:t>Stream&lt;T&gt;</a:t>
            </a:r>
            <a:r>
              <a:rPr lang="en-GB" dirty="0">
                <a:latin typeface="+mj-lt"/>
              </a:rPr>
              <a:t> help?</a:t>
            </a:r>
          </a:p>
          <a:p>
            <a:pPr lvl="1" eaLnBrk="1" hangingPunct="1"/>
            <a:endParaRPr lang="en-US" dirty="0">
              <a:latin typeface="+mj-lt"/>
            </a:endParaRPr>
          </a:p>
          <a:p>
            <a:pPr lvl="1" eaLnBrk="1" hangingPunct="1"/>
            <a:endParaRPr lang="en-US" dirty="0">
              <a:latin typeface="+mj-lt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53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[Foreword] Project Lombok (1 of 2)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GB" dirty="0"/>
              <a:t>The examples in this chapter make use of Project Lombok</a:t>
            </a:r>
          </a:p>
          <a:p>
            <a:pPr lvl="1" eaLnBrk="1" hangingPunct="1"/>
            <a:r>
              <a:rPr lang="en-GB" dirty="0"/>
              <a:t>Via the following pom dependency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Project Lombok defines annotations to simplify your code</a:t>
            </a:r>
          </a:p>
          <a:p>
            <a:pPr lvl="1" eaLnBrk="1" hangingPunct="1"/>
            <a:r>
              <a:rPr lang="en-GB" dirty="0"/>
              <a:t>It can generate getters/setters, constructors,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etc.</a:t>
            </a:r>
          </a:p>
          <a:p>
            <a:pPr lvl="1" eaLnBrk="1" hangingPunct="1"/>
            <a:r>
              <a:rPr lang="en-GB" dirty="0"/>
              <a:t>For full details, see </a:t>
            </a:r>
            <a:r>
              <a:rPr lang="en-GB" dirty="0">
                <a:hlinkClick r:id="rId3"/>
              </a:rPr>
              <a:t>https://projectlombok.org/features/all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3FEC8F-797E-414E-91E8-C7E36B674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384" y="1470426"/>
            <a:ext cx="7052916" cy="11777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&lt;dependencies&gt;</a:t>
            </a:r>
          </a:p>
          <a:p>
            <a:pPr defTabSz="554831">
              <a:defRPr/>
            </a:pP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&lt;dependency&gt;</a:t>
            </a:r>
          </a:p>
          <a:p>
            <a:pPr defTabSz="554831">
              <a:defRPr/>
            </a:pP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org.projectlombok</a:t>
            </a: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554831">
              <a:defRPr/>
            </a:pP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lombok</a:t>
            </a: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554831">
              <a:defRPr/>
            </a:pP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&lt;optional&gt;true&lt;/optional&gt;</a:t>
            </a:r>
          </a:p>
          <a:p>
            <a:pPr defTabSz="554831">
              <a:defRPr/>
            </a:pP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&lt;/dependency&gt;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>
              <a:defRPr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&lt;/dependencies&gt;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33ABFA-BD11-4A75-9AF5-B0455E6D6B88}"/>
              </a:ext>
            </a:extLst>
          </p:cNvPr>
          <p:cNvSpPr txBox="1"/>
          <p:nvPr/>
        </p:nvSpPr>
        <p:spPr>
          <a:xfrm>
            <a:off x="6870727" y="2420583"/>
            <a:ext cx="17700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</a:rPr>
              <a:t>pom.xml in demo project</a:t>
            </a:r>
          </a:p>
        </p:txBody>
      </p:sp>
    </p:spTree>
    <p:extLst>
      <p:ext uri="{BB962C8B-B14F-4D97-AF65-F5344CB8AC3E}">
        <p14:creationId xmlns:p14="http://schemas.microsoft.com/office/powerpoint/2010/main" val="89166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Future&lt;T&gt; and </a:t>
            </a:r>
            <a:r>
              <a:rPr lang="en-GB" dirty="0" err="1"/>
              <a:t>CompletableFuture</a:t>
            </a:r>
            <a:r>
              <a:rPr lang="en-GB" dirty="0"/>
              <a:t>&lt;T&gt;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>
                <a:latin typeface="Courier New" panose="02070309020205020404" pitchFamily="49" charset="0"/>
              </a:rPr>
              <a:t>Future&lt;T&gt;</a:t>
            </a:r>
            <a:r>
              <a:rPr lang="en-GB" dirty="0"/>
              <a:t> and </a:t>
            </a:r>
            <a:r>
              <a:rPr lang="en-GB" dirty="0" err="1">
                <a:latin typeface="Courier New" panose="02070309020205020404" pitchFamily="49" charset="0"/>
              </a:rPr>
              <a:t>CompletableFuture</a:t>
            </a:r>
            <a:r>
              <a:rPr lang="en-GB" dirty="0">
                <a:latin typeface="Courier New" panose="02070309020205020404" pitchFamily="49" charset="0"/>
              </a:rPr>
              <a:t>&lt;T&gt;</a:t>
            </a:r>
            <a:r>
              <a:rPr lang="en-GB" dirty="0"/>
              <a:t> describe a task that will eventually complete</a:t>
            </a:r>
          </a:p>
          <a:p>
            <a:pPr lvl="1" eaLnBrk="1" hangingPunct="1"/>
            <a:r>
              <a:rPr lang="en-GB" dirty="0">
                <a:latin typeface="+mj-lt"/>
              </a:rPr>
              <a:t>But they only describe </a:t>
            </a:r>
            <a:r>
              <a:rPr lang="en-GB" u="sng" dirty="0">
                <a:latin typeface="+mj-lt"/>
              </a:rPr>
              <a:t>one</a:t>
            </a:r>
            <a:r>
              <a:rPr lang="en-GB" dirty="0">
                <a:latin typeface="+mj-lt"/>
              </a:rPr>
              <a:t> completion</a:t>
            </a:r>
          </a:p>
          <a:p>
            <a:pPr lvl="1" eaLnBrk="1" hangingPunct="1"/>
            <a:r>
              <a:rPr lang="en-GB" dirty="0">
                <a:latin typeface="+mj-lt"/>
              </a:rPr>
              <a:t>They don't describe </a:t>
            </a:r>
            <a:r>
              <a:rPr lang="en-GB" u="sng" dirty="0">
                <a:latin typeface="+mj-lt"/>
              </a:rPr>
              <a:t>multiple</a:t>
            </a:r>
            <a:r>
              <a:rPr lang="en-GB" dirty="0">
                <a:latin typeface="+mj-lt"/>
              </a:rPr>
              <a:t> ongoing completions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So they aren't a good way to represent a whole bunch of (potentially unlimited) data arrivals</a:t>
            </a:r>
          </a:p>
          <a:p>
            <a:pPr eaLnBrk="1" hangingPunct="1"/>
            <a:endParaRPr lang="en-US" dirty="0">
              <a:latin typeface="+mj-lt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224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Iterator&lt;T&gt; and Stream&lt;T&gt;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47534" cy="3547021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>
                <a:latin typeface="Courier New" panose="02070309020205020404" pitchFamily="49" charset="0"/>
              </a:rPr>
              <a:t>Iterator&lt;T&gt;</a:t>
            </a:r>
            <a:r>
              <a:rPr lang="en-GB" dirty="0"/>
              <a:t> and </a:t>
            </a:r>
            <a:r>
              <a:rPr lang="en-GB" dirty="0">
                <a:latin typeface="Courier New" panose="02070309020205020404" pitchFamily="49" charset="0"/>
              </a:rPr>
              <a:t>Stream&lt;T&gt;</a:t>
            </a:r>
            <a:r>
              <a:rPr lang="en-GB" dirty="0"/>
              <a:t> both work fine with very large (or potentially unlimited) data streams</a:t>
            </a:r>
          </a:p>
          <a:p>
            <a:pPr lvl="1" eaLnBrk="1" hangingPunct="1"/>
            <a:r>
              <a:rPr lang="en-GB" dirty="0">
                <a:latin typeface="+mj-lt"/>
              </a:rPr>
              <a:t>But they use a </a:t>
            </a:r>
            <a:r>
              <a:rPr lang="en-GB" i="1" dirty="0">
                <a:latin typeface="+mj-lt"/>
              </a:rPr>
              <a:t>pull model</a:t>
            </a:r>
            <a:endParaRPr lang="en-GB" dirty="0">
              <a:latin typeface="+mj-lt"/>
            </a:endParaRPr>
          </a:p>
          <a:p>
            <a:pPr lvl="1" eaLnBrk="1" hangingPunct="1"/>
            <a:r>
              <a:rPr lang="en-GB" dirty="0">
                <a:latin typeface="+mj-lt"/>
              </a:rPr>
              <a:t>They don't push data at you when it becomes available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If </a:t>
            </a:r>
            <a:r>
              <a:rPr lang="en-GB" dirty="0">
                <a:latin typeface="Courier New" panose="02070309020205020404" pitchFamily="49" charset="0"/>
              </a:rPr>
              <a:t>Iterator&lt;T&gt;</a:t>
            </a:r>
            <a:r>
              <a:rPr lang="en-GB" dirty="0"/>
              <a:t> and </a:t>
            </a:r>
            <a:r>
              <a:rPr lang="en-GB" dirty="0">
                <a:latin typeface="Courier New" panose="02070309020205020404" pitchFamily="49" charset="0"/>
              </a:rPr>
              <a:t>Stream&lt;T&gt;</a:t>
            </a:r>
            <a:r>
              <a:rPr lang="en-GB" dirty="0"/>
              <a:t> did have </a:t>
            </a:r>
            <a:r>
              <a:rPr lang="en-GB" i="1" dirty="0"/>
              <a:t>push model</a:t>
            </a:r>
            <a:r>
              <a:rPr lang="en-GB" dirty="0"/>
              <a:t> capabilities, that would raise another issue…</a:t>
            </a:r>
          </a:p>
          <a:p>
            <a:pPr lvl="1" eaLnBrk="1" hangingPunct="1"/>
            <a:r>
              <a:rPr lang="en-GB" dirty="0"/>
              <a:t>Who knows how much data the data source might push at you?</a:t>
            </a:r>
          </a:p>
          <a:p>
            <a:pPr lvl="1" eaLnBrk="1" hangingPunct="1"/>
            <a:r>
              <a:rPr lang="en-GB" dirty="0"/>
              <a:t>You'd need a way to push-back, i.e. to say "whoa tiger!"</a:t>
            </a:r>
            <a:endParaRPr lang="en-GB" dirty="0">
              <a:latin typeface="+mj-lt"/>
            </a:endParaRPr>
          </a:p>
          <a:p>
            <a:pPr eaLnBrk="1" hangingPunct="1"/>
            <a:endParaRPr lang="en-US" dirty="0">
              <a:latin typeface="+mj-lt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685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Essence of the Problem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>
                <a:latin typeface="+mj-lt"/>
              </a:rPr>
              <a:t>We need asynchrony</a:t>
            </a:r>
          </a:p>
          <a:p>
            <a:pPr lvl="1" eaLnBrk="1" hangingPunct="1"/>
            <a:r>
              <a:rPr lang="en-GB" dirty="0">
                <a:latin typeface="+mj-lt"/>
              </a:rPr>
              <a:t>The ability to process data on a separate thread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We'd like a push model</a:t>
            </a:r>
          </a:p>
          <a:p>
            <a:pPr lvl="1" eaLnBrk="1" hangingPunct="1"/>
            <a:r>
              <a:rPr lang="en-GB" dirty="0">
                <a:latin typeface="+mj-lt"/>
              </a:rPr>
              <a:t>The data source pushes data at us, when it's available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We need a way to push-back</a:t>
            </a:r>
          </a:p>
          <a:p>
            <a:pPr lvl="1" eaLnBrk="1" hangingPunct="1"/>
            <a:r>
              <a:rPr lang="en-GB" dirty="0">
                <a:latin typeface="+mj-lt"/>
              </a:rPr>
              <a:t>To tell the data source, we're ready for the next xxx bytes when they're available</a:t>
            </a:r>
            <a:endParaRPr lang="en-US" dirty="0">
              <a:latin typeface="+mj-lt"/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10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Reactive Programming to the Rescue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194551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>
                <a:latin typeface="+mj-lt"/>
              </a:rPr>
              <a:t>The issues on the previous slide pertain to flow-control</a:t>
            </a:r>
          </a:p>
          <a:p>
            <a:pPr lvl="1" eaLnBrk="1" hangingPunct="1"/>
            <a:r>
              <a:rPr lang="en-GB" dirty="0">
                <a:latin typeface="+mj-lt"/>
              </a:rPr>
              <a:t>The ability of the client to signal how much work it can handle</a:t>
            </a:r>
          </a:p>
          <a:p>
            <a:pPr lvl="1" eaLnBrk="1" hangingPunct="1"/>
            <a:r>
              <a:rPr lang="en-GB" dirty="0">
                <a:latin typeface="+mj-lt"/>
              </a:rPr>
              <a:t>This is called </a:t>
            </a:r>
            <a:r>
              <a:rPr lang="en-GB" u="sng" dirty="0">
                <a:latin typeface="+mj-lt"/>
              </a:rPr>
              <a:t>back pressure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Reactive programming resolves these issues</a:t>
            </a:r>
          </a:p>
          <a:p>
            <a:pPr lvl="1" eaLnBrk="1" hangingPunct="1"/>
            <a:r>
              <a:rPr lang="en-GB" dirty="0">
                <a:latin typeface="+mj-lt"/>
              </a:rPr>
              <a:t>Several libraries available</a:t>
            </a:r>
          </a:p>
          <a:p>
            <a:pPr lvl="1" eaLnBrk="1" hangingPunct="1"/>
            <a:r>
              <a:rPr lang="en-GB" dirty="0">
                <a:latin typeface="+mj-lt"/>
              </a:rPr>
              <a:t>E.g. </a:t>
            </a:r>
            <a:r>
              <a:rPr lang="en-GB" dirty="0" err="1">
                <a:latin typeface="+mj-lt"/>
              </a:rPr>
              <a:t>RxJava</a:t>
            </a:r>
            <a:r>
              <a:rPr lang="en-GB" dirty="0">
                <a:latin typeface="+mj-lt"/>
              </a:rPr>
              <a:t>, </a:t>
            </a:r>
            <a:r>
              <a:rPr lang="en-GB" dirty="0" err="1">
                <a:latin typeface="+mj-lt"/>
              </a:rPr>
              <a:t>Akka</a:t>
            </a:r>
            <a:r>
              <a:rPr lang="en-GB" dirty="0">
                <a:latin typeface="+mj-lt"/>
              </a:rPr>
              <a:t> Streams, Project Reactor</a:t>
            </a:r>
          </a:p>
          <a:p>
            <a:pPr lvl="1" eaLnBrk="1" hangingPunct="1"/>
            <a:endParaRPr lang="en-GB" u="sng" dirty="0">
              <a:latin typeface="+mj-lt"/>
            </a:endParaRPr>
          </a:p>
          <a:p>
            <a:pPr eaLnBrk="1" hangingPunct="1"/>
            <a:r>
              <a:rPr lang="en-US" dirty="0">
                <a:latin typeface="+mj-lt"/>
              </a:rPr>
              <a:t>Reactive Streams is an initiative that defines a standard for async stream processing with non-blocking back pressure</a:t>
            </a:r>
          </a:p>
          <a:p>
            <a:pPr lvl="1" eaLnBrk="1" hangingPunct="1"/>
            <a:r>
              <a:rPr lang="en-US" dirty="0">
                <a:latin typeface="+mj-lt"/>
              </a:rPr>
              <a:t>See </a:t>
            </a:r>
            <a:r>
              <a:rPr lang="en-GB" dirty="0">
                <a:hlinkClick r:id="rId3"/>
              </a:rPr>
              <a:t>http://www.reactive-streams.org/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534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3. The Usage of Reactive Programming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Support for Reactive Streams in Java 9+</a:t>
            </a:r>
          </a:p>
          <a:p>
            <a:pPr eaLnBrk="1" hangingPunct="1"/>
            <a:r>
              <a:rPr lang="en-GB" dirty="0"/>
              <a:t>Understanding the Java Flow API</a:t>
            </a:r>
          </a:p>
          <a:p>
            <a:pPr eaLnBrk="1" hangingPunct="1"/>
            <a:r>
              <a:rPr lang="en-GB" dirty="0"/>
              <a:t>Flow API interfaces</a:t>
            </a:r>
          </a:p>
          <a:p>
            <a:pPr eaLnBrk="1" hangingPunct="1"/>
            <a:r>
              <a:rPr lang="en-GB" dirty="0"/>
              <a:t>Implementing a subscriber class</a:t>
            </a:r>
          </a:p>
          <a:p>
            <a:pPr eaLnBrk="1" hangingPunct="1"/>
            <a:r>
              <a:rPr lang="en-GB" dirty="0"/>
              <a:t>Main code - publishing and subscribing</a:t>
            </a:r>
          </a:p>
          <a:p>
            <a:pPr eaLnBrk="1" hangingPunct="1"/>
            <a:r>
              <a:rPr lang="en-GB" dirty="0"/>
              <a:t>Implementing a processor class</a:t>
            </a:r>
          </a:p>
          <a:p>
            <a:pPr eaLnBrk="1" hangingPunct="1"/>
            <a:r>
              <a:rPr lang="en-GB" dirty="0"/>
              <a:t>Subscribing to the processor class</a:t>
            </a:r>
          </a:p>
          <a:p>
            <a:pPr eaLnBrk="1" hangingPunct="1"/>
            <a:r>
              <a:rPr lang="en-GB" dirty="0"/>
              <a:t>Main code - publishing and subscribing</a:t>
            </a:r>
          </a:p>
          <a:p>
            <a:pPr eaLnBrk="1" hangingPunct="1"/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58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Support for Reactive Streams in Java 9+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Java 9+ supports Reactive Streams via the Flow API</a:t>
            </a:r>
          </a:p>
          <a:p>
            <a:pPr lvl="1" eaLnBrk="1" hangingPunct="1"/>
            <a:r>
              <a:rPr lang="en-GB" dirty="0"/>
              <a:t>A combination of the Iterator and Observer patterns…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The Iterator is a </a:t>
            </a:r>
            <a:r>
              <a:rPr lang="en-GB" i="1" dirty="0"/>
              <a:t>pull</a:t>
            </a:r>
            <a:r>
              <a:rPr lang="en-GB" dirty="0"/>
              <a:t> model</a:t>
            </a:r>
          </a:p>
          <a:p>
            <a:pPr lvl="1" eaLnBrk="1" hangingPunct="1"/>
            <a:r>
              <a:rPr lang="en-GB" dirty="0"/>
              <a:t>The app pulls items from the source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The Observer is a </a:t>
            </a:r>
            <a:r>
              <a:rPr lang="en-GB" i="1" dirty="0"/>
              <a:t>push </a:t>
            </a:r>
            <a:r>
              <a:rPr lang="en-GB" dirty="0"/>
              <a:t>model</a:t>
            </a:r>
          </a:p>
          <a:p>
            <a:pPr lvl="1" eaLnBrk="1" hangingPunct="1"/>
            <a:r>
              <a:rPr lang="en-GB" dirty="0"/>
              <a:t>Items from the source are pushed to the application</a:t>
            </a:r>
          </a:p>
          <a:p>
            <a:pPr lvl="1" eaLnBrk="1" hangingPunct="1"/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601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Understanding the Java Flow API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184612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The Java Flow API is a mixture of </a:t>
            </a:r>
            <a:r>
              <a:rPr lang="en-GB" i="1" dirty="0"/>
              <a:t>pull</a:t>
            </a:r>
            <a:r>
              <a:rPr lang="en-GB" dirty="0"/>
              <a:t> and </a:t>
            </a:r>
            <a:r>
              <a:rPr lang="en-GB" i="1" dirty="0"/>
              <a:t>push</a:t>
            </a:r>
            <a:r>
              <a:rPr lang="en-GB" dirty="0"/>
              <a:t>:</a:t>
            </a:r>
          </a:p>
          <a:p>
            <a:pPr lvl="1" eaLnBrk="1" hangingPunct="1"/>
            <a:r>
              <a:rPr lang="en-GB" dirty="0"/>
              <a:t>The subscriber initially requests N items </a:t>
            </a:r>
          </a:p>
          <a:p>
            <a:pPr lvl="1" eaLnBrk="1" hangingPunct="1"/>
            <a:r>
              <a:rPr lang="en-GB" dirty="0"/>
              <a:t>The publisher publishes at most N items to the subscriber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Addresses the common problem of back pressure</a:t>
            </a:r>
          </a:p>
          <a:p>
            <a:pPr lvl="1" eaLnBrk="1" hangingPunct="1"/>
            <a:r>
              <a:rPr lang="en-GB" dirty="0"/>
              <a:t>Whereby buffer fills up because subscriber is too slow</a:t>
            </a:r>
          </a:p>
          <a:p>
            <a:pPr eaLnBrk="1" hangingPunct="1"/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26</a:t>
            </a:fld>
            <a:endParaRPr lang="en-GB"/>
          </a:p>
        </p:txBody>
      </p:sp>
      <p:sp>
        <p:nvSpPr>
          <p:cNvPr id="2" name="Rounded Rectangle 1"/>
          <p:cNvSpPr/>
          <p:nvPr/>
        </p:nvSpPr>
        <p:spPr bwMode="auto">
          <a:xfrm>
            <a:off x="5246446" y="2198269"/>
            <a:ext cx="1561723" cy="808022"/>
          </a:xfrm>
          <a:prstGeom prst="roundRect">
            <a:avLst/>
          </a:prstGeom>
          <a:solidFill>
            <a:srgbClr val="00B0F0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2250">
                <a:solidFill>
                  <a:schemeClr val="bg1"/>
                </a:solidFill>
                <a:latin typeface="Calibri" panose="020F0502020204030204" pitchFamily="34" charset="0"/>
              </a:rPr>
              <a:t>Publisher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112633" y="2198269"/>
            <a:ext cx="1561723" cy="808022"/>
          </a:xfrm>
          <a:prstGeom prst="roundRect">
            <a:avLst/>
          </a:prstGeom>
          <a:solidFill>
            <a:srgbClr val="00B0F0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2250">
                <a:solidFill>
                  <a:schemeClr val="bg1"/>
                </a:solidFill>
                <a:latin typeface="Calibri" panose="020F0502020204030204" pitchFamily="34" charset="0"/>
              </a:rPr>
              <a:t>Subscriber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3675510" y="2422343"/>
            <a:ext cx="1574167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lg" len="lg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3675509" y="2815038"/>
            <a:ext cx="1580957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lg" len="lg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3832621" y="2130368"/>
            <a:ext cx="13320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>
                <a:solidFill>
                  <a:srgbClr val="FF0000"/>
                </a:solidFill>
                <a:latin typeface="Calibri" panose="020F0502020204030204" pitchFamily="34" charset="0"/>
              </a:rPr>
              <a:t>Request N items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03206" y="2815039"/>
            <a:ext cx="123521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350">
                <a:solidFill>
                  <a:srgbClr val="FF0000"/>
                </a:solidFill>
                <a:latin typeface="Calibri" panose="020F0502020204030204" pitchFamily="34" charset="0"/>
              </a:rPr>
              <a:t>Push stream of</a:t>
            </a:r>
            <a:br>
              <a:rPr lang="en-GB" sz="1350">
                <a:solidFill>
                  <a:srgbClr val="FF0000"/>
                </a:solidFill>
                <a:latin typeface="Calibri" panose="020F0502020204030204" pitchFamily="34" charset="0"/>
              </a:rPr>
            </a:br>
            <a:r>
              <a:rPr lang="en-GB" sz="1350">
                <a:solidFill>
                  <a:srgbClr val="FF0000"/>
                </a:solidFill>
                <a:latin typeface="Calibri" panose="020F0502020204030204" pitchFamily="34" charset="0"/>
              </a:rPr>
              <a:t>N items </a:t>
            </a:r>
          </a:p>
        </p:txBody>
      </p:sp>
    </p:spTree>
    <p:extLst>
      <p:ext uri="{BB962C8B-B14F-4D97-AF65-F5344CB8AC3E}">
        <p14:creationId xmlns:p14="http://schemas.microsoft.com/office/powerpoint/2010/main" val="2725297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Flow API Interfaces</a:t>
            </a:r>
            <a:endParaRPr lang="en-GB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Flow API defines several key interfaces inside the </a:t>
            </a:r>
            <a:r>
              <a:rPr lang="en-GB" dirty="0" err="1">
                <a:latin typeface="Courier New" panose="02070309020205020404" pitchFamily="49" charset="0"/>
              </a:rPr>
              <a:t>java.util.concurrent.Flow</a:t>
            </a:r>
            <a:r>
              <a:rPr lang="en-GB" dirty="0"/>
              <a:t> class </a:t>
            </a:r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27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565414" y="1588350"/>
            <a:ext cx="7075350" cy="6463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@FunctionalInterface   </a:t>
            </a:r>
          </a:p>
          <a:p>
            <a:r>
              <a:rPr lang="en-GB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interface </a:t>
            </a:r>
            <a:r>
              <a:rPr lang="en-GB" sz="9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Flow.Publisher</a:t>
            </a:r>
            <a:r>
              <a:rPr lang="en-GB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{  </a:t>
            </a:r>
          </a:p>
          <a:p>
            <a:r>
              <a:rPr lang="en-GB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void subscribe(</a:t>
            </a:r>
            <a:r>
              <a:rPr lang="en-GB" sz="9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Flow.Subscriber</a:t>
            </a:r>
            <a:r>
              <a:rPr lang="en-GB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super T&gt; subscriber);  </a:t>
            </a:r>
          </a:p>
          <a:p>
            <a:r>
              <a:rPr lang="en-GB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65414" y="2395239"/>
            <a:ext cx="7075350" cy="92333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9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interface Flow.Subscriber&lt;T&gt; {  </a:t>
            </a:r>
          </a:p>
          <a:p>
            <a:r>
              <a:rPr lang="en-GB" sz="9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void onSubscribe(Flow.Subscription subscription);  </a:t>
            </a:r>
          </a:p>
          <a:p>
            <a:r>
              <a:rPr lang="en-GB" sz="9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void onNext(T item) ;  </a:t>
            </a:r>
          </a:p>
          <a:p>
            <a:r>
              <a:rPr lang="en-GB" sz="9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void onError(Throwable throwable) ;  </a:t>
            </a:r>
          </a:p>
          <a:p>
            <a:r>
              <a:rPr lang="en-GB" sz="9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void onComplete();  </a:t>
            </a:r>
          </a:p>
          <a:p>
            <a:r>
              <a:rPr lang="en-GB" sz="9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65414" y="3478330"/>
            <a:ext cx="7075350" cy="6463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9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interface Flow.Subscription {  </a:t>
            </a:r>
          </a:p>
          <a:p>
            <a:r>
              <a:rPr lang="en-GB" sz="9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void request(long n);  </a:t>
            </a:r>
          </a:p>
          <a:p>
            <a:r>
              <a:rPr lang="en-GB" sz="9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void cancel();  </a:t>
            </a:r>
          </a:p>
          <a:p>
            <a:r>
              <a:rPr lang="en-GB" sz="9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65414" y="4285221"/>
            <a:ext cx="7075350" cy="5078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9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interface Flow.Processor&lt;T,R&gt;  </a:t>
            </a:r>
          </a:p>
          <a:p>
            <a:r>
              <a:rPr lang="en-GB" sz="9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extends Flow.Subscriber&lt;T&gt;, Flow.Publisher&lt;R&gt; {  </a:t>
            </a:r>
          </a:p>
          <a:p>
            <a:r>
              <a:rPr lang="en-GB" sz="9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199408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Implementing a Subscriber Class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28</a:t>
            </a:fld>
            <a:endParaRPr lang="en-GB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638683" y="780357"/>
            <a:ext cx="7002079" cy="419247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noAutofit/>
          </a:bodyPr>
          <a:lstStyle/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java.util.concurrent.Flow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.*;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MySubscriber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implements Subscriber&lt;T&gt; {  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Subscription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consumedItems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onSubscribe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(Subscription subscription) {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this.subscription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subscription;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subscription.request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(1);   // The subscription facilitates back pressure.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onNext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(T item) {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MySubscriber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onNext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(): " + item);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consumedItems.add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subscription.request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(1);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onError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(Throwable t) {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t.printStackTrace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onComplete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{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MySubscriber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onComplete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()");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}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49780" y="4737037"/>
            <a:ext cx="23903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demo.reactive1.MySubscriber.java</a:t>
            </a:r>
          </a:p>
        </p:txBody>
      </p:sp>
    </p:spTree>
    <p:extLst>
      <p:ext uri="{BB962C8B-B14F-4D97-AF65-F5344CB8AC3E}">
        <p14:creationId xmlns:p14="http://schemas.microsoft.com/office/powerpoint/2010/main" val="2154461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Main Code - Publishing and Subscribing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the main code</a:t>
            </a:r>
          </a:p>
          <a:p>
            <a:pPr lvl="1"/>
            <a:r>
              <a:rPr lang="en-GB" dirty="0"/>
              <a:t>We use </a:t>
            </a:r>
            <a:r>
              <a:rPr lang="en-GB" dirty="0" err="1">
                <a:latin typeface="Courier New" panose="02070309020205020404" pitchFamily="49" charset="0"/>
              </a:rPr>
              <a:t>SubmissionPublisher</a:t>
            </a:r>
            <a:r>
              <a:rPr lang="en-GB" dirty="0"/>
              <a:t> to publish strings</a:t>
            </a:r>
          </a:p>
          <a:p>
            <a:pPr lvl="1"/>
            <a:r>
              <a:rPr lang="en-GB" dirty="0"/>
              <a:t>We define a subscriber to subscribe to the flow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F2B72915-2081-4483-8C8F-CFACE768D299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593955" y="1976908"/>
            <a:ext cx="7046808" cy="270122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java.util.concurrent.SubmissionPublisher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// Create a publisher - we've used the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SubmissionPublisher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implementation class.</a:t>
            </a:r>
          </a:p>
          <a:p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SubmissionPublisher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publisher = new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SubmissionPublisher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// Register a subscriber. </a:t>
            </a:r>
          </a:p>
          <a:p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MySubscriber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subscriber = new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MySubscriber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  </a:t>
            </a:r>
          </a:p>
          <a:p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publisher.subscribe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(subscriber);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// Publish some items.  </a:t>
            </a:r>
          </a:p>
          <a:p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("Publishing Items...");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String[] items = {"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matthew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", "mark", "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luke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", "john"};  </a:t>
            </a:r>
          </a:p>
          <a:p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Arrays.asList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(items).stream().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(item -&gt;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publisher.submit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(item));  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// Tell subscribers we're done.</a:t>
            </a:r>
          </a:p>
          <a:p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publisher.close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("Subscriber consumed %d items\n",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subscriber.consumedItems.size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73411" y="4751987"/>
            <a:ext cx="18389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demo.reactive1.Main.java</a:t>
            </a:r>
          </a:p>
        </p:txBody>
      </p:sp>
    </p:spTree>
    <p:extLst>
      <p:ext uri="{BB962C8B-B14F-4D97-AF65-F5344CB8AC3E}">
        <p14:creationId xmlns:p14="http://schemas.microsoft.com/office/powerpoint/2010/main" val="406687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[Foreword] Project Lombok (2 of 2)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You must also install the Project Lombok plugin in IntelliJ</a:t>
            </a:r>
          </a:p>
          <a:p>
            <a:pPr lvl="1" eaLnBrk="1" hangingPunct="1"/>
            <a:r>
              <a:rPr lang="en-GB" dirty="0"/>
              <a:t>Via File | Settings | Plugins</a:t>
            </a:r>
          </a:p>
          <a:p>
            <a:pPr eaLnBrk="1" hangingPunct="1"/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3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DEB436-B734-8E98-70CF-9676411A1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224" y="1620866"/>
            <a:ext cx="4564206" cy="336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07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Implementing a Processor Class (1 of 2)</a:t>
            </a:r>
            <a:endParaRPr lang="en-GB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154794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Now let's see how to implement a processor class</a:t>
            </a:r>
          </a:p>
          <a:p>
            <a:pPr lvl="1" eaLnBrk="1" hangingPunct="1"/>
            <a:r>
              <a:rPr lang="en-GB" dirty="0"/>
              <a:t>i.e. a class that implements </a:t>
            </a:r>
            <a:r>
              <a:rPr lang="en-GB" dirty="0" err="1">
                <a:latin typeface="Courier New" panose="02070309020205020404" pitchFamily="49" charset="0"/>
              </a:rPr>
              <a:t>Flow.Processor</a:t>
            </a:r>
            <a:endParaRPr lang="en-GB" dirty="0">
              <a:latin typeface="Courier New" panose="02070309020205020404" pitchFamily="49" charset="0"/>
            </a:endParaRPr>
          </a:p>
          <a:p>
            <a:pPr lvl="1" eaLnBrk="1" hangingPunct="1"/>
            <a:endParaRPr lang="en-GB" dirty="0">
              <a:latin typeface="Courier New" panose="02070309020205020404" pitchFamily="49" charset="0"/>
            </a:endParaRPr>
          </a:p>
          <a:p>
            <a:pPr lvl="1" eaLnBrk="1" hangingPunct="1"/>
            <a:endParaRPr lang="en-GB" dirty="0">
              <a:latin typeface="Courier New" panose="02070309020205020404" pitchFamily="49" charset="0"/>
            </a:endParaRPr>
          </a:p>
          <a:p>
            <a:pPr lvl="1" eaLnBrk="1" hangingPunct="1"/>
            <a:endParaRPr lang="en-GB" dirty="0">
              <a:latin typeface="Courier New" panose="02070309020205020404" pitchFamily="49" charset="0"/>
            </a:endParaRPr>
          </a:p>
          <a:p>
            <a:pPr eaLnBrk="1" hangingPunct="1"/>
            <a:r>
              <a:rPr lang="en-GB" dirty="0">
                <a:latin typeface="+mj-lt"/>
              </a:rPr>
              <a:t>A processor class is like a </a:t>
            </a:r>
            <a:r>
              <a:rPr lang="en-GB" i="1" dirty="0">
                <a:latin typeface="+mj-lt"/>
              </a:rPr>
              <a:t>transformer</a:t>
            </a:r>
            <a:r>
              <a:rPr lang="en-GB" dirty="0">
                <a:latin typeface="+mj-lt"/>
              </a:rPr>
              <a:t>:</a:t>
            </a:r>
          </a:p>
          <a:p>
            <a:pPr lvl="1" eaLnBrk="1" hangingPunct="1"/>
            <a:r>
              <a:rPr lang="en-GB" dirty="0">
                <a:latin typeface="+mj-lt"/>
              </a:rPr>
              <a:t>Subscribes to an upstream publisher, to receive items</a:t>
            </a:r>
          </a:p>
          <a:p>
            <a:pPr lvl="1" eaLnBrk="1" hangingPunct="1"/>
            <a:r>
              <a:rPr lang="en-GB" dirty="0">
                <a:latin typeface="+mj-lt"/>
              </a:rPr>
              <a:t>Processes the items</a:t>
            </a:r>
          </a:p>
          <a:p>
            <a:pPr lvl="1" eaLnBrk="1" hangingPunct="1"/>
            <a:r>
              <a:rPr lang="en-GB" dirty="0">
                <a:latin typeface="+mj-lt"/>
              </a:rPr>
              <a:t>Publishes results to a downstream subscriber</a:t>
            </a:r>
          </a:p>
          <a:p>
            <a:pPr lvl="1" eaLnBrk="1" hangingPunct="1"/>
            <a:endParaRPr lang="en-GB" dirty="0">
              <a:latin typeface="Courier New" panose="02070309020205020404" pitchFamily="49" charset="0"/>
            </a:endParaRPr>
          </a:p>
          <a:p>
            <a:pPr eaLnBrk="1" hangingPunct="1"/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F2B72915-2081-4483-8C8F-CFACE768D299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600200" y="1659823"/>
            <a:ext cx="7023100" cy="5078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9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interface Flow.Processor&lt;T,R&gt;  </a:t>
            </a:r>
          </a:p>
          <a:p>
            <a:r>
              <a:rPr lang="en-GB" sz="9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extends Flow.Subscriber&lt;T&gt;, Flow.Publisher&lt;R&gt; {  </a:t>
            </a:r>
          </a:p>
          <a:p>
            <a:r>
              <a:rPr lang="en-GB" sz="9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788741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Implementing a Processor Class (2 of 2)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F2B72915-2081-4483-8C8F-CFACE768D299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638685" y="783932"/>
            <a:ext cx="7002078" cy="422471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50800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MyTransformProcessor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&lt;T,R&gt;</a:t>
            </a:r>
          </a:p>
          <a:p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extends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SubmissionPublisher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&lt;R&gt; </a:t>
            </a:r>
          </a:p>
          <a:p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implements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Flow.Processor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&lt;T,R&gt; {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Flow.Subscription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subscription;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Function&lt;T,R&gt; function;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MyTransformProcessor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(Function&lt;T,R&gt; function) {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this.function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onSubscribe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Flow.Subscription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subscription) {</a:t>
            </a:r>
          </a:p>
          <a:p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this.subscription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subscription;</a:t>
            </a:r>
          </a:p>
          <a:p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subscription.request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onNext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 item) {</a:t>
            </a:r>
          </a:p>
          <a:p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transformResult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function.apply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this.submit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transformResult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subscription.request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onError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(Throwable t) { … }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onComplete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{ … }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0C5DC8-ADEB-40A3-ACFC-792DB1A96C16}"/>
              </a:ext>
            </a:extLst>
          </p:cNvPr>
          <p:cNvSpPr txBox="1"/>
          <p:nvPr/>
        </p:nvSpPr>
        <p:spPr>
          <a:xfrm>
            <a:off x="5702320" y="4770915"/>
            <a:ext cx="29418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demo.reactive2.MyTransformProcessor.java</a:t>
            </a:r>
          </a:p>
        </p:txBody>
      </p:sp>
    </p:spTree>
    <p:extLst>
      <p:ext uri="{BB962C8B-B14F-4D97-AF65-F5344CB8AC3E}">
        <p14:creationId xmlns:p14="http://schemas.microsoft.com/office/powerpoint/2010/main" val="925206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Subscribing to the Processor Class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processor class is part-publisher, part-subscriber</a:t>
            </a:r>
          </a:p>
          <a:p>
            <a:pPr lvl="1"/>
            <a:r>
              <a:rPr lang="en-GB" dirty="0"/>
              <a:t>So we need to subscribe to its outputs</a:t>
            </a:r>
          </a:p>
          <a:p>
            <a:pPr lvl="1"/>
            <a:endParaRPr lang="en-GB" dirty="0"/>
          </a:p>
          <a:p>
            <a:r>
              <a:rPr lang="en-GB" dirty="0"/>
              <a:t>See </a:t>
            </a:r>
            <a:r>
              <a:rPr lang="en-GB" dirty="0" err="1">
                <a:latin typeface="Courier New" panose="02070309020205020404" pitchFamily="49" charset="0"/>
              </a:rPr>
              <a:t>MySubscriber</a:t>
            </a:r>
            <a:r>
              <a:rPr lang="en-GB" dirty="0"/>
              <a:t> class in </a:t>
            </a:r>
            <a:r>
              <a:rPr lang="en-GB" dirty="0">
                <a:latin typeface="Courier New" panose="02070309020205020404" pitchFamily="49" charset="0"/>
              </a:rPr>
              <a:t>demo.reactive2</a:t>
            </a:r>
            <a:r>
              <a:rPr lang="en-GB" dirty="0">
                <a:latin typeface="+mj-lt"/>
              </a:rPr>
              <a:t> package</a:t>
            </a:r>
          </a:p>
          <a:p>
            <a:pPr lvl="1"/>
            <a:r>
              <a:rPr lang="en-GB" dirty="0"/>
              <a:t>Same code as before</a:t>
            </a:r>
          </a:p>
          <a:p>
            <a:pPr lvl="1"/>
            <a:r>
              <a:rPr lang="en-GB" dirty="0"/>
              <a:t>i.e. it subscribes and accumulates results locally</a:t>
            </a:r>
          </a:p>
          <a:p>
            <a:pPr lvl="1"/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F2B72915-2081-4483-8C8F-CFACE768D299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8552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Main Code - Publishing and Subscribing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the main code</a:t>
            </a:r>
          </a:p>
          <a:p>
            <a:pPr lvl="1"/>
            <a:r>
              <a:rPr lang="en-GB" dirty="0"/>
              <a:t>We use </a:t>
            </a:r>
            <a:r>
              <a:rPr lang="en-GB" dirty="0" err="1">
                <a:latin typeface="Courier New" panose="02070309020205020404" pitchFamily="49" charset="0"/>
              </a:rPr>
              <a:t>SubmissionPublisher</a:t>
            </a:r>
            <a:r>
              <a:rPr lang="en-GB" dirty="0"/>
              <a:t> to publish strings</a:t>
            </a:r>
          </a:p>
          <a:p>
            <a:pPr lvl="1"/>
            <a:r>
              <a:rPr lang="en-GB" dirty="0"/>
              <a:t>We use our processor to process these strings</a:t>
            </a:r>
          </a:p>
          <a:p>
            <a:pPr lvl="1"/>
            <a:r>
              <a:rPr lang="en-GB" dirty="0"/>
              <a:t>We use our subscriber to subscribe to the transformed results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F2B72915-2081-4483-8C8F-CFACE768D299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544261" y="2351834"/>
            <a:ext cx="7096501" cy="228572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SubmissionPublisher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publisher = new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SubmissionPublisher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  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MyTransformProcessor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&lt;String, Integer&gt;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transformProcessor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new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MyTransformProcessor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&lt;&gt;(s -&gt;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 </a:t>
            </a:r>
          </a:p>
          <a:p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publisher.subscribe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transformProcessor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MySubscriber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&lt;Integer&gt; subscriber = new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MySubscriber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  </a:t>
            </a:r>
          </a:p>
          <a:p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transformProcessor.subscribe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(subscriber);  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("Publishing Items...");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String[] items = {"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matthew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", "mark", "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luke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", "john"};  </a:t>
            </a:r>
          </a:p>
          <a:p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Arrays.asList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(items).stream().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(item -&gt;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publisher.submit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(item));  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publisher.close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("Subscriber consumed %d items\n",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subscriber.consumedItems.size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934E0-30E2-4629-8C41-43DD0D42B51C}"/>
              </a:ext>
            </a:extLst>
          </p:cNvPr>
          <p:cNvSpPr txBox="1"/>
          <p:nvPr/>
        </p:nvSpPr>
        <p:spPr>
          <a:xfrm>
            <a:off x="6991543" y="4706119"/>
            <a:ext cx="18389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demo.reactive2.Main.java</a:t>
            </a:r>
          </a:p>
        </p:txBody>
      </p:sp>
    </p:spTree>
    <p:extLst>
      <p:ext uri="{BB962C8B-B14F-4D97-AF65-F5344CB8AC3E}">
        <p14:creationId xmlns:p14="http://schemas.microsoft.com/office/powerpoint/2010/main" val="220686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The need for reactive programming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The promise of reactive programming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The usage of reactive programming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1. The Need for Reactive Programming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What is reactive programming</a:t>
            </a:r>
          </a:p>
          <a:p>
            <a:pPr eaLnBrk="1" hangingPunct="1"/>
            <a:r>
              <a:rPr lang="en-GB" dirty="0"/>
              <a:t>Doing synchronous I/O </a:t>
            </a:r>
          </a:p>
          <a:p>
            <a:pPr eaLnBrk="1" hangingPunct="1"/>
            <a:r>
              <a:rPr lang="en-GB" dirty="0"/>
              <a:t>Characteristics of synchronous I/O</a:t>
            </a:r>
          </a:p>
          <a:p>
            <a:pPr eaLnBrk="1" hangingPunct="1"/>
            <a:r>
              <a:rPr lang="en-GB" dirty="0"/>
              <a:t>Asynchronous I/O to the rescue</a:t>
            </a:r>
          </a:p>
          <a:p>
            <a:pPr eaLnBrk="1" hangingPunct="1"/>
            <a:r>
              <a:rPr lang="en-GB" dirty="0"/>
              <a:t>Aside: Java NIO</a:t>
            </a:r>
          </a:p>
          <a:p>
            <a:pPr eaLnBrk="1" hangingPunct="1"/>
            <a:r>
              <a:rPr lang="en-GB" dirty="0"/>
              <a:t>Doing asynchronous I/O </a:t>
            </a:r>
          </a:p>
          <a:p>
            <a:pPr eaLnBrk="1" hangingPunct="1"/>
            <a:r>
              <a:rPr lang="en-GB" dirty="0"/>
              <a:t>Characteristics of asynchronous I/O</a:t>
            </a:r>
          </a:p>
          <a:p>
            <a:pPr eaLnBrk="1" hangingPunct="1"/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415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What is Reactive Programming?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08126" cy="4049997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GB" dirty="0"/>
              <a:t>Reactive programming is a way to process asynchronous data streams</a:t>
            </a:r>
          </a:p>
          <a:p>
            <a:pPr lvl="1" eaLnBrk="1" hangingPunct="1"/>
            <a:r>
              <a:rPr lang="en-GB" dirty="0"/>
              <a:t>Asynchronous I/O can offer big improvements in performance</a:t>
            </a:r>
          </a:p>
          <a:p>
            <a:pPr lvl="1" eaLnBrk="1" hangingPunct="1"/>
            <a:r>
              <a:rPr lang="en-GB" dirty="0"/>
              <a:t>Avoid wasting CPU cycles that are idly waiting for I/O to complete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Reactive programming inverts the way we do I/O</a:t>
            </a:r>
          </a:p>
          <a:p>
            <a:pPr lvl="1" eaLnBrk="1" hangingPunct="1"/>
            <a:r>
              <a:rPr lang="en-GB" dirty="0"/>
              <a:t>Rather than the client asking for data from the server, the client is notified when data arrives</a:t>
            </a:r>
          </a:p>
          <a:p>
            <a:pPr lvl="1" eaLnBrk="1" hangingPunct="1"/>
            <a:r>
              <a:rPr lang="en-GB" dirty="0"/>
              <a:t>This enables the client to do other work in the meantime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Reactive programming is a pub/sub pattern</a:t>
            </a:r>
          </a:p>
          <a:p>
            <a:pPr lvl="1" eaLnBrk="1" hangingPunct="1"/>
            <a:r>
              <a:rPr lang="en-GB" dirty="0"/>
              <a:t>Publisher publishes a stream of data</a:t>
            </a:r>
          </a:p>
          <a:p>
            <a:pPr lvl="1" eaLnBrk="1" hangingPunct="1"/>
            <a:r>
              <a:rPr lang="en-GB" dirty="0"/>
              <a:t>Subscriber subscribes to stream and receives data asynchronously</a:t>
            </a:r>
          </a:p>
          <a:p>
            <a:pPr lvl="1" eaLnBrk="1" hangingPunct="1"/>
            <a:endParaRPr lang="en-GB" dirty="0"/>
          </a:p>
          <a:p>
            <a:pPr eaLnBrk="1" hangingPunct="1"/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15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Doing Synchronous I/O (1 of 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appreciate the need for asynchronous I/O, it's useful to first see the problems with synchronous I/O</a:t>
            </a:r>
          </a:p>
          <a:p>
            <a:pPr lvl="1"/>
            <a:r>
              <a:rPr lang="en-GB" dirty="0"/>
              <a:t>We'll see how to read a file synchronously</a:t>
            </a:r>
          </a:p>
          <a:p>
            <a:pPr lvl="1"/>
            <a:r>
              <a:rPr lang="en-GB" dirty="0"/>
              <a:t>The file could be large, so we'll return it in chunks</a:t>
            </a:r>
          </a:p>
          <a:p>
            <a:pPr lvl="1"/>
            <a:r>
              <a:rPr lang="en-GB" dirty="0"/>
              <a:t>We'll put each chunk into a </a:t>
            </a:r>
            <a:r>
              <a:rPr lang="en-GB" dirty="0">
                <a:latin typeface="Courier New" panose="02070309020205020404" pitchFamily="49" charset="0"/>
              </a:rPr>
              <a:t>Payload</a:t>
            </a:r>
            <a:r>
              <a:rPr lang="en-GB" dirty="0"/>
              <a:t> object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F2B72915-2081-4483-8C8F-CFACE768D299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638685" y="2309627"/>
            <a:ext cx="7002078" cy="256272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@Log4j2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@Data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class Payload {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final byte[] bytes;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final int length;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Payload from(byte[] bytes, int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new Payload(bytes,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String.format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("[*****THREAD %d PROCESSING PAYLOAD*****] %s",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Thread.currentThread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(),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new String(bytes));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95010" y="4639356"/>
            <a:ext cx="20457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demo.syncasync.Payload.java</a:t>
            </a:r>
          </a:p>
        </p:txBody>
      </p:sp>
    </p:spTree>
    <p:extLst>
      <p:ext uri="{BB962C8B-B14F-4D97-AF65-F5344CB8AC3E}">
        <p14:creationId xmlns:p14="http://schemas.microsoft.com/office/powerpoint/2010/main" val="3872646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Doing Synchronous I/O (2 of 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Here's an interface that specifies a read operation</a:t>
            </a:r>
          </a:p>
          <a:p>
            <a:pPr lvl="1"/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read()</a:t>
            </a:r>
            <a:r>
              <a:rPr lang="en-GB" dirty="0"/>
              <a:t> function reads data from the specified file, …</a:t>
            </a:r>
          </a:p>
          <a:p>
            <a:pPr lvl="1"/>
            <a:r>
              <a:rPr lang="en-GB" dirty="0"/>
              <a:t>… puts data into </a:t>
            </a:r>
            <a:r>
              <a:rPr lang="en-GB" dirty="0">
                <a:latin typeface="Courier New" panose="02070309020205020404" pitchFamily="49" charset="0"/>
              </a:rPr>
              <a:t>Payload</a:t>
            </a:r>
            <a:r>
              <a:rPr lang="en-GB" dirty="0"/>
              <a:t> objects, …</a:t>
            </a:r>
          </a:p>
          <a:p>
            <a:pPr lvl="1"/>
            <a:r>
              <a:rPr lang="en-GB" dirty="0"/>
              <a:t>… and passes </a:t>
            </a:r>
            <a:r>
              <a:rPr lang="en-GB" dirty="0">
                <a:latin typeface="Courier New" panose="02070309020205020404" pitchFamily="49" charset="0"/>
              </a:rPr>
              <a:t>Payload</a:t>
            </a:r>
            <a:r>
              <a:rPr lang="en-GB" dirty="0"/>
              <a:t> objects to a consumer to process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The interface doesn't specify how </a:t>
            </a:r>
            <a:r>
              <a:rPr lang="en-GB" dirty="0">
                <a:latin typeface="Courier New" panose="02070309020205020404" pitchFamily="49" charset="0"/>
              </a:rPr>
              <a:t>read()</a:t>
            </a:r>
            <a:r>
              <a:rPr lang="en-GB" dirty="0"/>
              <a:t> works</a:t>
            </a:r>
          </a:p>
          <a:p>
            <a:pPr lvl="1"/>
            <a:r>
              <a:rPr lang="en-GB" dirty="0"/>
              <a:t>We'll implement the method synchronously first</a:t>
            </a:r>
          </a:p>
          <a:p>
            <a:pPr lvl="1"/>
            <a:r>
              <a:rPr lang="en-GB" dirty="0"/>
              <a:t>Then we'll implement it asynchronously, to avoid wasted waiting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F2B72915-2081-4483-8C8F-CFACE768D299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638683" y="2038298"/>
            <a:ext cx="7002079" cy="76223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java.util.function.Consumer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Reader {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read(String filename, Consumer&lt;Payload&gt; consumer);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2361" y="2571744"/>
            <a:ext cx="1976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demo.syncasync.Reader.java</a:t>
            </a:r>
          </a:p>
        </p:txBody>
      </p:sp>
    </p:spTree>
    <p:extLst>
      <p:ext uri="{BB962C8B-B14F-4D97-AF65-F5344CB8AC3E}">
        <p14:creationId xmlns:p14="http://schemas.microsoft.com/office/powerpoint/2010/main" val="3089819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Doing Synchronous I/O (3 of 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Synchronous implementation of the </a:t>
            </a:r>
            <a:r>
              <a:rPr lang="en-GB" dirty="0">
                <a:latin typeface="Courier New" panose="02070309020205020404" pitchFamily="49" charset="0"/>
                <a:cs typeface="Leelawadee UI" panose="020B0502040204020203" pitchFamily="34" charset="-34"/>
              </a:rPr>
              <a:t>Reader</a:t>
            </a:r>
            <a:r>
              <a:rPr lang="en-GB" dirty="0"/>
              <a:t> interface</a:t>
            </a:r>
          </a:p>
          <a:p>
            <a:pPr lvl="1"/>
            <a:r>
              <a:rPr lang="en-GB" dirty="0"/>
              <a:t>Makes use of </a:t>
            </a:r>
            <a:r>
              <a:rPr lang="en-GB" dirty="0">
                <a:latin typeface="Courier New" panose="02070309020205020404" pitchFamily="49" charset="0"/>
              </a:rPr>
              <a:t>InputStream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</a:rPr>
              <a:t>read()</a:t>
            </a:r>
            <a:r>
              <a:rPr lang="en-GB" dirty="0"/>
              <a:t> method</a:t>
            </a:r>
          </a:p>
          <a:p>
            <a:pPr lvl="1"/>
            <a:r>
              <a:rPr lang="en-GB" dirty="0"/>
              <a:t>This is blocking I/O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F2B72915-2081-4483-8C8F-CFACE768D299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638685" y="1967193"/>
            <a:ext cx="7002078" cy="270122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@Log4j2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@Lazy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SynchronousReader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Reader {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read(String filename, Consumer&lt;Payload&gt; consumer) {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try (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 in = new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(filename)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byte[] data = new byte[1024];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int res;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while ((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 =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in.read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(data, 0,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data.length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!= -1) {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consumer.accept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Payload.from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(data, res));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catch 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ex) {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log.error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ex.getMessage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5719" y="4437508"/>
            <a:ext cx="27350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demo.syncasync.SynchronousReader.java</a:t>
            </a:r>
          </a:p>
        </p:txBody>
      </p:sp>
    </p:spTree>
    <p:extLst>
      <p:ext uri="{BB962C8B-B14F-4D97-AF65-F5344CB8AC3E}">
        <p14:creationId xmlns:p14="http://schemas.microsoft.com/office/powerpoint/2010/main" val="2436591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Doing Synchronous I/O (4 of 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Client code can use the synchronous reader as follows</a:t>
            </a:r>
          </a:p>
          <a:p>
            <a:pPr lvl="1"/>
            <a:r>
              <a:rPr lang="en-GB" dirty="0"/>
              <a:t>Run this code and see what happens</a:t>
            </a:r>
          </a:p>
          <a:p>
            <a:pPr lvl="1"/>
            <a:r>
              <a:rPr lang="en-GB" dirty="0"/>
              <a:t>When will it display "main thread doing useful work" messages?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623300" y="4760913"/>
            <a:ext cx="520700" cy="342900"/>
          </a:xfrm>
        </p:spPr>
        <p:txBody>
          <a:bodyPr/>
          <a:lstStyle/>
          <a:p>
            <a:fld id="{F2B72915-2081-4483-8C8F-CFACE768D299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638685" y="1961450"/>
            <a:ext cx="7002078" cy="297822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@Log4j2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SpringBootApplication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context =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Application.class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context.getBean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SynchronousReader.class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doRead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("Data/Macbeth.xml", reader);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static void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doRead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filename, Reader reader) {</a:t>
            </a:r>
          </a:p>
          <a:p>
            <a:endParaRPr lang="en-GB" sz="9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(filename, bb -&gt; </a:t>
            </a:r>
            <a:r>
              <a:rPr lang="en-GB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(bb));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(int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("[*****MAIN THREAD DOING USEFUL WORK*****]");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try {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Thread.sleep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(1000); }  catch 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ex) {}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294" y="4704196"/>
            <a:ext cx="23214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demo.syncasync.Application.java</a:t>
            </a:r>
          </a:p>
        </p:txBody>
      </p:sp>
    </p:spTree>
    <p:extLst>
      <p:ext uri="{BB962C8B-B14F-4D97-AF65-F5344CB8AC3E}">
        <p14:creationId xmlns:p14="http://schemas.microsoft.com/office/powerpoint/2010/main" val="3285444420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10104</TotalTime>
  <Words>3515</Words>
  <Application>Microsoft Office PowerPoint</Application>
  <PresentationFormat>On-screen Show (16:9)</PresentationFormat>
  <Paragraphs>586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Courier New</vt:lpstr>
      <vt:lpstr>Univers</vt:lpstr>
      <vt:lpstr>Standard_LiveLessons_2017</vt:lpstr>
      <vt:lpstr>PowerPoint Presentation</vt:lpstr>
      <vt:lpstr>[Foreword] Project Lombok (1 of 2)</vt:lpstr>
      <vt:lpstr>[Foreword] Project Lombok (2 of 2)</vt:lpstr>
      <vt:lpstr>1. The Need for Reactive Programming</vt:lpstr>
      <vt:lpstr>What is Reactive Programming?</vt:lpstr>
      <vt:lpstr>Doing Synchronous I/O (1 of 4)</vt:lpstr>
      <vt:lpstr>Doing Synchronous I/O (2 of 4)</vt:lpstr>
      <vt:lpstr>Doing Synchronous I/O (3 of 4)</vt:lpstr>
      <vt:lpstr>Doing Synchronous I/O (4 of 4)</vt:lpstr>
      <vt:lpstr>Characteristics of Synchronous I/O</vt:lpstr>
      <vt:lpstr>Asynchronous I/O to the Rescue</vt:lpstr>
      <vt:lpstr>Aside: Java NIO (1 of 2)</vt:lpstr>
      <vt:lpstr>Aside: Java NIO (2 of 2)</vt:lpstr>
      <vt:lpstr>Doing Asynchronous I/O (1 of 3)</vt:lpstr>
      <vt:lpstr>Doing Asynchronous I/O (2 of 3)</vt:lpstr>
      <vt:lpstr>Doing Asynchronous I/O (3 of 3)</vt:lpstr>
      <vt:lpstr>Characteristics of Asynchronous I/O</vt:lpstr>
      <vt:lpstr>2. The Promise of Reactive Programming</vt:lpstr>
      <vt:lpstr>From I/O to Collections</vt:lpstr>
      <vt:lpstr>Future&lt;T&gt; and CompletableFuture&lt;T&gt;</vt:lpstr>
      <vt:lpstr>Iterator&lt;T&gt; and Stream&lt;T&gt;</vt:lpstr>
      <vt:lpstr>The Essence of the Problem</vt:lpstr>
      <vt:lpstr>Reactive Programming to the Rescue</vt:lpstr>
      <vt:lpstr>3. The Usage of Reactive Programming</vt:lpstr>
      <vt:lpstr>Support for Reactive Streams in Java 9+</vt:lpstr>
      <vt:lpstr>Understanding the Java Flow API</vt:lpstr>
      <vt:lpstr>Flow API Interfaces</vt:lpstr>
      <vt:lpstr>Implementing a Subscriber Class</vt:lpstr>
      <vt:lpstr>Main Code - Publishing and Subscribing</vt:lpstr>
      <vt:lpstr>Implementing a Processor Class (1 of 2)</vt:lpstr>
      <vt:lpstr>Implementing a Processor Class (2 of 2)</vt:lpstr>
      <vt:lpstr>Subscribing to the Processor Class</vt:lpstr>
      <vt:lpstr>Main Code - Publishing and Subscribing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205</cp:revision>
  <dcterms:created xsi:type="dcterms:W3CDTF">2015-09-28T19:52:00Z</dcterms:created>
  <dcterms:modified xsi:type="dcterms:W3CDTF">2023-02-08T16:39:00Z</dcterms:modified>
</cp:coreProperties>
</file>