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84" r:id="rId2"/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  <p:sldId id="915" r:id="rId26"/>
    <p:sldId id="910" r:id="rId27"/>
    <p:sldId id="911" r:id="rId28"/>
    <p:sldId id="912" r:id="rId29"/>
    <p:sldId id="913" r:id="rId30"/>
    <p:sldId id="914" r:id="rId31"/>
    <p:sldId id="71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0F7DA1"/>
    <a:srgbClr val="66CCFF"/>
    <a:srgbClr val="1581A5"/>
    <a:srgbClr val="1580A3"/>
    <a:srgbClr val="1580A2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0" autoAdjust="0"/>
    <p:restoredTop sz="96725" autoAdjust="0"/>
  </p:normalViewPr>
  <p:slideViewPr>
    <p:cSldViewPr snapToGrid="0" snapToObjects="1">
      <p:cViewPr varScale="1">
        <p:scale>
          <a:sx n="111" d="100"/>
          <a:sy n="111" d="100"/>
        </p:scale>
        <p:origin x="60" y="450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6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97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7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4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6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6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3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2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6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48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Two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11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78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2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99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08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25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29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8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10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Two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-68315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Creating Enterprise Reactive Apps</a:t>
            </a:r>
          </a:p>
          <a:p>
            <a:r>
              <a:rPr lang="en-GB" sz="2800" dirty="0">
                <a:solidFill>
                  <a:schemeClr val="bg1"/>
                </a:solidFill>
              </a:rPr>
              <a:t>Part Two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REST controller endpoint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REST handler endpoint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Testing Spring </a:t>
            </a:r>
            <a:r>
              <a:rPr lang="en-GB" sz="2200" dirty="0" err="1"/>
              <a:t>WebFlux</a:t>
            </a:r>
            <a:r>
              <a:rPr lang="en-GB" sz="2200" dirty="0"/>
              <a:t> endpoints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[continued]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more interesting reactive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Discuss!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15" y="1610140"/>
            <a:ext cx="7047785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&lt;Tx&gt;&gt;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Tx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.create(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&lt;Tx&gt;&gt;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id, 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Tx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.update(id,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6979085" y="4491330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67411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Controller (1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5091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Then run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Application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application starts the Netty server, by default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You can also switch to Tomcat or Jetty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Spring </a:t>
            </a:r>
            <a:r>
              <a:rPr lang="en-GB" dirty="0" err="1">
                <a:latin typeface="+mj-lt"/>
                <a:sym typeface="Wingdings" pitchFamily="2" charset="2"/>
              </a:rPr>
              <a:t>WebFlow</a:t>
            </a:r>
            <a:r>
              <a:rPr lang="en-GB" dirty="0">
                <a:latin typeface="+mj-lt"/>
                <a:sym typeface="Wingdings" pitchFamily="2" charset="2"/>
              </a:rPr>
              <a:t> uses their support for Servlet 3.1 non-blocking I/O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You can also switch to use Undertow 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Spring </a:t>
            </a:r>
            <a:r>
              <a:rPr lang="en-GB" dirty="0" err="1">
                <a:latin typeface="+mj-lt"/>
                <a:sym typeface="Wingdings" pitchFamily="2" charset="2"/>
              </a:rPr>
              <a:t>WebFlow</a:t>
            </a:r>
            <a:r>
              <a:rPr lang="en-GB" dirty="0">
                <a:latin typeface="+mj-lt"/>
                <a:sym typeface="Wingdings" pitchFamily="2" charset="2"/>
              </a:rPr>
              <a:t> uses Undertow APIs directly (not the Servlet API)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DEB20B-63C6-4385-A6C4-B8B8A6A9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2" y="1167399"/>
            <a:ext cx="7037738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spring.profiles.active=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onlyForDemoPurposes,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-style-endpoint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AEFB3-42C2-46BD-BFA6-2B816543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55" y="2501840"/>
            <a:ext cx="7023717" cy="5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Controller (2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controller as normal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E.g. browse to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http://localhost:8080/tx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4D27D-3CEB-ABC2-3145-B4B289D7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06" y="1644717"/>
            <a:ext cx="7037163" cy="27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Implementing a REST Handler Endpoint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reactive handler class</a:t>
            </a:r>
          </a:p>
          <a:p>
            <a:pPr eaLnBrk="1" hangingPunct="1"/>
            <a:r>
              <a:rPr lang="en-GB" dirty="0"/>
              <a:t>Accessing HTTP request / response Info</a:t>
            </a:r>
          </a:p>
          <a:p>
            <a:pPr eaLnBrk="1" hangingPunct="1"/>
            <a:r>
              <a:rPr lang="en-GB" dirty="0"/>
              <a:t>Implementing reactive REST methods</a:t>
            </a:r>
          </a:p>
          <a:p>
            <a:pPr eaLnBrk="1" hangingPunct="1"/>
            <a:r>
              <a:rPr lang="en-GB" dirty="0"/>
              <a:t>Configuring a routing table</a:t>
            </a:r>
          </a:p>
          <a:p>
            <a:pPr eaLnBrk="1" hangingPunct="1"/>
            <a:r>
              <a:rPr lang="en-GB" dirty="0"/>
              <a:t>Pinging the reactive REST handler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3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920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As stated earlier, Spring </a:t>
            </a:r>
            <a:r>
              <a:rPr lang="en-GB" dirty="0" err="1"/>
              <a:t>WebFlux</a:t>
            </a:r>
            <a:r>
              <a:rPr lang="en-GB" dirty="0"/>
              <a:t> offers two ways to create a reactive REST endpoint…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As an MVC-like non-blocking </a:t>
            </a:r>
            <a:r>
              <a:rPr lang="en-GB" dirty="0">
                <a:solidFill>
                  <a:srgbClr val="FF0000"/>
                </a:solidFill>
              </a:rPr>
              <a:t>controller</a:t>
            </a:r>
            <a:r>
              <a:rPr lang="en-GB" dirty="0"/>
              <a:t> class </a:t>
            </a:r>
          </a:p>
          <a:p>
            <a:pPr lvl="1" eaLnBrk="1" hangingPunct="1"/>
            <a:r>
              <a:rPr lang="en-GB" dirty="0"/>
              <a:t>Convenient if you want to port a synchronous Spring Web MVC controller to the reactive world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As a non-blocking </a:t>
            </a:r>
            <a:r>
              <a:rPr lang="en-GB" dirty="0">
                <a:solidFill>
                  <a:srgbClr val="FF0000"/>
                </a:solidFill>
              </a:rPr>
              <a:t>handler</a:t>
            </a:r>
            <a:r>
              <a:rPr lang="en-GB" dirty="0"/>
              <a:t> class</a:t>
            </a:r>
          </a:p>
          <a:p>
            <a:pPr lvl="1" eaLnBrk="1" hangingPunct="1"/>
            <a:r>
              <a:rPr lang="en-GB" dirty="0"/>
              <a:t>Not coupled to </a:t>
            </a:r>
            <a:r>
              <a:rPr lang="en-GB" dirty="0" err="1">
                <a:latin typeface="Courier New" panose="02070309020205020404" pitchFamily="49" charset="0"/>
              </a:rPr>
              <a:t>DispatcherServlet</a:t>
            </a:r>
            <a:r>
              <a:rPr lang="en-GB" dirty="0"/>
              <a:t> or centralized routing</a:t>
            </a:r>
          </a:p>
          <a:p>
            <a:pPr lvl="1" eaLnBrk="1" hangingPunct="1"/>
            <a:r>
              <a:rPr lang="en-GB" dirty="0"/>
              <a:t>You can define dynamic route tables for agility and flexibility</a:t>
            </a:r>
          </a:p>
          <a:p>
            <a:pPr lvl="1" eaLnBrk="1" hangingPunct="1"/>
            <a:r>
              <a:rPr lang="en-GB" dirty="0"/>
              <a:t>You can leverage lambdas, FP, and DSL programming techniques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0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Handler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6063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You define a reactive handler class as a Spring component,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i.e. using </a:t>
            </a:r>
            <a:r>
              <a:rPr lang="en-GB" sz="2000" dirty="0">
                <a:latin typeface="Courier New" panose="02070309020205020404" pitchFamily="49" charset="0"/>
                <a:sym typeface="Wingdings" pitchFamily="2" charset="2"/>
              </a:rPr>
              <a:t>@Component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Not as a controller class via </a:t>
            </a:r>
            <a:r>
              <a:rPr lang="en-GB" sz="1800" dirty="0">
                <a:latin typeface="Courier New" panose="02070309020205020404" pitchFamily="49" charset="0"/>
                <a:sym typeface="Wingdings" pitchFamily="2" charset="2"/>
              </a:rPr>
              <a:t>@Controller</a:t>
            </a:r>
            <a:r>
              <a:rPr lang="en-GB" dirty="0">
                <a:latin typeface="+mj-lt"/>
                <a:sym typeface="Wingdings" pitchFamily="2" charset="2"/>
              </a:rPr>
              <a:t>/ </a:t>
            </a:r>
            <a:r>
              <a:rPr lang="en-GB" sz="1800" dirty="0">
                <a:latin typeface="Courier New" panose="02070309020205020404" pitchFamily="49" charset="0"/>
                <a:sym typeface="Wingdings" pitchFamily="2" charset="2"/>
              </a:rPr>
              <a:t>@RestController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Example: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02" y="2707495"/>
            <a:ext cx="7045961" cy="2008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@Profile("handler-style-endpoint")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// Define reactive methods here, using DSL functional programming techniques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215373" y="4484826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16537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Accessing HTTP Request / Response Info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9461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When you define a reactive handler class, it is not hooked up to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DispatcherServlet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sz="1300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No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DisptcherServlet</a:t>
            </a:r>
            <a:r>
              <a:rPr lang="en-GB" dirty="0">
                <a:latin typeface="+mj-lt"/>
                <a:sym typeface="Wingdings" pitchFamily="2" charset="2"/>
              </a:rPr>
              <a:t> to detect inbound HTTP info!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Instead, your method always receives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ServerRequest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Gives reactive access to incoming HTTP info</a:t>
            </a:r>
          </a:p>
          <a:p>
            <a:pPr lvl="1" eaLnBrk="1" hangingPunct="1"/>
            <a:endParaRPr lang="en-GB" sz="1300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DisptcherServlet</a:t>
            </a:r>
            <a:r>
              <a:rPr lang="en-GB" dirty="0">
                <a:sym typeface="Wingdings" pitchFamily="2" charset="2"/>
              </a:rPr>
              <a:t> to set outbound HTTP info!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Instead, your method always returns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ServerRequest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Publishes reactive result to client</a:t>
            </a:r>
          </a:p>
          <a:p>
            <a:pPr lvl="1" eaLnBrk="1" hangingPunct="1"/>
            <a:endParaRPr lang="en-GB" sz="1300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So you'll need the following imports: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40" y="4654857"/>
            <a:ext cx="7046860" cy="346731"/>
          </a:xfrm>
          <a:prstGeom prst="rect">
            <a:avLst/>
          </a:prstGeom>
          <a:solidFill>
            <a:srgbClr val="FFFF66"/>
          </a:solidFill>
          <a:ln w="9525">
            <a:solidFill>
              <a:srgbClr val="FFDB69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org.springframework.web.reactive.function.server.ServerRequest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org.springframework.web.reactive.function.server.ServerResponse;</a:t>
            </a:r>
          </a:p>
        </p:txBody>
      </p:sp>
    </p:spTree>
    <p:extLst>
      <p:ext uri="{BB962C8B-B14F-4D97-AF65-F5344CB8AC3E}">
        <p14:creationId xmlns:p14="http://schemas.microsoft.com/office/powerpoint/2010/main" val="6554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examples of reactive REST methods in a Spring </a:t>
            </a:r>
            <a:r>
              <a:rPr lang="en-GB" dirty="0" err="1">
                <a:latin typeface="+mj-lt"/>
                <a:sym typeface="Wingdings" pitchFamily="2" charset="2"/>
              </a:rPr>
              <a:t>WebFlux</a:t>
            </a:r>
            <a:r>
              <a:rPr lang="en-GB" dirty="0">
                <a:latin typeface="+mj-lt"/>
                <a:sym typeface="Wingdings" pitchFamily="2" charset="2"/>
              </a:rPr>
              <a:t> handler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Use a very contemporary DSL builder programming style 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26" y="1957247"/>
            <a:ext cx="7055737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gotten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.body(gotten,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gotten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.body(gotten,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7215373" y="4440244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14159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(2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01" y="745121"/>
            <a:ext cx="7361462" cy="419314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created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req.bodyToFlux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(created)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ServerResponse.created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.build());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update(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Flux&lt;Tx&gt; updated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req.bodyToFlux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this.service.update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id,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.body(updated,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Mono&lt;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deleted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ServerResponse.ok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.body(deleted,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7197910" y="4707432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TxRestHandler.java</a:t>
            </a:r>
          </a:p>
        </p:txBody>
      </p:sp>
    </p:spTree>
    <p:extLst>
      <p:ext uri="{BB962C8B-B14F-4D97-AF65-F5344CB8AC3E}">
        <p14:creationId xmlns:p14="http://schemas.microsoft.com/office/powerpoint/2010/main" val="37295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a Routing Table (1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694C-01E4-4F61-92E9-9A962046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006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Recall the handler class is just a </a:t>
            </a:r>
            <a:r>
              <a:rPr lang="en-GB" dirty="0">
                <a:latin typeface="Courier New" panose="02070309020205020404" pitchFamily="49" charset="0"/>
              </a:rPr>
              <a:t>@Component</a:t>
            </a:r>
          </a:p>
          <a:p>
            <a:pPr lvl="1"/>
            <a:r>
              <a:rPr lang="en-GB" dirty="0"/>
              <a:t>It's not a </a:t>
            </a:r>
            <a:r>
              <a:rPr lang="en-GB" dirty="0">
                <a:latin typeface="Courier New" panose="02070309020205020404" pitchFamily="49" charset="0"/>
              </a:rPr>
              <a:t>@Controller</a:t>
            </a:r>
            <a:r>
              <a:rPr lang="en-GB" dirty="0"/>
              <a:t> / </a:t>
            </a: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RestController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So no </a:t>
            </a:r>
            <a:r>
              <a:rPr lang="en-GB" dirty="0" err="1">
                <a:latin typeface="Courier New" panose="02070309020205020404" pitchFamily="49" charset="0"/>
              </a:rPr>
              <a:t>DispatcherServlet</a:t>
            </a:r>
            <a:r>
              <a:rPr lang="en-GB" dirty="0"/>
              <a:t> to route requests automatically</a:t>
            </a:r>
          </a:p>
          <a:p>
            <a:pPr lvl="1"/>
            <a:endParaRPr lang="en-GB" dirty="0"/>
          </a:p>
          <a:p>
            <a:r>
              <a:rPr lang="en-GB" dirty="0"/>
              <a:t>Instead you must configure a routing table</a:t>
            </a:r>
          </a:p>
          <a:p>
            <a:pPr lvl="1"/>
            <a:r>
              <a:rPr lang="en-GB" dirty="0"/>
              <a:t>You must explicitly map URL patterns to handler methods</a:t>
            </a:r>
          </a:p>
          <a:p>
            <a:pPr lvl="1"/>
            <a:endParaRPr lang="en-GB" dirty="0"/>
          </a:p>
          <a:p>
            <a:r>
              <a:rPr lang="en-GB" dirty="0"/>
              <a:t>This provides a great deal of flexibility</a:t>
            </a:r>
          </a:p>
          <a:p>
            <a:pPr lvl="1"/>
            <a:r>
              <a:rPr lang="en-GB" dirty="0"/>
              <a:t>You can use sophisticated pattern-matching to map routes</a:t>
            </a:r>
          </a:p>
          <a:p>
            <a:pPr lvl="1"/>
            <a:r>
              <a:rPr lang="en-GB" dirty="0"/>
              <a:t>You can adjust the routing table dynamically at run time</a:t>
            </a:r>
          </a:p>
          <a:p>
            <a:pPr lvl="1"/>
            <a:r>
              <a:rPr lang="en-GB" dirty="0"/>
              <a:t>You can implement endpoints as lambdas etc.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Understanding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About Spring Web MVC</a:t>
            </a:r>
          </a:p>
          <a:p>
            <a:pPr eaLnBrk="1" hangingPunct="1"/>
            <a:r>
              <a:rPr lang="en-GB" dirty="0"/>
              <a:t>About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a Routing Table (2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694C-01E4-4F61-92E9-9A962046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routing table configuration in our demo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20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3FE-AD3D-44E3-8AD7-FDD8D59E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37" y="1248966"/>
            <a:ext cx="7078126" cy="28397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org.springframework.web.reactive.function.server.RouterFunction;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org.springframework.web.reactive.function.server.ServerResponse;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org.springframework.web.reactive.function.server.RouterFunctions;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org.springframework.web.reactive.function.server.RequestPredicates.*;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@Profile("handler-style-endpoint")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RouterFunction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ServerResponse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routes(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RouterFunctions.route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(GET("/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"), handler::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(GET("/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   handler::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(POST("/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"),           handler::create)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(PUT("/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   handler::update)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andRoute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(DELETE("/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/{id}"),    handler::delete);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45D9-72A9-412A-8180-90FFC2944222}"/>
              </a:ext>
            </a:extLst>
          </p:cNvPr>
          <p:cNvSpPr txBox="1"/>
          <p:nvPr/>
        </p:nvSpPr>
        <p:spPr>
          <a:xfrm>
            <a:off x="6319294" y="3850810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TxRestHandlerConfiguration.java</a:t>
            </a:r>
          </a:p>
        </p:txBody>
      </p:sp>
    </p:spTree>
    <p:extLst>
      <p:ext uri="{BB962C8B-B14F-4D97-AF65-F5344CB8AC3E}">
        <p14:creationId xmlns:p14="http://schemas.microsoft.com/office/powerpoint/2010/main" val="141872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Handler (1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Then run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DemowebfluxApplication</a:t>
            </a:r>
            <a:r>
              <a:rPr lang="en-GB" dirty="0">
                <a:latin typeface="+mj-lt"/>
                <a:sym typeface="Wingdings" pitchFamily="2" charset="2"/>
              </a:rPr>
              <a:t> class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 application starts the Netty server, as before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Netty supports both controller-based and handler-based styles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DEB20B-63C6-4385-A6C4-B8B8A6A9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854" y="1244269"/>
            <a:ext cx="7050909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spring.profiles.active=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handler-style-endpoint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AEFB3-42C2-46BD-BFA6-2B816543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54" y="3162972"/>
            <a:ext cx="7079586" cy="5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2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Pinging the Reactive REST Handler (2 of 2)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controller as before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E.g. browse to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http://localhost:8080/tx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33589-D95C-0729-4CFC-DC5F5303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92" y="1670474"/>
            <a:ext cx="6961129" cy="27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Testing Spring </a:t>
            </a:r>
            <a:r>
              <a:rPr lang="en-GB" dirty="0" err="1"/>
              <a:t>WebFlux</a:t>
            </a:r>
            <a:r>
              <a:rPr lang="en-GB" dirty="0"/>
              <a:t> Endpoints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Test classes in the demo app</a:t>
            </a:r>
          </a:p>
          <a:p>
            <a:pPr eaLnBrk="1" hangingPunct="1"/>
            <a:r>
              <a:rPr lang="en-GB" dirty="0"/>
              <a:t>Defining a test superclass</a:t>
            </a:r>
          </a:p>
          <a:p>
            <a:pPr eaLnBrk="1" hangingPunct="1"/>
            <a:r>
              <a:rPr lang="en-GB" dirty="0"/>
              <a:t>Injecting test dependencies</a:t>
            </a:r>
          </a:p>
          <a:p>
            <a:pPr eaLnBrk="1" hangingPunct="1"/>
            <a:r>
              <a:rPr lang="en-GB" dirty="0"/>
              <a:t>Defining a test method</a:t>
            </a:r>
          </a:p>
          <a:p>
            <a:pPr eaLnBrk="1" hangingPunct="1"/>
            <a:r>
              <a:rPr lang="en-GB" dirty="0"/>
              <a:t>Defining test subclasses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5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/>
              <a:t>The </a:t>
            </a:r>
            <a:r>
              <a:rPr lang="en-GB">
                <a:latin typeface="Courier New" panose="02070309020205020404" pitchFamily="49" charset="0"/>
              </a:rPr>
              <a:t>spring-test</a:t>
            </a:r>
            <a:r>
              <a:rPr lang="en-GB"/>
              <a:t> module </a:t>
            </a:r>
            <a:r>
              <a:rPr lang="en-GB" dirty="0"/>
              <a:t>has a </a:t>
            </a:r>
            <a:r>
              <a:rPr lang="en-GB" dirty="0" err="1">
                <a:latin typeface="Courier New" panose="02070309020205020404" pitchFamily="49" charset="0"/>
              </a:rPr>
              <a:t>WebTestClient</a:t>
            </a:r>
            <a:r>
              <a:rPr lang="en-GB" dirty="0"/>
              <a:t> class</a:t>
            </a:r>
          </a:p>
          <a:p>
            <a:pPr lvl="1" eaLnBrk="1" hangingPunct="1"/>
            <a:r>
              <a:rPr lang="en-GB" dirty="0">
                <a:latin typeface="+mj-lt"/>
              </a:rPr>
              <a:t>You can use this to test Spring </a:t>
            </a:r>
            <a:r>
              <a:rPr lang="en-GB" dirty="0" err="1">
                <a:latin typeface="+mj-lt"/>
              </a:rPr>
              <a:t>WebFlux</a:t>
            </a:r>
            <a:r>
              <a:rPr lang="en-GB" dirty="0">
                <a:latin typeface="+mj-lt"/>
              </a:rPr>
              <a:t> server endpoints</a:t>
            </a:r>
          </a:p>
          <a:p>
            <a:pPr lvl="1" eaLnBrk="1" hangingPunct="1"/>
            <a:r>
              <a:rPr lang="en-GB" dirty="0">
                <a:latin typeface="+mj-lt"/>
              </a:rPr>
              <a:t>Can be used with or without an actual server</a:t>
            </a:r>
          </a:p>
          <a:p>
            <a:pPr lvl="1" eaLnBrk="1" hangingPunct="1"/>
            <a:r>
              <a:rPr lang="en-GB" dirty="0">
                <a:latin typeface="+mj-lt"/>
              </a:rPr>
              <a:t>Provides a fluent API to build a request and verify a response</a:t>
            </a:r>
          </a:p>
          <a:p>
            <a:pPr lvl="2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Here are some of its methods to prepare a request: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uri</a:t>
            </a:r>
            <a:r>
              <a:rPr lang="en-GB" dirty="0">
                <a:latin typeface="Courier New" panose="02070309020205020404" pitchFamily="49" charset="0"/>
              </a:rPr>
              <a:t>(), get(), post(), put(), delete()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body(), </a:t>
            </a:r>
            <a:r>
              <a:rPr lang="en-GB" dirty="0" err="1">
                <a:latin typeface="Courier New" panose="02070309020205020404" pitchFamily="49" charset="0"/>
              </a:rPr>
              <a:t>contentType</a:t>
            </a:r>
            <a:r>
              <a:rPr lang="en-GB" dirty="0">
                <a:latin typeface="Courier New" panose="02070309020205020404" pitchFamily="49" charset="0"/>
              </a:rPr>
              <a:t>(), accept() </a:t>
            </a:r>
          </a:p>
          <a:p>
            <a:pPr lvl="2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Here are some of its methods to verify a response: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expectStatus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expectHeader</a:t>
            </a:r>
            <a:r>
              <a:rPr lang="en-GB" dirty="0">
                <a:latin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</a:rPr>
              <a:t>expectBody</a:t>
            </a:r>
            <a:r>
              <a:rPr lang="en-GB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jsonPath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0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Classes in the Demo App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89046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demo app has two separate REST classes:</a:t>
            </a:r>
          </a:p>
          <a:p>
            <a:pPr lvl="1" eaLnBrk="1" hangingPunct="1"/>
            <a:r>
              <a:rPr lang="en-GB" sz="1800" dirty="0" err="1">
                <a:latin typeface="Courier New" panose="02070309020205020404" pitchFamily="49" charset="0"/>
              </a:rPr>
              <a:t>TxRestController</a:t>
            </a:r>
            <a:r>
              <a:rPr lang="en-GB" sz="1800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- </a:t>
            </a:r>
            <a:r>
              <a:rPr lang="en-GB" dirty="0">
                <a:latin typeface="+mj-lt"/>
              </a:rPr>
              <a:t>Active profile "controller-style-endpoint"</a:t>
            </a:r>
          </a:p>
          <a:p>
            <a:pPr lvl="1" eaLnBrk="1" hangingPunct="1"/>
            <a:r>
              <a:rPr lang="en-GB" sz="1800" dirty="0" err="1">
                <a:latin typeface="Courier New" panose="02070309020205020404" pitchFamily="49" charset="0"/>
              </a:rPr>
              <a:t>TxRestHandler</a:t>
            </a:r>
            <a:r>
              <a:rPr lang="en-GB" sz="1800" dirty="0">
                <a:latin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</a:rPr>
              <a:t>- </a:t>
            </a:r>
            <a:r>
              <a:rPr lang="en-GB" dirty="0">
                <a:latin typeface="+mj-lt"/>
              </a:rPr>
              <a:t>Active profile "</a:t>
            </a:r>
            <a:r>
              <a:rPr lang="en-GB" dirty="0"/>
              <a:t>handler-style-endpoint"</a:t>
            </a:r>
          </a:p>
          <a:p>
            <a:pPr lvl="2" eaLnBrk="1" hangingPunct="1"/>
            <a:endParaRPr lang="en-GB" sz="450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These two classes are semantically equivalent, so the tests should be the same too</a:t>
            </a:r>
          </a:p>
          <a:p>
            <a:pPr lvl="1" eaLnBrk="1" hangingPunct="1"/>
            <a:r>
              <a:rPr lang="en-GB" dirty="0">
                <a:latin typeface="+mj-lt"/>
              </a:rPr>
              <a:t>Therefore we've put all the tests in a common superclass</a:t>
            </a:r>
          </a:p>
          <a:p>
            <a:pPr lvl="1" eaLnBrk="1" hangingPunct="1"/>
            <a:r>
              <a:rPr lang="en-GB" dirty="0">
                <a:latin typeface="+mj-lt"/>
              </a:rPr>
              <a:t>We've also defined 2 subclasses that set the correct active profile</a:t>
            </a:r>
          </a:p>
          <a:p>
            <a:pPr lvl="1" eaLnBrk="1" hangingPunct="1"/>
            <a:r>
              <a:rPr lang="en-GB" dirty="0">
                <a:latin typeface="+mj-lt"/>
              </a:rPr>
              <a:t>See following slide…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4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Classes in the Demo App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26165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Here's how we've organized our test classes:</a:t>
            </a:r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5E061F-D14E-4850-B33F-DCBCA2B7C9D6}"/>
              </a:ext>
            </a:extLst>
          </p:cNvPr>
          <p:cNvSpPr/>
          <p:nvPr/>
        </p:nvSpPr>
        <p:spPr bwMode="auto">
          <a:xfrm>
            <a:off x="3060552" y="3114174"/>
            <a:ext cx="3593050" cy="715547"/>
          </a:xfrm>
          <a:custGeom>
            <a:avLst/>
            <a:gdLst>
              <a:gd name="connsiteX0" fmla="*/ 0 w 2073057"/>
              <a:gd name="connsiteY0" fmla="*/ 325676 h 638827"/>
              <a:gd name="connsiteX1" fmla="*/ 0 w 2073057"/>
              <a:gd name="connsiteY1" fmla="*/ 0 h 638827"/>
              <a:gd name="connsiteX2" fmla="*/ 2073057 w 2073057"/>
              <a:gd name="connsiteY2" fmla="*/ 0 h 638827"/>
              <a:gd name="connsiteX3" fmla="*/ 2073057 w 2073057"/>
              <a:gd name="connsiteY3" fmla="*/ 638827 h 63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057" h="638827">
                <a:moveTo>
                  <a:pt x="0" y="325676"/>
                </a:moveTo>
                <a:lnTo>
                  <a:pt x="0" y="0"/>
                </a:lnTo>
                <a:lnTo>
                  <a:pt x="2073057" y="0"/>
                </a:lnTo>
                <a:lnTo>
                  <a:pt x="2073057" y="638827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6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CDF58-315B-47A6-A9B6-5545941C4921}"/>
              </a:ext>
            </a:extLst>
          </p:cNvPr>
          <p:cNvSpPr/>
          <p:nvPr/>
        </p:nvSpPr>
        <p:spPr bwMode="auto">
          <a:xfrm>
            <a:off x="1711941" y="3433369"/>
            <a:ext cx="2676917" cy="1327544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Sets the active profile to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"controller-style-endpoint"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F0AE-4D54-4E4A-83F0-B4FF48D28F64}"/>
              </a:ext>
            </a:extLst>
          </p:cNvPr>
          <p:cNvSpPr/>
          <p:nvPr/>
        </p:nvSpPr>
        <p:spPr bwMode="auto">
          <a:xfrm>
            <a:off x="5302116" y="3423992"/>
            <a:ext cx="2676917" cy="1327544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Sets the active profile to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"handler-style-endpoint"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2DF8A-988C-40F1-B3E8-046D188A28D8}"/>
              </a:ext>
            </a:extLst>
          </p:cNvPr>
          <p:cNvCxnSpPr/>
          <p:nvPr/>
        </p:nvCxnSpPr>
        <p:spPr bwMode="auto">
          <a:xfrm flipV="1">
            <a:off x="4829725" y="2499607"/>
            <a:ext cx="0" cy="629396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824018-D3A3-4D11-840A-5F4909A1186A}"/>
              </a:ext>
            </a:extLst>
          </p:cNvPr>
          <p:cNvSpPr/>
          <p:nvPr/>
        </p:nvSpPr>
        <p:spPr bwMode="auto">
          <a:xfrm>
            <a:off x="3495795" y="1312521"/>
            <a:ext cx="2676917" cy="1404869"/>
          </a:xfrm>
          <a:prstGeom prst="rect">
            <a:avLst/>
          </a:prstGeom>
          <a:solidFill>
            <a:srgbClr val="FFDB69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{abstract}</a:t>
            </a:r>
          </a:p>
          <a:p>
            <a:pPr algn="ctr"/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Defines common tests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both REST classes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6C5A10-CD95-49CF-9F45-27F4E870C4C7}"/>
              </a:ext>
            </a:extLst>
          </p:cNvPr>
          <p:cNvSpPr/>
          <p:nvPr/>
        </p:nvSpPr>
        <p:spPr bwMode="auto">
          <a:xfrm>
            <a:off x="4727984" y="2745691"/>
            <a:ext cx="204393" cy="176200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Superclass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35256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Here's the outline of the </a:t>
            </a:r>
            <a:r>
              <a:rPr lang="en-GB" dirty="0">
                <a:latin typeface="Courier New" panose="02070309020205020404" pitchFamily="49" charset="0"/>
              </a:rPr>
              <a:t>TxRestBaseTest</a:t>
            </a:r>
            <a:r>
              <a:rPr lang="en-GB" dirty="0"/>
              <a:t> class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@WebFluxTest</a:t>
            </a:r>
            <a:r>
              <a:rPr lang="en-GB" dirty="0"/>
              <a:t> defines a </a:t>
            </a:r>
            <a:r>
              <a:rPr lang="en-GB" i="1" dirty="0"/>
              <a:t>test slice</a:t>
            </a:r>
            <a:r>
              <a:rPr lang="en-GB" dirty="0"/>
              <a:t>, so we only get config relevant to Spring </a:t>
            </a:r>
            <a:r>
              <a:rPr lang="en-GB" dirty="0" err="1"/>
              <a:t>WebFlux</a:t>
            </a:r>
            <a:r>
              <a:rPr lang="en-GB" dirty="0"/>
              <a:t> tests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@Controller</a:t>
            </a:r>
            <a:r>
              <a:rPr lang="en-GB" dirty="0"/>
              <a:t> (but not </a:t>
            </a:r>
            <a:r>
              <a:rPr lang="en-GB" dirty="0">
                <a:latin typeface="Courier New" panose="02070309020205020404" pitchFamily="49" charset="0"/>
              </a:rPr>
              <a:t>@Service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@Repository</a:t>
            </a:r>
            <a:r>
              <a:rPr lang="en-GB" dirty="0"/>
              <a:t>, etc.) </a:t>
            </a: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11" y="1257921"/>
            <a:ext cx="7025789" cy="762230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WebFluxTest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TxRestBaseTest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39438" y="1789318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289596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Injecting Test Dependencies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Our test superclass has a couple of dependencies</a:t>
            </a:r>
          </a:p>
          <a:p>
            <a:pPr lvl="1" eaLnBrk="1" hangingPunct="1"/>
            <a:r>
              <a:rPr lang="en-GB" dirty="0">
                <a:latin typeface="+mj-lt"/>
              </a:rPr>
              <a:t>A mock repository (to avoid talking to a real database)</a:t>
            </a:r>
          </a:p>
          <a:p>
            <a:pPr lvl="1" eaLnBrk="1" hangingPunct="1"/>
            <a:r>
              <a:rPr lang="en-GB" dirty="0">
                <a:latin typeface="+mj-lt"/>
              </a:rPr>
              <a:t>A </a:t>
            </a:r>
            <a:r>
              <a:rPr lang="en-GB" dirty="0" err="1">
                <a:latin typeface="Courier New" panose="02070309020205020404" pitchFamily="49" charset="0"/>
              </a:rPr>
              <a:t>WebTestClient</a:t>
            </a:r>
            <a:r>
              <a:rPr lang="en-GB" dirty="0">
                <a:latin typeface="+mj-lt"/>
              </a:rPr>
              <a:t> (passed in from subclass </a:t>
            </a:r>
            <a:r>
              <a:rPr lang="en-GB" dirty="0" err="1">
                <a:latin typeface="+mj-lt"/>
              </a:rPr>
              <a:t>ctor</a:t>
            </a:r>
            <a:r>
              <a:rPr lang="en-GB" dirty="0">
                <a:latin typeface="+mj-lt"/>
              </a:rPr>
              <a:t>, see later)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76" y="1963419"/>
            <a:ext cx="7035424" cy="2008725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WebFluxTest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TxRestBaseTest(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client;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46444" y="3741312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314529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Method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24500" cy="3547021"/>
          </a:xfrm>
        </p:spPr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Here's a typical test method, to test the GET handler</a:t>
            </a:r>
          </a:p>
          <a:p>
            <a:pPr lvl="1" eaLnBrk="1" hangingPunct="1"/>
            <a:r>
              <a:rPr lang="en-GB" dirty="0">
                <a:latin typeface="+mj-lt"/>
              </a:rPr>
              <a:t>See demo code for tests for POST, PUT, and DELETE handlers</a:t>
            </a:r>
          </a:p>
          <a:p>
            <a:pPr lvl="1" eaLnBrk="1" hangingPunct="1"/>
            <a:r>
              <a:rPr lang="en-GB" dirty="0">
                <a:latin typeface="+mj-lt"/>
              </a:rPr>
              <a:t>Notice the use of </a:t>
            </a:r>
            <a:r>
              <a:rPr lang="en-GB" dirty="0" err="1">
                <a:latin typeface="Courier New" panose="02070309020205020404" pitchFamily="49" charset="0"/>
              </a:rPr>
              <a:t>jsonPath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>
                <a:latin typeface="+mj-lt"/>
              </a:rPr>
              <a:t> to drill into the JSON response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1997263"/>
            <a:ext cx="7064768" cy="2839721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Mockito.when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Tx("1", 1111,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new Tx("2", 2222,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.get()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.accept(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.exchange()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expectStatus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expectHeader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expectBody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("$.[0].id").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("$.[0].amount").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(1111)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("$.[1].id").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("$.[1].amount").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(2222);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7134059" y="4625967"/>
            <a:ext cx="1494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TxRestBaseTest.java</a:t>
            </a:r>
          </a:p>
        </p:txBody>
      </p:sp>
    </p:spTree>
    <p:extLst>
      <p:ext uri="{BB962C8B-B14F-4D97-AF65-F5344CB8AC3E}">
        <p14:creationId xmlns:p14="http://schemas.microsoft.com/office/powerpoint/2010/main" val="5007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In the previous chapter we implemented a reactive data repository and reactive service</a:t>
            </a:r>
          </a:p>
          <a:p>
            <a:pPr lvl="1" eaLnBrk="1" hangingPunct="1"/>
            <a:r>
              <a:rPr lang="en-GB" dirty="0"/>
              <a:t>The reactive service returned a publisher (i.e. </a:t>
            </a:r>
            <a:r>
              <a:rPr lang="en-GB" dirty="0">
                <a:latin typeface="Courier New" panose="02070309020205020404" pitchFamily="49" charset="0"/>
              </a:rPr>
              <a:t>Mono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Flux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this chapter we'll implement a reactive web layer</a:t>
            </a:r>
          </a:p>
          <a:p>
            <a:pPr lvl="1" eaLnBrk="1" hangingPunct="1"/>
            <a:r>
              <a:rPr lang="en-GB" dirty="0">
                <a:latin typeface="+mj-lt"/>
              </a:rPr>
              <a:t>Runs on Spring </a:t>
            </a:r>
            <a:r>
              <a:rPr lang="en-GB" dirty="0" err="1">
                <a:latin typeface="+mj-lt"/>
              </a:rPr>
              <a:t>WebFlux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We'll also see how to test the Reactive web layer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C65A9C-AD93-45A0-83DB-D29EB644C9D7}"/>
              </a:ext>
            </a:extLst>
          </p:cNvPr>
          <p:cNvSpPr/>
          <p:nvPr/>
        </p:nvSpPr>
        <p:spPr bwMode="auto">
          <a:xfrm>
            <a:off x="3712791" y="254401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D1E496-CD9A-49B8-A03A-CD5B5D29CC56}"/>
              </a:ext>
            </a:extLst>
          </p:cNvPr>
          <p:cNvSpPr/>
          <p:nvPr/>
        </p:nvSpPr>
        <p:spPr bwMode="auto">
          <a:xfrm>
            <a:off x="5379927" y="254401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1012279-81B8-4C3F-8F97-C066377949E6}"/>
              </a:ext>
            </a:extLst>
          </p:cNvPr>
          <p:cNvSpPr/>
          <p:nvPr/>
        </p:nvSpPr>
        <p:spPr bwMode="auto">
          <a:xfrm>
            <a:off x="7047063" y="262269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C4390-FB97-4A95-91DF-CEEC29158EED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 bwMode="auto">
          <a:xfrm flipV="1">
            <a:off x="6403930" y="299964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4C87EC-13CA-493B-9E4B-9CC60D96EC82}"/>
              </a:ext>
            </a:extLst>
          </p:cNvPr>
          <p:cNvSpPr txBox="1"/>
          <p:nvPr/>
        </p:nvSpPr>
        <p:spPr>
          <a:xfrm>
            <a:off x="6331123" y="3066251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D4D8F-F780-469F-8E6D-4690FA302222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4736794" y="299964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8072-1965-45C4-A39C-48D863B0176F}"/>
              </a:ext>
            </a:extLst>
          </p:cNvPr>
          <p:cNvSpPr txBox="1"/>
          <p:nvPr/>
        </p:nvSpPr>
        <p:spPr>
          <a:xfrm>
            <a:off x="4517979" y="307682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BE0BBF-1BC3-444A-BC93-3775517A2C40}"/>
              </a:ext>
            </a:extLst>
          </p:cNvPr>
          <p:cNvSpPr/>
          <p:nvPr/>
        </p:nvSpPr>
        <p:spPr bwMode="auto">
          <a:xfrm>
            <a:off x="2035153" y="2544014"/>
            <a:ext cx="1024003" cy="911269"/>
          </a:xfrm>
          <a:prstGeom prst="roundRect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447086-8864-4786-89AB-CD901B88F1B1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3059156" y="299964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7331ED-CB0C-47C6-97CC-A9F060760CEB}"/>
              </a:ext>
            </a:extLst>
          </p:cNvPr>
          <p:cNvSpPr txBox="1"/>
          <p:nvPr/>
        </p:nvSpPr>
        <p:spPr>
          <a:xfrm>
            <a:off x="2830947" y="307682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8BB16D-C2F4-435B-B3DC-23EC318E5B1D}"/>
              </a:ext>
            </a:extLst>
          </p:cNvPr>
          <p:cNvCxnSpPr>
            <a:cxnSpLocks/>
          </p:cNvCxnSpPr>
          <p:nvPr/>
        </p:nvCxnSpPr>
        <p:spPr bwMode="auto">
          <a:xfrm>
            <a:off x="1392020" y="299964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rgbClr val="0F7DA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B3C72-5D27-4D71-ADD2-1143EC9EFE89}"/>
              </a:ext>
            </a:extLst>
          </p:cNvPr>
          <p:cNvSpPr txBox="1"/>
          <p:nvPr/>
        </p:nvSpPr>
        <p:spPr>
          <a:xfrm>
            <a:off x="1160385" y="307226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71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Test Subclasses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Here are the test subclasses to test the REST controller class and the REST handler class, respectively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F75E8-10D3-4E8E-8168-EF0D19B1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1605720"/>
            <a:ext cx="7047305" cy="1316227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ActiveProfiles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("controller-style-endpoint")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super(client);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784F5-0DF6-4491-A050-D33CE6F9E0EB}"/>
              </a:ext>
            </a:extLst>
          </p:cNvPr>
          <p:cNvSpPr txBox="1"/>
          <p:nvPr/>
        </p:nvSpPr>
        <p:spPr>
          <a:xfrm>
            <a:off x="6735871" y="2746750"/>
            <a:ext cx="1907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TxRestControllerTest.java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4AF03-ECEE-4825-B055-C689A6A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95" y="3165726"/>
            <a:ext cx="7047305" cy="1316227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ActiveProfiles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("handler-style-endpoint")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@Import({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TxRestHandlerConfiguration.class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TxRestBaseTest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TxRestHandlerTest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client)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super(client);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57C85-F06F-4179-9838-C2DE0A9ECD58}"/>
              </a:ext>
            </a:extLst>
          </p:cNvPr>
          <p:cNvSpPr txBox="1"/>
          <p:nvPr/>
        </p:nvSpPr>
        <p:spPr>
          <a:xfrm>
            <a:off x="6942660" y="425296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TxRestHandlerTest.java</a:t>
            </a:r>
          </a:p>
        </p:txBody>
      </p:sp>
    </p:spTree>
    <p:extLst>
      <p:ext uri="{BB962C8B-B14F-4D97-AF65-F5344CB8AC3E}">
        <p14:creationId xmlns:p14="http://schemas.microsoft.com/office/powerpoint/2010/main" val="389686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REST controller endpoint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REST handler endpoint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Spring </a:t>
            </a:r>
            <a:r>
              <a:rPr lang="en-GB" sz="2200" dirty="0" err="1"/>
              <a:t>WebFlux</a:t>
            </a:r>
            <a:r>
              <a:rPr lang="en-GB" sz="2200" dirty="0"/>
              <a:t> endpoints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About Spring Web MVC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Spring Web MVC was the original web framework in Spring</a:t>
            </a:r>
          </a:p>
          <a:p>
            <a:pPr lvl="1" eaLnBrk="1" hangingPunct="1"/>
            <a:r>
              <a:rPr lang="en-GB" dirty="0">
                <a:latin typeface="+mj-lt"/>
              </a:rPr>
              <a:t>Purpose-built for the Servlet API and Servlet containers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Spring Web MVC is a blocking API</a:t>
            </a:r>
          </a:p>
          <a:p>
            <a:pPr lvl="1" eaLnBrk="1" hangingPunct="1"/>
            <a:r>
              <a:rPr lang="en-GB" dirty="0">
                <a:latin typeface="+mj-lt"/>
              </a:rPr>
              <a:t>Servlet containers assume calls will block the current thread</a:t>
            </a:r>
          </a:p>
          <a:p>
            <a:pPr lvl="1" eaLnBrk="1" hangingPunct="1"/>
            <a:r>
              <a:rPr lang="en-GB" dirty="0">
                <a:latin typeface="+mj-lt"/>
              </a:rPr>
              <a:t>Servlet containers therefore use a large thread pool, to absorb potential blocking during request handling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To implement a REST service using Spring Web MVC:</a:t>
            </a:r>
          </a:p>
          <a:p>
            <a:pPr lvl="1" eaLnBrk="1" hangingPunct="1"/>
            <a:r>
              <a:rPr lang="en-GB" dirty="0">
                <a:latin typeface="+mj-lt"/>
              </a:rPr>
              <a:t>Define a blocking MVC controller class with synchronous logic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About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94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was introduced in Spring Framework 5.0</a:t>
            </a:r>
          </a:p>
          <a:p>
            <a:pPr lvl="1" eaLnBrk="1" hangingPunct="1"/>
            <a:r>
              <a:rPr lang="en-GB" dirty="0"/>
              <a:t>Purpose-built for the Reactive Streams API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is a non-blocking API</a:t>
            </a:r>
          </a:p>
          <a:p>
            <a:pPr lvl="1" eaLnBrk="1" hangingPunct="1"/>
            <a:r>
              <a:rPr lang="en-GB" dirty="0"/>
              <a:t>Reactive servers assume calls will not block the current thread</a:t>
            </a:r>
          </a:p>
          <a:p>
            <a:pPr lvl="1" eaLnBrk="1" hangingPunct="1"/>
            <a:r>
              <a:rPr lang="en-GB" dirty="0"/>
              <a:t>Reactive servers therefore use a small, fixed-size large thread pool, to handle the request event loop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implement a REST service using Spring </a:t>
            </a:r>
            <a:r>
              <a:rPr lang="en-GB" dirty="0" err="1"/>
              <a:t>WebFlux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Either implement an MVC-like non-blocking controller class </a:t>
            </a:r>
          </a:p>
          <a:p>
            <a:pPr lvl="1" eaLnBrk="1" hangingPunct="1"/>
            <a:r>
              <a:rPr lang="en-GB" dirty="0"/>
              <a:t>Or implement a handler class using a functional programming style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We'll examine both techniques in the following sections</a:t>
            </a:r>
          </a:p>
          <a:p>
            <a:pPr lvl="1" eaLnBrk="1" hangingPunct="1"/>
            <a:r>
              <a:rPr lang="en-GB" dirty="0"/>
              <a:t>For the full demo code, see the </a:t>
            </a:r>
            <a:r>
              <a:rPr lang="en-GB" dirty="0" err="1">
                <a:latin typeface="Courier New" panose="02070309020205020404" pitchFamily="49" charset="0"/>
              </a:rPr>
              <a:t>demo.webflux.rest</a:t>
            </a:r>
            <a:r>
              <a:rPr lang="en-GB" dirty="0"/>
              <a:t> package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3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Implementing a REST Controller Endpoint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reactive controller class</a:t>
            </a:r>
          </a:p>
          <a:p>
            <a:pPr eaLnBrk="1" hangingPunct="1"/>
            <a:r>
              <a:rPr lang="en-GB" dirty="0"/>
              <a:t>Implementing reactive REST methods</a:t>
            </a:r>
          </a:p>
          <a:p>
            <a:pPr eaLnBrk="1" hangingPunct="1"/>
            <a:r>
              <a:rPr lang="en-GB" dirty="0"/>
              <a:t>Pinging the reactive REST controller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3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You can implement a Spring </a:t>
            </a:r>
            <a:r>
              <a:rPr lang="en-GB" dirty="0" err="1"/>
              <a:t>WebFlux</a:t>
            </a:r>
            <a:r>
              <a:rPr lang="en-GB" dirty="0"/>
              <a:t> REST endpoint using familiar REST controller techniques and annotations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</a:rPr>
              <a:t>org.springframework.web.bind.annotation.*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E.g. you can use familiar annotations such as:</a:t>
            </a: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@Controller, @</a:t>
            </a:r>
            <a:r>
              <a:rPr lang="en-GB" sz="1350" dirty="0" err="1">
                <a:latin typeface="Courier New" panose="02070309020205020404" pitchFamily="49" charset="0"/>
              </a:rPr>
              <a:t>RestController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CrossOrigin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RequestMapping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</a:t>
            </a:r>
            <a:r>
              <a:rPr lang="en-GB" sz="1350" dirty="0" err="1">
                <a:latin typeface="Courier New" panose="02070309020205020404" pitchFamily="49" charset="0"/>
              </a:rPr>
              <a:t>GetMapping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PostMapping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PutMapping</a:t>
            </a:r>
            <a:r>
              <a:rPr lang="en-GB" sz="1350" dirty="0">
                <a:latin typeface="Courier New" panose="02070309020205020404" pitchFamily="49" charset="0"/>
              </a:rPr>
              <a:t>, @</a:t>
            </a:r>
            <a:r>
              <a:rPr lang="en-GB" sz="1350" dirty="0" err="1">
                <a:latin typeface="Courier New" panose="02070309020205020404" pitchFamily="49" charset="0"/>
              </a:rPr>
              <a:t>DeleteMapping</a:t>
            </a:r>
            <a:endParaRPr lang="en-GB" sz="135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GB" sz="1350" dirty="0"/>
              <a:t> </a:t>
            </a:r>
            <a:r>
              <a:rPr lang="en-GB" sz="1350" dirty="0">
                <a:latin typeface="Courier New" panose="02070309020205020404" pitchFamily="49" charset="0"/>
              </a:rPr>
              <a:t>@PathVariable, @RequestParam, </a:t>
            </a:r>
            <a:r>
              <a:rPr lang="en-GB" sz="1350" dirty="0">
                <a:latin typeface="+mj-lt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@RequestBody, @ResponseBody, </a:t>
            </a:r>
            <a:r>
              <a:rPr lang="en-GB" sz="1350" dirty="0">
                <a:latin typeface="+mj-lt"/>
              </a:rPr>
              <a:t>etc.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So what's different?</a:t>
            </a:r>
          </a:p>
          <a:p>
            <a:pPr lvl="1" eaLnBrk="1" hangingPunct="1"/>
            <a:r>
              <a:rPr lang="en-GB" dirty="0">
                <a:latin typeface="+mj-lt"/>
              </a:rPr>
              <a:t>Your methods will be called reactively by the server, e.g. Netty</a:t>
            </a:r>
          </a:p>
          <a:p>
            <a:pPr lvl="1" eaLnBrk="1" hangingPunct="1"/>
            <a:r>
              <a:rPr lang="en-GB" dirty="0">
                <a:latin typeface="+mj-lt"/>
              </a:rPr>
              <a:t>So your methods must return a publisher (</a:t>
            </a:r>
            <a:r>
              <a:rPr lang="en-GB" dirty="0">
                <a:latin typeface="Courier New" panose="02070309020205020404" pitchFamily="49" charset="0"/>
              </a:rPr>
              <a:t>Mono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Flux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Controller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controller class, the class definition itself is just like a traditional Spring Web MVC controller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2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Wingdings" pitchFamily="2" charset="2"/>
              </a:rPr>
              <a:t>@Profile</a:t>
            </a:r>
            <a:r>
              <a:rPr lang="en-GB" dirty="0">
                <a:sym typeface="Wingdings" pitchFamily="2" charset="2"/>
              </a:rPr>
              <a:t> annotation in our example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is because our demo has two REST services…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 define a different profile for each, to avoid interference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 set the active profile in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223" y="1518549"/>
            <a:ext cx="7052077" cy="2008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(value="/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produces=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MediaType.APPLICATION_JSON_VALUE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@Profile("controller-style-endpoint")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TxRestController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reactive methods here, using familiar MVC techniques…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979504" y="3300183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7722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Reactive REST Methods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7731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a reactive REST controller, endpoints must return a publisher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So the reactive server can offer all the benefits of reactive APIs…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Asynchrony, back pressure, etc.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Here are some examples of reactive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Their inputs are just like Spring Web MVC REST methods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But their outputs are always a publisher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9D9B3-0BD0-444D-914A-CB42481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05" y="3475338"/>
            <a:ext cx="7025395" cy="13162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("/{id}")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Publisher&lt;Tx&gt;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("id") 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this.service.getById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2061-424B-4B92-8EF6-AD6190184D1F}"/>
              </a:ext>
            </a:extLst>
          </p:cNvPr>
          <p:cNvSpPr txBox="1"/>
          <p:nvPr/>
        </p:nvSpPr>
        <p:spPr>
          <a:xfrm>
            <a:off x="6991122" y="4560733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27684997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10674</TotalTime>
  <Words>2913</Words>
  <Application>Microsoft Office PowerPoint</Application>
  <PresentationFormat>On-screen Show (16:9)</PresentationFormat>
  <Paragraphs>508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Univers</vt:lpstr>
      <vt:lpstr>Standard_LiveLessons_2017</vt:lpstr>
      <vt:lpstr>PowerPoint Presentation</vt:lpstr>
      <vt:lpstr>1. Understanding Spring WebFlux</vt:lpstr>
      <vt:lpstr>Overview</vt:lpstr>
      <vt:lpstr>About Spring Web MVC</vt:lpstr>
      <vt:lpstr>About Spring WebFlux</vt:lpstr>
      <vt:lpstr>2. Implementing a REST Controller Endpoint</vt:lpstr>
      <vt:lpstr>Overview</vt:lpstr>
      <vt:lpstr>Defining a Reactive Controller Class</vt:lpstr>
      <vt:lpstr>Implementing Reactive REST Methods (1 of 2)</vt:lpstr>
      <vt:lpstr>Implementing Reactive REST Methods (2 of 2)</vt:lpstr>
      <vt:lpstr>Pinging the Reactive REST Controller (1 of 2)</vt:lpstr>
      <vt:lpstr>Pinging the Reactive REST Controller (2 of 2)</vt:lpstr>
      <vt:lpstr>3. Implementing a REST Handler Endpoint</vt:lpstr>
      <vt:lpstr>Overview</vt:lpstr>
      <vt:lpstr>Defining a Reactive Handler Class</vt:lpstr>
      <vt:lpstr>Accessing HTTP Request / Response Info</vt:lpstr>
      <vt:lpstr>Implementing Reactive REST Methods (1 of 2)</vt:lpstr>
      <vt:lpstr>Implementing Reactive REST Methods (2 of 2)</vt:lpstr>
      <vt:lpstr>Configuring a Routing Table (1 of 2)</vt:lpstr>
      <vt:lpstr>Configuring a Routing Table (2 of 2)</vt:lpstr>
      <vt:lpstr>Pinging the Reactive REST Handler (1 of 2)</vt:lpstr>
      <vt:lpstr>Pinging the Reactive REST Handler (2 of 2)</vt:lpstr>
      <vt:lpstr>3. Testing Spring WebFlux Endpoints</vt:lpstr>
      <vt:lpstr>Overview</vt:lpstr>
      <vt:lpstr>Test Classes in the Demo App (1 of 2)</vt:lpstr>
      <vt:lpstr>Test Classes in the Demo App (2 of 2)</vt:lpstr>
      <vt:lpstr>Defining a Test Superclass</vt:lpstr>
      <vt:lpstr>Injecting Test Dependencies</vt:lpstr>
      <vt:lpstr>Defining a Test Method</vt:lpstr>
      <vt:lpstr>Defining Test Subclasses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208</cp:revision>
  <dcterms:created xsi:type="dcterms:W3CDTF">2015-09-28T19:52:00Z</dcterms:created>
  <dcterms:modified xsi:type="dcterms:W3CDTF">2023-02-08T16:38:41Z</dcterms:modified>
</cp:coreProperties>
</file>