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584" r:id="rId2"/>
    <p:sldId id="481" r:id="rId3"/>
    <p:sldId id="545" r:id="rId4"/>
    <p:sldId id="552" r:id="rId5"/>
    <p:sldId id="553" r:id="rId6"/>
    <p:sldId id="547" r:id="rId7"/>
    <p:sldId id="801" r:id="rId8"/>
    <p:sldId id="587" r:id="rId9"/>
    <p:sldId id="802" r:id="rId10"/>
    <p:sldId id="803" r:id="rId11"/>
    <p:sldId id="549" r:id="rId12"/>
    <p:sldId id="579" r:id="rId13"/>
    <p:sldId id="581" r:id="rId14"/>
    <p:sldId id="804" r:id="rId15"/>
    <p:sldId id="554" r:id="rId16"/>
    <p:sldId id="582" r:id="rId17"/>
    <p:sldId id="568" r:id="rId18"/>
    <p:sldId id="805" r:id="rId19"/>
    <p:sldId id="583" r:id="rId20"/>
    <p:sldId id="711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1581A5"/>
    <a:srgbClr val="1580A3"/>
    <a:srgbClr val="0F7DA1"/>
    <a:srgbClr val="1580A2"/>
    <a:srgbClr val="FFDB69"/>
    <a:srgbClr val="1580A1"/>
    <a:srgbClr val="FFCC99"/>
    <a:srgbClr val="157FA4"/>
    <a:srgbClr val="157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9" autoAdjust="0"/>
    <p:restoredTop sz="96725" autoAdjust="0"/>
  </p:normalViewPr>
  <p:slideViewPr>
    <p:cSldViewPr snapToGrid="0" snapToObjects="1">
      <p:cViewPr varScale="1">
        <p:scale>
          <a:sx n="117" d="100"/>
          <a:sy n="117" d="100"/>
        </p:scale>
        <p:origin x="60" y="357"/>
      </p:cViewPr>
      <p:guideLst>
        <p:guide orient="horz" pos="162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88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973481-0802-41C2-8C01-A41AADD35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75EB0B-FDB9-4150-B9C3-99C1B100C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144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5C9B20-DC42-4669-9D19-A281B0597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479945-7021-4C84-86CE-1166D2C12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0B777-3520-439C-8D70-CE145054F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0B777-3520-439C-8D70-CE145054F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850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9DE735-09FE-4118-B327-D298D2623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DCA797-5CBF-4C85-9852-D3B8E3580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88C390-0B5F-46C6-9BF2-F3F0A3923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88C390-0B5F-46C6-9BF2-F3F0A3923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1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4972AA-B2AA-49AC-A84C-B5421864B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DBBCC5-C087-4325-B03C-56CD5A6CD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C55034-1F1E-4019-8079-A2F8937CA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A2ADF2-5E50-4ECC-8A04-12E93C006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39F2DB-F5D3-4AB5-8FEE-A2284B38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7EB20A-5B77-445B-901F-762A8253C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F3BEFB-1203-4C4F-A9AA-AB7A3184F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Spring Web MVC Development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8504F24B-1F3F-4BDD-8A59-9A3635A46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75EB0B-FDB9-4150-B9C3-99C1B100C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29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0BD318-8542-2C79-DC8A-B885D7C64613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A1E387-D512-1347-E65E-AA12CC1BA73C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F92DBD-623D-742A-9957-4BEF3678F2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9A31A1-3A1B-E9B1-DC20-9D994E20CE31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BF8C-68CD-539B-9422-410C460963F2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C218A-E233-43E2-85EE-84AAF5CC99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FE4FF-079E-4713-A6A9-35B7F37BC5CC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>
            <a:off x="331789" y="1241822"/>
            <a:ext cx="8466137" cy="0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8" y="807090"/>
            <a:ext cx="8094095" cy="1020366"/>
          </a:xfrm>
        </p:spPr>
        <p:txBody>
          <a:bodyPr wrap="none" lIns="0" rIns="0"/>
          <a:lstStyle>
            <a:lvl1pPr algn="r"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1E4D4F-88DE-4CD8-93CC-EDDA8CE013A2}"/>
              </a:ext>
            </a:extLst>
          </p:cNvPr>
          <p:cNvGrpSpPr/>
          <p:nvPr userDrawn="1"/>
        </p:nvGrpSpPr>
        <p:grpSpPr>
          <a:xfrm>
            <a:off x="5010435" y="4171397"/>
            <a:ext cx="3774014" cy="722417"/>
            <a:chOff x="5010435" y="5561862"/>
            <a:chExt cx="3774014" cy="9632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A92897-0896-414C-AB55-A75BC9BA8EF5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36CBDC-7706-4AC4-8635-26BA5C0BD0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1405A-284A-4A4F-8F80-6F35E6A4E0BB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18842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5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0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69144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endParaRPr lang="en-US" sz="1050" b="0">
              <a:solidFill>
                <a:srgbClr val="FFC000"/>
              </a:solidFill>
              <a:latin typeface="Lucida Console" pitchFamily="49" charset="0"/>
            </a:endParaRPr>
          </a:p>
        </p:txBody>
      </p:sp>
      <p:sp>
        <p:nvSpPr>
          <p:cNvPr id="5" name="Teardrop 4"/>
          <p:cNvSpPr/>
          <p:nvPr userDrawn="1"/>
        </p:nvSpPr>
        <p:spPr>
          <a:xfrm rot="8093063">
            <a:off x="8889008" y="4862315"/>
            <a:ext cx="194072" cy="258762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3" y="113437"/>
            <a:ext cx="8549837" cy="520303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4900" y="4760119"/>
            <a:ext cx="520700" cy="3429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BFB6211-8B51-42BC-9F09-2E6B1847DED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67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612C38-7B53-3FF6-B99E-DD1A8F5335F1}"/>
              </a:ext>
            </a:extLst>
          </p:cNvPr>
          <p:cNvSpPr txBox="1">
            <a:spLocks/>
          </p:cNvSpPr>
          <p:nvPr/>
        </p:nvSpPr>
        <p:spPr>
          <a:xfrm>
            <a:off x="3676260" y="184354"/>
            <a:ext cx="5467739" cy="9318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</a:rPr>
              <a:t>Aspect-Oriented Programming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534B83E-42CE-CC77-B14E-9B6FA92D4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Getting started with AOP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Simple AOP example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More AOP syntax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56291-6F55-C455-EBE7-42804F903E9C}"/>
              </a:ext>
            </a:extLst>
          </p:cNvPr>
          <p:cNvSpPr txBox="1"/>
          <p:nvPr/>
        </p:nvSpPr>
        <p:spPr>
          <a:xfrm>
            <a:off x="3728404" y="4624374"/>
            <a:ext cx="5303302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aop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Simple Aspect (2 of 2)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34482"/>
          </a:xfrm>
          <a:noFill/>
        </p:spPr>
        <p:txBody>
          <a:bodyPr>
            <a:normAutofit/>
          </a:bodyPr>
          <a:lstStyle/>
          <a:p>
            <a:r>
              <a:rPr lang="en-GB" dirty="0"/>
              <a:t>Here's an aspect that runs before the "setter" methods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MySampleClass</a:t>
            </a:r>
            <a:r>
              <a:rPr lang="en-GB" dirty="0"/>
              <a:t> are executed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is </a:t>
            </a:r>
            <a:r>
              <a:rPr lang="en-GB" i="1" dirty="0"/>
              <a:t>before</a:t>
            </a:r>
            <a:r>
              <a:rPr lang="en-GB" dirty="0"/>
              <a:t> advice</a:t>
            </a:r>
          </a:p>
          <a:p>
            <a:pPr lvl="1"/>
            <a:r>
              <a:rPr lang="en-GB" dirty="0"/>
              <a:t>You can also define </a:t>
            </a:r>
            <a:r>
              <a:rPr lang="en-GB" i="1" dirty="0"/>
              <a:t>after</a:t>
            </a:r>
            <a:r>
              <a:rPr lang="en-GB" dirty="0"/>
              <a:t> advice and </a:t>
            </a:r>
            <a:r>
              <a:rPr lang="en-GB" i="1" dirty="0"/>
              <a:t>around</a:t>
            </a:r>
            <a:r>
              <a:rPr lang="en-GB" dirty="0"/>
              <a:t> advice – see later</a:t>
            </a:r>
          </a:p>
          <a:p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4453EA0D-0365-407E-87E8-1C2B2DB77E7D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82344" name="Rectangle 8"/>
          <p:cNvSpPr>
            <a:spLocks noChangeArrowheads="1"/>
          </p:cNvSpPr>
          <p:nvPr/>
        </p:nvSpPr>
        <p:spPr bwMode="auto">
          <a:xfrm>
            <a:off x="1560092" y="1590743"/>
            <a:ext cx="7206916" cy="173172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@Aspect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PropertySetTracker {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@Before("execution(void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MySampleClass.set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*(*))")</a:t>
            </a:r>
          </a:p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logPropertyChange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 property is about to be set…");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5270D-E33D-B815-B9EE-84613900D339}"/>
              </a:ext>
            </a:extLst>
          </p:cNvPr>
          <p:cNvSpPr txBox="1"/>
          <p:nvPr/>
        </p:nvSpPr>
        <p:spPr>
          <a:xfrm>
            <a:off x="6451937" y="3039490"/>
            <a:ext cx="2323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PropertySetTracker.java</a:t>
            </a:r>
          </a:p>
        </p:txBody>
      </p:sp>
    </p:spTree>
    <p:extLst>
      <p:ext uri="{BB962C8B-B14F-4D97-AF65-F5344CB8AC3E}">
        <p14:creationId xmlns:p14="http://schemas.microsoft.com/office/powerpoint/2010/main" val="336404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Named Pointcuts</a:t>
            </a:r>
            <a:endParaRPr lang="en-GB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It's generally good practice to define named pointcuts, and apply them by name in join point(s)...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60913"/>
            <a:ext cx="390525" cy="342900"/>
          </a:xfrm>
          <a:noFill/>
        </p:spPr>
        <p:txBody>
          <a:bodyPr/>
          <a:lstStyle/>
          <a:p>
            <a:fld id="{2E7F467F-62E9-4B43-83B5-601AE63D2958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80295" name="Rectangle 7"/>
          <p:cNvSpPr>
            <a:spLocks noChangeArrowheads="1"/>
          </p:cNvSpPr>
          <p:nvPr/>
        </p:nvSpPr>
        <p:spPr bwMode="auto">
          <a:xfrm>
            <a:off x="1560091" y="1626084"/>
            <a:ext cx="7206917" cy="22857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@Aspect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PropertySetTrackerV2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@Pointcut("execution(void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MySampleClass.set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*(*))")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setterMethodExecuted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@Before("setterMethodExecuted()")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logPropertyChange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 property is about to be set…");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C5EDE-6888-D35D-9256-FFA0263C9EB3}"/>
              </a:ext>
            </a:extLst>
          </p:cNvPr>
          <p:cNvSpPr txBox="1"/>
          <p:nvPr/>
        </p:nvSpPr>
        <p:spPr>
          <a:xfrm>
            <a:off x="6265990" y="3625905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PropertySetTrackerV2.java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Enabling @AspectJ Support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You must enable @AspectJ support in your application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EAA0252D-4931-4356-A0B6-9E5E3986A9BC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15A3A469-53D4-D8E3-365D-12E23B02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091" y="1268565"/>
            <a:ext cx="7206917" cy="9930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@EnableAspectJAutoProxy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BD137-7767-8283-3718-7A3D9B935213}"/>
              </a:ext>
            </a:extLst>
          </p:cNvPr>
          <p:cNvSpPr txBox="1"/>
          <p:nvPr/>
        </p:nvSpPr>
        <p:spPr>
          <a:xfrm>
            <a:off x="7102756" y="1980977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Accessing Context Info (1 of 2)</a:t>
            </a:r>
            <a:endParaRPr lang="en-GB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92260" cy="3547021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Advice methods can access context info</a:t>
            </a:r>
          </a:p>
          <a:p>
            <a:pPr lvl="1" eaLnBrk="1" hangingPunct="1"/>
            <a:r>
              <a:rPr lang="en-GB" dirty="0"/>
              <a:t>Declare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JoinPoint</a:t>
            </a:r>
            <a:r>
              <a:rPr lang="en-GB" dirty="0"/>
              <a:t> param in advice method, and call getters... 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C6336E57-2E3F-4FA7-8D70-9A504F168B88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580151" y="1733676"/>
            <a:ext cx="1540042" cy="276999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JoinPoint getter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164308" y="1733676"/>
            <a:ext cx="5542547" cy="276999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580151" y="2042867"/>
            <a:ext cx="1540042" cy="276999"/>
          </a:xfrm>
          <a:prstGeom prst="rect">
            <a:avLst/>
          </a:prstGeom>
          <a:solidFill>
            <a:srgbClr val="FFFF66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getThis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3164308" y="2042867"/>
            <a:ext cx="5542547" cy="276999"/>
          </a:xfrm>
          <a:prstGeom prst="rect">
            <a:avLst/>
          </a:prstGeom>
          <a:solidFill>
            <a:srgbClr val="FFFF66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GB" sz="1200">
                <a:solidFill>
                  <a:schemeClr val="tx2"/>
                </a:solidFill>
              </a:rPr>
              <a:t>The currently executing object that has been intercepted (i.e. Spring dynamic proxy)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580151" y="2362711"/>
            <a:ext cx="1540042" cy="276999"/>
          </a:xfrm>
          <a:prstGeom prst="rect">
            <a:avLst/>
          </a:prstGeom>
          <a:solidFill>
            <a:srgbClr val="FFBD5D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getTarget()</a:t>
            </a:r>
            <a:endParaRPr lang="en-GB" sz="120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164308" y="2362711"/>
            <a:ext cx="5542547" cy="276999"/>
          </a:xfrm>
          <a:prstGeom prst="rect">
            <a:avLst/>
          </a:prstGeom>
          <a:solidFill>
            <a:srgbClr val="FFBD5D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GB" sz="1200">
                <a:solidFill>
                  <a:schemeClr val="tx2"/>
                </a:solidFill>
              </a:rPr>
              <a:t>The target of the execution (typically your object)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580151" y="2686689"/>
            <a:ext cx="1540042" cy="276999"/>
          </a:xfrm>
          <a:prstGeom prst="rect">
            <a:avLst/>
          </a:prstGeom>
          <a:solidFill>
            <a:srgbClr val="FFFF66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getSignature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164308" y="2686689"/>
            <a:ext cx="5542547" cy="276999"/>
          </a:xfrm>
          <a:prstGeom prst="rect">
            <a:avLst/>
          </a:prstGeom>
          <a:solidFill>
            <a:srgbClr val="FFFF66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GB" sz="1200">
                <a:solidFill>
                  <a:schemeClr val="tx2"/>
                </a:solidFill>
              </a:rPr>
              <a:t>The signature of the join point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1580151" y="3018567"/>
            <a:ext cx="1540042" cy="276999"/>
          </a:xfrm>
          <a:prstGeom prst="rect">
            <a:avLst/>
          </a:prstGeom>
          <a:solidFill>
            <a:srgbClr val="FFBD5D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getArgs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3164308" y="3018567"/>
            <a:ext cx="5542547" cy="276999"/>
          </a:xfrm>
          <a:prstGeom prst="rect">
            <a:avLst/>
          </a:prstGeom>
          <a:solidFill>
            <a:srgbClr val="FFBD5D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GB" sz="1200">
                <a:solidFill>
                  <a:schemeClr val="tx2"/>
                </a:solidFill>
              </a:rPr>
              <a:t>The method arguments passed to the join point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Accessing Context Info (2 of 2)</a:t>
            </a:r>
            <a:endParaRPr lang="en-GB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92260" cy="3547021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Example: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C6336E57-2E3F-4FA7-8D70-9A504F168B88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5EDD222D-B5FD-4F4D-72E1-B433B078C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091" y="1259637"/>
            <a:ext cx="7206917" cy="283972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@Aspect 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AnotherPropertySetTracker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@Pointcut("execution(void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MySampleClass.set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*(*))")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setterMethodExecuted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@Before("setterMethodExecuted()")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logPropertyChange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JoinPoint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("Target: "   +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jp.getTarget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" Method: "  +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jp.getSignature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" value: "   +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jp.getArgs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BE6B2-30FF-198F-F78F-C877E15125CF}"/>
              </a:ext>
            </a:extLst>
          </p:cNvPr>
          <p:cNvSpPr txBox="1"/>
          <p:nvPr/>
        </p:nvSpPr>
        <p:spPr>
          <a:xfrm>
            <a:off x="5955176" y="4207347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AnotherPropertySetTracker.java</a:t>
            </a:r>
          </a:p>
        </p:txBody>
      </p:sp>
    </p:spTree>
    <p:extLst>
      <p:ext uri="{BB962C8B-B14F-4D97-AF65-F5344CB8AC3E}">
        <p14:creationId xmlns:p14="http://schemas.microsoft.com/office/powerpoint/2010/main" val="2949120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GB"/>
              <a:t>3. More AOP Syntax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/>
              <a:t>Separating pointcuts from aspects</a:t>
            </a:r>
            <a:endParaRPr lang="en-US"/>
          </a:p>
          <a:p>
            <a:pPr eaLnBrk="1" hangingPunct="1"/>
            <a:r>
              <a:rPr lang="en-GB"/>
              <a:t>Formal syntax for execution pointcuts</a:t>
            </a:r>
          </a:p>
          <a:p>
            <a:pPr eaLnBrk="1" hangingPunct="1"/>
            <a:r>
              <a:rPr lang="en-US"/>
              <a:t>Combining pointcuts</a:t>
            </a:r>
            <a:endParaRPr lang="en-GB"/>
          </a:p>
          <a:p>
            <a:pPr eaLnBrk="1" hangingPunct="1"/>
            <a:endParaRPr lang="en-GB"/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06C6E74D-B2F5-4FA8-9305-F48C0E9953C9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Separating </a:t>
            </a:r>
            <a:r>
              <a:rPr lang="en-GB" dirty="0" err="1"/>
              <a:t>Pointcuts</a:t>
            </a:r>
            <a:r>
              <a:rPr lang="en-GB" dirty="0"/>
              <a:t> from Aspects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3F1600B2-DE26-4248-9D0D-1AFF5E17B3F4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849924" name="Rectangle 4"/>
          <p:cNvSpPr>
            <a:spLocks noChangeArrowheads="1"/>
          </p:cNvSpPr>
          <p:nvPr/>
        </p:nvSpPr>
        <p:spPr bwMode="auto">
          <a:xfrm>
            <a:off x="1479884" y="803148"/>
            <a:ext cx="7212666" cy="154706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MyPointcuts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@Pointcut("execution(*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.*(*))")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callToMyBean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@Pointcut("within(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)")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withinMyBean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9925" name="Rectangle 5"/>
          <p:cNvSpPr>
            <a:spLocks noChangeArrowheads="1"/>
          </p:cNvSpPr>
          <p:nvPr/>
        </p:nvSpPr>
        <p:spPr bwMode="auto">
          <a:xfrm>
            <a:off x="1479884" y="2532016"/>
            <a:ext cx="7212666" cy="247039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@Aspect @Component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MyAspect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@Before("MyPointcuts.callToMyBean()")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logCallToBean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("***Call to bean");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@Before("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MyPointcuts.withinMyBean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()")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logWithinBean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("***Within bean");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6227720" y="972847"/>
            <a:ext cx="2320529" cy="242888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050">
                <a:solidFill>
                  <a:schemeClr val="hlink"/>
                </a:solidFill>
              </a:rPr>
              <a:t>This class just defines pointcuts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6227720" y="2655075"/>
            <a:ext cx="2320529" cy="242888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050">
                <a:solidFill>
                  <a:schemeClr val="hlink"/>
                </a:solidFill>
              </a:rPr>
              <a:t>This aspect class uses the pointcuts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BD93E-8FD7-3AA9-47DF-8D42BFBCC8A0}"/>
              </a:ext>
            </a:extLst>
          </p:cNvPr>
          <p:cNvSpPr txBox="1"/>
          <p:nvPr/>
        </p:nvSpPr>
        <p:spPr>
          <a:xfrm>
            <a:off x="7028209" y="2073209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MyPointcuts.java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8A0FB-F53C-49C3-19B4-81CC2191B034}"/>
              </a:ext>
            </a:extLst>
          </p:cNvPr>
          <p:cNvSpPr txBox="1"/>
          <p:nvPr/>
        </p:nvSpPr>
        <p:spPr>
          <a:xfrm>
            <a:off x="7299219" y="4713414"/>
            <a:ext cx="139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MyAspect.java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Formal Syntax for Execution Pointcuts (1 of 2)</a:t>
            </a:r>
          </a:p>
        </p:txBody>
      </p:sp>
      <p:sp>
        <p:nvSpPr>
          <p:cNvPr id="19460" name="Rectangle 3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Formal syntax: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Wildcards: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9F32B9DA-789C-43D8-9051-A2A1EF4D8B2C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19461" name="Text Box 31"/>
          <p:cNvSpPr txBox="1">
            <a:spLocks noChangeArrowheads="1"/>
          </p:cNvSpPr>
          <p:nvPr/>
        </p:nvSpPr>
        <p:spPr bwMode="auto">
          <a:xfrm>
            <a:off x="1796654" y="2487239"/>
            <a:ext cx="457262" cy="337364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 type="none" w="lg" len="lg"/>
          </a:ln>
        </p:spPr>
        <p:txBody>
          <a:bodyPr wrap="none"/>
          <a:lstStyle/>
          <a:p>
            <a:pPr algn="ctr"/>
            <a:r>
              <a:rPr lang="en-GB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19462" name="Text Box 32"/>
          <p:cNvSpPr txBox="1">
            <a:spLocks noChangeArrowheads="1"/>
          </p:cNvSpPr>
          <p:nvPr/>
        </p:nvSpPr>
        <p:spPr bwMode="auto">
          <a:xfrm>
            <a:off x="1796654" y="2897945"/>
            <a:ext cx="457262" cy="337364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 type="none" w="lg" len="lg"/>
          </a:ln>
        </p:spPr>
        <p:txBody>
          <a:bodyPr/>
          <a:lstStyle/>
          <a:p>
            <a:pPr algn="ctr"/>
            <a:r>
              <a:rPr lang="en-GB" sz="16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</p:txBody>
      </p:sp>
      <p:sp>
        <p:nvSpPr>
          <p:cNvPr id="19463" name="Text Box 33"/>
          <p:cNvSpPr txBox="1">
            <a:spLocks noChangeArrowheads="1"/>
          </p:cNvSpPr>
          <p:nvPr/>
        </p:nvSpPr>
        <p:spPr bwMode="auto">
          <a:xfrm>
            <a:off x="2222212" y="2481851"/>
            <a:ext cx="6026458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Any return type, method name fragment, class name fragment, param</a:t>
            </a:r>
          </a:p>
        </p:txBody>
      </p:sp>
      <p:sp>
        <p:nvSpPr>
          <p:cNvPr id="19464" name="Text Box 34"/>
          <p:cNvSpPr txBox="1">
            <a:spLocks noChangeArrowheads="1"/>
          </p:cNvSpPr>
          <p:nvPr/>
        </p:nvSpPr>
        <p:spPr bwMode="auto">
          <a:xfrm>
            <a:off x="2222212" y="2896755"/>
            <a:ext cx="5493042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Zero or more sub-packages, zero or more additional parameters</a:t>
            </a:r>
          </a:p>
        </p:txBody>
      </p:sp>
      <p:sp>
        <p:nvSpPr>
          <p:cNvPr id="19466" name="Text Box 47"/>
          <p:cNvSpPr txBox="1">
            <a:spLocks noChangeArrowheads="1"/>
          </p:cNvSpPr>
          <p:nvPr/>
        </p:nvSpPr>
        <p:spPr bwMode="auto">
          <a:xfrm>
            <a:off x="1796654" y="1244204"/>
            <a:ext cx="6958325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[Modifiers]   </a:t>
            </a:r>
            <a:r>
              <a:rPr lang="en-GB" sz="1600" dirty="0" err="1">
                <a:solidFill>
                  <a:schemeClr val="tx2"/>
                </a:solidFill>
              </a:rPr>
              <a:t>ReturnType</a:t>
            </a:r>
            <a:r>
              <a:rPr lang="en-GB" sz="1600" dirty="0">
                <a:solidFill>
                  <a:schemeClr val="tx2"/>
                </a:solidFill>
              </a:rPr>
              <a:t>   [</a:t>
            </a:r>
            <a:r>
              <a:rPr lang="en-GB" sz="1600" dirty="0" err="1">
                <a:solidFill>
                  <a:schemeClr val="tx2"/>
                </a:solidFill>
              </a:rPr>
              <a:t>ClassType</a:t>
            </a:r>
            <a:r>
              <a:rPr lang="en-GB" sz="1600" dirty="0">
                <a:solidFill>
                  <a:schemeClr val="tx2"/>
                </a:solidFill>
              </a:rPr>
              <a:t>]   </a:t>
            </a:r>
            <a:r>
              <a:rPr lang="en-GB" sz="1600" dirty="0" err="1">
                <a:solidFill>
                  <a:schemeClr val="tx2"/>
                </a:solidFill>
              </a:rPr>
              <a:t>MethodName</a:t>
            </a:r>
            <a:r>
              <a:rPr lang="en-GB" sz="1600" dirty="0">
                <a:solidFill>
                  <a:schemeClr val="tx2"/>
                </a:solidFill>
              </a:rPr>
              <a:t>   ([</a:t>
            </a:r>
            <a:r>
              <a:rPr lang="en-GB" sz="1600" dirty="0" err="1">
                <a:solidFill>
                  <a:schemeClr val="tx2"/>
                </a:solidFill>
              </a:rPr>
              <a:t>Args</a:t>
            </a:r>
            <a:r>
              <a:rPr lang="en-GB" sz="1600" dirty="0">
                <a:solidFill>
                  <a:schemeClr val="tx2"/>
                </a:solidFill>
              </a:rPr>
              <a:t>])   [throws </a:t>
            </a:r>
            <a:r>
              <a:rPr lang="en-GB" sz="1600" dirty="0" err="1">
                <a:solidFill>
                  <a:schemeClr val="tx2"/>
                </a:solidFill>
              </a:rPr>
              <a:t>ExcType</a:t>
            </a:r>
            <a:r>
              <a:rPr lang="en-GB" sz="1600" dirty="0">
                <a:solidFill>
                  <a:schemeClr val="tx2"/>
                </a:solidFill>
              </a:rPr>
              <a:t>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Syntax for Execution Pointcuts (2 of 2)</a:t>
            </a:r>
          </a:p>
        </p:txBody>
      </p:sp>
      <p:sp>
        <p:nvSpPr>
          <p:cNvPr id="19460" name="Rectangle 3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Discuss 😃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9F32B9DA-789C-43D8-9051-A2A1EF4D8B2C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19462" name="Text Box 32"/>
          <p:cNvSpPr txBox="1">
            <a:spLocks noChangeArrowheads="1"/>
          </p:cNvSpPr>
          <p:nvPr/>
        </p:nvSpPr>
        <p:spPr bwMode="auto">
          <a:xfrm>
            <a:off x="1796654" y="2316956"/>
            <a:ext cx="264319" cy="238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 type="none" w="lg" len="lg"/>
          </a:ln>
        </p:spPr>
        <p:txBody>
          <a:bodyPr/>
          <a:lstStyle/>
          <a:p>
            <a:pPr algn="ctr"/>
            <a:r>
              <a:rPr lang="en-GB" sz="1050">
                <a:solidFill>
                  <a:schemeClr val="tx2"/>
                </a:solidFill>
              </a:rPr>
              <a:t>..</a:t>
            </a:r>
          </a:p>
        </p:txBody>
      </p:sp>
      <p:sp>
        <p:nvSpPr>
          <p:cNvPr id="19464" name="Text Box 34"/>
          <p:cNvSpPr txBox="1">
            <a:spLocks noChangeArrowheads="1"/>
          </p:cNvSpPr>
          <p:nvPr/>
        </p:nvSpPr>
        <p:spPr bwMode="auto">
          <a:xfrm>
            <a:off x="2097881" y="2315766"/>
            <a:ext cx="4666662" cy="30008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sz="1350">
                <a:solidFill>
                  <a:schemeClr val="tx2"/>
                </a:solidFill>
              </a:rPr>
              <a:t>Zero or more sub-packages, zero or more additional parameters</a:t>
            </a:r>
          </a:p>
        </p:txBody>
      </p:sp>
      <p:sp>
        <p:nvSpPr>
          <p:cNvPr id="820260" name="Rectangle 36"/>
          <p:cNvSpPr>
            <a:spLocks noChangeArrowheads="1"/>
          </p:cNvSpPr>
          <p:nvPr/>
        </p:nvSpPr>
        <p:spPr bwMode="auto">
          <a:xfrm>
            <a:off x="1243635" y="1296301"/>
            <a:ext cx="7655727" cy="283972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71842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1) execution(void com.osl.MyBean.* (int))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2) execution(* send*(int))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3) execution(void send(*))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4) execution(void send(Date, ..))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5) execution(*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com.osl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..*.*(..))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6)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execution(public * *(..))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7) execution(@org.spingframework.transaction.annotation.Transactional void *(..))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8) execution((@myannotationspackage.MyAnnotation *) *(..))</a:t>
            </a:r>
          </a:p>
        </p:txBody>
      </p:sp>
    </p:spTree>
    <p:extLst>
      <p:ext uri="{BB962C8B-B14F-4D97-AF65-F5344CB8AC3E}">
        <p14:creationId xmlns:p14="http://schemas.microsoft.com/office/powerpoint/2010/main" val="2008800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Combining Pointcut Expressions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You can combine pointcut expressions using these operators: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Example: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334B3FCA-5916-4E5D-AA8E-EA4D90942050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789510" y="1265564"/>
            <a:ext cx="496490" cy="332601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 type="none" w="lg" len="lg"/>
          </a:ln>
        </p:spPr>
        <p:txBody>
          <a:bodyPr wrap="none"/>
          <a:lstStyle/>
          <a:p>
            <a:pPr algn="ctr"/>
            <a:r>
              <a:rPr lang="en-GB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1789510" y="1648202"/>
            <a:ext cx="496490" cy="332601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 type="none" w="lg" len="lg"/>
          </a:ln>
        </p:spPr>
        <p:txBody>
          <a:bodyPr/>
          <a:lstStyle/>
          <a:p>
            <a:pPr algn="ctr"/>
            <a:r>
              <a:rPr lang="en-GB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2346913" y="1244132"/>
            <a:ext cx="518091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And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2346914" y="1647012"/>
            <a:ext cx="393056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sz="1600">
                <a:solidFill>
                  <a:schemeClr val="tx2"/>
                </a:solidFill>
              </a:rPr>
              <a:t>Or</a:t>
            </a:r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1789510" y="2029211"/>
            <a:ext cx="496490" cy="332601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 type="none" w="lg" len="lg"/>
          </a:ln>
        </p:spPr>
        <p:txBody>
          <a:bodyPr/>
          <a:lstStyle/>
          <a:p>
            <a:pPr algn="ctr"/>
            <a:r>
              <a:rPr lang="en-GB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sp>
        <p:nvSpPr>
          <p:cNvPr id="20490" name="Text Box 11"/>
          <p:cNvSpPr txBox="1">
            <a:spLocks noChangeArrowheads="1"/>
          </p:cNvSpPr>
          <p:nvPr/>
        </p:nvSpPr>
        <p:spPr bwMode="auto">
          <a:xfrm>
            <a:off x="2346914" y="2023258"/>
            <a:ext cx="495649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sz="1600">
                <a:solidFill>
                  <a:schemeClr val="tx2"/>
                </a:solidFill>
              </a:rPr>
              <a:t>Not</a:t>
            </a:r>
          </a:p>
        </p:txBody>
      </p:sp>
      <p:sp>
        <p:nvSpPr>
          <p:cNvPr id="2" name="Rectangle 36">
            <a:extLst>
              <a:ext uri="{FF2B5EF4-FFF2-40B4-BE49-F238E27FC236}">
                <a16:creationId xmlns:a16="http://schemas.microsoft.com/office/drawing/2014/main" id="{725AD828-4C79-1834-6462-95CAC1132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635" y="3117711"/>
            <a:ext cx="7655727" cy="154706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71842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MyPointcuts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@Pointcut(" execution(*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com.osl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..*.*(..))  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execution(*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com.osl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..*.set*(..))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execution(*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com.osl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..*.get*(..))" 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callToBizMethod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Getting Started with AOP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AOP?</a:t>
            </a:r>
            <a:endParaRPr lang="en-US" dirty="0"/>
          </a:p>
          <a:p>
            <a:r>
              <a:rPr lang="en-US" dirty="0"/>
              <a:t>How to utilize AOP</a:t>
            </a:r>
            <a:endParaRPr lang="en-GB" dirty="0"/>
          </a:p>
          <a:p>
            <a:r>
              <a:rPr lang="en-US" dirty="0"/>
              <a:t>AOP technologies</a:t>
            </a:r>
            <a:r>
              <a:rPr lang="en-GB" dirty="0"/>
              <a:t> </a:t>
            </a:r>
          </a:p>
          <a:p>
            <a:r>
              <a:rPr lang="en-US" dirty="0"/>
              <a:t>Essential AOP concepts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960F504-71B3-4C60-BDDA-740D5266B98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started with AOP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AOP example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More AOP syntax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AOP?</a:t>
            </a:r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AOP allows you to modularize cross-cutting concerns, such as:</a:t>
            </a:r>
          </a:p>
          <a:p>
            <a:pPr lvl="1"/>
            <a:r>
              <a:rPr lang="en-GB" dirty="0"/>
              <a:t>Logging and tracing</a:t>
            </a:r>
          </a:p>
          <a:p>
            <a:pPr lvl="1"/>
            <a:r>
              <a:rPr lang="en-GB" dirty="0"/>
              <a:t>Transaction management</a:t>
            </a:r>
          </a:p>
          <a:p>
            <a:pPr lvl="1"/>
            <a:r>
              <a:rPr lang="en-GB" dirty="0"/>
              <a:t>Security</a:t>
            </a:r>
          </a:p>
          <a:p>
            <a:pPr lvl="1"/>
            <a:r>
              <a:rPr lang="en-GB" dirty="0"/>
              <a:t>Error handling</a:t>
            </a:r>
          </a:p>
          <a:p>
            <a:pPr lvl="2"/>
            <a:endParaRPr lang="en-GB" dirty="0"/>
          </a:p>
          <a:p>
            <a:r>
              <a:rPr lang="en-GB" dirty="0"/>
              <a:t>AOP allows you to define cross-cutting logic in one place...</a:t>
            </a:r>
          </a:p>
          <a:p>
            <a:pPr lvl="1"/>
            <a:r>
              <a:rPr lang="en-GB" dirty="0"/>
              <a:t> Avoids code tangling</a:t>
            </a:r>
          </a:p>
          <a:p>
            <a:pPr lvl="2"/>
            <a:r>
              <a:rPr lang="en-GB" dirty="0"/>
              <a:t>E.g. mixing security checks in with your real application logic</a:t>
            </a:r>
          </a:p>
          <a:p>
            <a:pPr lvl="1"/>
            <a:r>
              <a:rPr lang="en-GB" dirty="0"/>
              <a:t>Avoids code scattering</a:t>
            </a:r>
          </a:p>
          <a:p>
            <a:pPr lvl="2"/>
            <a:r>
              <a:rPr lang="en-GB" dirty="0"/>
              <a:t>E.g. security checks in every method</a:t>
            </a:r>
          </a:p>
          <a:p>
            <a:pPr lvl="1"/>
            <a:endParaRPr lang="en-GB" dirty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9EE33C1F-09FB-4E83-8FA8-1F56AC4B7527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Utilize AOP</a:t>
            </a:r>
            <a:endParaRPr lang="en-GB" sz="2100"/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Implement your mainstream application logic</a:t>
            </a:r>
          </a:p>
          <a:p>
            <a:pPr lvl="1" eaLnBrk="1" hangingPunct="1"/>
            <a:r>
              <a:rPr lang="en-GB" dirty="0"/>
              <a:t>Focus on business rules, algorithms, etc.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Write aspects to implement cross-cutting concerns</a:t>
            </a:r>
          </a:p>
          <a:p>
            <a:pPr lvl="1" eaLnBrk="1" hangingPunct="1"/>
            <a:r>
              <a:rPr lang="en-GB" dirty="0"/>
              <a:t>Spring provides many predefined aspects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Weave the aspects into your application</a:t>
            </a:r>
          </a:p>
          <a:p>
            <a:pPr lvl="1" eaLnBrk="1" hangingPunct="1"/>
            <a:r>
              <a:rPr lang="en-GB" dirty="0"/>
              <a:t>Add the cross-cutting behaviours to the appropriate places</a:t>
            </a: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1688ED65-43A3-4E04-B160-ABF4ED3AB77B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173" name="Text Box 11"/>
          <p:cNvSpPr txBox="1">
            <a:spLocks noChangeArrowheads="1"/>
          </p:cNvSpPr>
          <p:nvPr/>
        </p:nvSpPr>
        <p:spPr bwMode="auto">
          <a:xfrm>
            <a:off x="1160160" y="871786"/>
            <a:ext cx="335762" cy="369332"/>
          </a:xfrm>
          <a:prstGeom prst="rect">
            <a:avLst/>
          </a:prstGeom>
          <a:solidFill>
            <a:srgbClr val="66CCFF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74" name="Text Box 12"/>
          <p:cNvSpPr txBox="1">
            <a:spLocks noChangeArrowheads="1"/>
          </p:cNvSpPr>
          <p:nvPr/>
        </p:nvSpPr>
        <p:spPr bwMode="auto">
          <a:xfrm>
            <a:off x="1160160" y="2010239"/>
            <a:ext cx="335762" cy="369332"/>
          </a:xfrm>
          <a:prstGeom prst="rect">
            <a:avLst/>
          </a:prstGeom>
          <a:solidFill>
            <a:srgbClr val="66CCFF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175" name="Text Box 13"/>
          <p:cNvSpPr txBox="1">
            <a:spLocks noChangeArrowheads="1"/>
          </p:cNvSpPr>
          <p:nvPr/>
        </p:nvSpPr>
        <p:spPr bwMode="auto">
          <a:xfrm>
            <a:off x="1160160" y="3155809"/>
            <a:ext cx="335762" cy="369332"/>
          </a:xfrm>
          <a:prstGeom prst="rect">
            <a:avLst/>
          </a:prstGeom>
          <a:solidFill>
            <a:srgbClr val="66CCFF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AOP Technologies</a:t>
            </a:r>
            <a:endParaRPr lang="en-GB"/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80053" cy="3547021"/>
          </a:xfrm>
        </p:spPr>
        <p:txBody>
          <a:bodyPr/>
          <a:lstStyle/>
          <a:p>
            <a:r>
              <a:rPr lang="en-GB" dirty="0" err="1"/>
              <a:t>AspectJ</a:t>
            </a:r>
            <a:endParaRPr lang="en-GB" dirty="0"/>
          </a:p>
          <a:p>
            <a:pPr lvl="1"/>
            <a:r>
              <a:rPr lang="en-GB" dirty="0"/>
              <a:t>The original AOP technology (first appeared in 1995)</a:t>
            </a:r>
          </a:p>
          <a:p>
            <a:pPr lvl="1"/>
            <a:r>
              <a:rPr lang="en-GB" dirty="0"/>
              <a:t>Full-blown AOP language</a:t>
            </a:r>
          </a:p>
          <a:p>
            <a:pPr lvl="1"/>
            <a:r>
              <a:rPr lang="en-GB" dirty="0"/>
              <a:t>Uses Java byte-code modification for aspect weaving</a:t>
            </a:r>
          </a:p>
          <a:p>
            <a:pPr lvl="1"/>
            <a:endParaRPr lang="en-GB" dirty="0"/>
          </a:p>
          <a:p>
            <a:r>
              <a:rPr lang="en-GB" dirty="0"/>
              <a:t>Spring AOP (aka @</a:t>
            </a:r>
            <a:r>
              <a:rPr lang="en-GB" dirty="0" err="1"/>
              <a:t>AspectJ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Annotation-based AOP framework for Spring</a:t>
            </a:r>
          </a:p>
          <a:p>
            <a:pPr lvl="1"/>
            <a:r>
              <a:rPr lang="en-GB" dirty="0"/>
              <a:t>This is what you'll probably use when you use AOP in Spring apps</a:t>
            </a:r>
          </a:p>
          <a:p>
            <a:pPr lvl="1"/>
            <a:r>
              <a:rPr lang="en-GB" dirty="0"/>
              <a:t>Uses subset of </a:t>
            </a:r>
            <a:r>
              <a:rPr lang="en-GB" dirty="0" err="1"/>
              <a:t>AspectJ</a:t>
            </a:r>
            <a:r>
              <a:rPr lang="en-GB" dirty="0"/>
              <a:t> expression syntax</a:t>
            </a:r>
          </a:p>
          <a:p>
            <a:pPr lvl="1"/>
            <a:r>
              <a:rPr lang="en-GB" dirty="0"/>
              <a:t>Can use dynamic proxies for aspect weaving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A659F37B-0C1B-4C33-B81C-4E112FF67627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Essential AOP Concepts</a:t>
            </a:r>
            <a:endParaRPr lang="en-GB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Join point</a:t>
            </a:r>
          </a:p>
          <a:p>
            <a:pPr lvl="1"/>
            <a:r>
              <a:rPr lang="en-GB" dirty="0"/>
              <a:t>A point in the execution of an application, e.g. a method call</a:t>
            </a:r>
          </a:p>
          <a:p>
            <a:pPr lvl="2"/>
            <a:endParaRPr lang="en-GB" dirty="0"/>
          </a:p>
          <a:p>
            <a:r>
              <a:rPr lang="en-GB" dirty="0" err="1"/>
              <a:t>Pointcut</a:t>
            </a:r>
            <a:endParaRPr lang="en-GB" dirty="0"/>
          </a:p>
          <a:p>
            <a:pPr lvl="1"/>
            <a:r>
              <a:rPr lang="en-GB" dirty="0"/>
              <a:t>An (</a:t>
            </a:r>
            <a:r>
              <a:rPr lang="en-GB" dirty="0" err="1"/>
              <a:t>AspectJ</a:t>
            </a:r>
            <a:r>
              <a:rPr lang="en-GB" dirty="0"/>
              <a:t>) expression that selects one or more join points</a:t>
            </a:r>
          </a:p>
          <a:p>
            <a:pPr lvl="2"/>
            <a:endParaRPr lang="en-GB" dirty="0"/>
          </a:p>
          <a:p>
            <a:r>
              <a:rPr lang="en-GB" dirty="0"/>
              <a:t>Advice</a:t>
            </a:r>
          </a:p>
          <a:p>
            <a:pPr lvl="1"/>
            <a:r>
              <a:rPr lang="en-GB" dirty="0"/>
              <a:t>Code to execute at a join point that's selected by a pointcut</a:t>
            </a:r>
          </a:p>
          <a:p>
            <a:pPr lvl="2"/>
            <a:endParaRPr lang="en-GB" dirty="0">
              <a:sym typeface="Wingdings" pitchFamily="2" charset="2"/>
            </a:endParaRPr>
          </a:p>
          <a:p>
            <a:r>
              <a:rPr lang="en-GB" dirty="0"/>
              <a:t>Aspect</a:t>
            </a:r>
          </a:p>
          <a:p>
            <a:pPr lvl="1"/>
            <a:r>
              <a:rPr lang="en-GB" dirty="0"/>
              <a:t>A class that encapsulates pointcuts and advice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3F07821C-4C4C-444A-B209-772FAD0A0D29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Simple AOP Example</a:t>
            </a:r>
          </a:p>
        </p:txBody>
      </p:sp>
      <p:sp>
        <p:nvSpPr>
          <p:cNvPr id="84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Configuring Maven dependencies</a:t>
            </a:r>
          </a:p>
          <a:p>
            <a:r>
              <a:rPr lang="en-GB" dirty="0"/>
              <a:t>Defining a simple aspect</a:t>
            </a:r>
            <a:endParaRPr lang="en-US" dirty="0"/>
          </a:p>
          <a:p>
            <a:r>
              <a:rPr lang="en-US" dirty="0"/>
              <a:t>Using named </a:t>
            </a:r>
            <a:r>
              <a:rPr lang="en-US" dirty="0" err="1"/>
              <a:t>pointcuts</a:t>
            </a:r>
            <a:endParaRPr lang="en-GB" dirty="0"/>
          </a:p>
          <a:p>
            <a:r>
              <a:rPr lang="en-GB" dirty="0"/>
              <a:t>Enabling @AspectJ support</a:t>
            </a:r>
          </a:p>
          <a:p>
            <a:r>
              <a:rPr lang="en-US" dirty="0"/>
              <a:t>Accessing context information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B19BFDB5-3EC4-42A9-91A1-860DC636193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ym typeface="Wingdings" pitchFamily="2" charset="2"/>
              </a:rPr>
              <a:t>Configuring Maven </a:t>
            </a:r>
            <a:r>
              <a:rPr lang="en-GB" dirty="0">
                <a:sym typeface="Wingdings" pitchFamily="2" charset="2"/>
              </a:rPr>
              <a:t>Dependencies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Add the "Spring Boot Starter for AOP" dependency to your POM file: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276FD5A0-CF0B-440A-8AF5-2125C329C293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F6E05764-428B-4F82-A532-163E01FB5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967" y="1578777"/>
            <a:ext cx="7110583" cy="808396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CE9A0B-6F43-9DF2-6448-0C24139BF244}"/>
              </a:ext>
            </a:extLst>
          </p:cNvPr>
          <p:cNvSpPr txBox="1"/>
          <p:nvPr/>
        </p:nvSpPr>
        <p:spPr>
          <a:xfrm>
            <a:off x="7874919" y="2110174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92725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Simple Aspect (1 of 2)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13020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Problem statement:</a:t>
            </a:r>
          </a:p>
          <a:p>
            <a:pPr lvl="1" eaLnBrk="1" hangingPunct="1"/>
            <a:r>
              <a:rPr lang="en-GB" dirty="0"/>
              <a:t>Log a message every time a property is about to change</a:t>
            </a:r>
          </a:p>
          <a:p>
            <a:pPr lvl="1" eaLnBrk="1" hangingPunct="1"/>
            <a:r>
              <a:rPr lang="en-GB" dirty="0"/>
              <a:t>Here's a sample class with some properties that might change...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r>
              <a:rPr lang="en-GB" dirty="0"/>
              <a:t>How can we define an aspect that runs before these methods are executed?</a:t>
            </a:r>
          </a:p>
          <a:p>
            <a:pPr lvl="1"/>
            <a:r>
              <a:rPr lang="en-GB" dirty="0"/>
              <a:t>See following slide…</a:t>
            </a: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4453EA0D-0365-407E-87E8-1C2B2DB77E7D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82343" name="Rectangle 7"/>
          <p:cNvSpPr>
            <a:spLocks noChangeArrowheads="1"/>
          </p:cNvSpPr>
          <p:nvPr/>
        </p:nvSpPr>
        <p:spPr bwMode="auto">
          <a:xfrm>
            <a:off x="1560092" y="2006208"/>
            <a:ext cx="7206916" cy="98564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MySampleClass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MySampleInterface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setPropertyA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value) {…}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setPropertyB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value)    {…}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FA9200-F6D0-CBF6-5DA1-108C412565C6}"/>
              </a:ext>
            </a:extLst>
          </p:cNvPr>
          <p:cNvSpPr txBox="1"/>
          <p:nvPr/>
        </p:nvSpPr>
        <p:spPr>
          <a:xfrm>
            <a:off x="6916809" y="2706527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MySampleClass.java</a:t>
            </a:r>
          </a:p>
        </p:txBody>
      </p:sp>
    </p:spTree>
    <p:extLst>
      <p:ext uri="{BB962C8B-B14F-4D97-AF65-F5344CB8AC3E}">
        <p14:creationId xmlns:p14="http://schemas.microsoft.com/office/powerpoint/2010/main" val="204272795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10078</TotalTime>
  <Words>1205</Words>
  <Application>Microsoft Office PowerPoint</Application>
  <PresentationFormat>On-screen Show (16:9)</PresentationFormat>
  <Paragraphs>288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Lucida Console</vt:lpstr>
      <vt:lpstr>Univers</vt:lpstr>
      <vt:lpstr>Standard_LiveLessons_2017</vt:lpstr>
      <vt:lpstr>PowerPoint Presentation</vt:lpstr>
      <vt:lpstr>1. Getting Started with AOP</vt:lpstr>
      <vt:lpstr>What is AOP?</vt:lpstr>
      <vt:lpstr>How to Utilize AOP</vt:lpstr>
      <vt:lpstr>AOP Technologies</vt:lpstr>
      <vt:lpstr>Essential AOP Concepts</vt:lpstr>
      <vt:lpstr>2. Simple AOP Example</vt:lpstr>
      <vt:lpstr>Configuring Maven Dependencies</vt:lpstr>
      <vt:lpstr>Defining a Simple Aspect (1 of 2)</vt:lpstr>
      <vt:lpstr>Defining a Simple Aspect (2 of 2)</vt:lpstr>
      <vt:lpstr>Using Named Pointcuts</vt:lpstr>
      <vt:lpstr>Enabling @AspectJ Support</vt:lpstr>
      <vt:lpstr>Accessing Context Info (1 of 2)</vt:lpstr>
      <vt:lpstr>Accessing Context Info (2 of 2)</vt:lpstr>
      <vt:lpstr>3. More AOP Syntax</vt:lpstr>
      <vt:lpstr>Separating Pointcuts from Aspects</vt:lpstr>
      <vt:lpstr>Formal Syntax for Execution Pointcuts (1 of 2)</vt:lpstr>
      <vt:lpstr>Formal Syntax for Execution Pointcuts (2 of 2)</vt:lpstr>
      <vt:lpstr>Combining Pointcut Expressions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204</cp:revision>
  <dcterms:created xsi:type="dcterms:W3CDTF">2015-09-28T19:52:00Z</dcterms:created>
  <dcterms:modified xsi:type="dcterms:W3CDTF">2023-02-08T16:37:58Z</dcterms:modified>
</cp:coreProperties>
</file>