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584" r:id="rId2"/>
    <p:sldId id="481" r:id="rId3"/>
    <p:sldId id="807" r:id="rId4"/>
    <p:sldId id="808" r:id="rId5"/>
    <p:sldId id="586" r:id="rId6"/>
    <p:sldId id="810" r:id="rId7"/>
    <p:sldId id="809" r:id="rId8"/>
    <p:sldId id="598" r:id="rId9"/>
    <p:sldId id="801" r:id="rId10"/>
    <p:sldId id="550" r:id="rId11"/>
    <p:sldId id="811" r:id="rId12"/>
    <p:sldId id="588" r:id="rId13"/>
    <p:sldId id="812" r:id="rId14"/>
    <p:sldId id="589" r:id="rId15"/>
    <p:sldId id="590" r:id="rId16"/>
    <p:sldId id="591" r:id="rId17"/>
    <p:sldId id="813" r:id="rId18"/>
    <p:sldId id="592" r:id="rId19"/>
    <p:sldId id="593" r:id="rId20"/>
    <p:sldId id="815" r:id="rId21"/>
    <p:sldId id="814" r:id="rId22"/>
    <p:sldId id="594" r:id="rId23"/>
    <p:sldId id="595" r:id="rId24"/>
    <p:sldId id="554" r:id="rId25"/>
    <p:sldId id="555" r:id="rId26"/>
    <p:sldId id="582" r:id="rId27"/>
    <p:sldId id="596" r:id="rId28"/>
    <p:sldId id="568" r:id="rId29"/>
    <p:sldId id="597" r:id="rId30"/>
    <p:sldId id="583" r:id="rId31"/>
    <p:sldId id="711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3"/>
    <a:srgbClr val="66CCFF"/>
    <a:srgbClr val="1581A5"/>
    <a:srgbClr val="0F7DA1"/>
    <a:srgbClr val="1580A2"/>
    <a:srgbClr val="FFDB69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5974" autoAdjust="0"/>
  </p:normalViewPr>
  <p:slideViewPr>
    <p:cSldViewPr snapToGrid="0" snapToObjects="1">
      <p:cViewPr varScale="1">
        <p:scale>
          <a:sx n="120" d="100"/>
          <a:sy n="120" d="100"/>
        </p:scale>
        <p:origin x="69" y="213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4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49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94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BBCC5-C087-4325-B03C-56CD5A6CD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340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65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DE735-09FE-4118-B327-D298D2623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2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Going Further with Aspect-Oriented Programming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3BEFB-1203-4C4F-A9AA-AB7A3184F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 sz="30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84354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Going Further with AOP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More on pointcut expressions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Types of advice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aop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-additional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Before Advice (1 of 3)</a:t>
            </a:r>
            <a:endParaRPr lang="en-GB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99771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Annotate advice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r>
              <a:rPr lang="en-GB" dirty="0">
                <a:latin typeface="Lucida Console" pitchFamily="49" charset="0"/>
              </a:rPr>
              <a:t> </a:t>
            </a:r>
          </a:p>
          <a:p>
            <a:pPr lvl="1" eaLnBrk="1" hangingPunct="1"/>
            <a:r>
              <a:rPr lang="en-GB" dirty="0"/>
              <a:t>Proxy intercepts method call on target object</a:t>
            </a:r>
          </a:p>
          <a:p>
            <a:pPr lvl="1" eaLnBrk="1" hangingPunct="1"/>
            <a:r>
              <a:rPr lang="en-GB" dirty="0"/>
              <a:t>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r>
              <a:rPr lang="en-GB" dirty="0"/>
              <a:t> advice method</a:t>
            </a:r>
          </a:p>
          <a:p>
            <a:pPr lvl="1" eaLnBrk="1" hangingPunct="1"/>
            <a:r>
              <a:rPr lang="en-GB" dirty="0"/>
              <a:t>Then calls target method (unless advice method threw exception)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FD5E1D2-45E9-4812-9D97-1C672423D66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Before Advice (2 of 3)</a:t>
            </a:r>
            <a:endParaRPr lang="en-GB" dirty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FD5E1D2-45E9-4812-9D97-1C672423D66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2293" name="Line 15"/>
          <p:cNvSpPr>
            <a:spLocks noChangeShapeType="1"/>
          </p:cNvSpPr>
          <p:nvPr/>
        </p:nvSpPr>
        <p:spPr bwMode="auto">
          <a:xfrm>
            <a:off x="3184922" y="141684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4717256" y="141684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295" name="Line 17"/>
          <p:cNvSpPr>
            <a:spLocks noChangeShapeType="1"/>
          </p:cNvSpPr>
          <p:nvPr/>
        </p:nvSpPr>
        <p:spPr bwMode="auto">
          <a:xfrm>
            <a:off x="6249591" y="141684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296" name="Rectangle 19"/>
          <p:cNvSpPr>
            <a:spLocks noChangeArrowheads="1"/>
          </p:cNvSpPr>
          <p:nvPr/>
        </p:nvSpPr>
        <p:spPr bwMode="auto">
          <a:xfrm>
            <a:off x="2921794" y="1252538"/>
            <a:ext cx="538163" cy="28575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Proxy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2297" name="Rectangle 20"/>
          <p:cNvSpPr>
            <a:spLocks noChangeArrowheads="1"/>
          </p:cNvSpPr>
          <p:nvPr/>
        </p:nvSpPr>
        <p:spPr bwMode="auto">
          <a:xfrm>
            <a:off x="4193381" y="1252538"/>
            <a:ext cx="1038225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Before advice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2298" name="Rectangle 21"/>
          <p:cNvSpPr>
            <a:spLocks noChangeArrowheads="1"/>
          </p:cNvSpPr>
          <p:nvPr/>
        </p:nvSpPr>
        <p:spPr bwMode="auto">
          <a:xfrm>
            <a:off x="5972175" y="1252538"/>
            <a:ext cx="538163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Target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2299" name="Line 22"/>
          <p:cNvSpPr>
            <a:spLocks noChangeShapeType="1"/>
          </p:cNvSpPr>
          <p:nvPr/>
        </p:nvSpPr>
        <p:spPr bwMode="auto">
          <a:xfrm>
            <a:off x="2372916" y="1828800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300" name="Line 23"/>
          <p:cNvSpPr>
            <a:spLocks noChangeShapeType="1"/>
          </p:cNvSpPr>
          <p:nvPr/>
        </p:nvSpPr>
        <p:spPr bwMode="auto">
          <a:xfrm flipH="1">
            <a:off x="2372916" y="3713560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301" name="Line 25"/>
          <p:cNvSpPr>
            <a:spLocks noChangeShapeType="1"/>
          </p:cNvSpPr>
          <p:nvPr/>
        </p:nvSpPr>
        <p:spPr bwMode="auto">
          <a:xfrm>
            <a:off x="3273029" y="2051447"/>
            <a:ext cx="131206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302" name="Line 26"/>
          <p:cNvSpPr>
            <a:spLocks noChangeShapeType="1"/>
          </p:cNvSpPr>
          <p:nvPr/>
        </p:nvSpPr>
        <p:spPr bwMode="auto">
          <a:xfrm>
            <a:off x="3271838" y="2946797"/>
            <a:ext cx="284083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303" name="Line 27"/>
          <p:cNvSpPr>
            <a:spLocks noChangeShapeType="1"/>
          </p:cNvSpPr>
          <p:nvPr/>
        </p:nvSpPr>
        <p:spPr bwMode="auto">
          <a:xfrm flipH="1">
            <a:off x="3308747" y="3223022"/>
            <a:ext cx="2852738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304" name="Line 28"/>
          <p:cNvSpPr>
            <a:spLocks noChangeShapeType="1"/>
          </p:cNvSpPr>
          <p:nvPr/>
        </p:nvSpPr>
        <p:spPr bwMode="auto">
          <a:xfrm flipH="1">
            <a:off x="3308748" y="2350294"/>
            <a:ext cx="134421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2305" name="Rectangle 13"/>
          <p:cNvSpPr>
            <a:spLocks noChangeArrowheads="1"/>
          </p:cNvSpPr>
          <p:nvPr/>
        </p:nvSpPr>
        <p:spPr bwMode="auto">
          <a:xfrm>
            <a:off x="4595812" y="1983582"/>
            <a:ext cx="242888" cy="43219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2306" name="Rectangle 14"/>
          <p:cNvSpPr>
            <a:spLocks noChangeArrowheads="1"/>
          </p:cNvSpPr>
          <p:nvPr/>
        </p:nvSpPr>
        <p:spPr bwMode="auto">
          <a:xfrm>
            <a:off x="6121003" y="2871788"/>
            <a:ext cx="242888" cy="43219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2307" name="Rectangle 12"/>
          <p:cNvSpPr>
            <a:spLocks noChangeArrowheads="1"/>
          </p:cNvSpPr>
          <p:nvPr/>
        </p:nvSpPr>
        <p:spPr bwMode="auto">
          <a:xfrm>
            <a:off x="3068241" y="1752600"/>
            <a:ext cx="242888" cy="2006204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Before Advice (3 of 3)</a:t>
            </a:r>
            <a:endParaRPr lang="en-GB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dirty="0"/>
              <a:t>Do a security check on every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@Secured</a:t>
            </a:r>
            <a:r>
              <a:rPr lang="en-GB" dirty="0"/>
              <a:t> operation</a:t>
            </a:r>
          </a:p>
          <a:p>
            <a:pPr lvl="1" eaLnBrk="1" hangingPunct="1"/>
            <a:r>
              <a:rPr lang="en-GB" dirty="0"/>
              <a:t>Here's an example of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@Secured</a:t>
            </a:r>
            <a:r>
              <a:rPr lang="en-GB" dirty="0"/>
              <a:t> operation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This pointcut matches calls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@Secured</a:t>
            </a:r>
            <a:r>
              <a:rPr lang="en-GB" dirty="0"/>
              <a:t>-annotated methods</a:t>
            </a:r>
          </a:p>
          <a:p>
            <a:pPr lvl="2" eaLnBrk="1" hangingPunct="1"/>
            <a:r>
              <a:rPr lang="en-GB" dirty="0"/>
              <a:t>Argument binding makes available the proxy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@Secured</a:t>
            </a:r>
            <a:r>
              <a:rPr lang="en-GB" dirty="0"/>
              <a:t> annotation object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This </a:t>
            </a:r>
            <a:r>
              <a:rPr lang="en-GB" i="1" dirty="0"/>
              <a:t>Before</a:t>
            </a:r>
            <a:r>
              <a:rPr lang="en-GB" dirty="0"/>
              <a:t> advice method runs the security check</a:t>
            </a:r>
          </a:p>
          <a:p>
            <a:pPr lvl="2" eaLnBrk="1" hangingPunct="1"/>
            <a:r>
              <a:rPr lang="en-GB" dirty="0"/>
              <a:t>Checks whether the user is in an allowed role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12E7B57-05D9-494C-BDEE-7F44CFC12A0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69395" name="Rectangle 19"/>
          <p:cNvSpPr>
            <a:spLocks noChangeArrowheads="1"/>
          </p:cNvSpPr>
          <p:nvPr/>
        </p:nvSpPr>
        <p:spPr bwMode="auto">
          <a:xfrm>
            <a:off x="1947069" y="1387962"/>
            <a:ext cx="6587331" cy="3786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@Secured(allowedRoles={"manager","clerk"})</a:t>
            </a: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public void chargePenaltyFee() { … }</a:t>
            </a:r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9396" name="Rectangle 20"/>
          <p:cNvSpPr>
            <a:spLocks noChangeArrowheads="1"/>
          </p:cNvSpPr>
          <p:nvPr/>
        </p:nvSpPr>
        <p:spPr bwMode="auto">
          <a:xfrm>
            <a:off x="1947069" y="2661444"/>
            <a:ext cx="6587331" cy="6072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@Pointcut("execution(* *(..)) &amp;&amp;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this(object) &amp;&amp;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@annotation(secured)")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callToSecuredMethod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Secured secured) {}</a:t>
            </a:r>
          </a:p>
        </p:txBody>
      </p:sp>
      <p:sp>
        <p:nvSpPr>
          <p:cNvPr id="869397" name="Rectangle 21"/>
          <p:cNvSpPr>
            <a:spLocks noChangeArrowheads="1"/>
          </p:cNvSpPr>
          <p:nvPr/>
        </p:nvSpPr>
        <p:spPr bwMode="auto">
          <a:xfrm>
            <a:off x="1947069" y="4175125"/>
            <a:ext cx="6587331" cy="614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callToSecuredMethod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(object, secured)")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doSecurityCheck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Secured secured)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secured.allowedRoles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6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6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95" grpId="0" animBg="1"/>
      <p:bldP spid="869396" grpId="0" animBg="1"/>
      <p:bldP spid="8693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Returning Advice (1 of 3)</a:t>
            </a:r>
            <a:endParaRPr lang="en-GB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Annotate advice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@AfterReturning</a:t>
            </a:r>
          </a:p>
          <a:p>
            <a:pPr lvl="1" eaLnBrk="1" hangingPunct="1"/>
            <a:r>
              <a:rPr lang="en-GB" dirty="0"/>
              <a:t>Proxy 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@AfterReturning</a:t>
            </a:r>
            <a:r>
              <a:rPr lang="en-GB" dirty="0"/>
              <a:t> advice method after the target method returns successfully</a:t>
            </a:r>
          </a:p>
          <a:p>
            <a:pPr lvl="1" eaLnBrk="1" hangingPunct="1"/>
            <a:r>
              <a:rPr lang="en-GB" dirty="0"/>
              <a:t>Gives access to returned object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A93D6FF-4C2D-4EE1-9F53-1F82E786A24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Returning Advice (2 of 3)</a:t>
            </a:r>
            <a:endParaRPr lang="en-GB" dirty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A93D6FF-4C2D-4EE1-9F53-1F82E786A24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3184922" y="158194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4717256" y="158194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6249591" y="158194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2921794" y="1417638"/>
            <a:ext cx="538163" cy="28575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Proxy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21919" y="1417638"/>
            <a:ext cx="1588294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AfterReturning advice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5972175" y="1417638"/>
            <a:ext cx="538163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Target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2372916" y="1993900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 flipH="1">
            <a:off x="2372916" y="3878660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3273029" y="3138091"/>
            <a:ext cx="131206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3271838" y="2211785"/>
            <a:ext cx="284083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H="1">
            <a:off x="3308747" y="2488010"/>
            <a:ext cx="2852738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H="1">
            <a:off x="3308748" y="3436938"/>
            <a:ext cx="134421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595812" y="3070226"/>
            <a:ext cx="242888" cy="43219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121003" y="2136776"/>
            <a:ext cx="242888" cy="43219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3068241" y="1917700"/>
            <a:ext cx="242888" cy="2006204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5031582" y="2451100"/>
            <a:ext cx="968535" cy="2308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900" i="1">
                <a:solidFill>
                  <a:schemeClr val="tx2"/>
                </a:solidFill>
              </a:rPr>
              <a:t>successful return</a:t>
            </a:r>
            <a:endParaRPr lang="en-US" sz="900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Returning Advice (3 of 3)</a:t>
            </a:r>
            <a:endParaRPr lang="en-GB" dirty="0"/>
          </a:p>
        </p:txBody>
      </p:sp>
      <p:sp>
        <p:nvSpPr>
          <p:cNvPr id="87347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312729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Audit all operations that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@Secret</a:t>
            </a:r>
            <a:r>
              <a:rPr lang="en-GB" dirty="0"/>
              <a:t>-annotated type</a:t>
            </a:r>
          </a:p>
          <a:p>
            <a:pPr lvl="1" eaLnBrk="1" hangingPunct="1"/>
            <a:r>
              <a:rPr lang="en-GB" dirty="0"/>
              <a:t>Here's an example of such an operation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This pointcut matches methods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@Secret</a:t>
            </a:r>
            <a:r>
              <a:rPr lang="en-GB" dirty="0"/>
              <a:t>-annotated return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This </a:t>
            </a:r>
            <a:r>
              <a:rPr lang="en-GB" i="1" dirty="0"/>
              <a:t>After</a:t>
            </a:r>
            <a:r>
              <a:rPr lang="en-GB" dirty="0"/>
              <a:t> </a:t>
            </a:r>
            <a:r>
              <a:rPr lang="en-GB" i="1" dirty="0"/>
              <a:t>Returning</a:t>
            </a:r>
            <a:r>
              <a:rPr lang="en-GB" dirty="0"/>
              <a:t> advice method audits the return value</a:t>
            </a:r>
          </a:p>
          <a:p>
            <a:pPr lvl="2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pointcut</a:t>
            </a:r>
            <a:r>
              <a:rPr lang="en-GB" dirty="0">
                <a:latin typeface="Lucida Console" pitchFamily="49" charset="0"/>
              </a:rPr>
              <a:t>  - </a:t>
            </a:r>
            <a:r>
              <a:rPr lang="en-GB" dirty="0"/>
              <a:t>specifies the pointcut</a:t>
            </a:r>
          </a:p>
          <a:p>
            <a:pPr lvl="2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returning</a:t>
            </a:r>
            <a:r>
              <a:rPr lang="en-GB" dirty="0">
                <a:latin typeface="Lucida Console" pitchFamily="49" charset="0"/>
              </a:rPr>
              <a:t> - </a:t>
            </a:r>
            <a:r>
              <a:rPr lang="en-GB" dirty="0"/>
              <a:t>gives access to the actual returned object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C8A4FD86-1783-4120-9D7A-16FAC64C83B3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1947069" y="1493044"/>
            <a:ext cx="6676231" cy="228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public @Secret String getMyPassword() { … }</a:t>
            </a:r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3477" name="Rectangle 5"/>
          <p:cNvSpPr>
            <a:spLocks noChangeArrowheads="1"/>
          </p:cNvSpPr>
          <p:nvPr/>
        </p:nvSpPr>
        <p:spPr bwMode="auto">
          <a:xfrm>
            <a:off x="1947069" y="2459832"/>
            <a:ext cx="6676231" cy="36433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@Pointcut("execution((@myannotationspackage.Secret *) *(..))")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methodReturningSecretValue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  <p:sp>
        <p:nvSpPr>
          <p:cNvPr id="873478" name="Rectangle 6"/>
          <p:cNvSpPr>
            <a:spLocks noChangeArrowheads="1"/>
          </p:cNvSpPr>
          <p:nvPr/>
        </p:nvSpPr>
        <p:spPr bwMode="auto">
          <a:xfrm>
            <a:off x="1947069" y="4000500"/>
            <a:ext cx="6676231" cy="8572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AfterReturning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pointcut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methodReturningSecretValue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()",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auditSecretReturnValue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("Method: "     +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jp.getSignature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+      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" returning: " +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7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6" grpId="0" animBg="1"/>
      <p:bldP spid="873477" grpId="0" animBg="1"/>
      <p:bldP spid="8734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Throwing Advice (1 of 3)</a:t>
            </a:r>
            <a:endParaRPr lang="en-GB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Annotate advice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@AfterThrowing</a:t>
            </a:r>
          </a:p>
          <a:p>
            <a:pPr lvl="1" eaLnBrk="1" hangingPunct="1"/>
            <a:r>
              <a:rPr lang="en-GB" dirty="0"/>
              <a:t>Proxy 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@AfterThrowing</a:t>
            </a:r>
            <a:r>
              <a:rPr lang="en-GB" dirty="0"/>
              <a:t> advice method if target method threw an exception</a:t>
            </a:r>
          </a:p>
          <a:p>
            <a:pPr lvl="1" eaLnBrk="1" hangingPunct="1"/>
            <a:r>
              <a:rPr lang="en-GB" dirty="0"/>
              <a:t>Gives access to exception object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2767F2D-0C7F-451F-9B79-0825F95DDACC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Throwing Advice (2 of 3)</a:t>
            </a:r>
            <a:endParaRPr lang="en-GB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2767F2D-0C7F-451F-9B79-0825F95DDAC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3184922" y="149185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4717256" y="149185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6249591" y="1491854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2921794" y="1327548"/>
            <a:ext cx="538163" cy="28575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Proxy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3921919" y="1327548"/>
            <a:ext cx="1588294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AfterThrowing advice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972175" y="1327548"/>
            <a:ext cx="538163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Target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2372916" y="1903810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H="1">
            <a:off x="2372916" y="3788570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3273029" y="3048001"/>
            <a:ext cx="131206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3271838" y="2121695"/>
            <a:ext cx="284083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3308747" y="2397920"/>
            <a:ext cx="2852738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>
            <a:off x="3308748" y="3346848"/>
            <a:ext cx="134421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4595812" y="2980136"/>
            <a:ext cx="242888" cy="43219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121003" y="2046686"/>
            <a:ext cx="242888" cy="43219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3068241" y="1827610"/>
            <a:ext cx="242888" cy="2006204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5445919" y="2361010"/>
            <a:ext cx="635110" cy="2308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900" i="1">
                <a:solidFill>
                  <a:schemeClr val="tx2"/>
                </a:solidFill>
              </a:rPr>
              <a:t>exception</a:t>
            </a:r>
            <a:endParaRPr lang="en-US" sz="9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2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Throwing Advice (3 of 3)</a:t>
            </a:r>
            <a:endParaRPr lang="en-GB" dirty="0"/>
          </a:p>
        </p:txBody>
      </p:sp>
      <p:sp>
        <p:nvSpPr>
          <p:cNvPr id="877571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164297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GB" dirty="0"/>
              <a:t>Log all operations that throw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Here's an example of such an operation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This pointcut matches methods any methods, not very interesting!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This </a:t>
            </a:r>
            <a:r>
              <a:rPr lang="en-GB" i="1" dirty="0"/>
              <a:t>After Throwing </a:t>
            </a:r>
            <a:r>
              <a:rPr lang="en-GB" dirty="0"/>
              <a:t>advice method logs the exception</a:t>
            </a:r>
          </a:p>
          <a:p>
            <a:pPr lvl="2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pointcut</a:t>
            </a:r>
            <a:r>
              <a:rPr lang="en-GB" dirty="0">
                <a:latin typeface="Lucida Console" pitchFamily="49" charset="0"/>
              </a:rPr>
              <a:t> - </a:t>
            </a:r>
            <a:r>
              <a:rPr lang="en-GB" dirty="0"/>
              <a:t>specifies the pointcut</a:t>
            </a:r>
          </a:p>
          <a:p>
            <a:pPr lvl="2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GB" dirty="0">
                <a:latin typeface="Lucida Console" pitchFamily="49" charset="0"/>
              </a:rPr>
              <a:t> - </a:t>
            </a:r>
            <a:r>
              <a:rPr lang="en-GB" dirty="0"/>
              <a:t>gives access to exception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FBEC3CEB-A35E-445B-BD63-55F465F5B4B9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1947069" y="1454944"/>
            <a:ext cx="6676231" cy="228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public void writeSomeDataToFile() throws IOException { … }</a:t>
            </a:r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1947069" y="2288382"/>
            <a:ext cx="6676231" cy="36433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@Pointcut("execution(*(..))")</a:t>
            </a: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public void anyMethod() {}</a:t>
            </a: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auto">
          <a:xfrm>
            <a:off x="1947069" y="3968750"/>
            <a:ext cx="6676231" cy="889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AfterThrowing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pointcut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()",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="ex")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logIOException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("Method: "     +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jp.getSignature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+      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" exception: " +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257802" y="4011612"/>
            <a:ext cx="1594247" cy="261938"/>
            <a:chOff x="3456" y="3284"/>
            <a:chExt cx="1339" cy="220"/>
          </a:xfrm>
        </p:grpSpPr>
        <p:sp>
          <p:nvSpPr>
            <p:cNvPr id="17417" name="Freeform 9"/>
            <p:cNvSpPr>
              <a:spLocks/>
            </p:cNvSpPr>
            <p:nvPr/>
          </p:nvSpPr>
          <p:spPr bwMode="auto">
            <a:xfrm>
              <a:off x="3456" y="3342"/>
              <a:ext cx="204" cy="162"/>
            </a:xfrm>
            <a:custGeom>
              <a:avLst/>
              <a:gdLst>
                <a:gd name="T0" fmla="*/ 204 w 204"/>
                <a:gd name="T1" fmla="*/ 0 h 162"/>
                <a:gd name="T2" fmla="*/ 0 w 204"/>
                <a:gd name="T3" fmla="*/ 0 h 162"/>
                <a:gd name="T4" fmla="*/ 0 w 204"/>
                <a:gd name="T5" fmla="*/ 162 h 162"/>
                <a:gd name="T6" fmla="*/ 0 60000 65536"/>
                <a:gd name="T7" fmla="*/ 0 60000 65536"/>
                <a:gd name="T8" fmla="*/ 0 60000 65536"/>
                <a:gd name="T9" fmla="*/ 0 w 204"/>
                <a:gd name="T10" fmla="*/ 0 h 162"/>
                <a:gd name="T11" fmla="*/ 204 w 204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162">
                  <a:moveTo>
                    <a:pt x="204" y="0"/>
                  </a:moveTo>
                  <a:lnTo>
                    <a:pt x="0" y="0"/>
                  </a:lnTo>
                  <a:lnTo>
                    <a:pt x="0" y="162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GB" sz="1350"/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3638" y="3284"/>
              <a:ext cx="1157" cy="1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GB" sz="900">
                  <a:solidFill>
                    <a:schemeClr val="hlink"/>
                  </a:solidFill>
                </a:rPr>
                <a:t>Type of arg acts as a filter</a:t>
              </a:r>
              <a:endParaRPr lang="en-US" sz="90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7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2" grpId="0" animBg="1"/>
      <p:bldP spid="877573" grpId="0" animBg="1"/>
      <p:bldP spid="8775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Advice (1 of 2)</a:t>
            </a:r>
            <a:endParaRPr lang="en-GB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Annotate advice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@After</a:t>
            </a:r>
          </a:p>
          <a:p>
            <a:pPr lvl="1" eaLnBrk="1" hangingPunct="1"/>
            <a:r>
              <a:rPr lang="en-GB" dirty="0"/>
              <a:t>Proxy 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@After</a:t>
            </a:r>
            <a:r>
              <a:rPr lang="en-GB" dirty="0"/>
              <a:t> advice method after target method ends (whether the method returned normally or threw an exception)</a:t>
            </a:r>
          </a:p>
          <a:p>
            <a:pPr lvl="1" eaLnBrk="1" hangingPunct="1"/>
            <a:r>
              <a:rPr lang="en-GB" dirty="0"/>
              <a:t>Note: you cannot access return-object or exception-object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5814BD29-C5AC-4260-ABD0-AA7C0264813E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More on Pointcut Expressions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Pointcut designators </a:t>
            </a:r>
            <a:r>
              <a:rPr lang="en-GB" dirty="0" err="1"/>
              <a:t>wrt</a:t>
            </a:r>
            <a:r>
              <a:rPr lang="en-GB" dirty="0"/>
              <a:t> target</a:t>
            </a:r>
          </a:p>
          <a:p>
            <a:r>
              <a:rPr lang="en-GB" dirty="0"/>
              <a:t>Pointcut designators </a:t>
            </a:r>
            <a:r>
              <a:rPr lang="en-GB" dirty="0" err="1"/>
              <a:t>wrt</a:t>
            </a:r>
            <a:r>
              <a:rPr lang="en-GB" dirty="0"/>
              <a:t> source</a:t>
            </a:r>
          </a:p>
          <a:p>
            <a:r>
              <a:rPr lang="en-GB" dirty="0"/>
              <a:t>Accessing arguments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Argument binding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960F504-71B3-4C60-BDDA-740D5266B98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Advice (2 of 2)</a:t>
            </a:r>
            <a:endParaRPr lang="en-GB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5814BD29-C5AC-4260-ABD0-AA7C0264813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3184922" y="1515666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4717256" y="1515666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6249591" y="1515666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2921794" y="1351360"/>
            <a:ext cx="538163" cy="28575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Proxy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3921919" y="1351360"/>
            <a:ext cx="1588294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After advice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972175" y="1351360"/>
            <a:ext cx="538163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Target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2372916" y="1927622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>
            <a:off x="2372916" y="3812382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3273029" y="3071813"/>
            <a:ext cx="131206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3271838" y="2145507"/>
            <a:ext cx="2840831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H="1">
            <a:off x="3308747" y="2421732"/>
            <a:ext cx="2852738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H="1">
            <a:off x="3308748" y="3370660"/>
            <a:ext cx="134421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4595812" y="3003948"/>
            <a:ext cx="242888" cy="43219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121003" y="2070498"/>
            <a:ext cx="242888" cy="43219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3068241" y="1851422"/>
            <a:ext cx="242888" cy="2006204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4810125" y="2384822"/>
            <a:ext cx="1130438" cy="2308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900" i="1">
                <a:solidFill>
                  <a:schemeClr val="tx2"/>
                </a:solidFill>
              </a:rPr>
              <a:t>success or exception</a:t>
            </a:r>
            <a:endParaRPr lang="en-US" sz="900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5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Around Advice (1 of 3)</a:t>
            </a:r>
            <a:endParaRPr lang="en-GB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Annotate advice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@Around</a:t>
            </a:r>
          </a:p>
          <a:p>
            <a:pPr lvl="1"/>
            <a:r>
              <a:rPr lang="en-GB" dirty="0"/>
              <a:t>Most complex (and powerful) type of advice</a:t>
            </a:r>
          </a:p>
          <a:p>
            <a:pPr lvl="1"/>
            <a:r>
              <a:rPr lang="en-GB" dirty="0"/>
              <a:t>Executes around target method</a:t>
            </a:r>
          </a:p>
          <a:p>
            <a:pPr lvl="1"/>
            <a:r>
              <a:rPr lang="en-GB" dirty="0"/>
              <a:t>Useful for transactions, caching, etc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5814BD29-C5AC-4260-ABD0-AA7C0264813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6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Around Advice (2 of 3)</a:t>
            </a:r>
            <a:endParaRPr lang="en-GB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C208CFEA-F8BD-421B-AFAF-091948B51EB4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3184922" y="1470025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717256" y="1470025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6249591" y="1470025"/>
            <a:ext cx="0" cy="270271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921794" y="1305719"/>
            <a:ext cx="538163" cy="28575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Proxy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921919" y="1305719"/>
            <a:ext cx="1588294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Around advice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5972175" y="1305719"/>
            <a:ext cx="538163" cy="28575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050">
                <a:solidFill>
                  <a:schemeClr val="tx2"/>
                </a:solidFill>
              </a:rPr>
              <a:t>Target</a:t>
            </a:r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2372916" y="1881981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>
            <a:off x="2372916" y="3766741"/>
            <a:ext cx="69175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3273029" y="2033191"/>
            <a:ext cx="1312069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4786313" y="2328466"/>
            <a:ext cx="132635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H="1">
            <a:off x="4837510" y="2904728"/>
            <a:ext cx="132397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>
            <a:off x="3308748" y="3325019"/>
            <a:ext cx="134421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4595812" y="1965325"/>
            <a:ext cx="242888" cy="1425179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121003" y="2260600"/>
            <a:ext cx="242888" cy="717947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3068241" y="1805781"/>
            <a:ext cx="242888" cy="2006204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Around Advice (3 of 3)</a:t>
            </a:r>
            <a:endParaRPr lang="en-GB" dirty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433379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Time how long operations take</a:t>
            </a:r>
          </a:p>
          <a:p>
            <a:pPr lvl="1" eaLnBrk="1" hangingPunct="1"/>
            <a:r>
              <a:rPr lang="en-GB" dirty="0"/>
              <a:t>Here's an example of an operation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This pointcut matches any methods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This </a:t>
            </a:r>
            <a:r>
              <a:rPr lang="en-GB" i="1" dirty="0"/>
              <a:t>Around</a:t>
            </a:r>
            <a:r>
              <a:rPr lang="en-GB" dirty="0"/>
              <a:t> advice method times the operation</a:t>
            </a:r>
          </a:p>
          <a:p>
            <a:pPr lvl="2" eaLnBrk="1" hangingPunct="1"/>
            <a:r>
              <a:rPr lang="en-GB" dirty="0"/>
              <a:t>The advice method must take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ProceedingJoinPoint</a:t>
            </a:r>
            <a:r>
              <a:rPr lang="en-GB" dirty="0"/>
              <a:t> </a:t>
            </a:r>
            <a:r>
              <a:rPr lang="en-GB" dirty="0" err="1"/>
              <a:t>arg</a:t>
            </a:r>
            <a:endParaRPr lang="en-GB" dirty="0"/>
          </a:p>
          <a:p>
            <a:pPr lvl="2" eaLnBrk="1" hangingPunct="1"/>
            <a:r>
              <a:rPr lang="en-GB" dirty="0"/>
              <a:t>Call its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proceed()</a:t>
            </a:r>
            <a:r>
              <a:rPr lang="en-GB" dirty="0"/>
              <a:t> to invoke target method</a:t>
            </a:r>
          </a:p>
          <a:p>
            <a:pPr lvl="2" eaLnBrk="1" hangingPunct="1"/>
            <a:endParaRPr lang="en-GB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534703F2-CABE-48D8-AD2E-782C768F5E2A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1947069" y="1433846"/>
            <a:ext cx="6676231" cy="228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public String doSomething(int someParam, String anotherParam) { … }</a:t>
            </a:r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3718" name="Rectangle 6"/>
          <p:cNvSpPr>
            <a:spLocks noChangeArrowheads="1"/>
          </p:cNvSpPr>
          <p:nvPr/>
        </p:nvSpPr>
        <p:spPr bwMode="auto">
          <a:xfrm>
            <a:off x="1947069" y="3970184"/>
            <a:ext cx="6676231" cy="10572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@Around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Object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ProceedingJoinPoint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pjp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Start timer.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pjp.proceed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Stop timer.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3719" name="Rectangle 7"/>
          <p:cNvSpPr>
            <a:spLocks noChangeArrowheads="1"/>
          </p:cNvSpPr>
          <p:nvPr/>
        </p:nvSpPr>
        <p:spPr bwMode="auto">
          <a:xfrm>
            <a:off x="1947069" y="2299034"/>
            <a:ext cx="6676231" cy="36433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@Pointcut("execution(* *(..))")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8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8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8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 animBg="1"/>
      <p:bldP spid="883718" grpId="0" animBg="1"/>
      <p:bldP spid="8837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 dirty="0"/>
              <a:t>3. Introductions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Introduction </a:t>
            </a:r>
            <a:r>
              <a:rPr lang="en-GB" dirty="0">
                <a:sym typeface="Wingdings" pitchFamily="2" charset="2"/>
              </a:rPr>
              <a:t></a:t>
            </a:r>
            <a:endParaRPr lang="en-US" dirty="0"/>
          </a:p>
          <a:p>
            <a:pPr eaLnBrk="1" hangingPunct="1"/>
            <a:r>
              <a:rPr lang="en-GB" dirty="0"/>
              <a:t>Defining an introduction interface</a:t>
            </a:r>
          </a:p>
          <a:p>
            <a:pPr eaLnBrk="1" hangingPunct="1"/>
            <a:r>
              <a:rPr lang="en-GB" dirty="0"/>
              <a:t>Implementing the introduction mix-in</a:t>
            </a:r>
            <a:r>
              <a:rPr lang="en-US" dirty="0"/>
              <a:t> </a:t>
            </a:r>
          </a:p>
          <a:p>
            <a:pPr eaLnBrk="1" hangingPunct="1"/>
            <a:r>
              <a:rPr lang="en-GB" dirty="0"/>
              <a:t>Creating the mix-in aspect</a:t>
            </a:r>
          </a:p>
          <a:p>
            <a:pPr eaLnBrk="1" hangingPunct="1"/>
            <a:r>
              <a:rPr lang="en-GB" dirty="0"/>
              <a:t>Testing introductions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6C6E74D-B2F5-4FA8-9305-F48C0E9953C9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Introduction </a:t>
            </a:r>
            <a:r>
              <a:rPr lang="en-GB">
                <a:sym typeface="Wingdings" pitchFamily="2" charset="2"/>
              </a:rPr>
              <a:t>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Introductions are an important part of Spring AOP</a:t>
            </a:r>
          </a:p>
          <a:p>
            <a:pPr lvl="1" eaLnBrk="1" hangingPunct="1"/>
            <a:r>
              <a:rPr lang="en-GB" dirty="0"/>
              <a:t>Enable you to add new functionality to an existing class</a:t>
            </a:r>
          </a:p>
          <a:p>
            <a:pPr lvl="1" eaLnBrk="1" hangingPunct="1"/>
            <a:r>
              <a:rPr lang="en-GB" dirty="0"/>
              <a:t>… by introducing any interface to an existing class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Useful for adding cross-cutting behaviour</a:t>
            </a:r>
          </a:p>
          <a:p>
            <a:pPr lvl="1" eaLnBrk="1" hangingPunct="1"/>
            <a:r>
              <a:rPr lang="en-GB" dirty="0"/>
              <a:t>Where it would be infeasible for objects to inherit the functionality from a base class</a:t>
            </a:r>
          </a:p>
          <a:p>
            <a:pPr lvl="1" eaLnBrk="1" hangingPunct="1"/>
            <a:r>
              <a:rPr lang="en-GB" dirty="0"/>
              <a:t>… because Java doesn't allow multiple inheritance</a:t>
            </a:r>
          </a:p>
          <a:p>
            <a:pPr lvl="1" eaLnBrk="1" hangingPunct="1"/>
            <a:r>
              <a:rPr lang="en-GB" dirty="0"/>
              <a:t>… and you don't want to implement the behaviour in each class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7010338B-FBEA-44C7-BEED-96FCA769665F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an Introduction Interface</a:t>
            </a:r>
            <a:endParaRPr lang="en-GB" sz="1650"/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Step 1: Define an interface </a:t>
            </a:r>
          </a:p>
          <a:p>
            <a:pPr lvl="1" eaLnBrk="1" hangingPunct="1"/>
            <a:r>
              <a:rPr lang="en-GB" dirty="0"/>
              <a:t>Describes the functionality you want to introduce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Example: </a:t>
            </a:r>
          </a:p>
          <a:p>
            <a:pPr lvl="1" eaLnBrk="1" hangingPunct="1"/>
            <a:r>
              <a:rPr lang="en-GB" dirty="0"/>
              <a:t>Define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CallTracker</a:t>
            </a:r>
            <a:r>
              <a:rPr lang="en-GB" dirty="0"/>
              <a:t> interface that tracks normal/failing method calls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F9C8D0C-45B6-4146-81DC-C0623FD21CA5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1553766" y="3044826"/>
            <a:ext cx="7133033" cy="106430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CallTracker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markNormal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markFailing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countNormalCalls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countFailingCalls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describe();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C6A56-AA17-9FC0-99FB-3EBAC05DBDFD}"/>
              </a:ext>
            </a:extLst>
          </p:cNvPr>
          <p:cNvSpPr txBox="1"/>
          <p:nvPr/>
        </p:nvSpPr>
        <p:spPr>
          <a:xfrm>
            <a:off x="7008243" y="3832048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CallTracker.java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Implementing the Introduction Mix-In</a:t>
            </a:r>
            <a:endParaRPr lang="en-GB" sz="1650"/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Step 2: Implement the introduction</a:t>
            </a:r>
          </a:p>
          <a:p>
            <a:pPr lvl="1" eaLnBrk="1" hangingPunct="1"/>
            <a:r>
              <a:rPr lang="en-GB" dirty="0"/>
              <a:t>This is often referred to as a "mix-in"</a:t>
            </a:r>
          </a:p>
          <a:p>
            <a:pPr eaLnBrk="1" hangingPunct="1"/>
            <a:r>
              <a:rPr lang="en-GB" dirty="0"/>
              <a:t>Example - define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CallTrackerImpl</a:t>
            </a:r>
            <a:r>
              <a:rPr lang="en-GB" dirty="0"/>
              <a:t> class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093A252-AF9F-4CF3-9923-2EF0E0CC00C2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885764" name="Rectangle 4"/>
          <p:cNvSpPr>
            <a:spLocks noChangeArrowheads="1"/>
          </p:cNvSpPr>
          <p:nvPr/>
        </p:nvSpPr>
        <p:spPr bwMode="auto">
          <a:xfrm>
            <a:off x="1553766" y="1999456"/>
            <a:ext cx="7138784" cy="2896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CallTrackerImpl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CallTracker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failingCalls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markNormal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++;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markFailing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failingCalls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++;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countNormalCalls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 {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countFailingCalls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failingCalls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describe() {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CallTrackerImpl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" +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 normal calls="   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 failing calls="  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failingCalls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E611C-025F-876A-D3AA-53E5C12CD285}"/>
              </a:ext>
            </a:extLst>
          </p:cNvPr>
          <p:cNvSpPr txBox="1"/>
          <p:nvPr/>
        </p:nvSpPr>
        <p:spPr>
          <a:xfrm>
            <a:off x="6636346" y="4617916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CallTrackerImpl.java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the Mix-In Aspect (1 of 2)</a:t>
            </a:r>
          </a:p>
        </p:txBody>
      </p:sp>
      <p:sp>
        <p:nvSpPr>
          <p:cNvPr id="25604" name="Rectangle 3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Step 3a: Define an aspect class to apply the mix-in</a:t>
            </a:r>
          </a:p>
          <a:p>
            <a:pPr lvl="1" eaLnBrk="1" hangingPunct="1"/>
            <a:r>
              <a:rPr lang="en-GB" dirty="0"/>
              <a:t>Define a mix-in field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@DeclareParents</a:t>
            </a:r>
          </a:p>
          <a:p>
            <a:pPr lvl="2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Lucida Console" pitchFamily="49" charset="0"/>
              </a:rPr>
              <a:t>       – </a:t>
            </a:r>
            <a:r>
              <a:rPr lang="en-GB" dirty="0"/>
              <a:t>The types of target class to apply the mix-in to</a:t>
            </a:r>
          </a:p>
          <a:p>
            <a:pPr lvl="2"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defaultImpl</a:t>
            </a:r>
            <a:r>
              <a:rPr lang="en-GB" dirty="0">
                <a:latin typeface="Lucida Console" pitchFamily="49" charset="0"/>
              </a:rPr>
              <a:t> – </a:t>
            </a:r>
            <a:r>
              <a:rPr lang="en-GB" dirty="0"/>
              <a:t>Concrete implementation type of the mix-in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8D97B3ED-868F-427C-8347-91C8FD536483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820273" name="Rectangle 49"/>
          <p:cNvSpPr>
            <a:spLocks noChangeArrowheads="1"/>
          </p:cNvSpPr>
          <p:nvPr/>
        </p:nvSpPr>
        <p:spPr bwMode="auto">
          <a:xfrm>
            <a:off x="1553766" y="2294091"/>
            <a:ext cx="7133033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CallTrackerAspect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@DeclareParents(value="mypackage.*",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defaultImpl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CallTrackerImpl.class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 Plus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pointcuts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and advice methods, see next slide…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98726-623C-4887-9A14-DCAB4583529E}"/>
              </a:ext>
            </a:extLst>
          </p:cNvPr>
          <p:cNvSpPr txBox="1"/>
          <p:nvPr/>
        </p:nvSpPr>
        <p:spPr>
          <a:xfrm>
            <a:off x="6450397" y="3478086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CallTrackerAspect.java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the Mix-In Aspect (2 of 2)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Step 3b: Define an aspect class to apply the mix-in</a:t>
            </a:r>
          </a:p>
          <a:p>
            <a:pPr lvl="1" eaLnBrk="1" hangingPunct="1"/>
            <a:r>
              <a:rPr lang="en-GB" dirty="0"/>
              <a:t>Define pointcuts and advice methods in the aspect class</a:t>
            </a:r>
            <a:endParaRPr lang="en-GB" dirty="0">
              <a:latin typeface="Lucida Console" pitchFamily="49" charset="0"/>
            </a:endParaRPr>
          </a:p>
          <a:p>
            <a:pPr lvl="2" eaLnBrk="1" hangingPunct="1"/>
            <a:r>
              <a:rPr lang="en-GB" dirty="0"/>
              <a:t>E.g. a pointcut that matches all calls on beans in our package</a:t>
            </a:r>
          </a:p>
          <a:p>
            <a:pPr lvl="2" eaLnBrk="1" hangingPunct="1"/>
            <a:r>
              <a:rPr lang="en-GB" dirty="0"/>
              <a:t>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AfterReturning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AfterThrowing</a:t>
            </a:r>
            <a:r>
              <a:rPr lang="en-GB" dirty="0"/>
              <a:t> advice methods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D7F0B75B-9D6D-4700-AC17-76E0BCA5004D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auto">
          <a:xfrm>
            <a:off x="1553766" y="2246667"/>
            <a:ext cx="7133033" cy="272913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CallTrackerAspect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Mix-in declaration, as per previous slide.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@Pointcut("execution(*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.*.*(..))")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AfterReturning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(pointcut="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this(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theProxyObj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trackNormalCall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theProxyObj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theProxyObj.markNormal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AfterThrowing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(pointcut="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this(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theProxyObj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)", throwing="t")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trackFailingCall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theProxyObj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Throwable 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theProxyObj.markFailing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042F5-088E-6D21-354A-B1C850107695}"/>
              </a:ext>
            </a:extLst>
          </p:cNvPr>
          <p:cNvSpPr txBox="1"/>
          <p:nvPr/>
        </p:nvSpPr>
        <p:spPr>
          <a:xfrm>
            <a:off x="6450397" y="4697287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CallTrackerAspect.java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Pointcut Designators </a:t>
            </a:r>
            <a:r>
              <a:rPr lang="en-GB" dirty="0" err="1"/>
              <a:t>wrt</a:t>
            </a:r>
            <a:r>
              <a:rPr lang="en-GB" dirty="0"/>
              <a:t> Target</a:t>
            </a:r>
            <a:endParaRPr lang="en-GB" sz="2100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60913"/>
            <a:ext cx="390525" cy="342900"/>
          </a:xfrm>
          <a:noFill/>
        </p:spPr>
        <p:txBody>
          <a:bodyPr/>
          <a:lstStyle/>
          <a:p>
            <a:fld id="{98F67C72-78F7-428D-ADBE-18ADFE18A68C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530350" y="650679"/>
            <a:ext cx="6936581" cy="210740"/>
            <a:chOff x="-97" y="635"/>
            <a:chExt cx="5826" cy="177"/>
          </a:xfrm>
        </p:grpSpPr>
        <p:sp>
          <p:nvSpPr>
            <p:cNvPr id="6177" name="Text Box 4"/>
            <p:cNvSpPr txBox="1">
              <a:spLocks noChangeArrowheads="1"/>
            </p:cNvSpPr>
            <p:nvPr/>
          </p:nvSpPr>
          <p:spPr bwMode="auto">
            <a:xfrm>
              <a:off x="-97" y="635"/>
              <a:ext cx="776" cy="1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050" dirty="0">
                  <a:solidFill>
                    <a:srgbClr val="0070C0"/>
                  </a:solidFill>
                </a:rPr>
                <a:t>Designator</a:t>
              </a:r>
            </a:p>
          </p:txBody>
        </p:sp>
        <p:sp>
          <p:nvSpPr>
            <p:cNvPr id="6178" name="Text Box 5"/>
            <p:cNvSpPr txBox="1">
              <a:spLocks noChangeArrowheads="1"/>
            </p:cNvSpPr>
            <p:nvPr/>
          </p:nvSpPr>
          <p:spPr bwMode="auto">
            <a:xfrm>
              <a:off x="843" y="635"/>
              <a:ext cx="4121" cy="1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050">
                  <a:solidFill>
                    <a:srgbClr val="0070C0"/>
                  </a:solidFill>
                </a:rPr>
                <a:t>Description</a:t>
              </a:r>
            </a:p>
          </p:txBody>
        </p:sp>
        <p:sp>
          <p:nvSpPr>
            <p:cNvPr id="6179" name="Text Box 54"/>
            <p:cNvSpPr txBox="1">
              <a:spLocks noChangeArrowheads="1"/>
            </p:cNvSpPr>
            <p:nvPr/>
          </p:nvSpPr>
          <p:spPr bwMode="auto">
            <a:xfrm>
              <a:off x="4963" y="635"/>
              <a:ext cx="766" cy="1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050" dirty="0">
                  <a:solidFill>
                    <a:srgbClr val="0070C0"/>
                  </a:solidFill>
                </a:rPr>
                <a:t>Wildcards?</a:t>
              </a:r>
            </a:p>
          </p:txBody>
        </p:sp>
      </p:grpSp>
      <p:sp>
        <p:nvSpPr>
          <p:cNvPr id="6174" name="Text Box 9"/>
          <p:cNvSpPr txBox="1">
            <a:spLocks noChangeArrowheads="1"/>
          </p:cNvSpPr>
          <p:nvPr/>
        </p:nvSpPr>
        <p:spPr bwMode="auto">
          <a:xfrm>
            <a:off x="2649537" y="892374"/>
            <a:ext cx="4906566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execution of methods. This is the most commonly used pointcut expression. </a:t>
            </a:r>
          </a:p>
          <a:p>
            <a:r>
              <a:rPr lang="en-GB" sz="900">
                <a:solidFill>
                  <a:schemeClr val="tx2"/>
                </a:solidFill>
              </a:rPr>
              <a:t>You can specify the visibility, annotations, return type, package, class name, method name, argument types, and exceptions. </a:t>
            </a:r>
          </a:p>
        </p:txBody>
      </p:sp>
      <p:sp>
        <p:nvSpPr>
          <p:cNvPr id="6175" name="Text Box 8"/>
          <p:cNvSpPr txBox="1">
            <a:spLocks noChangeArrowheads="1"/>
          </p:cNvSpPr>
          <p:nvPr/>
        </p:nvSpPr>
        <p:spPr bwMode="auto">
          <a:xfrm>
            <a:off x="1540042" y="892374"/>
            <a:ext cx="1094017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endParaRPr lang="en-GB" sz="9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76" name="Text Box 55"/>
          <p:cNvSpPr txBox="1">
            <a:spLocks noChangeArrowheads="1"/>
          </p:cNvSpPr>
          <p:nvPr/>
        </p:nvSpPr>
        <p:spPr bwMode="auto">
          <a:xfrm>
            <a:off x="7576344" y="892374"/>
            <a:ext cx="912019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Lucida Console" pitchFamily="49" charset="0"/>
              </a:rPr>
              <a:t>*  ..</a:t>
            </a:r>
            <a:endParaRPr lang="en-GB" sz="9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6171" name="Text Box 23"/>
          <p:cNvSpPr txBox="1">
            <a:spLocks noChangeArrowheads="1"/>
          </p:cNvSpPr>
          <p:nvPr/>
        </p:nvSpPr>
        <p:spPr bwMode="auto">
          <a:xfrm>
            <a:off x="1531708" y="2082999"/>
            <a:ext cx="1094017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</a:p>
        </p:txBody>
      </p:sp>
      <p:sp>
        <p:nvSpPr>
          <p:cNvPr id="6172" name="Text Box 24"/>
          <p:cNvSpPr txBox="1">
            <a:spLocks noChangeArrowheads="1"/>
          </p:cNvSpPr>
          <p:nvPr/>
        </p:nvSpPr>
        <p:spPr bwMode="auto">
          <a:xfrm>
            <a:off x="2649538" y="2082999"/>
            <a:ext cx="4906566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on beans that have the specified annotation. Typically used for binding.</a:t>
            </a:r>
            <a:br>
              <a:rPr lang="en-GB" sz="900">
                <a:solidFill>
                  <a:schemeClr val="tx2"/>
                </a:solidFill>
              </a:rPr>
            </a:br>
            <a:endParaRPr lang="en-GB" sz="450">
              <a:solidFill>
                <a:schemeClr val="tx2"/>
              </a:solidFill>
            </a:endParaRPr>
          </a:p>
          <a:p>
            <a:r>
              <a:rPr lang="en-GB" sz="900">
                <a:solidFill>
                  <a:schemeClr val="tx2"/>
                </a:solidFill>
              </a:rPr>
              <a:t>E.g. @target(org.springframework.transaction.annotation.Transactional) matches calls on any beans that are annotated with @Transactional.</a:t>
            </a:r>
          </a:p>
        </p:txBody>
      </p:sp>
      <p:sp>
        <p:nvSpPr>
          <p:cNvPr id="6173" name="Text Box 56"/>
          <p:cNvSpPr txBox="1">
            <a:spLocks noChangeArrowheads="1"/>
          </p:cNvSpPr>
          <p:nvPr/>
        </p:nvSpPr>
        <p:spPr bwMode="auto">
          <a:xfrm>
            <a:off x="7576344" y="2082999"/>
            <a:ext cx="912019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</a:rPr>
              <a:t>(no)</a:t>
            </a:r>
            <a:endParaRPr lang="en-GB" sz="900">
              <a:solidFill>
                <a:schemeClr val="tx2"/>
              </a:solidFill>
            </a:endParaRPr>
          </a:p>
        </p:txBody>
      </p:sp>
      <p:sp>
        <p:nvSpPr>
          <p:cNvPr id="6168" name="Text Box 28"/>
          <p:cNvSpPr txBox="1">
            <a:spLocks noChangeArrowheads="1"/>
          </p:cNvSpPr>
          <p:nvPr/>
        </p:nvSpPr>
        <p:spPr bwMode="auto">
          <a:xfrm>
            <a:off x="1531708" y="3265290"/>
            <a:ext cx="1094017" cy="567928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@annotation</a:t>
            </a:r>
            <a:endParaRPr lang="en-GB" sz="9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69" name="Text Box 29"/>
          <p:cNvSpPr txBox="1">
            <a:spLocks noChangeArrowheads="1"/>
          </p:cNvSpPr>
          <p:nvPr/>
        </p:nvSpPr>
        <p:spPr bwMode="auto">
          <a:xfrm>
            <a:off x="2641203" y="3265290"/>
            <a:ext cx="4906566" cy="567928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on methods that have the specified annotation. </a:t>
            </a:r>
            <a:br>
              <a:rPr lang="en-GB" sz="900">
                <a:solidFill>
                  <a:schemeClr val="tx2"/>
                </a:solidFill>
              </a:rPr>
            </a:br>
            <a:r>
              <a:rPr lang="en-GB" sz="450">
                <a:solidFill>
                  <a:schemeClr val="tx2"/>
                </a:solidFill>
              </a:rPr>
              <a:t> </a:t>
            </a:r>
          </a:p>
          <a:p>
            <a:r>
              <a:rPr lang="en-GB" sz="900">
                <a:solidFill>
                  <a:schemeClr val="tx2"/>
                </a:solidFill>
              </a:rPr>
              <a:t>E.g. @annotation(org.springframework.transaction.annotation.Transactional) matches calls to any methods that are annotated with @Transactional.</a:t>
            </a:r>
          </a:p>
        </p:txBody>
      </p:sp>
      <p:sp>
        <p:nvSpPr>
          <p:cNvPr id="6170" name="Text Box 57"/>
          <p:cNvSpPr txBox="1">
            <a:spLocks noChangeArrowheads="1"/>
          </p:cNvSpPr>
          <p:nvPr/>
        </p:nvSpPr>
        <p:spPr bwMode="auto">
          <a:xfrm>
            <a:off x="7576344" y="3265290"/>
            <a:ext cx="912019" cy="567928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</a:rPr>
              <a:t>(no)</a:t>
            </a:r>
            <a:endParaRPr lang="en-GB" sz="900">
              <a:solidFill>
                <a:schemeClr val="tx2"/>
              </a:solidFill>
            </a:endParaRPr>
          </a:p>
        </p:txBody>
      </p:sp>
      <p:sp>
        <p:nvSpPr>
          <p:cNvPr id="6165" name="Text Box 45"/>
          <p:cNvSpPr txBox="1">
            <a:spLocks noChangeArrowheads="1"/>
          </p:cNvSpPr>
          <p:nvPr/>
        </p:nvSpPr>
        <p:spPr bwMode="auto">
          <a:xfrm>
            <a:off x="1534928" y="4452342"/>
            <a:ext cx="1094017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@args</a:t>
            </a:r>
            <a:endParaRPr lang="en-GB" sz="9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66" name="Text Box 46"/>
          <p:cNvSpPr txBox="1">
            <a:spLocks noChangeArrowheads="1"/>
          </p:cNvSpPr>
          <p:nvPr/>
        </p:nvSpPr>
        <p:spPr bwMode="auto">
          <a:xfrm>
            <a:off x="2644423" y="4452342"/>
            <a:ext cx="4906566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that are called with the specified annotated arguments. </a:t>
            </a:r>
            <a:endParaRPr lang="en-GB" sz="900" u="sng">
              <a:solidFill>
                <a:schemeClr val="tx2"/>
              </a:solidFill>
            </a:endParaRPr>
          </a:p>
          <a:p>
            <a:r>
              <a:rPr lang="en-GB" sz="450">
                <a:solidFill>
                  <a:schemeClr val="tx2"/>
                </a:solidFill>
              </a:rPr>
              <a:t> </a:t>
            </a:r>
          </a:p>
          <a:p>
            <a:r>
              <a:rPr lang="en-GB" sz="900">
                <a:solidFill>
                  <a:schemeClr val="tx2"/>
                </a:solidFill>
              </a:rPr>
              <a:t>E.g. @args(MyAnn1, .., MyAnn2) matches calls that receive a @MyAnn1-annotated first argument, a @MyAnn2-annotated last argument, and anything else in between.</a:t>
            </a:r>
          </a:p>
        </p:txBody>
      </p:sp>
      <p:sp>
        <p:nvSpPr>
          <p:cNvPr id="6167" name="Text Box 58"/>
          <p:cNvSpPr txBox="1">
            <a:spLocks noChangeArrowheads="1"/>
          </p:cNvSpPr>
          <p:nvPr/>
        </p:nvSpPr>
        <p:spPr bwMode="auto">
          <a:xfrm>
            <a:off x="7579564" y="4452342"/>
            <a:ext cx="912019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Lucida Console" pitchFamily="49" charset="0"/>
              </a:rPr>
              <a:t>..</a:t>
            </a:r>
            <a:endParaRPr lang="en-GB" sz="9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531708" y="1490067"/>
            <a:ext cx="1094017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en-GB" sz="9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2641203" y="1490067"/>
            <a:ext cx="4906566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on beans of the specified type. </a:t>
            </a:r>
            <a:br>
              <a:rPr lang="en-GB" sz="900">
                <a:solidFill>
                  <a:schemeClr val="tx2"/>
                </a:solidFill>
              </a:rPr>
            </a:br>
            <a:endParaRPr lang="en-GB" sz="450">
              <a:solidFill>
                <a:schemeClr val="tx2"/>
              </a:solidFill>
            </a:endParaRPr>
          </a:p>
          <a:p>
            <a:r>
              <a:rPr lang="en-GB" sz="900">
                <a:solidFill>
                  <a:schemeClr val="tx2"/>
                </a:solidFill>
              </a:rPr>
              <a:t>E.g. target(com.osl.AccountSvcImpl) matches calls on instances of AccountSvcImpl.</a:t>
            </a:r>
          </a:p>
        </p:txBody>
      </p:sp>
      <p:sp>
        <p:nvSpPr>
          <p:cNvPr id="6164" name="Text Box 59"/>
          <p:cNvSpPr txBox="1">
            <a:spLocks noChangeArrowheads="1"/>
          </p:cNvSpPr>
          <p:nvPr/>
        </p:nvSpPr>
        <p:spPr bwMode="auto">
          <a:xfrm>
            <a:off x="7576344" y="1490067"/>
            <a:ext cx="912019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</a:rPr>
              <a:t>(no)</a:t>
            </a:r>
            <a:endParaRPr lang="en-GB" sz="900">
              <a:solidFill>
                <a:schemeClr val="tx2"/>
              </a:solidFill>
            </a:endParaRPr>
          </a:p>
        </p:txBody>
      </p:sp>
      <p:sp>
        <p:nvSpPr>
          <p:cNvPr id="6159" name="Text Box 26"/>
          <p:cNvSpPr txBox="1">
            <a:spLocks noChangeArrowheads="1"/>
          </p:cNvSpPr>
          <p:nvPr/>
        </p:nvSpPr>
        <p:spPr bwMode="auto">
          <a:xfrm>
            <a:off x="1531708" y="2677121"/>
            <a:ext cx="1094017" cy="567928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</a:t>
            </a:r>
            <a:endParaRPr lang="en-GB" sz="9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60" name="Text Box 27"/>
          <p:cNvSpPr txBox="1">
            <a:spLocks noChangeArrowheads="1"/>
          </p:cNvSpPr>
          <p:nvPr/>
        </p:nvSpPr>
        <p:spPr bwMode="auto">
          <a:xfrm>
            <a:off x="2641203" y="2677121"/>
            <a:ext cx="4906566" cy="567928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on beans that have the specified id/name. Useful for vertical slicing.</a:t>
            </a:r>
            <a:endParaRPr lang="en-GB" sz="900" u="sng">
              <a:solidFill>
                <a:schemeClr val="tx2"/>
              </a:solidFill>
            </a:endParaRPr>
          </a:p>
          <a:p>
            <a:endParaRPr lang="en-GB" sz="450">
              <a:solidFill>
                <a:schemeClr val="tx2"/>
              </a:solidFill>
            </a:endParaRPr>
          </a:p>
          <a:p>
            <a:r>
              <a:rPr lang="en-GB" sz="900">
                <a:solidFill>
                  <a:schemeClr val="tx2"/>
                </a:solidFill>
              </a:rPr>
              <a:t>E.g. bean(account*) matches calls to all beans whose id/name starts with account, such as accountController, accountService, accountRepository.</a:t>
            </a:r>
          </a:p>
        </p:txBody>
      </p:sp>
      <p:sp>
        <p:nvSpPr>
          <p:cNvPr id="6161" name="Text Box 60"/>
          <p:cNvSpPr txBox="1">
            <a:spLocks noChangeArrowheads="1"/>
          </p:cNvSpPr>
          <p:nvPr/>
        </p:nvSpPr>
        <p:spPr bwMode="auto">
          <a:xfrm>
            <a:off x="7576344" y="2677121"/>
            <a:ext cx="912019" cy="567928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Lucida Console" pitchFamily="49" charset="0"/>
              </a:rPr>
              <a:t>*</a:t>
            </a:r>
            <a:endParaRPr lang="en-GB" sz="9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6156" name="Text Box 34"/>
          <p:cNvSpPr txBox="1">
            <a:spLocks noChangeArrowheads="1"/>
          </p:cNvSpPr>
          <p:nvPr/>
        </p:nvSpPr>
        <p:spPr bwMode="auto">
          <a:xfrm>
            <a:off x="1531708" y="3852267"/>
            <a:ext cx="1094017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GB" sz="9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57" name="Text Box 35"/>
          <p:cNvSpPr txBox="1">
            <a:spLocks noChangeArrowheads="1"/>
          </p:cNvSpPr>
          <p:nvPr/>
        </p:nvSpPr>
        <p:spPr bwMode="auto">
          <a:xfrm>
            <a:off x="2641203" y="3852267"/>
            <a:ext cx="4906566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that receive the specified argument types. Typically used for binding.</a:t>
            </a:r>
            <a:endParaRPr lang="en-GB" sz="900" u="sng">
              <a:solidFill>
                <a:schemeClr val="tx2"/>
              </a:solidFill>
            </a:endParaRPr>
          </a:p>
          <a:p>
            <a:r>
              <a:rPr lang="en-GB" sz="450">
                <a:solidFill>
                  <a:schemeClr val="tx2"/>
                </a:solidFill>
              </a:rPr>
              <a:t> </a:t>
            </a:r>
          </a:p>
          <a:p>
            <a:r>
              <a:rPr lang="en-GB" sz="900">
                <a:solidFill>
                  <a:schemeClr val="tx2"/>
                </a:solidFill>
              </a:rPr>
              <a:t>E.g. args(Serializable, .., String) matches calls that receive a Serializable first argument, a String as the last argument, and anything else in between. </a:t>
            </a:r>
          </a:p>
        </p:txBody>
      </p:sp>
      <p:sp>
        <p:nvSpPr>
          <p:cNvPr id="6158" name="Text Box 61"/>
          <p:cNvSpPr txBox="1">
            <a:spLocks noChangeArrowheads="1"/>
          </p:cNvSpPr>
          <p:nvPr/>
        </p:nvSpPr>
        <p:spPr bwMode="auto">
          <a:xfrm>
            <a:off x="7576344" y="3852267"/>
            <a:ext cx="912019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Lucida Console" pitchFamily="49" charset="0"/>
              </a:rPr>
              <a:t>..</a:t>
            </a:r>
            <a:endParaRPr lang="en-GB" sz="900">
              <a:solidFill>
                <a:schemeClr val="tx2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Testing Introductions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Step 4: Write a test application to verify introductions work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9D4E207-C3A5-4CA8-87AF-F4C16A65406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851976" name="Rectangle 8"/>
          <p:cNvSpPr>
            <a:spLocks noChangeArrowheads="1"/>
          </p:cNvSpPr>
          <p:nvPr/>
        </p:nvSpPr>
        <p:spPr bwMode="auto">
          <a:xfrm>
            <a:off x="1553766" y="1249047"/>
            <a:ext cx="7138784" cy="311010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FF9900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EnableAspectJAutoProxy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App_Introductions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App_Introductions.class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try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bean.goodOp1();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bean.goodOp2();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bean.badOp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} catch (Exception ex)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CallTracker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bean;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("Bean tracking details: " +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t.describe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773D6-7244-E5D4-B0EA-D210FA51E39C}"/>
              </a:ext>
            </a:extLst>
          </p:cNvPr>
          <p:cNvSpPr txBox="1"/>
          <p:nvPr/>
        </p:nvSpPr>
        <p:spPr>
          <a:xfrm>
            <a:off x="6450398" y="4082154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App_Introductions.java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More on pointcut expressions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Types of advice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Pointcut Designators wrt Source</a:t>
            </a:r>
            <a:endParaRPr lang="en-GB" sz="210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37B5CFB7-CC62-4EF0-9FC4-61C6BE184DC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182" name="Text Box 8"/>
          <p:cNvSpPr txBox="1">
            <a:spLocks noChangeArrowheads="1"/>
          </p:cNvSpPr>
          <p:nvPr/>
        </p:nvSpPr>
        <p:spPr bwMode="auto">
          <a:xfrm>
            <a:off x="2654115" y="892374"/>
            <a:ext cx="4906566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into beans that have the specified type.</a:t>
            </a:r>
          </a:p>
          <a:p>
            <a:endParaRPr lang="en-GB" sz="450">
              <a:solidFill>
                <a:schemeClr val="tx2"/>
              </a:solidFill>
            </a:endParaRPr>
          </a:p>
          <a:p>
            <a:r>
              <a:rPr lang="en-GB" sz="900">
                <a:solidFill>
                  <a:schemeClr val="tx2"/>
                </a:solidFill>
              </a:rPr>
              <a:t>E.g. within(com.osl..Account*) matches calls into any type that starts with Account, located in the com.osl package (or sub-package).</a:t>
            </a:r>
          </a:p>
        </p:txBody>
      </p:sp>
      <p:sp>
        <p:nvSpPr>
          <p:cNvPr id="7183" name="Text Box 9"/>
          <p:cNvSpPr txBox="1">
            <a:spLocks noChangeArrowheads="1"/>
          </p:cNvSpPr>
          <p:nvPr/>
        </p:nvSpPr>
        <p:spPr bwMode="auto">
          <a:xfrm>
            <a:off x="1544620" y="892374"/>
            <a:ext cx="1094017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endParaRPr lang="en-GB" sz="9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84" name="Text Box 10"/>
          <p:cNvSpPr txBox="1">
            <a:spLocks noChangeArrowheads="1"/>
          </p:cNvSpPr>
          <p:nvPr/>
        </p:nvSpPr>
        <p:spPr bwMode="auto">
          <a:xfrm>
            <a:off x="7580922" y="892374"/>
            <a:ext cx="912019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Lucida Console" pitchFamily="49" charset="0"/>
              </a:rPr>
              <a:t>*  ..</a:t>
            </a:r>
            <a:endParaRPr lang="en-GB" sz="9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1536286" y="2086218"/>
            <a:ext cx="1094017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2654116" y="2086218"/>
            <a:ext cx="4906566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into Spring proxy objects that have the specified type.</a:t>
            </a:r>
            <a:r>
              <a:rPr lang="en-GB" sz="900"/>
              <a:t> </a:t>
            </a:r>
            <a:br>
              <a:rPr lang="en-GB" sz="900">
                <a:solidFill>
                  <a:schemeClr val="tx2"/>
                </a:solidFill>
              </a:rPr>
            </a:br>
            <a:endParaRPr lang="en-GB" sz="450">
              <a:solidFill>
                <a:schemeClr val="tx2"/>
              </a:solidFill>
            </a:endParaRPr>
          </a:p>
          <a:p>
            <a:r>
              <a:rPr lang="en-GB" sz="900">
                <a:solidFill>
                  <a:schemeClr val="tx2"/>
                </a:solidFill>
              </a:rPr>
              <a:t>E.g. this(com.osl.AccountSvc) matches calls into proxies that implement AccountSvc.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7580922" y="2086218"/>
            <a:ext cx="912019" cy="567929"/>
          </a:xfrm>
          <a:prstGeom prst="rect">
            <a:avLst/>
          </a:prstGeom>
          <a:solidFill>
            <a:srgbClr val="99C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</a:rPr>
              <a:t>(no)</a:t>
            </a:r>
            <a:endParaRPr lang="en-GB" sz="900">
              <a:solidFill>
                <a:schemeClr val="tx2"/>
              </a:solidFill>
            </a:endParaRPr>
          </a:p>
        </p:txBody>
      </p:sp>
      <p:sp>
        <p:nvSpPr>
          <p:cNvPr id="7176" name="Text Box 24"/>
          <p:cNvSpPr txBox="1">
            <a:spLocks noChangeArrowheads="1"/>
          </p:cNvSpPr>
          <p:nvPr/>
        </p:nvSpPr>
        <p:spPr bwMode="auto">
          <a:xfrm>
            <a:off x="1536286" y="1490067"/>
            <a:ext cx="1094017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@within</a:t>
            </a:r>
            <a:endParaRPr lang="en-GB" sz="9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7" name="Text Box 25"/>
          <p:cNvSpPr txBox="1">
            <a:spLocks noChangeArrowheads="1"/>
          </p:cNvSpPr>
          <p:nvPr/>
        </p:nvSpPr>
        <p:spPr bwMode="auto">
          <a:xfrm>
            <a:off x="2645781" y="1490067"/>
            <a:ext cx="4906566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sz="900">
                <a:solidFill>
                  <a:schemeClr val="tx2"/>
                </a:solidFill>
              </a:rPr>
              <a:t>Matches calls into beans that have the specified annotation. </a:t>
            </a:r>
            <a:br>
              <a:rPr lang="en-GB" sz="900">
                <a:solidFill>
                  <a:schemeClr val="tx2"/>
                </a:solidFill>
              </a:rPr>
            </a:br>
            <a:endParaRPr lang="en-GB" sz="450">
              <a:solidFill>
                <a:schemeClr val="tx2"/>
              </a:solidFill>
            </a:endParaRPr>
          </a:p>
          <a:p>
            <a:r>
              <a:rPr lang="en-GB" sz="900">
                <a:solidFill>
                  <a:schemeClr val="tx2"/>
                </a:solidFill>
              </a:rPr>
              <a:t>E.g. @within(StartsTransaction) matches calls into beans that are annotated with StartsTransaction.</a:t>
            </a:r>
          </a:p>
        </p:txBody>
      </p:sp>
      <p:sp>
        <p:nvSpPr>
          <p:cNvPr id="7178" name="Text Box 26"/>
          <p:cNvSpPr txBox="1">
            <a:spLocks noChangeArrowheads="1"/>
          </p:cNvSpPr>
          <p:nvPr/>
        </p:nvSpPr>
        <p:spPr bwMode="auto">
          <a:xfrm>
            <a:off x="7580922" y="1490067"/>
            <a:ext cx="912019" cy="567929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Lucida Console" pitchFamily="49" charset="0"/>
              </a:rPr>
              <a:t>*  ..</a:t>
            </a:r>
            <a:endParaRPr lang="en-GB" sz="900">
              <a:solidFill>
                <a:schemeClr val="tx2"/>
              </a:solidFill>
              <a:latin typeface="Lucida Console" pitchFamily="49" charset="0"/>
            </a:endParaRPr>
          </a:p>
        </p:txBody>
      </p:sp>
      <p:grpSp>
        <p:nvGrpSpPr>
          <p:cNvPr id="8" name="Group 69">
            <a:extLst>
              <a:ext uri="{FF2B5EF4-FFF2-40B4-BE49-F238E27FC236}">
                <a16:creationId xmlns:a16="http://schemas.microsoft.com/office/drawing/2014/main" id="{0B79C041-6B72-B456-15C0-204C66A3DFA7}"/>
              </a:ext>
            </a:extLst>
          </p:cNvPr>
          <p:cNvGrpSpPr>
            <a:grpSpLocks/>
          </p:cNvGrpSpPr>
          <p:nvPr/>
        </p:nvGrpSpPr>
        <p:grpSpPr bwMode="auto">
          <a:xfrm>
            <a:off x="1534928" y="650679"/>
            <a:ext cx="6936581" cy="210740"/>
            <a:chOff x="-97" y="635"/>
            <a:chExt cx="5826" cy="177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B4961947-8924-C2A0-92CE-72BF81B77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7" y="635"/>
              <a:ext cx="776" cy="1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050" dirty="0">
                  <a:solidFill>
                    <a:srgbClr val="0070C0"/>
                  </a:solidFill>
                </a:rPr>
                <a:t>Designator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BBA2969A-E564-88FF-CC54-2A18CD58A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" y="635"/>
              <a:ext cx="4121" cy="1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050">
                  <a:solidFill>
                    <a:srgbClr val="0070C0"/>
                  </a:solidFill>
                </a:rPr>
                <a:t>Description</a:t>
              </a:r>
            </a:p>
          </p:txBody>
        </p:sp>
        <p:sp>
          <p:nvSpPr>
            <p:cNvPr id="11" name="Text Box 54">
              <a:extLst>
                <a:ext uri="{FF2B5EF4-FFF2-40B4-BE49-F238E27FC236}">
                  <a16:creationId xmlns:a16="http://schemas.microsoft.com/office/drawing/2014/main" id="{6748F6FB-CFA5-EC65-0B69-F3D40ECB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" y="635"/>
              <a:ext cx="766" cy="1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050" dirty="0">
                  <a:solidFill>
                    <a:srgbClr val="0070C0"/>
                  </a:solidFill>
                </a:rPr>
                <a:t>Wildcards?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880359" cy="560552"/>
          </a:xfrm>
        </p:spPr>
        <p:txBody>
          <a:bodyPr/>
          <a:lstStyle/>
          <a:p>
            <a:pPr eaLnBrk="1" hangingPunct="1"/>
            <a:r>
              <a:rPr lang="en-GB" dirty="0"/>
              <a:t>Accessing Arguments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dirty="0"/>
              <a:t> (1 of 2)</a:t>
            </a:r>
          </a:p>
        </p:txBody>
      </p:sp>
      <p:sp>
        <p:nvSpPr>
          <p:cNvPr id="8196" name="Rectangle 1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Consider the following class in our application: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endParaRPr lang="en-GB" dirty="0"/>
          </a:p>
          <a:p>
            <a:r>
              <a:rPr lang="en-GB" dirty="0"/>
              <a:t>How can we define a pointcut to intercept methods and also access the arguments passed in?</a:t>
            </a:r>
          </a:p>
          <a:p>
            <a:pPr lvl="1" eaLnBrk="1" hangingPunct="1"/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CB5D2BA-57A4-4097-886A-35D1F775D4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63252" name="Rectangle 20"/>
          <p:cNvSpPr>
            <a:spLocks noChangeArrowheads="1"/>
          </p:cNvSpPr>
          <p:nvPr/>
        </p:nvSpPr>
        <p:spPr bwMode="auto">
          <a:xfrm>
            <a:off x="1507958" y="1244969"/>
            <a:ext cx="7115342" cy="13623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BankServiceImpl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amount) { …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doWithdraw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amount) { …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A3E74-C9BA-0877-7C12-0084076575D6}"/>
              </a:ext>
            </a:extLst>
          </p:cNvPr>
          <p:cNvSpPr txBox="1"/>
          <p:nvPr/>
        </p:nvSpPr>
        <p:spPr>
          <a:xfrm>
            <a:off x="6571004" y="2345124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BankServiceImpl.java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880359" cy="560552"/>
          </a:xfrm>
        </p:spPr>
        <p:txBody>
          <a:bodyPr/>
          <a:lstStyle/>
          <a:p>
            <a:pPr eaLnBrk="1" hangingPunct="1"/>
            <a:r>
              <a:rPr lang="en-GB" dirty="0"/>
              <a:t>Accessing Arguments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dirty="0"/>
              <a:t> (2 of 2)</a:t>
            </a:r>
          </a:p>
        </p:txBody>
      </p:sp>
      <p:sp>
        <p:nvSpPr>
          <p:cNvPr id="8196" name="Rectangle 19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89029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One approach is to use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dirty="0"/>
              <a:t> to access arguments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This approach isn't very clear, and it's not type-safe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ACB5D2BA-57A4-4097-886A-35D1F775D41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63253" name="Rectangle 21"/>
          <p:cNvSpPr>
            <a:spLocks noChangeArrowheads="1"/>
          </p:cNvSpPr>
          <p:nvPr/>
        </p:nvSpPr>
        <p:spPr bwMode="auto">
          <a:xfrm>
            <a:off x="1507958" y="1250461"/>
            <a:ext cx="7115342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@Aspect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MyAspect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@Before("execution(* BankService.do*(int, double))")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logBizOp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("***Method: "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jp.getSignature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     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 account id: "  +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jp.getArgs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()[0]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" amount: "      +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jp.getArgs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()[1]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AED48-919E-049D-E5DB-B75A3D22FD2F}"/>
              </a:ext>
            </a:extLst>
          </p:cNvPr>
          <p:cNvSpPr txBox="1"/>
          <p:nvPr/>
        </p:nvSpPr>
        <p:spPr>
          <a:xfrm>
            <a:off x="7229969" y="3259524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MyAspect.java</a:t>
            </a:r>
          </a:p>
        </p:txBody>
      </p:sp>
    </p:spTree>
    <p:extLst>
      <p:ext uri="{BB962C8B-B14F-4D97-AF65-F5344CB8AC3E}">
        <p14:creationId xmlns:p14="http://schemas.microsoft.com/office/powerpoint/2010/main" val="227557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Argument Binding (1 of 2)</a:t>
            </a:r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63271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 better approach is to bind arguments in a Pointcut: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  </a:t>
            </a:r>
            <a:r>
              <a:rPr lang="en-GB" dirty="0">
                <a:latin typeface="Lucida Console" pitchFamily="49" charset="0"/>
              </a:rPr>
              <a:t>– </a:t>
            </a:r>
            <a:r>
              <a:rPr lang="en-GB" dirty="0"/>
              <a:t>gives access to currently-executing object (i.e. proxy)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GB" dirty="0">
                <a:latin typeface="Lucida Console" pitchFamily="49" charset="0"/>
              </a:rPr>
              <a:t>– </a:t>
            </a:r>
            <a:r>
              <a:rPr lang="en-GB" dirty="0"/>
              <a:t>gives access to the target object (i.e. your object)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Lucida Console" pitchFamily="49" charset="0"/>
              </a:rPr>
              <a:t>– </a:t>
            </a:r>
            <a:r>
              <a:rPr lang="en-GB" dirty="0"/>
              <a:t>gives access to method arguments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Enables you to write POJO advice methods</a:t>
            </a:r>
          </a:p>
          <a:p>
            <a:pPr lvl="1" eaLnBrk="1" hangingPunct="1"/>
            <a:r>
              <a:rPr lang="en-GB" dirty="0"/>
              <a:t>Alternative to 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dirty="0"/>
              <a:t> directly</a:t>
            </a:r>
          </a:p>
          <a:p>
            <a:pPr lvl="1" eaLnBrk="1" hangingPunct="1"/>
            <a:r>
              <a:rPr lang="en-GB" dirty="0"/>
              <a:t>(You can still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JoinPoint</a:t>
            </a:r>
            <a:r>
              <a:rPr lang="en-GB" dirty="0"/>
              <a:t> as well, if you want to)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8E16DC1C-7552-40D8-8DFD-134FEC3C1EB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Argument Binding (2 of 2)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Example: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To see the effect, run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App_MoreAspects.java</a:t>
            </a:r>
            <a:r>
              <a:rPr lang="en-GB" dirty="0"/>
              <a:t> 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067A99B8-8660-414B-8D34-7DBF3F4FE68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" name="Rectangle 21">
            <a:extLst>
              <a:ext uri="{FF2B5EF4-FFF2-40B4-BE49-F238E27FC236}">
                <a16:creationId xmlns:a16="http://schemas.microsoft.com/office/drawing/2014/main" id="{2D9225F4-BCEC-7F69-8237-BFC924A4E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958" y="1247135"/>
            <a:ext cx="7115342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@Aspect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MyAspect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@Before("execution(* BankService.do*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double)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" +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200" b="1" dirty="0">
                <a:solidFill>
                  <a:srgbClr val="1580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target(service)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(id, amt)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logBizOp2(</a:t>
            </a:r>
            <a:r>
              <a:rPr lang="en-US" sz="1200" b="1" dirty="0" err="1">
                <a:solidFill>
                  <a:srgbClr val="1580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BankService</a:t>
            </a:r>
            <a:r>
              <a:rPr lang="en-US" sz="1200" b="1" dirty="0">
                <a:solidFill>
                  <a:srgbClr val="1580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amt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Levy 10% punitive fee on poor customer.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Mwa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mwa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mwa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service.levyFee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(id, amt * 0.10);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F4CEE-EC80-2AC0-F9CB-D119C17118E9}"/>
              </a:ext>
            </a:extLst>
          </p:cNvPr>
          <p:cNvSpPr txBox="1"/>
          <p:nvPr/>
        </p:nvSpPr>
        <p:spPr>
          <a:xfrm>
            <a:off x="7228173" y="3443674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MyAspect.java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Types of Advice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advice</a:t>
            </a:r>
          </a:p>
          <a:p>
            <a:r>
              <a:rPr lang="en-GB" dirty="0"/>
              <a:t>After returning advice</a:t>
            </a:r>
          </a:p>
          <a:p>
            <a:r>
              <a:rPr lang="en-GB" dirty="0"/>
              <a:t>After throwing advice</a:t>
            </a:r>
          </a:p>
          <a:p>
            <a:r>
              <a:rPr lang="en-GB" dirty="0"/>
              <a:t>After advice</a:t>
            </a:r>
          </a:p>
          <a:p>
            <a:r>
              <a:rPr lang="en-GB" dirty="0"/>
              <a:t>Around advice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B19BFDB5-3EC4-42A9-91A1-860DC636193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10212</TotalTime>
  <Words>2452</Words>
  <Application>Microsoft Office PowerPoint</Application>
  <PresentationFormat>On-screen Show (16:9)</PresentationFormat>
  <Paragraphs>457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Lucida Console</vt:lpstr>
      <vt:lpstr>Univers</vt:lpstr>
      <vt:lpstr>Standard_LiveLessons_2017</vt:lpstr>
      <vt:lpstr>PowerPoint Presentation</vt:lpstr>
      <vt:lpstr>1. More on Pointcut Expressions</vt:lpstr>
      <vt:lpstr>Pointcut Designators wrt Target</vt:lpstr>
      <vt:lpstr>Pointcut Designators wrt Source</vt:lpstr>
      <vt:lpstr>Accessing Arguments via JoinPoint (1 of 2)</vt:lpstr>
      <vt:lpstr>Accessing Arguments via JoinPoint (2 of 2)</vt:lpstr>
      <vt:lpstr>Argument Binding (1 of 2)</vt:lpstr>
      <vt:lpstr>Argument Binding (2 of 2)</vt:lpstr>
      <vt:lpstr>2. Types of Advice</vt:lpstr>
      <vt:lpstr>Before Advice (1 of 3)</vt:lpstr>
      <vt:lpstr>Before Advice (2 of 3)</vt:lpstr>
      <vt:lpstr>Before Advice (3 of 3)</vt:lpstr>
      <vt:lpstr>After Returning Advice (1 of 3)</vt:lpstr>
      <vt:lpstr>After Returning Advice (2 of 3)</vt:lpstr>
      <vt:lpstr>After Returning Advice (3 of 3)</vt:lpstr>
      <vt:lpstr>After Throwing Advice (1 of 3)</vt:lpstr>
      <vt:lpstr>After Throwing Advice (2 of 3)</vt:lpstr>
      <vt:lpstr>After Throwing Advice (3 of 3)</vt:lpstr>
      <vt:lpstr>After Advice (1 of 2)</vt:lpstr>
      <vt:lpstr>After Advice (2 of 2)</vt:lpstr>
      <vt:lpstr>Around Advice (1 of 3)</vt:lpstr>
      <vt:lpstr>Around Advice (2 of 3)</vt:lpstr>
      <vt:lpstr>Around Advice (3 of 3)</vt:lpstr>
      <vt:lpstr>3. Introductions</vt:lpstr>
      <vt:lpstr>Introduction </vt:lpstr>
      <vt:lpstr>Defining an Introduction Interface</vt:lpstr>
      <vt:lpstr>Implementing the Introduction Mix-In</vt:lpstr>
      <vt:lpstr>Creating the Mix-In Aspect (1 of 2)</vt:lpstr>
      <vt:lpstr>Creating the Mix-In Aspect (2 of 2)</vt:lpstr>
      <vt:lpstr>Testing Introductions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207</cp:revision>
  <dcterms:created xsi:type="dcterms:W3CDTF">2015-09-28T19:52:00Z</dcterms:created>
  <dcterms:modified xsi:type="dcterms:W3CDTF">2023-02-08T16:37:50Z</dcterms:modified>
</cp:coreProperties>
</file>