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584" r:id="rId2"/>
    <p:sldId id="633" r:id="rId3"/>
    <p:sldId id="634" r:id="rId4"/>
    <p:sldId id="646" r:id="rId5"/>
    <p:sldId id="645" r:id="rId6"/>
    <p:sldId id="636" r:id="rId7"/>
    <p:sldId id="637" r:id="rId8"/>
    <p:sldId id="353" r:id="rId9"/>
    <p:sldId id="448" r:id="rId10"/>
    <p:sldId id="630" r:id="rId11"/>
    <p:sldId id="647" r:id="rId12"/>
    <p:sldId id="629" r:id="rId13"/>
    <p:sldId id="651" r:id="rId14"/>
    <p:sldId id="643" r:id="rId15"/>
    <p:sldId id="578" r:id="rId16"/>
    <p:sldId id="644" r:id="rId17"/>
    <p:sldId id="648" r:id="rId18"/>
    <p:sldId id="590" r:id="rId19"/>
    <p:sldId id="649" r:id="rId20"/>
    <p:sldId id="711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1581A5"/>
    <a:srgbClr val="1580A3"/>
    <a:srgbClr val="0F7DA1"/>
    <a:srgbClr val="1580A2"/>
    <a:srgbClr val="FFDB69"/>
    <a:srgbClr val="1580A1"/>
    <a:srgbClr val="FFCC99"/>
    <a:srgbClr val="157FA4"/>
    <a:srgbClr val="157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09" autoAdjust="0"/>
    <p:restoredTop sz="96725" autoAdjust="0"/>
  </p:normalViewPr>
  <p:slideViewPr>
    <p:cSldViewPr snapToGrid="0" snapToObjects="1">
      <p:cViewPr varScale="1">
        <p:scale>
          <a:sx n="117" d="100"/>
          <a:sy n="117" d="100"/>
        </p:scale>
        <p:origin x="60" y="357"/>
      </p:cViewPr>
      <p:guideLst>
        <p:guide orient="horz" pos="162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488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Aspect-Oriented Programming</a:t>
            </a: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973481-0802-41C2-8C01-A41AADD35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Thymeleaf</a:t>
            </a:r>
            <a:endParaRPr lang="en-GB" dirty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180975"/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Thymeleaf</a:t>
            </a:r>
            <a:endParaRPr lang="en-GB" dirty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180975"/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Thymeleaf</a:t>
            </a:r>
            <a:endParaRPr lang="en-GB" dirty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Thymeleaf</a:t>
            </a:r>
            <a:endParaRPr lang="en-GB" dirty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Thymeleaf</a:t>
            </a:r>
            <a:endParaRPr lang="en-GB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Thymeleaf</a:t>
            </a:r>
            <a:endParaRPr lang="en-GB" dirty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Thymeleaf</a:t>
            </a:r>
            <a:endParaRPr lang="en-GB" dirty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379913"/>
            <a:ext cx="5851525" cy="4511675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Thymeleaf</a:t>
            </a:r>
            <a:endParaRPr lang="en-GB" dirty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379913"/>
            <a:ext cx="5851525" cy="4511675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Thymeleaf</a:t>
            </a:r>
            <a:endParaRPr lang="en-GB" dirty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Thymeleaf</a:t>
            </a:r>
            <a:endParaRPr lang="en-GB" dirty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Thymeleaf</a:t>
            </a:r>
            <a:endParaRPr lang="en-GB" dirty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Thymeleaf</a:t>
            </a:r>
            <a:endParaRPr lang="en-GB" dirty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Thymeleaf</a:t>
            </a:r>
            <a:endParaRPr lang="en-GB" dirty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Thymeleaf</a:t>
            </a:r>
            <a:endParaRPr lang="en-GB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Thymeleaf</a:t>
            </a:r>
            <a:endParaRPr lang="en-GB" dirty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GB" sz="1000" b="0"/>
              <a:t>Thymeleaf</a:t>
            </a:r>
            <a:endParaRPr lang="en-GB" sz="1000" b="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Thymeleaf</a:t>
            </a:r>
            <a:endParaRPr lang="en-GB" dirty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Thymeleaf</a:t>
            </a:r>
            <a:endParaRPr lang="en-GB" dirty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0BD318-8542-2C79-DC8A-B885D7C64613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A1E387-D512-1347-E65E-AA12CC1BA73C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F92DBD-623D-742A-9957-4BEF3678F2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9A31A1-3A1B-E9B1-DC20-9D994E20CE31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7FBF8C-68CD-539B-9422-410C460963F2}"/>
              </a:ext>
            </a:extLst>
          </p:cNvPr>
          <p:cNvSpPr/>
          <p:nvPr userDrawn="1"/>
        </p:nvSpPr>
        <p:spPr bwMode="auto">
          <a:xfrm>
            <a:off x="59380" y="4700880"/>
            <a:ext cx="1515337" cy="38675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>
              <a:ln>
                <a:noFill/>
              </a:ln>
              <a:solidFill>
                <a:srgbClr val="66CCFF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C218A-E233-43E2-85EE-84AAF5CC99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" y="4745677"/>
            <a:ext cx="307000" cy="291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FFE4FF-079E-4713-A6A9-35B7F37BC5CC}"/>
              </a:ext>
            </a:extLst>
          </p:cNvPr>
          <p:cNvSpPr txBox="1"/>
          <p:nvPr userDrawn="1"/>
        </p:nvSpPr>
        <p:spPr>
          <a:xfrm>
            <a:off x="419511" y="4778423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66CCFF"/>
                </a:solidFill>
                <a:latin typeface="Univers" panose="020B0503020202020204" pitchFamily="34" charset="0"/>
              </a:rPr>
              <a:t>olsen software</a:t>
            </a:r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5"/>
          <p:cNvCxnSpPr>
            <a:cxnSpLocks noChangeShapeType="1"/>
          </p:cNvCxnSpPr>
          <p:nvPr userDrawn="1"/>
        </p:nvCxnSpPr>
        <p:spPr bwMode="auto">
          <a:xfrm>
            <a:off x="331789" y="1241822"/>
            <a:ext cx="8466137" cy="0"/>
          </a:xfrm>
          <a:prstGeom prst="line">
            <a:avLst/>
          </a:prstGeom>
          <a:noFill/>
          <a:ln w="5715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308" y="807090"/>
            <a:ext cx="8094095" cy="1020366"/>
          </a:xfrm>
        </p:spPr>
        <p:txBody>
          <a:bodyPr wrap="none" lIns="0" rIns="0"/>
          <a:lstStyle>
            <a:lvl1pPr algn="r"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1E4D4F-88DE-4CD8-93CC-EDDA8CE013A2}"/>
              </a:ext>
            </a:extLst>
          </p:cNvPr>
          <p:cNvGrpSpPr/>
          <p:nvPr userDrawn="1"/>
        </p:nvGrpSpPr>
        <p:grpSpPr>
          <a:xfrm>
            <a:off x="5010435" y="4171397"/>
            <a:ext cx="3774014" cy="722417"/>
            <a:chOff x="5010435" y="5561862"/>
            <a:chExt cx="3774014" cy="9632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A92897-0896-414C-AB55-A75BC9BA8EF5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436CBDC-7706-4AC4-8635-26BA5C0BD0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F1405A-284A-4A4F-8F80-6F35E6A4E0BB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18842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25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0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769144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/>
          <a:p>
            <a:endParaRPr lang="en-US" sz="1050" b="0" dirty="0">
              <a:solidFill>
                <a:srgbClr val="FFC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ardrop 4"/>
          <p:cNvSpPr/>
          <p:nvPr userDrawn="1"/>
        </p:nvSpPr>
        <p:spPr>
          <a:xfrm rot="8093063">
            <a:off x="8889008" y="4862315"/>
            <a:ext cx="194072" cy="258762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3" y="113437"/>
            <a:ext cx="8549837" cy="520303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4900" y="4760119"/>
            <a:ext cx="520700" cy="342900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BFB6211-8B51-42BC-9F09-2E6B1847DED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67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612C38-7B53-3FF6-B99E-DD1A8F5335F1}"/>
              </a:ext>
            </a:extLst>
          </p:cNvPr>
          <p:cNvSpPr txBox="1">
            <a:spLocks/>
          </p:cNvSpPr>
          <p:nvPr/>
        </p:nvSpPr>
        <p:spPr>
          <a:xfrm>
            <a:off x="3676260" y="184354"/>
            <a:ext cx="5467739" cy="9318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 err="1">
                <a:solidFill>
                  <a:schemeClr val="bg1"/>
                </a:solidFill>
              </a:rPr>
              <a:t>Thymeleaf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534B83E-42CE-CC77-B14E-9B6FA92D4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Introduction to </a:t>
            </a:r>
            <a:r>
              <a:rPr lang="en-GB" sz="2200" dirty="0" err="1"/>
              <a:t>Thymeleaf</a:t>
            </a:r>
            <a:endParaRPr lang="en-GB" sz="2200" dirty="0"/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 err="1"/>
              <a:t>Thymeleaf</a:t>
            </a:r>
            <a:r>
              <a:rPr lang="en-GB" sz="2200" dirty="0"/>
              <a:t> syntax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756291-6F55-C455-EBE7-42804F903E9C}"/>
              </a:ext>
            </a:extLst>
          </p:cNvPr>
          <p:cNvSpPr txBox="1"/>
          <p:nvPr/>
        </p:nvSpPr>
        <p:spPr>
          <a:xfrm>
            <a:off x="3728404" y="4624374"/>
            <a:ext cx="5303302" cy="338554"/>
          </a:xfrm>
          <a:prstGeom prst="rect">
            <a:avLst/>
          </a:prstGeom>
          <a:solidFill>
            <a:srgbClr val="8A8B8D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project: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thymeleaf</a:t>
            </a:r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550" dirty="0">
                <a:sym typeface="Wingdings" pitchFamily="2" charset="2"/>
              </a:rPr>
              <a:t>Accessing Model Objects (1 of 2)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Controllers can populate the model with useful values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957B545F-AF7F-4515-89A6-0A4054BC5158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783081" y="1260185"/>
            <a:ext cx="5897880" cy="16619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0" rIns="69056" bIns="0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@Controller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public class </a:t>
            </a:r>
            <a:r>
              <a:rPr lang="en-GB" sz="900" dirty="0" err="1">
                <a:latin typeface="Courier New" panose="02070309020205020404" pitchFamily="49" charset="0"/>
              </a:rPr>
              <a:t>HomeController</a:t>
            </a:r>
            <a:r>
              <a:rPr lang="en-GB" sz="900" dirty="0">
                <a:latin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	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@</a:t>
            </a:r>
            <a:r>
              <a:rPr lang="en-GB" sz="900" dirty="0" err="1">
                <a:latin typeface="Courier New" panose="02070309020205020404" pitchFamily="49" charset="0"/>
              </a:rPr>
              <a:t>RequestMapping</a:t>
            </a:r>
            <a:r>
              <a:rPr lang="en-GB" sz="900" dirty="0">
                <a:latin typeface="Courier New" panose="02070309020205020404" pitchFamily="49" charset="0"/>
              </a:rPr>
              <a:t>(value = "/")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public String home(Model model) {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model.addAttribute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("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newCustomer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", new Customer());       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model.addAttribute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("Customers",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Repository.getAllCustomers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());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model.addAttribute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("Products",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Repository.getAllProducts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());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return "home";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}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…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6641" y="2724005"/>
            <a:ext cx="14943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</a:rPr>
              <a:t>HomeController.java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4240751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550" dirty="0">
                <a:sym typeface="Wingdings" pitchFamily="2" charset="2"/>
              </a:rPr>
              <a:t>Accessing Model Objects (2 of 2)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access model values in a template page</a:t>
            </a:r>
          </a:p>
          <a:p>
            <a:pPr lvl="1"/>
            <a:r>
              <a:rPr lang="en-GB" dirty="0"/>
              <a:t>Use the syntax </a:t>
            </a:r>
            <a:r>
              <a:rPr lang="en-GB" dirty="0">
                <a:latin typeface="Courier New" panose="02070309020205020404" pitchFamily="49" charset="0"/>
              </a:rPr>
              <a:t>${</a:t>
            </a:r>
            <a:r>
              <a:rPr lang="en-GB" dirty="0" err="1">
                <a:latin typeface="Courier New" panose="02070309020205020404" pitchFamily="49" charset="0"/>
              </a:rPr>
              <a:t>nameOfModelAttribute</a:t>
            </a:r>
            <a:r>
              <a:rPr lang="en-GB" dirty="0">
                <a:latin typeface="Courier New" panose="02070309020205020404" pitchFamily="49" charset="0"/>
              </a:rPr>
              <a:t>}</a:t>
            </a: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r>
              <a:rPr lang="en-GB" dirty="0">
                <a:latin typeface="+mj-lt"/>
              </a:rPr>
              <a:t>Example in our template page </a:t>
            </a:r>
            <a:r>
              <a:rPr lang="en-GB" dirty="0">
                <a:latin typeface="Courier New" panose="02070309020205020404" pitchFamily="49" charset="0"/>
              </a:rPr>
              <a:t>home.html</a:t>
            </a:r>
            <a:r>
              <a:rPr lang="en-GB" dirty="0">
                <a:latin typeface="+mj-lt"/>
              </a:rPr>
              <a:t>:</a:t>
            </a: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957B545F-AF7F-4515-89A6-0A4054BC5158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783080" y="2404283"/>
            <a:ext cx="5897881" cy="203586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00"/>
            </a:outerShdw>
          </a:effectLst>
        </p:spPr>
        <p:txBody>
          <a:bodyPr lIns="69056" tIns="34529" rIns="69056" bIns="34529" anchor="ctr"/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&lt;form action="#" </a:t>
            </a:r>
            <a:r>
              <a:rPr lang="en-GB" sz="900" dirty="0" err="1">
                <a:latin typeface="Courier New" panose="02070309020205020404" pitchFamily="49" charset="0"/>
              </a:rPr>
              <a:t>th:object</a:t>
            </a:r>
            <a:r>
              <a:rPr lang="en-GB" sz="900" dirty="0">
                <a:latin typeface="Courier New" panose="02070309020205020404" pitchFamily="49" charset="0"/>
              </a:rPr>
              <a:t>="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${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newCustomer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  <a:r>
              <a:rPr lang="en-GB" sz="900" dirty="0">
                <a:latin typeface="Courier New" panose="02070309020205020404" pitchFamily="49" charset="0"/>
              </a:rPr>
              <a:t>" method="post" … &gt;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783081" y="2822560"/>
            <a:ext cx="5897881" cy="730376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00"/>
            </a:outerShdw>
          </a:effectLst>
        </p:spPr>
        <p:txBody>
          <a:bodyPr lIns="69056" tIns="34529" rIns="69056" bIns="34529" anchor="ctr"/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&lt;select name="</a:t>
            </a:r>
            <a:r>
              <a:rPr lang="en-GB" sz="900" dirty="0" err="1">
                <a:latin typeface="Courier New" panose="02070309020205020404" pitchFamily="49" charset="0"/>
              </a:rPr>
              <a:t>customerID</a:t>
            </a:r>
            <a:r>
              <a:rPr lang="en-GB" sz="900" dirty="0">
                <a:latin typeface="Courier New" panose="02070309020205020404" pitchFamily="49" charset="0"/>
              </a:rPr>
              <a:t>"&gt;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&lt;option </a:t>
            </a:r>
            <a:r>
              <a:rPr lang="en-GB" sz="900" dirty="0" err="1">
                <a:latin typeface="Courier New" panose="02070309020205020404" pitchFamily="49" charset="0"/>
              </a:rPr>
              <a:t>th:each</a:t>
            </a:r>
            <a:r>
              <a:rPr lang="en-GB" sz="900" dirty="0">
                <a:latin typeface="Courier New" panose="02070309020205020404" pitchFamily="49" charset="0"/>
              </a:rPr>
              <a:t>="c : 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${Customers}</a:t>
            </a:r>
            <a:r>
              <a:rPr lang="en-GB" sz="900" dirty="0">
                <a:latin typeface="Courier New" panose="02070309020205020404" pitchFamily="49" charset="0"/>
              </a:rPr>
              <a:t>" 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        </a:t>
            </a:r>
            <a:r>
              <a:rPr lang="en-GB" sz="900" dirty="0" err="1">
                <a:latin typeface="Courier New" panose="02070309020205020404" pitchFamily="49" charset="0"/>
              </a:rPr>
              <a:t>th:value</a:t>
            </a:r>
            <a:r>
              <a:rPr lang="en-GB" sz="900" dirty="0">
                <a:latin typeface="Courier New" panose="02070309020205020404" pitchFamily="49" charset="0"/>
              </a:rPr>
              <a:t>="${</a:t>
            </a:r>
            <a:r>
              <a:rPr lang="en-GB" sz="900" dirty="0" err="1">
                <a:latin typeface="Courier New" panose="02070309020205020404" pitchFamily="49" charset="0"/>
              </a:rPr>
              <a:t>c.customerID</a:t>
            </a:r>
            <a:r>
              <a:rPr lang="en-GB" sz="900" dirty="0">
                <a:latin typeface="Courier New" panose="02070309020205020404" pitchFamily="49" charset="0"/>
              </a:rPr>
              <a:t>}" 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        </a:t>
            </a:r>
            <a:r>
              <a:rPr lang="en-GB" sz="900" dirty="0" err="1">
                <a:latin typeface="Courier New" panose="02070309020205020404" pitchFamily="49" charset="0"/>
              </a:rPr>
              <a:t>th:text</a:t>
            </a:r>
            <a:r>
              <a:rPr lang="en-GB" sz="900" dirty="0">
                <a:latin typeface="Courier New" panose="02070309020205020404" pitchFamily="49" charset="0"/>
              </a:rPr>
              <a:t>="${c.name}"&gt;Customer name [offline]&lt;/option&gt;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&lt;/select&gt; 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783080" y="3770476"/>
            <a:ext cx="5897881" cy="730376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00"/>
            </a:outerShdw>
          </a:effectLst>
        </p:spPr>
        <p:txBody>
          <a:bodyPr lIns="69056" tIns="34529" rIns="69056" bIns="34529" anchor="ctr"/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&lt;select name="</a:t>
            </a:r>
            <a:r>
              <a:rPr lang="en-GB" sz="900" dirty="0" err="1">
                <a:latin typeface="Courier New" panose="02070309020205020404" pitchFamily="49" charset="0"/>
              </a:rPr>
              <a:t>productID</a:t>
            </a:r>
            <a:r>
              <a:rPr lang="en-GB" sz="900" dirty="0">
                <a:latin typeface="Courier New" panose="02070309020205020404" pitchFamily="49" charset="0"/>
              </a:rPr>
              <a:t>"&gt;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&lt;option </a:t>
            </a:r>
            <a:r>
              <a:rPr lang="en-GB" sz="900" dirty="0" err="1">
                <a:latin typeface="Courier New" panose="02070309020205020404" pitchFamily="49" charset="0"/>
              </a:rPr>
              <a:t>th:each</a:t>
            </a:r>
            <a:r>
              <a:rPr lang="en-GB" sz="900" dirty="0">
                <a:latin typeface="Courier New" panose="02070309020205020404" pitchFamily="49" charset="0"/>
              </a:rPr>
              <a:t>="p: 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${Products}</a:t>
            </a:r>
            <a:r>
              <a:rPr lang="en-GB" sz="900" dirty="0">
                <a:latin typeface="Courier New" panose="02070309020205020404" pitchFamily="49" charset="0"/>
              </a:rPr>
              <a:t>" 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        </a:t>
            </a:r>
            <a:r>
              <a:rPr lang="en-GB" sz="900" dirty="0" err="1">
                <a:latin typeface="Courier New" panose="02070309020205020404" pitchFamily="49" charset="0"/>
              </a:rPr>
              <a:t>th:value</a:t>
            </a:r>
            <a:r>
              <a:rPr lang="en-GB" sz="900" dirty="0">
                <a:latin typeface="Courier New" panose="02070309020205020404" pitchFamily="49" charset="0"/>
              </a:rPr>
              <a:t>="${</a:t>
            </a:r>
            <a:r>
              <a:rPr lang="en-GB" sz="900" dirty="0" err="1">
                <a:latin typeface="Courier New" panose="02070309020205020404" pitchFamily="49" charset="0"/>
              </a:rPr>
              <a:t>p.productID</a:t>
            </a:r>
            <a:r>
              <a:rPr lang="en-GB" sz="900" dirty="0">
                <a:latin typeface="Courier New" panose="02070309020205020404" pitchFamily="49" charset="0"/>
              </a:rPr>
              <a:t>}" 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        </a:t>
            </a:r>
            <a:r>
              <a:rPr lang="en-GB" sz="900" dirty="0" err="1">
                <a:latin typeface="Courier New" panose="02070309020205020404" pitchFamily="49" charset="0"/>
              </a:rPr>
              <a:t>th:text</a:t>
            </a:r>
            <a:r>
              <a:rPr lang="en-GB" sz="900" dirty="0">
                <a:latin typeface="Courier New" panose="02070309020205020404" pitchFamily="49" charset="0"/>
              </a:rPr>
              <a:t>="${</a:t>
            </a:r>
            <a:r>
              <a:rPr lang="en-GB" sz="900" dirty="0" err="1">
                <a:latin typeface="Courier New" panose="02070309020205020404" pitchFamily="49" charset="0"/>
              </a:rPr>
              <a:t>p.description</a:t>
            </a:r>
            <a:r>
              <a:rPr lang="en-GB" sz="900" dirty="0">
                <a:latin typeface="Courier New" panose="02070309020205020404" pitchFamily="49" charset="0"/>
              </a:rPr>
              <a:t>}"&gt;Product description [offline]&lt;/option&gt;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&lt;/select&gt; 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139931" y="4602056"/>
            <a:ext cx="1563249" cy="2308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GB" sz="900" b="1" dirty="0">
                <a:solidFill>
                  <a:schemeClr val="tx2"/>
                </a:solidFill>
                <a:latin typeface="Courier New" panose="02070309020205020404" pitchFamily="49" charset="0"/>
              </a:rPr>
              <a:t>/templates/home.html</a:t>
            </a:r>
            <a:endParaRPr lang="en-US" sz="9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198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 dirty="0">
                <a:sym typeface="Wingdings" pitchFamily="2" charset="2"/>
              </a:rPr>
              <a:t>Accessing Properties on an Object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</a:rPr>
              <a:t>${…}</a:t>
            </a:r>
            <a:r>
              <a:rPr lang="en-GB" dirty="0">
                <a:latin typeface="+mj-lt"/>
              </a:rPr>
              <a:t> syntax also allows you to access a specific property on an object</a:t>
            </a:r>
          </a:p>
          <a:p>
            <a:pPr lvl="1" eaLnBrk="1" hangingPunct="1"/>
            <a:r>
              <a:rPr lang="en-GB" dirty="0" err="1">
                <a:latin typeface="+mj-lt"/>
              </a:rPr>
              <a:t>Thymeleaf</a:t>
            </a:r>
            <a:r>
              <a:rPr lang="en-GB" dirty="0">
                <a:latin typeface="+mj-lt"/>
              </a:rPr>
              <a:t> uses OGNL syntax</a:t>
            </a:r>
          </a:p>
          <a:p>
            <a:pPr lvl="1" eaLnBrk="1" hangingPunct="1"/>
            <a:r>
              <a:rPr lang="en-GB" dirty="0"/>
              <a:t>E.g. </a:t>
            </a:r>
            <a:r>
              <a:rPr lang="en-GB" dirty="0">
                <a:latin typeface="Courier New" panose="02070309020205020404" pitchFamily="49" charset="0"/>
              </a:rPr>
              <a:t>${</a:t>
            </a:r>
            <a:r>
              <a:rPr lang="en-GB" dirty="0" err="1">
                <a:latin typeface="Courier New" panose="02070309020205020404" pitchFamily="49" charset="0"/>
              </a:rPr>
              <a:t>c.customerID</a:t>
            </a:r>
            <a:r>
              <a:rPr lang="en-GB" dirty="0">
                <a:latin typeface="Courier New" panose="02070309020205020404" pitchFamily="49" charset="0"/>
              </a:rPr>
              <a:t>}</a:t>
            </a:r>
            <a:r>
              <a:rPr lang="en-GB" dirty="0"/>
              <a:t> calls </a:t>
            </a:r>
            <a:r>
              <a:rPr lang="en-GB" dirty="0" err="1">
                <a:latin typeface="Courier New" panose="02070309020205020404" pitchFamily="49" charset="0"/>
              </a:rPr>
              <a:t>getCustomerID</a:t>
            </a:r>
            <a:r>
              <a:rPr lang="en-GB" dirty="0">
                <a:latin typeface="Courier New" panose="02070309020205020404" pitchFamily="49" charset="0"/>
              </a:rPr>
              <a:t>()</a:t>
            </a:r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Example:</a:t>
            </a:r>
          </a:p>
          <a:p>
            <a:pPr lvl="1" eaLnBrk="1" hangingPunct="1"/>
            <a:endParaRPr lang="en-GB" dirty="0"/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957B545F-AF7F-4515-89A6-0A4054BC5158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83081" y="3070273"/>
            <a:ext cx="5897881" cy="730376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00"/>
            </a:outerShdw>
          </a:effectLst>
        </p:spPr>
        <p:txBody>
          <a:bodyPr lIns="69056" tIns="34529" rIns="69056" bIns="34529" anchor="ctr"/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&lt;select name="</a:t>
            </a:r>
            <a:r>
              <a:rPr lang="en-GB" sz="900" dirty="0" err="1">
                <a:latin typeface="Courier New" panose="02070309020205020404" pitchFamily="49" charset="0"/>
              </a:rPr>
              <a:t>customerID</a:t>
            </a:r>
            <a:r>
              <a:rPr lang="en-GB" sz="900" dirty="0">
                <a:latin typeface="Courier New" panose="02070309020205020404" pitchFamily="49" charset="0"/>
              </a:rPr>
              <a:t>"&gt;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&lt;option </a:t>
            </a:r>
            <a:r>
              <a:rPr lang="en-GB" sz="900" dirty="0" err="1">
                <a:latin typeface="Courier New" panose="02070309020205020404" pitchFamily="49" charset="0"/>
              </a:rPr>
              <a:t>th:each</a:t>
            </a:r>
            <a:r>
              <a:rPr lang="en-GB" sz="900" dirty="0">
                <a:latin typeface="Courier New" panose="02070309020205020404" pitchFamily="49" charset="0"/>
              </a:rPr>
              <a:t>="c : ${Customers}" 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        </a:t>
            </a:r>
            <a:r>
              <a:rPr lang="en-GB" sz="900" dirty="0" err="1">
                <a:latin typeface="Courier New" panose="02070309020205020404" pitchFamily="49" charset="0"/>
              </a:rPr>
              <a:t>th:value</a:t>
            </a:r>
            <a:r>
              <a:rPr lang="en-GB" sz="900" dirty="0">
                <a:latin typeface="Courier New" panose="02070309020205020404" pitchFamily="49" charset="0"/>
              </a:rPr>
              <a:t>="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${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c.customerID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  <a:r>
              <a:rPr lang="en-GB" sz="900" dirty="0">
                <a:latin typeface="Courier New" panose="02070309020205020404" pitchFamily="49" charset="0"/>
              </a:rPr>
              <a:t>" 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        </a:t>
            </a:r>
            <a:r>
              <a:rPr lang="en-GB" sz="900" dirty="0" err="1">
                <a:latin typeface="Courier New" panose="02070309020205020404" pitchFamily="49" charset="0"/>
              </a:rPr>
              <a:t>th:text</a:t>
            </a:r>
            <a:r>
              <a:rPr lang="en-GB" sz="900" dirty="0">
                <a:latin typeface="Courier New" panose="02070309020205020404" pitchFamily="49" charset="0"/>
              </a:rPr>
              <a:t>="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${c.name}</a:t>
            </a:r>
            <a:r>
              <a:rPr lang="en-GB" sz="900" dirty="0">
                <a:latin typeface="Courier New" panose="02070309020205020404" pitchFamily="49" charset="0"/>
              </a:rPr>
              <a:t>"&gt;Customer name [offline]&lt;/option&gt;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&lt;/select&gt;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83080" y="4018190"/>
            <a:ext cx="5897881" cy="730376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00"/>
            </a:outerShdw>
          </a:effectLst>
        </p:spPr>
        <p:txBody>
          <a:bodyPr lIns="69056" tIns="34529" rIns="69056" bIns="34529" anchor="ctr"/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&lt;select name="</a:t>
            </a:r>
            <a:r>
              <a:rPr lang="en-GB" sz="900" dirty="0" err="1">
                <a:latin typeface="Courier New" panose="02070309020205020404" pitchFamily="49" charset="0"/>
              </a:rPr>
              <a:t>productID</a:t>
            </a:r>
            <a:r>
              <a:rPr lang="en-GB" sz="900" dirty="0">
                <a:latin typeface="Courier New" panose="02070309020205020404" pitchFamily="49" charset="0"/>
              </a:rPr>
              <a:t>"&gt;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&lt;option </a:t>
            </a:r>
            <a:r>
              <a:rPr lang="en-GB" sz="900" dirty="0" err="1">
                <a:latin typeface="Courier New" panose="02070309020205020404" pitchFamily="49" charset="0"/>
              </a:rPr>
              <a:t>th:each</a:t>
            </a:r>
            <a:r>
              <a:rPr lang="en-GB" sz="900" dirty="0">
                <a:latin typeface="Courier New" panose="02070309020205020404" pitchFamily="49" charset="0"/>
              </a:rPr>
              <a:t>="p: ${Products}" 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        </a:t>
            </a:r>
            <a:r>
              <a:rPr lang="en-GB" sz="900" dirty="0" err="1">
                <a:latin typeface="Courier New" panose="02070309020205020404" pitchFamily="49" charset="0"/>
              </a:rPr>
              <a:t>th:value</a:t>
            </a:r>
            <a:r>
              <a:rPr lang="en-GB" sz="900" dirty="0">
                <a:latin typeface="Courier New" panose="02070309020205020404" pitchFamily="49" charset="0"/>
              </a:rPr>
              <a:t>="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${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p.productID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  <a:r>
              <a:rPr lang="en-GB" sz="900" dirty="0">
                <a:latin typeface="Courier New" panose="02070309020205020404" pitchFamily="49" charset="0"/>
              </a:rPr>
              <a:t>" 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        </a:t>
            </a:r>
            <a:r>
              <a:rPr lang="en-GB" sz="900" dirty="0" err="1">
                <a:latin typeface="Courier New" panose="02070309020205020404" pitchFamily="49" charset="0"/>
              </a:rPr>
              <a:t>th:text</a:t>
            </a:r>
            <a:r>
              <a:rPr lang="en-GB" sz="900" dirty="0">
                <a:latin typeface="Courier New" panose="02070309020205020404" pitchFamily="49" charset="0"/>
              </a:rPr>
              <a:t>="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${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p.description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  <a:r>
              <a:rPr lang="en-GB" sz="900" dirty="0">
                <a:latin typeface="Courier New" panose="02070309020205020404" pitchFamily="49" charset="0"/>
              </a:rPr>
              <a:t>"&gt;Product description [offline]&lt;/option&gt;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&lt;/select&gt; 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139931" y="4845109"/>
            <a:ext cx="1563249" cy="2308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GB" sz="900" b="1" dirty="0">
                <a:solidFill>
                  <a:schemeClr val="tx2"/>
                </a:solidFill>
                <a:latin typeface="Courier New" panose="02070309020205020404" pitchFamily="49" charset="0"/>
              </a:rPr>
              <a:t>/templates/home.html</a:t>
            </a:r>
            <a:endParaRPr lang="en-US" sz="9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675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>
                <a:sym typeface="Wingdings" pitchFamily="2" charset="2"/>
              </a:rPr>
              <a:t>Creating Mixed Content</a:t>
            </a:r>
            <a:endParaRPr lang="en-GB" sz="2550" dirty="0">
              <a:sym typeface="Wingdings" pitchFamily="2" charset="2"/>
            </a:endParaRPr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GB"/>
              <a:t>If you want to mix static and dynamic text, you can use simple string concatenation</a:t>
            </a:r>
          </a:p>
          <a:p>
            <a:pPr lvl="1" eaLnBrk="1" hangingPunct="1"/>
            <a:endParaRPr lang="en-GB">
              <a:latin typeface="+mj-lt"/>
            </a:endParaRPr>
          </a:p>
          <a:p>
            <a:pPr lvl="1" eaLnBrk="1" hangingPunct="1"/>
            <a:endParaRPr lang="en-GB">
              <a:latin typeface="+mj-lt"/>
            </a:endParaRPr>
          </a:p>
          <a:p>
            <a:pPr eaLnBrk="1" hangingPunct="1"/>
            <a:r>
              <a:rPr lang="en-GB">
                <a:latin typeface="+mj-lt"/>
              </a:rPr>
              <a:t>If you want to mix static and dynamic HTML elements, the easiest way is to define nested elements</a:t>
            </a:r>
            <a:endParaRPr lang="en-GB" dirty="0">
              <a:latin typeface="+mj-lt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957B545F-AF7F-4515-89A6-0A4054BC5158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83081" y="1589827"/>
            <a:ext cx="5897881" cy="192718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00"/>
            </a:outerShdw>
          </a:effectLst>
        </p:spPr>
        <p:txBody>
          <a:bodyPr lIns="69056" tIns="34529" rIns="69056" bIns="34529" anchor="ctr"/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&lt;div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th:text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="${'Hi' + newCustomer.name + ', how are you?'}"</a:t>
            </a:r>
            <a:r>
              <a:rPr lang="en-GB" sz="900" dirty="0">
                <a:latin typeface="Courier New" panose="02070309020205020404" pitchFamily="49" charset="0"/>
              </a:rPr>
              <a:t>&gt;&lt;/p&gt;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783081" y="3043059"/>
            <a:ext cx="5897881" cy="192718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00"/>
            </a:outerShdw>
          </a:effectLst>
        </p:spPr>
        <p:txBody>
          <a:bodyPr lIns="69056" tIns="34529" rIns="69056" bIns="34529" anchor="ctr"/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&lt;div&gt;Your name is 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&lt;b&gt;&lt;span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th:text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="${newCustomer.name}"&gt;&lt;/span&gt;&lt;/b&gt;</a:t>
            </a:r>
            <a:r>
              <a:rPr lang="en-GB" sz="900" dirty="0">
                <a:latin typeface="Courier New" panose="020703090202050204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707135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550" dirty="0">
                <a:sym typeface="Wingdings" pitchFamily="2" charset="2"/>
              </a:rPr>
              <a:t>Binding Fields to Form Values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</a:rPr>
              <a:t>*{…}</a:t>
            </a:r>
            <a:r>
              <a:rPr lang="en-GB" dirty="0"/>
              <a:t> syntax allows you to bind a field to a form value</a:t>
            </a:r>
          </a:p>
          <a:p>
            <a:pPr lvl="1" eaLnBrk="1" hangingPunct="1"/>
            <a:endParaRPr lang="en-GB" sz="1000" dirty="0"/>
          </a:p>
          <a:p>
            <a:pPr eaLnBrk="1" hangingPunct="1"/>
            <a:r>
              <a:rPr lang="en-GB" dirty="0"/>
              <a:t>Example:</a:t>
            </a:r>
          </a:p>
          <a:p>
            <a:pPr lvl="1" eaLnBrk="1" hangingPunct="1"/>
            <a:r>
              <a:rPr lang="en-GB" dirty="0"/>
              <a:t>The input fields here are bound to the </a:t>
            </a:r>
            <a:r>
              <a:rPr lang="en-GB" dirty="0">
                <a:latin typeface="Courier New" panose="02070309020205020404" pitchFamily="49" charset="0"/>
              </a:rPr>
              <a:t>name</a:t>
            </a:r>
            <a:r>
              <a:rPr lang="en-GB" dirty="0"/>
              <a:t> and </a:t>
            </a:r>
            <a:r>
              <a:rPr lang="en-GB" dirty="0" err="1">
                <a:latin typeface="Courier New" panose="02070309020205020404" pitchFamily="49" charset="0"/>
              </a:rPr>
              <a:t>emailAddress</a:t>
            </a:r>
            <a:r>
              <a:rPr lang="en-GB" dirty="0"/>
              <a:t> properties in the </a:t>
            </a:r>
            <a:r>
              <a:rPr lang="en-GB" dirty="0" err="1">
                <a:latin typeface="Courier New" panose="02070309020205020404" pitchFamily="49" charset="0"/>
              </a:rPr>
              <a:t>newCustomer</a:t>
            </a:r>
            <a:r>
              <a:rPr lang="en-GB" dirty="0"/>
              <a:t> object</a:t>
            </a: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276FD5A0-CF0B-440A-8AF5-2125C329C293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83081" y="2498670"/>
            <a:ext cx="5897881" cy="2408663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00"/>
            </a:outerShdw>
          </a:effectLst>
        </p:spPr>
        <p:txBody>
          <a:bodyPr lIns="69056" tIns="34529" rIns="69056" bIns="34529" anchor="ctr"/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&lt;form </a:t>
            </a:r>
            <a:r>
              <a:rPr lang="en-GB" sz="900" dirty="0" err="1">
                <a:latin typeface="Courier New" panose="02070309020205020404" pitchFamily="49" charset="0"/>
              </a:rPr>
              <a:t>th:action</a:t>
            </a:r>
            <a:r>
              <a:rPr lang="en-GB" sz="900" dirty="0">
                <a:latin typeface="Courier New" panose="02070309020205020404" pitchFamily="49" charset="0"/>
              </a:rPr>
              <a:t>="@{/</a:t>
            </a:r>
            <a:r>
              <a:rPr lang="en-GB" sz="900" dirty="0" err="1">
                <a:latin typeface="Courier New" panose="02070309020205020404" pitchFamily="49" charset="0"/>
              </a:rPr>
              <a:t>addCustomer</a:t>
            </a:r>
            <a:r>
              <a:rPr lang="en-GB" sz="900" dirty="0">
                <a:latin typeface="Courier New" panose="02070309020205020404" pitchFamily="49" charset="0"/>
              </a:rPr>
              <a:t>}"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th:object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="${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newCustomer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}"</a:t>
            </a:r>
            <a:r>
              <a:rPr lang="en-GB" sz="900" dirty="0">
                <a:latin typeface="Courier New" panose="02070309020205020404" pitchFamily="49" charset="0"/>
              </a:rPr>
              <a:t> … 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	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&lt;p&gt;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    &lt;label&gt;Name&lt;/label&gt;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    &lt;input type="text" </a:t>
            </a:r>
            <a:r>
              <a:rPr lang="en-GB" sz="900" dirty="0" err="1">
                <a:latin typeface="Courier New" panose="02070309020205020404" pitchFamily="49" charset="0"/>
              </a:rPr>
              <a:t>th:field</a:t>
            </a:r>
            <a:r>
              <a:rPr lang="en-GB" sz="900" dirty="0">
                <a:latin typeface="Courier New" panose="02070309020205020404" pitchFamily="49" charset="0"/>
              </a:rPr>
              <a:t>="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*{name}</a:t>
            </a:r>
            <a:r>
              <a:rPr lang="en-GB" sz="900" dirty="0">
                <a:latin typeface="Courier New" panose="02070309020205020404" pitchFamily="49" charset="0"/>
              </a:rPr>
              <a:t>" /&gt;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&lt;/p&gt;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&lt;p&gt;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    &lt;label&gt;Email&lt;/label&gt;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    &lt;input type="email" </a:t>
            </a:r>
            <a:r>
              <a:rPr lang="en-GB" sz="900" dirty="0" err="1">
                <a:latin typeface="Courier New" panose="02070309020205020404" pitchFamily="49" charset="0"/>
              </a:rPr>
              <a:t>th:field</a:t>
            </a:r>
            <a:r>
              <a:rPr lang="en-GB" sz="900" dirty="0">
                <a:latin typeface="Courier New" panose="02070309020205020404" pitchFamily="49" charset="0"/>
              </a:rPr>
              <a:t>="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*{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emailAddress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  <a:r>
              <a:rPr lang="en-GB" sz="900" dirty="0">
                <a:latin typeface="Courier New" panose="02070309020205020404" pitchFamily="49" charset="0"/>
              </a:rPr>
              <a:t>" /&gt;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&lt;/p&gt;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&lt;p&gt;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    &lt;button type="submit"&gt;Add&lt;/button&gt;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&lt;/p&gt;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&lt;/form&gt;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139931" y="4688341"/>
            <a:ext cx="1563249" cy="2308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GB" sz="900" b="1" dirty="0">
                <a:solidFill>
                  <a:schemeClr val="tx2"/>
                </a:solidFill>
                <a:latin typeface="Courier New" panose="02070309020205020404" pitchFamily="49" charset="0"/>
              </a:rPr>
              <a:t>/templates/home.html</a:t>
            </a:r>
            <a:endParaRPr lang="en-US" sz="9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164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 dirty="0">
                <a:sym typeface="Wingdings" pitchFamily="2" charset="2"/>
              </a:rPr>
              <a:t>Creating URLs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</a:rPr>
              <a:t>@{…}</a:t>
            </a:r>
            <a:r>
              <a:rPr lang="en-GB" dirty="0"/>
              <a:t> syntax allows you to create a URL</a:t>
            </a:r>
          </a:p>
          <a:p>
            <a:pPr lvl="1" eaLnBrk="1" hangingPunct="1"/>
            <a:endParaRPr lang="en-GB" sz="1000" dirty="0"/>
          </a:p>
          <a:p>
            <a:pPr eaLnBrk="1" hangingPunct="1"/>
            <a:r>
              <a:rPr lang="en-GB" dirty="0"/>
              <a:t>Example:</a:t>
            </a:r>
          </a:p>
          <a:p>
            <a:pPr lvl="1" eaLnBrk="1" hangingPunct="1"/>
            <a:r>
              <a:rPr lang="en-GB" dirty="0"/>
              <a:t>The following form posts to the URL </a:t>
            </a:r>
            <a:r>
              <a:rPr lang="en-GB" dirty="0">
                <a:latin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</a:rPr>
              <a:t>addCustomer</a:t>
            </a:r>
            <a:endParaRPr lang="en-GB" dirty="0"/>
          </a:p>
          <a:p>
            <a:pPr lvl="1" eaLnBrk="1" hangingPunct="1"/>
            <a:r>
              <a:rPr lang="en-GB" dirty="0"/>
              <a:t>This is mapped to </a:t>
            </a:r>
            <a:r>
              <a:rPr lang="en-GB" dirty="0" err="1">
                <a:latin typeface="Courier New" panose="02070309020205020404" pitchFamily="49" charset="0"/>
              </a:rPr>
              <a:t>handleAddCustomer</a:t>
            </a:r>
            <a:r>
              <a:rPr lang="en-GB" dirty="0">
                <a:latin typeface="Courier New" panose="02070309020205020404" pitchFamily="49" charset="0"/>
              </a:rPr>
              <a:t>()</a:t>
            </a:r>
            <a:r>
              <a:rPr lang="en-GB" dirty="0"/>
              <a:t> in the controller class</a:t>
            </a: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07658774-E37C-4551-9C8A-37F205240FB5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83081" y="2544967"/>
            <a:ext cx="5897881" cy="2408663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00"/>
            </a:outerShdw>
          </a:effectLst>
        </p:spPr>
        <p:txBody>
          <a:bodyPr lIns="69056" tIns="34529" rIns="69056" bIns="34529" anchor="ctr"/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&lt;form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th:action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="@{/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addCustomer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}"</a:t>
            </a:r>
            <a:r>
              <a:rPr lang="en-GB" sz="900" dirty="0">
                <a:latin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</a:rPr>
              <a:t>th:object</a:t>
            </a:r>
            <a:r>
              <a:rPr lang="en-GB" sz="900" dirty="0">
                <a:latin typeface="Courier New" panose="02070309020205020404" pitchFamily="49" charset="0"/>
              </a:rPr>
              <a:t>="${</a:t>
            </a:r>
            <a:r>
              <a:rPr lang="en-GB" sz="900" dirty="0" err="1">
                <a:latin typeface="Courier New" panose="02070309020205020404" pitchFamily="49" charset="0"/>
              </a:rPr>
              <a:t>newCustomer</a:t>
            </a:r>
            <a:r>
              <a:rPr lang="en-GB" sz="900" dirty="0">
                <a:latin typeface="Courier New" panose="02070309020205020404" pitchFamily="49" charset="0"/>
              </a:rPr>
              <a:t>}" … 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	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&lt;p&gt;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    &lt;label&gt;Name&lt;/label&gt;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    &lt;input type="text" </a:t>
            </a:r>
            <a:r>
              <a:rPr lang="en-GB" sz="900" dirty="0" err="1">
                <a:latin typeface="Courier New" panose="02070309020205020404" pitchFamily="49" charset="0"/>
              </a:rPr>
              <a:t>th:field</a:t>
            </a:r>
            <a:r>
              <a:rPr lang="en-GB" sz="900" dirty="0">
                <a:latin typeface="Courier New" panose="02070309020205020404" pitchFamily="49" charset="0"/>
              </a:rPr>
              <a:t>="*{name}" /&gt;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&lt;/p&gt;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&lt;p&gt;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    &lt;label&gt;Email&lt;/label&gt;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    &lt;input type="email" </a:t>
            </a:r>
            <a:r>
              <a:rPr lang="en-GB" sz="900" dirty="0" err="1">
                <a:latin typeface="Courier New" panose="02070309020205020404" pitchFamily="49" charset="0"/>
              </a:rPr>
              <a:t>th:field</a:t>
            </a:r>
            <a:r>
              <a:rPr lang="en-GB" sz="900" dirty="0">
                <a:latin typeface="Courier New" panose="02070309020205020404" pitchFamily="49" charset="0"/>
              </a:rPr>
              <a:t>="*{</a:t>
            </a:r>
            <a:r>
              <a:rPr lang="en-GB" sz="900" dirty="0" err="1">
                <a:latin typeface="Courier New" panose="02070309020205020404" pitchFamily="49" charset="0"/>
              </a:rPr>
              <a:t>emailAddress</a:t>
            </a:r>
            <a:r>
              <a:rPr lang="en-GB" sz="900" dirty="0">
                <a:latin typeface="Courier New" panose="02070309020205020404" pitchFamily="49" charset="0"/>
              </a:rPr>
              <a:t>}" /&gt;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&lt;/p&gt;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&lt;p&gt;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    &lt;button type="submit"&gt;Add&lt;/button&gt;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&lt;/p&gt;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&lt;/form&gt;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139931" y="4721626"/>
            <a:ext cx="1563249" cy="2308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GB" sz="900" b="1" dirty="0">
                <a:solidFill>
                  <a:schemeClr val="tx2"/>
                </a:solidFill>
                <a:latin typeface="Courier New" panose="02070309020205020404" pitchFamily="49" charset="0"/>
              </a:rPr>
              <a:t>/templates/home.html</a:t>
            </a:r>
            <a:endParaRPr lang="en-US" sz="9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 dirty="0">
                <a:sym typeface="Wingdings" pitchFamily="2" charset="2"/>
              </a:rPr>
              <a:t>Creating Repeating Items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Use </a:t>
            </a:r>
            <a:r>
              <a:rPr lang="en-GB" dirty="0" err="1">
                <a:latin typeface="Courier New" panose="02070309020205020404" pitchFamily="49" charset="0"/>
              </a:rPr>
              <a:t>th:each</a:t>
            </a:r>
            <a:r>
              <a:rPr lang="en-GB" dirty="0"/>
              <a:t> to create repeated items</a:t>
            </a:r>
          </a:p>
          <a:p>
            <a:pPr lvl="1" eaLnBrk="1" hangingPunct="1"/>
            <a:r>
              <a:rPr lang="en-GB" dirty="0"/>
              <a:t>Useful for iterating through collections, in a similar way to using the JSTL tag library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Example:</a:t>
            </a:r>
          </a:p>
          <a:p>
            <a:pPr lvl="1" eaLnBrk="1" hangingPunct="1"/>
            <a:r>
              <a:rPr lang="en-GB" dirty="0"/>
              <a:t>The following </a:t>
            </a:r>
            <a:r>
              <a:rPr lang="en-GB" dirty="0">
                <a:latin typeface="Courier New" panose="02070309020205020404" pitchFamily="49" charset="0"/>
              </a:rPr>
              <a:t>&lt;option&gt;</a:t>
            </a:r>
            <a:r>
              <a:rPr lang="en-GB" dirty="0"/>
              <a:t> uses </a:t>
            </a:r>
            <a:r>
              <a:rPr lang="en-GB" dirty="0" err="1">
                <a:latin typeface="Courier New" panose="02070309020205020404" pitchFamily="49" charset="0"/>
              </a:rPr>
              <a:t>th:each</a:t>
            </a:r>
            <a:r>
              <a:rPr lang="en-GB" dirty="0"/>
              <a:t> to iterate over customers</a:t>
            </a:r>
          </a:p>
          <a:p>
            <a:pPr lvl="1" eaLnBrk="1" hangingPunct="1"/>
            <a:r>
              <a:rPr lang="en-GB" dirty="0" err="1"/>
              <a:t>Thymeleaf</a:t>
            </a:r>
            <a:r>
              <a:rPr lang="en-GB" dirty="0"/>
              <a:t> will create a separate </a:t>
            </a:r>
            <a:r>
              <a:rPr lang="en-GB" dirty="0">
                <a:latin typeface="Courier New" panose="02070309020205020404" pitchFamily="49" charset="0"/>
              </a:rPr>
              <a:t>&lt;option&gt;</a:t>
            </a:r>
            <a:r>
              <a:rPr lang="en-GB" dirty="0"/>
              <a:t> for each customer</a:t>
            </a: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07658774-E37C-4551-9C8A-37F205240FB5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83081" y="3731488"/>
            <a:ext cx="5897881" cy="827978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00"/>
            </a:outerShdw>
          </a:effectLst>
        </p:spPr>
        <p:txBody>
          <a:bodyPr lIns="69056" tIns="34529" rIns="69056" bIns="34529" anchor="ctr"/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&lt;select name="</a:t>
            </a:r>
            <a:r>
              <a:rPr lang="en-GB" sz="900" dirty="0" err="1">
                <a:latin typeface="Courier New" panose="02070309020205020404" pitchFamily="49" charset="0"/>
              </a:rPr>
              <a:t>customerID</a:t>
            </a:r>
            <a:r>
              <a:rPr lang="en-GB" sz="900" dirty="0">
                <a:latin typeface="Courier New" panose="02070309020205020404" pitchFamily="49" charset="0"/>
              </a:rPr>
              <a:t>"&gt;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&lt;option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th:each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="c : ${Customers}"</a:t>
            </a:r>
            <a:r>
              <a:rPr lang="en-GB" sz="900" dirty="0">
                <a:latin typeface="Courier New" panose="02070309020205020404" pitchFamily="49" charset="0"/>
              </a:rPr>
              <a:t> 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        </a:t>
            </a:r>
            <a:r>
              <a:rPr lang="en-GB" sz="900" dirty="0" err="1">
                <a:latin typeface="Courier New" panose="02070309020205020404" pitchFamily="49" charset="0"/>
              </a:rPr>
              <a:t>th:value</a:t>
            </a:r>
            <a:r>
              <a:rPr lang="en-GB" sz="900" dirty="0">
                <a:latin typeface="Courier New" panose="02070309020205020404" pitchFamily="49" charset="0"/>
              </a:rPr>
              <a:t>="${</a:t>
            </a:r>
            <a:r>
              <a:rPr lang="en-GB" sz="900" dirty="0" err="1">
                <a:latin typeface="Courier New" panose="02070309020205020404" pitchFamily="49" charset="0"/>
              </a:rPr>
              <a:t>c.customerID</a:t>
            </a:r>
            <a:r>
              <a:rPr lang="en-GB" sz="900" dirty="0">
                <a:latin typeface="Courier New" panose="02070309020205020404" pitchFamily="49" charset="0"/>
              </a:rPr>
              <a:t>}" 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        </a:t>
            </a:r>
            <a:r>
              <a:rPr lang="en-GB" sz="900" dirty="0" err="1">
                <a:latin typeface="Courier New" panose="02070309020205020404" pitchFamily="49" charset="0"/>
              </a:rPr>
              <a:t>th:text</a:t>
            </a:r>
            <a:r>
              <a:rPr lang="en-GB" sz="900" dirty="0">
                <a:latin typeface="Courier New" panose="02070309020205020404" pitchFamily="49" charset="0"/>
              </a:rPr>
              <a:t>="${c.name}"&gt;Customer name [offline]&lt;/option&gt;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&lt;/select&gt; 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139931" y="4632779"/>
            <a:ext cx="1563249" cy="2308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GB" sz="900" b="1" dirty="0">
                <a:solidFill>
                  <a:schemeClr val="tx2"/>
                </a:solidFill>
                <a:latin typeface="Courier New" panose="02070309020205020404" pitchFamily="49" charset="0"/>
              </a:rPr>
              <a:t>/templates/home.html</a:t>
            </a:r>
            <a:endParaRPr lang="en-US" sz="9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109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 dirty="0">
                <a:sym typeface="Wingdings" pitchFamily="2" charset="2"/>
              </a:rPr>
              <a:t>Conditional Rendering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Use </a:t>
            </a:r>
            <a:r>
              <a:rPr lang="en-GB" dirty="0" err="1">
                <a:latin typeface="Courier New" panose="02070309020205020404" pitchFamily="49" charset="0"/>
              </a:rPr>
              <a:t>th:if</a:t>
            </a:r>
            <a:r>
              <a:rPr lang="en-GB" dirty="0"/>
              <a:t> for conditional rendering</a:t>
            </a:r>
          </a:p>
          <a:p>
            <a:pPr lvl="1" eaLnBrk="1" hangingPunct="1"/>
            <a:r>
              <a:rPr lang="en-GB" dirty="0"/>
              <a:t>Useful for hiding/displaying items based on current data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Example:</a:t>
            </a:r>
          </a:p>
          <a:p>
            <a:pPr lvl="1" eaLnBrk="1" hangingPunct="1"/>
            <a:r>
              <a:rPr lang="en-GB" dirty="0"/>
              <a:t>The following </a:t>
            </a:r>
            <a:r>
              <a:rPr lang="en-GB" dirty="0">
                <a:latin typeface="Courier New" panose="02070309020205020404" pitchFamily="49" charset="0"/>
              </a:rPr>
              <a:t>&lt;div&gt;</a:t>
            </a:r>
            <a:r>
              <a:rPr lang="en-GB" dirty="0"/>
              <a:t> displays customer details, but only if the customer has purchased some products</a:t>
            </a: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07658774-E37C-4551-9C8A-37F205240FB5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83081" y="3068775"/>
            <a:ext cx="5897881" cy="919989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00"/>
            </a:outerShdw>
          </a:effectLst>
        </p:spPr>
        <p:txBody>
          <a:bodyPr lIns="69056" tIns="34529" rIns="69056" bIns="34529" anchor="ctr"/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&lt;div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th:if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="${!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customer.products.isEmpty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()}"</a:t>
            </a:r>
            <a:r>
              <a:rPr lang="en-GB" sz="900" dirty="0">
                <a:latin typeface="Courier New" panose="02070309020205020404" pitchFamily="49" charset="0"/>
              </a:rPr>
              <a:t>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&lt;h4 </a:t>
            </a:r>
            <a:r>
              <a:rPr lang="en-GB" sz="900" dirty="0" err="1">
                <a:latin typeface="Courier New" panose="02070309020205020404" pitchFamily="49" charset="0"/>
              </a:rPr>
              <a:t>th:text</a:t>
            </a:r>
            <a:r>
              <a:rPr lang="en-GB" sz="900" dirty="0">
                <a:latin typeface="Courier New" panose="02070309020205020404" pitchFamily="49" charset="0"/>
              </a:rPr>
              <a:t>="${customer} + ':' "&gt;Customer details [offline]&lt;/h4&gt;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&lt;</a:t>
            </a:r>
            <a:r>
              <a:rPr lang="en-GB" sz="900" dirty="0" err="1">
                <a:latin typeface="Courier New" panose="02070309020205020404" pitchFamily="49" charset="0"/>
              </a:rPr>
              <a:t>ul</a:t>
            </a:r>
            <a:r>
              <a:rPr lang="en-GB" sz="900" dirty="0">
                <a:latin typeface="Courier New" panose="02070309020205020404" pitchFamily="49" charset="0"/>
              </a:rPr>
              <a:t>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    &lt;li </a:t>
            </a:r>
            <a:r>
              <a:rPr lang="en-GB" sz="900" dirty="0" err="1">
                <a:latin typeface="Courier New" panose="02070309020205020404" pitchFamily="49" charset="0"/>
              </a:rPr>
              <a:t>th:each</a:t>
            </a:r>
            <a:r>
              <a:rPr lang="en-GB" sz="900" dirty="0">
                <a:latin typeface="Courier New" panose="02070309020205020404" pitchFamily="49" charset="0"/>
              </a:rPr>
              <a:t>="product : ${</a:t>
            </a:r>
            <a:r>
              <a:rPr lang="en-GB" sz="900" dirty="0" err="1">
                <a:latin typeface="Courier New" panose="02070309020205020404" pitchFamily="49" charset="0"/>
              </a:rPr>
              <a:t>customer.products</a:t>
            </a:r>
            <a:r>
              <a:rPr lang="en-GB" sz="900" dirty="0">
                <a:latin typeface="Courier New" panose="02070309020205020404" pitchFamily="49" charset="0"/>
              </a:rPr>
              <a:t>}" </a:t>
            </a:r>
            <a:r>
              <a:rPr lang="en-GB" sz="900" dirty="0" err="1">
                <a:latin typeface="Courier New" panose="02070309020205020404" pitchFamily="49" charset="0"/>
              </a:rPr>
              <a:t>th:text</a:t>
            </a:r>
            <a:r>
              <a:rPr lang="en-GB" sz="900" dirty="0">
                <a:latin typeface="Courier New" panose="02070309020205020404" pitchFamily="49" charset="0"/>
              </a:rPr>
              <a:t>="${product}"&gt; … &lt;/li&gt;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&lt;/</a:t>
            </a:r>
            <a:r>
              <a:rPr lang="en-GB" sz="900" dirty="0" err="1">
                <a:latin typeface="Courier New" panose="02070309020205020404" pitchFamily="49" charset="0"/>
              </a:rPr>
              <a:t>ul</a:t>
            </a:r>
            <a:r>
              <a:rPr lang="en-GB" sz="900" dirty="0">
                <a:latin typeface="Courier New" panose="02070309020205020404" pitchFamily="49" charset="0"/>
              </a:rPr>
              <a:t>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&lt;/div&gt;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139931" y="4070305"/>
            <a:ext cx="1563249" cy="2308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GB" sz="900" b="1" dirty="0">
                <a:solidFill>
                  <a:schemeClr val="tx2"/>
                </a:solidFill>
                <a:latin typeface="Courier New" panose="02070309020205020404" pitchFamily="49" charset="0"/>
              </a:rPr>
              <a:t>/templates/home.html</a:t>
            </a:r>
            <a:endParaRPr lang="en-US" sz="9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554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 dirty="0">
                <a:sym typeface="Wingdings" pitchFamily="2" charset="2"/>
              </a:rPr>
              <a:t>Accessing Bean Values</a:t>
            </a:r>
            <a:endParaRPr lang="en-GB" sz="2550" dirty="0"/>
          </a:p>
        </p:txBody>
      </p:sp>
      <p:sp>
        <p:nvSpPr>
          <p:cNvPr id="921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>
                <a:sym typeface="Wingdings" pitchFamily="2" charset="2"/>
              </a:rPr>
              <a:t>You can access bean values directly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Here's a bean value:</a:t>
            </a: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Here's how to access it in the template page: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B9D71A25-8B19-46CC-9770-D9768F8D8998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783081" y="1577655"/>
            <a:ext cx="5897880" cy="138499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0" rIns="69056" bIns="0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@SpringBootApplication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public class Application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	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@Bean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@Scope("request")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public String 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timestamp</a:t>
            </a:r>
            <a:r>
              <a:rPr lang="en-GB" sz="900" dirty="0">
                <a:latin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    // Return a string containing the current date and time…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93428" y="2760251"/>
            <a:ext cx="12875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</a:rPr>
              <a:t>Application.java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783081" y="3812124"/>
            <a:ext cx="5897881" cy="501803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00"/>
            </a:outerShdw>
          </a:effectLst>
        </p:spPr>
        <p:txBody>
          <a:bodyPr lIns="69056" tIns="34529" rIns="69056" bIns="34529" anchor="ctr"/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&lt;footer&gt;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&lt;p </a:t>
            </a:r>
            <a:r>
              <a:rPr lang="en-GB" sz="900" dirty="0" err="1">
                <a:latin typeface="Courier New" panose="02070309020205020404" pitchFamily="49" charset="0"/>
              </a:rPr>
              <a:t>th:text</a:t>
            </a:r>
            <a:r>
              <a:rPr lang="en-GB" sz="900" dirty="0">
                <a:latin typeface="Courier New" panose="02070309020205020404" pitchFamily="49" charset="0"/>
              </a:rPr>
              <a:t>="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${@timestamp}</a:t>
            </a:r>
            <a:r>
              <a:rPr lang="en-GB" sz="900" dirty="0">
                <a:latin typeface="Courier New" panose="02070309020205020404" pitchFamily="49" charset="0"/>
              </a:rPr>
              <a:t>"&gt;Timestamp&lt;/p&gt;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&lt;/footer&gt;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139931" y="4094935"/>
            <a:ext cx="1563249" cy="2308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GB" sz="900" b="1" dirty="0">
                <a:solidFill>
                  <a:schemeClr val="tx2"/>
                </a:solidFill>
                <a:latin typeface="Courier New" panose="02070309020205020404" pitchFamily="49" charset="0"/>
              </a:rPr>
              <a:t>/templates/home.html</a:t>
            </a:r>
            <a:endParaRPr lang="en-US" sz="9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 dirty="0">
                <a:sym typeface="Wingdings" pitchFamily="2" charset="2"/>
              </a:rPr>
              <a:t>Linking to Resources</a:t>
            </a:r>
            <a:endParaRPr lang="en-GB" sz="2550" dirty="0"/>
          </a:p>
        </p:txBody>
      </p:sp>
      <p:sp>
        <p:nvSpPr>
          <p:cNvPr id="921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You can define stylesheets and other static resources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Put these files in the normal place for static content in a Spring Boot app, e.g. in the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/static</a:t>
            </a:r>
            <a:r>
              <a:rPr lang="en-GB" dirty="0">
                <a:latin typeface="+mj-lt"/>
                <a:sym typeface="Wingdings" pitchFamily="2" charset="2"/>
              </a:rPr>
              <a:t> folder</a:t>
            </a: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B9D71A25-8B19-46CC-9770-D9768F8D8998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783081" y="1908545"/>
            <a:ext cx="5897881" cy="593803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00"/>
            </a:outerShdw>
          </a:effectLst>
        </p:spPr>
        <p:txBody>
          <a:bodyPr lIns="69056" tIns="34529" rIns="69056" bIns="34529" anchor="ctr"/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&lt;head&gt;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&lt;title&gt;</a:t>
            </a:r>
            <a:r>
              <a:rPr lang="en-GB" sz="900" dirty="0" err="1">
                <a:latin typeface="Courier New" panose="02070309020205020404" pitchFamily="49" charset="0"/>
              </a:rPr>
              <a:t>Thymeleaf</a:t>
            </a:r>
            <a:r>
              <a:rPr lang="en-GB" sz="900" dirty="0">
                <a:latin typeface="Courier New" panose="02070309020205020404" pitchFamily="49" charset="0"/>
              </a:rPr>
              <a:t> Example&lt;/title&gt;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&lt;link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th:href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="@{/styles.css}"</a:t>
            </a:r>
            <a:r>
              <a:rPr lang="en-GB" sz="900" dirty="0">
                <a:latin typeface="Courier New" panose="02070309020205020404" pitchFamily="49" charset="0"/>
              </a:rPr>
              <a:t> type="text/</a:t>
            </a:r>
            <a:r>
              <a:rPr lang="en-GB" sz="900" dirty="0" err="1">
                <a:latin typeface="Courier New" panose="02070309020205020404" pitchFamily="49" charset="0"/>
              </a:rPr>
              <a:t>css</a:t>
            </a:r>
            <a:r>
              <a:rPr lang="en-GB" sz="900" dirty="0">
                <a:latin typeface="Courier New" panose="02070309020205020404" pitchFamily="49" charset="0"/>
              </a:rPr>
              <a:t>" </a:t>
            </a:r>
            <a:r>
              <a:rPr lang="en-GB" sz="900" dirty="0" err="1">
                <a:latin typeface="Courier New" panose="02070309020205020404" pitchFamily="49" charset="0"/>
              </a:rPr>
              <a:t>rel</a:t>
            </a:r>
            <a:r>
              <a:rPr lang="en-GB" sz="900" dirty="0">
                <a:latin typeface="Courier New" panose="02070309020205020404" pitchFamily="49" charset="0"/>
              </a:rPr>
              <a:t>="stylesheet" /&gt;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&lt;/head&gt;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55571" y="2564418"/>
            <a:ext cx="14253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</a:rPr>
              <a:t>/static/styles.css</a:t>
            </a:r>
          </a:p>
        </p:txBody>
      </p:sp>
    </p:spTree>
    <p:extLst>
      <p:ext uri="{BB962C8B-B14F-4D97-AF65-F5344CB8AC3E}">
        <p14:creationId xmlns:p14="http://schemas.microsoft.com/office/powerpoint/2010/main" val="110470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28625" indent="-428625"/>
            <a:r>
              <a:rPr lang="en-GB" sz="2550" dirty="0"/>
              <a:t>1. Introduction to </a:t>
            </a:r>
            <a:r>
              <a:rPr lang="en-GB" sz="2550" dirty="0" err="1"/>
              <a:t>Thymeleaf</a:t>
            </a:r>
            <a:endParaRPr lang="en-GB" sz="2550" dirty="0"/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What is </a:t>
            </a:r>
            <a:r>
              <a:rPr lang="en-GB" dirty="0" err="1"/>
              <a:t>Thymeleaf</a:t>
            </a:r>
            <a:r>
              <a:rPr lang="en-GB" dirty="0"/>
              <a:t>?</a:t>
            </a:r>
          </a:p>
          <a:p>
            <a:pPr eaLnBrk="1" hangingPunct="1"/>
            <a:r>
              <a:rPr lang="en-GB" dirty="0" err="1"/>
              <a:t>Thymeleaf</a:t>
            </a:r>
            <a:r>
              <a:rPr lang="en-GB" dirty="0"/>
              <a:t> sample application</a:t>
            </a:r>
          </a:p>
          <a:p>
            <a:pPr eaLnBrk="1" hangingPunct="1"/>
            <a:r>
              <a:rPr lang="en-GB" dirty="0"/>
              <a:t>Configuring Maven dependencies</a:t>
            </a:r>
          </a:p>
          <a:p>
            <a:pPr eaLnBrk="1" hangingPunct="1"/>
            <a:r>
              <a:rPr lang="en-GB" dirty="0"/>
              <a:t>Setting </a:t>
            </a:r>
            <a:r>
              <a:rPr lang="en-GB" dirty="0" err="1"/>
              <a:t>Thymeleaf</a:t>
            </a:r>
            <a:r>
              <a:rPr lang="en-GB" dirty="0"/>
              <a:t> as the view resolver</a:t>
            </a:r>
          </a:p>
          <a:p>
            <a:pPr eaLnBrk="1" hangingPunct="1"/>
            <a:r>
              <a:rPr lang="en-GB" dirty="0"/>
              <a:t>Defining template pages</a:t>
            </a:r>
          </a:p>
          <a:p>
            <a:pPr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4D9565D6-9A77-4D28-AB69-14DBA2201FBD}" type="slidenum">
              <a:rPr lang="en-GB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253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Introduction to </a:t>
            </a:r>
            <a:r>
              <a:rPr lang="en-GB" sz="2200" dirty="0" err="1"/>
              <a:t>Thymeleaf</a:t>
            </a:r>
            <a:endParaRPr lang="en-GB" sz="2200" dirty="0"/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 err="1"/>
              <a:t>Thymeleaf</a:t>
            </a:r>
            <a:r>
              <a:rPr lang="en-GB" sz="2200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550" dirty="0"/>
              <a:t>What is </a:t>
            </a:r>
            <a:r>
              <a:rPr lang="en-GB" sz="2550" dirty="0" err="1"/>
              <a:t>Thymeleaf</a:t>
            </a:r>
            <a:r>
              <a:rPr lang="en-GB" sz="2550" dirty="0"/>
              <a:t>?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89042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Thymeleaf</a:t>
            </a:r>
            <a:r>
              <a:rPr lang="en-GB" dirty="0"/>
              <a:t> is an open-source view template framework for HTML5, XHTML, or XML resources</a:t>
            </a:r>
          </a:p>
          <a:p>
            <a:pPr lvl="1"/>
            <a:r>
              <a:rPr lang="en-GB" dirty="0"/>
              <a:t>A popular alternative to JSP, especially when you have a Spring Boot app with an embedded servlet container</a:t>
            </a:r>
          </a:p>
          <a:p>
            <a:pPr lvl="1"/>
            <a:endParaRPr lang="en-GB" dirty="0"/>
          </a:p>
          <a:p>
            <a:r>
              <a:rPr lang="en-GB" dirty="0"/>
              <a:t>Benefits:</a:t>
            </a:r>
          </a:p>
          <a:p>
            <a:pPr lvl="1"/>
            <a:r>
              <a:rPr lang="en-GB" dirty="0"/>
              <a:t>Clean and powerful templating syntax</a:t>
            </a:r>
          </a:p>
          <a:p>
            <a:pPr lvl="1"/>
            <a:r>
              <a:rPr lang="en-GB" dirty="0"/>
              <a:t>Allows for faster and offline prototyping of pages, because you can view pages outside a Web server</a:t>
            </a:r>
          </a:p>
          <a:p>
            <a:pPr lvl="1"/>
            <a:endParaRPr lang="en-GB" dirty="0"/>
          </a:p>
          <a:p>
            <a:r>
              <a:rPr lang="en-GB" dirty="0"/>
              <a:t>Note:</a:t>
            </a:r>
          </a:p>
          <a:p>
            <a:pPr lvl="1"/>
            <a:r>
              <a:rPr lang="en-GB" dirty="0"/>
              <a:t>You can use </a:t>
            </a:r>
            <a:r>
              <a:rPr lang="en-GB" dirty="0" err="1"/>
              <a:t>Thymeleaf</a:t>
            </a:r>
            <a:r>
              <a:rPr lang="en-GB" dirty="0"/>
              <a:t> in Spring and non-Spring apps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4D9565D6-9A77-4D28-AB69-14DBA2201FBD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1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550" dirty="0" err="1"/>
              <a:t>Thymeleaf</a:t>
            </a:r>
            <a:r>
              <a:rPr lang="en-GB" sz="2550" dirty="0"/>
              <a:t> Sample Application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We'll explore </a:t>
            </a:r>
            <a:r>
              <a:rPr lang="en-GB" dirty="0">
                <a:latin typeface="Courier New" panose="02070309020205020404" pitchFamily="49" charset="0"/>
              </a:rPr>
              <a:t>demo-</a:t>
            </a:r>
            <a:r>
              <a:rPr lang="en-GB" dirty="0" err="1">
                <a:latin typeface="Courier New" panose="02070309020205020404" pitchFamily="49" charset="0"/>
              </a:rPr>
              <a:t>thymeleaf</a:t>
            </a:r>
            <a:r>
              <a:rPr lang="en-GB" dirty="0"/>
              <a:t> in this chapter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4D9565D6-9A77-4D28-AB69-14DBA2201FBD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C0695-452C-4659-9F56-958D4E8A5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122" y="1292776"/>
            <a:ext cx="5081377" cy="3610942"/>
          </a:xfrm>
          <a:prstGeom prst="rect">
            <a:avLst/>
          </a:prstGeom>
        </p:spPr>
      </p:pic>
      <p:sp>
        <p:nvSpPr>
          <p:cNvPr id="2" name="Rectangular Callout 1"/>
          <p:cNvSpPr/>
          <p:nvPr/>
        </p:nvSpPr>
        <p:spPr bwMode="auto">
          <a:xfrm>
            <a:off x="5006340" y="1486463"/>
            <a:ext cx="2674620" cy="1394460"/>
          </a:xfrm>
          <a:prstGeom prst="wedgeRectCallout">
            <a:avLst>
              <a:gd name="adj1" fmla="val -60416"/>
              <a:gd name="adj2" fmla="val -8585"/>
            </a:avLst>
          </a:prstGeom>
          <a:solidFill>
            <a:srgbClr val="FFC000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050" dirty="0">
                <a:solidFill>
                  <a:srgbClr val="333399"/>
                </a:solidFill>
                <a:latin typeface="+mj-lt"/>
              </a:rPr>
              <a:t>This application stores customers and products in a simple in-memory repository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dirty="0">
              <a:solidFill>
                <a:srgbClr val="333399"/>
              </a:solidFill>
              <a:latin typeface="+mj-lt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050" dirty="0">
                <a:solidFill>
                  <a:srgbClr val="333399"/>
                </a:solidFill>
                <a:latin typeface="+mj-lt"/>
              </a:rPr>
              <a:t>For details, see the following classes in the demo application:</a:t>
            </a:r>
          </a:p>
          <a:p>
            <a:pPr marL="205979" indent="-136922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050" dirty="0">
                <a:solidFill>
                  <a:srgbClr val="333399"/>
                </a:solidFill>
                <a:latin typeface="Courier New" panose="02070309020205020404" pitchFamily="49" charset="0"/>
              </a:rPr>
              <a:t>Customer</a:t>
            </a:r>
          </a:p>
          <a:p>
            <a:pPr marL="205979" indent="-136922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050" dirty="0">
                <a:solidFill>
                  <a:srgbClr val="333399"/>
                </a:solidFill>
                <a:latin typeface="Courier New" panose="02070309020205020404" pitchFamily="49" charset="0"/>
              </a:rPr>
              <a:t>Product</a:t>
            </a:r>
          </a:p>
          <a:p>
            <a:pPr marL="205979" indent="-136922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050" dirty="0">
                <a:solidFill>
                  <a:srgbClr val="333399"/>
                </a:solidFill>
                <a:latin typeface="Courier New" panose="02070309020205020404" pitchFamily="49" charset="0"/>
              </a:rPr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180119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550" dirty="0">
                <a:sym typeface="Wingdings" pitchFamily="2" charset="2"/>
              </a:rPr>
              <a:t>Configuring Maven Dependencies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 Spring Boot, you just need to add the Spring Boot Starter for Thymeleaf</a:t>
            </a:r>
          </a:p>
          <a:p>
            <a:pPr lvl="1"/>
            <a:r>
              <a:rPr lang="en-GB"/>
              <a:t>Auto-configures all the beans needed by Thymeleaf</a:t>
            </a:r>
            <a:endParaRPr lang="en-GB" dirty="0"/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276FD5A0-CF0B-440A-8AF5-2125C329C293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1783081" y="1976365"/>
            <a:ext cx="5897880" cy="270122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900" dirty="0">
                <a:latin typeface="Courier New" panose="02070309020205020404" pitchFamily="49" charset="0"/>
              </a:rPr>
              <a:t>&lt;dependencies&gt;</a:t>
            </a:r>
          </a:p>
          <a:p>
            <a:r>
              <a:rPr lang="en-GB" sz="900" dirty="0">
                <a:latin typeface="Courier New" panose="02070309020205020404" pitchFamily="49" charset="0"/>
              </a:rPr>
              <a:t> </a:t>
            </a:r>
          </a:p>
          <a:p>
            <a:r>
              <a:rPr lang="en-GB" sz="900" dirty="0">
                <a:latin typeface="Courier New" panose="02070309020205020404" pitchFamily="49" charset="0"/>
              </a:rPr>
              <a:t>    &lt;dependency&gt;</a:t>
            </a:r>
          </a:p>
          <a:p>
            <a:r>
              <a:rPr lang="en-GB" sz="900" dirty="0">
                <a:latin typeface="Courier New" panose="02070309020205020404" pitchFamily="49" charset="0"/>
              </a:rPr>
              <a:t>        &lt;</a:t>
            </a:r>
            <a:r>
              <a:rPr lang="en-GB" sz="900" dirty="0" err="1">
                <a:latin typeface="Courier New" panose="02070309020205020404" pitchFamily="49" charset="0"/>
              </a:rPr>
              <a:t>groupId</a:t>
            </a:r>
            <a:r>
              <a:rPr lang="en-GB" sz="900" dirty="0">
                <a:latin typeface="Courier New" panose="02070309020205020404" pitchFamily="49" charset="0"/>
              </a:rPr>
              <a:t>&gt;</a:t>
            </a:r>
            <a:r>
              <a:rPr lang="en-GB" sz="900" dirty="0" err="1">
                <a:latin typeface="Courier New" panose="02070309020205020404" pitchFamily="49" charset="0"/>
              </a:rPr>
              <a:t>org.springframework.boot</a:t>
            </a:r>
            <a:r>
              <a:rPr lang="en-GB" sz="900" dirty="0">
                <a:latin typeface="Courier New" panose="02070309020205020404" pitchFamily="49" charset="0"/>
              </a:rPr>
              <a:t>&lt;/</a:t>
            </a:r>
            <a:r>
              <a:rPr lang="en-GB" sz="900" dirty="0" err="1">
                <a:latin typeface="Courier New" panose="02070309020205020404" pitchFamily="49" charset="0"/>
              </a:rPr>
              <a:t>groupId</a:t>
            </a:r>
            <a:r>
              <a:rPr lang="en-GB" sz="900" dirty="0">
                <a:latin typeface="Courier New" panose="02070309020205020404" pitchFamily="49" charset="0"/>
              </a:rPr>
              <a:t>&gt;</a:t>
            </a:r>
          </a:p>
          <a:p>
            <a:r>
              <a:rPr lang="en-GB" sz="900" dirty="0">
                <a:latin typeface="Courier New" panose="02070309020205020404" pitchFamily="49" charset="0"/>
              </a:rPr>
              <a:t>        &lt;</a:t>
            </a:r>
            <a:r>
              <a:rPr lang="en-GB" sz="900" dirty="0" err="1">
                <a:latin typeface="Courier New" panose="02070309020205020404" pitchFamily="49" charset="0"/>
              </a:rPr>
              <a:t>artifactId</a:t>
            </a:r>
            <a:r>
              <a:rPr lang="en-GB" sz="900" dirty="0">
                <a:latin typeface="Courier New" panose="02070309020205020404" pitchFamily="49" charset="0"/>
              </a:rPr>
              <a:t>&gt;spring-boot-starter-web&lt;/</a:t>
            </a:r>
            <a:r>
              <a:rPr lang="en-GB" sz="900" dirty="0" err="1">
                <a:latin typeface="Courier New" panose="02070309020205020404" pitchFamily="49" charset="0"/>
              </a:rPr>
              <a:t>artifactId</a:t>
            </a:r>
            <a:r>
              <a:rPr lang="en-GB" sz="900" dirty="0">
                <a:latin typeface="Courier New" panose="02070309020205020404" pitchFamily="49" charset="0"/>
              </a:rPr>
              <a:t>&gt;</a:t>
            </a:r>
          </a:p>
          <a:p>
            <a:r>
              <a:rPr lang="en-GB" sz="900" dirty="0">
                <a:latin typeface="Courier New" panose="02070309020205020404" pitchFamily="49" charset="0"/>
              </a:rPr>
              <a:t>    &lt;/dependency&gt;</a:t>
            </a:r>
          </a:p>
          <a:p>
            <a:endParaRPr lang="en-GB" sz="900" dirty="0">
              <a:latin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&lt;dependency&gt;</a:t>
            </a:r>
          </a:p>
          <a:p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&lt;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groupId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org.springframework.boot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&lt;/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groupId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&lt;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artifactId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&gt;spring-boot-starter-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thymeleaf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&lt;/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artifactId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&lt;/dependency&gt;</a:t>
            </a:r>
          </a:p>
          <a:p>
            <a:r>
              <a:rPr lang="en-GB" sz="900" dirty="0">
                <a:latin typeface="Courier New" panose="02070309020205020404" pitchFamily="49" charset="0"/>
              </a:rPr>
              <a:t>    </a:t>
            </a:r>
          </a:p>
          <a:p>
            <a:r>
              <a:rPr lang="en-GB" sz="900" dirty="0">
                <a:latin typeface="Courier New" panose="02070309020205020404" pitchFamily="49" charset="0"/>
              </a:rPr>
              <a:t>    &lt;dependency&gt;</a:t>
            </a:r>
          </a:p>
          <a:p>
            <a:r>
              <a:rPr lang="en-GB" sz="900" dirty="0">
                <a:latin typeface="Courier New" panose="02070309020205020404" pitchFamily="49" charset="0"/>
              </a:rPr>
              <a:t>        &lt;</a:t>
            </a:r>
            <a:r>
              <a:rPr lang="en-GB" sz="900" dirty="0" err="1">
                <a:latin typeface="Courier New" panose="02070309020205020404" pitchFamily="49" charset="0"/>
              </a:rPr>
              <a:t>groupId</a:t>
            </a:r>
            <a:r>
              <a:rPr lang="en-GB" sz="900" dirty="0">
                <a:latin typeface="Courier New" panose="02070309020205020404" pitchFamily="49" charset="0"/>
              </a:rPr>
              <a:t>&gt;</a:t>
            </a:r>
            <a:r>
              <a:rPr lang="en-GB" sz="900" dirty="0" err="1">
                <a:latin typeface="Courier New" panose="02070309020205020404" pitchFamily="49" charset="0"/>
              </a:rPr>
              <a:t>org.springframework.boot</a:t>
            </a:r>
            <a:r>
              <a:rPr lang="en-GB" sz="900" dirty="0">
                <a:latin typeface="Courier New" panose="02070309020205020404" pitchFamily="49" charset="0"/>
              </a:rPr>
              <a:t>&lt;/</a:t>
            </a:r>
            <a:r>
              <a:rPr lang="en-GB" sz="900" dirty="0" err="1">
                <a:latin typeface="Courier New" panose="02070309020205020404" pitchFamily="49" charset="0"/>
              </a:rPr>
              <a:t>groupId</a:t>
            </a:r>
            <a:r>
              <a:rPr lang="en-GB" sz="900" dirty="0">
                <a:latin typeface="Courier New" panose="02070309020205020404" pitchFamily="49" charset="0"/>
              </a:rPr>
              <a:t>&gt;</a:t>
            </a:r>
          </a:p>
          <a:p>
            <a:r>
              <a:rPr lang="en-GB" sz="900" dirty="0">
                <a:latin typeface="Courier New" panose="02070309020205020404" pitchFamily="49" charset="0"/>
              </a:rPr>
              <a:t>        &lt;</a:t>
            </a:r>
            <a:r>
              <a:rPr lang="en-GB" sz="900" dirty="0" err="1">
                <a:latin typeface="Courier New" panose="02070309020205020404" pitchFamily="49" charset="0"/>
              </a:rPr>
              <a:t>artifactId</a:t>
            </a:r>
            <a:r>
              <a:rPr lang="en-GB" sz="900" dirty="0">
                <a:latin typeface="Courier New" panose="02070309020205020404" pitchFamily="49" charset="0"/>
              </a:rPr>
              <a:t>&gt;spring-boot-starter-test&lt;/</a:t>
            </a:r>
            <a:r>
              <a:rPr lang="en-GB" sz="900" dirty="0" err="1">
                <a:latin typeface="Courier New" panose="02070309020205020404" pitchFamily="49" charset="0"/>
              </a:rPr>
              <a:t>artifactId</a:t>
            </a:r>
            <a:r>
              <a:rPr lang="en-GB" sz="900" dirty="0">
                <a:latin typeface="Courier New" panose="02070309020205020404" pitchFamily="49" charset="0"/>
              </a:rPr>
              <a:t>&gt;</a:t>
            </a:r>
          </a:p>
          <a:p>
            <a:r>
              <a:rPr lang="en-GB" sz="900" dirty="0">
                <a:latin typeface="Courier New" panose="02070309020205020404" pitchFamily="49" charset="0"/>
              </a:rPr>
              <a:t>        &lt;scope&gt;test&lt;/scope&gt;</a:t>
            </a:r>
          </a:p>
          <a:p>
            <a:r>
              <a:rPr lang="en-GB" sz="900" dirty="0">
                <a:latin typeface="Courier New" panose="02070309020205020404" pitchFamily="49" charset="0"/>
              </a:rPr>
              <a:t>    &lt;/dependency&gt;</a:t>
            </a:r>
          </a:p>
          <a:p>
            <a:endParaRPr lang="en-GB" sz="900" dirty="0">
              <a:latin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</a:rPr>
              <a:t>&lt;/dependencies&gt;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35373" y="4457868"/>
            <a:ext cx="17700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</a:rPr>
              <a:t>pom.xml in demo project</a:t>
            </a:r>
          </a:p>
        </p:txBody>
      </p:sp>
    </p:spTree>
    <p:extLst>
      <p:ext uri="{BB962C8B-B14F-4D97-AF65-F5344CB8AC3E}">
        <p14:creationId xmlns:p14="http://schemas.microsoft.com/office/powerpoint/2010/main" val="213519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 dirty="0"/>
              <a:t>Defining Template Pages (1 of 2)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You put your template pages in the folder specified by the view resolver</a:t>
            </a:r>
          </a:p>
          <a:p>
            <a:pPr lvl="1" eaLnBrk="1" hangingPunct="1"/>
            <a:r>
              <a:rPr lang="en-GB" dirty="0">
                <a:latin typeface="+mj-lt"/>
              </a:rPr>
              <a:t>By default, this is the </a:t>
            </a:r>
            <a:r>
              <a:rPr lang="en-GB" dirty="0">
                <a:latin typeface="Courier New" panose="02070309020205020404" pitchFamily="49" charset="0"/>
              </a:rPr>
              <a:t>templates</a:t>
            </a:r>
            <a:r>
              <a:rPr lang="en-GB" dirty="0">
                <a:latin typeface="+mj-lt"/>
              </a:rPr>
              <a:t> folder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4D9565D6-9A77-4D28-AB69-14DBA2201FBD}" type="slidenum">
              <a:rPr lang="en-GB"/>
              <a:pPr>
                <a:defRPr/>
              </a:pPr>
              <a:t>6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0F3FFA-B456-5539-EE05-2DAD23DC1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910" y="1953690"/>
            <a:ext cx="2332278" cy="303469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 bwMode="auto">
          <a:xfrm>
            <a:off x="3217982" y="4664278"/>
            <a:ext cx="2400300" cy="359764"/>
          </a:xfrm>
          <a:prstGeom prst="roundRect">
            <a:avLst>
              <a:gd name="adj" fmla="val 825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75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 dirty="0"/>
              <a:t>Defining Template Pages (2 of 2)</a:t>
            </a:r>
            <a:endParaRPr lang="en-GB" sz="2550" dirty="0">
              <a:sym typeface="Wingdings" pitchFamily="2" charset="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You define template pages as follows</a:t>
            </a:r>
          </a:p>
          <a:p>
            <a:pPr lvl="1" eaLnBrk="1" hangingPunct="1"/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</a:rPr>
              <a:t>&lt;!DOCTYPE&gt;</a:t>
            </a:r>
            <a:r>
              <a:rPr lang="en-GB" dirty="0"/>
              <a:t> declaration is necessary, to prevent errors</a:t>
            </a:r>
          </a:p>
          <a:p>
            <a:pPr lvl="1" eaLnBrk="1" hangingPunct="1"/>
            <a:r>
              <a:rPr lang="en-GB" dirty="0"/>
              <a:t>The </a:t>
            </a:r>
            <a:r>
              <a:rPr lang="en-GB" dirty="0" err="1">
                <a:latin typeface="Courier New" panose="02070309020205020404" pitchFamily="49" charset="0"/>
              </a:rPr>
              <a:t>xmlns:th</a:t>
            </a:r>
            <a:r>
              <a:rPr lang="en-GB" dirty="0"/>
              <a:t> namespace declaration allows you to use </a:t>
            </a:r>
            <a:r>
              <a:rPr lang="en-GB" dirty="0" err="1"/>
              <a:t>Thymeleaf</a:t>
            </a:r>
            <a:r>
              <a:rPr lang="en-GB" dirty="0"/>
              <a:t> attributes in your HTML element, e.g. </a:t>
            </a:r>
            <a:r>
              <a:rPr lang="en-GB" dirty="0" err="1">
                <a:latin typeface="Courier New" panose="02070309020205020404" pitchFamily="49" charset="0"/>
              </a:rPr>
              <a:t>th:field</a:t>
            </a:r>
            <a:endParaRPr lang="en-GB" dirty="0"/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50" b="1">
                <a:solidFill>
                  <a:schemeClr val="tx1"/>
                </a:solidFill>
                <a:latin typeface="Tahoma" pitchFamily="34" charset="0"/>
              </a:defRPr>
            </a:lvl1pPr>
            <a:lvl2pPr marL="557213" indent="-214313" eaLnBrk="0" hangingPunct="0">
              <a:defRPr sz="1050" b="1">
                <a:solidFill>
                  <a:schemeClr val="tx1"/>
                </a:solidFill>
                <a:latin typeface="Tahoma" pitchFamily="34" charset="0"/>
              </a:defRPr>
            </a:lvl2pPr>
            <a:lvl3pPr marL="857250" indent="-171450" eaLnBrk="0" hangingPunct="0">
              <a:defRPr sz="1050" b="1">
                <a:solidFill>
                  <a:schemeClr val="tx1"/>
                </a:solidFill>
                <a:latin typeface="Tahoma" pitchFamily="34" charset="0"/>
              </a:defRPr>
            </a:lvl3pPr>
            <a:lvl4pPr marL="1200150" indent="-171450" eaLnBrk="0" hangingPunct="0">
              <a:defRPr sz="1050" b="1">
                <a:solidFill>
                  <a:schemeClr val="tx1"/>
                </a:solidFill>
                <a:latin typeface="Tahoma" pitchFamily="34" charset="0"/>
              </a:defRPr>
            </a:lvl4pPr>
            <a:lvl5pPr marL="1543050" indent="-171450" eaLnBrk="0" hangingPunct="0">
              <a:defRPr sz="1050" b="1">
                <a:solidFill>
                  <a:schemeClr val="tx1"/>
                </a:solidFill>
                <a:latin typeface="Tahoma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050" b="1">
                <a:solidFill>
                  <a:schemeClr val="tx1"/>
                </a:solidFill>
                <a:latin typeface="Tahoma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050" b="1">
                <a:solidFill>
                  <a:schemeClr val="tx1"/>
                </a:solidFill>
                <a:latin typeface="Tahoma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050" b="1">
                <a:solidFill>
                  <a:schemeClr val="tx1"/>
                </a:solidFill>
                <a:latin typeface="Tahoma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05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0ADE313-16F9-4E66-9A7D-E65659A82A30}" type="slidenum">
              <a:rPr lang="en-GB" sz="900" b="0">
                <a:solidFill>
                  <a:schemeClr val="tx2"/>
                </a:solidFill>
              </a:rPr>
              <a:pPr eaLnBrk="1" hangingPunct="1"/>
              <a:t>7</a:t>
            </a:fld>
            <a:endParaRPr lang="en-GB" sz="900" b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40827" y="2318675"/>
            <a:ext cx="6495317" cy="1457330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00"/>
            </a:outerShdw>
          </a:effectLst>
        </p:spPr>
        <p:txBody>
          <a:bodyPr lIns="69056" tIns="34529" rIns="69056" bIns="34529" anchor="ctr"/>
          <a:lstStyle/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&lt;!DOCTYPE html SYSTEM "http://www.thymeleaf.org/dtd/xhtml1-strict-thymeleaf-spring4-4.dtd"&gt;</a:t>
            </a:r>
          </a:p>
          <a:p>
            <a:pPr defTabSz="554831">
              <a:defRPr/>
            </a:pPr>
            <a:endParaRPr lang="en-GB" sz="9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&lt;html </a:t>
            </a:r>
            <a:r>
              <a:rPr lang="en-GB" sz="900" dirty="0" err="1">
                <a:latin typeface="Courier New" panose="02070309020205020404" pitchFamily="49" charset="0"/>
              </a:rPr>
              <a:t>xmlns</a:t>
            </a:r>
            <a:r>
              <a:rPr lang="en-GB" sz="900" dirty="0">
                <a:latin typeface="Courier New" panose="02070309020205020404" pitchFamily="49" charset="0"/>
              </a:rPr>
              <a:t>="http://www.w3.org/1999/xhtml"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xmlns:th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="http://www.thymeleaf.org"</a:t>
            </a:r>
            <a:r>
              <a:rPr lang="en-GB" sz="900" dirty="0">
                <a:latin typeface="Courier New" panose="02070309020205020404" pitchFamily="49" charset="0"/>
              </a:rPr>
              <a:t>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&lt;head&gt;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…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&lt;/head&gt;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&lt;body&gt;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…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&lt;/body&gt;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&lt;/html&gt;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86083" y="3569413"/>
            <a:ext cx="1563249" cy="2308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GB" sz="900" b="1" dirty="0">
                <a:solidFill>
                  <a:schemeClr val="tx2"/>
                </a:solidFill>
                <a:latin typeface="Courier New" panose="02070309020205020404" pitchFamily="49" charset="0"/>
              </a:rPr>
              <a:t>/templates/home.html</a:t>
            </a:r>
            <a:endParaRPr lang="en-US" sz="9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534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 dirty="0"/>
              <a:t>2. </a:t>
            </a:r>
            <a:r>
              <a:rPr lang="en-GB" sz="2550" dirty="0" err="1"/>
              <a:t>Thymeleaf</a:t>
            </a:r>
            <a:r>
              <a:rPr lang="en-GB" sz="2550" dirty="0"/>
              <a:t> Syntax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17769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>
                <a:sym typeface="Wingdings" pitchFamily="2" charset="2"/>
              </a:rPr>
              <a:t>Online vs. offline operation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Accessing model objects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Accessing properties on an object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Creating mixed content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Binding fields to form values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Creating URLs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Creating repeated items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Conditional rendering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Accessing bean values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Linking to resources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247F4300-B350-40E5-BD03-B3760D31E6AE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 dirty="0">
                <a:sym typeface="Wingdings" pitchFamily="2" charset="2"/>
              </a:rPr>
              <a:t>Online vs. Offline Operation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Thymeleaf</a:t>
            </a:r>
            <a:r>
              <a:rPr lang="en-GB" dirty="0"/>
              <a:t> can replace text in an HTML page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If the page is loaded offline (without a Web server), the "normal" text is displayed</a:t>
            </a:r>
          </a:p>
          <a:p>
            <a:pPr lvl="1"/>
            <a:r>
              <a:rPr lang="en-GB" dirty="0">
                <a:latin typeface="+mj-lt"/>
              </a:rPr>
              <a:t>In this example:    </a:t>
            </a:r>
            <a:r>
              <a:rPr lang="en-GB" dirty="0">
                <a:latin typeface="Courier New" panose="02070309020205020404" pitchFamily="49" charset="0"/>
              </a:rPr>
              <a:t>Customer name [offline]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If the page is accessed via a Web server, the text will be replaced with whatever's in </a:t>
            </a:r>
            <a:r>
              <a:rPr lang="en-GB" dirty="0">
                <a:latin typeface="Courier New" panose="02070309020205020404" pitchFamily="49" charset="0"/>
              </a:rPr>
              <a:t>customer.name</a:t>
            </a: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957B545F-AF7F-4515-89A6-0A4054BC5158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783080" y="1189826"/>
            <a:ext cx="5897881" cy="652332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00"/>
            </a:outerShdw>
          </a:effectLst>
        </p:spPr>
        <p:txBody>
          <a:bodyPr lIns="69056" tIns="34529" rIns="69056" bIns="34529" anchor="ctr"/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&lt;select name="</a:t>
            </a:r>
            <a:r>
              <a:rPr lang="en-GB" sz="900" dirty="0" err="1">
                <a:latin typeface="Courier New" panose="02070309020205020404" pitchFamily="49" charset="0"/>
              </a:rPr>
              <a:t>customerID</a:t>
            </a:r>
            <a:r>
              <a:rPr lang="en-GB" sz="900" dirty="0">
                <a:latin typeface="Courier New" panose="02070309020205020404" pitchFamily="49" charset="0"/>
              </a:rPr>
              <a:t>"&gt;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&lt;option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th:text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="${customer.name}"</a:t>
            </a:r>
            <a:r>
              <a:rPr lang="en-GB" sz="900" dirty="0">
                <a:latin typeface="Courier New" panose="02070309020205020404" pitchFamily="49" charset="0"/>
              </a:rPr>
              <a:t> … &gt; 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Customer name [offline]</a:t>
            </a:r>
            <a:r>
              <a:rPr lang="en-GB" sz="900" dirty="0">
                <a:latin typeface="Courier New" panose="02070309020205020404" pitchFamily="49" charset="0"/>
              </a:rPr>
              <a:t> &lt;/option&gt;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&lt;/select&gt;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139" y="4083512"/>
            <a:ext cx="1242002" cy="895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139931" y="1904229"/>
            <a:ext cx="1563249" cy="2308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GB" sz="900" b="1" dirty="0">
                <a:solidFill>
                  <a:schemeClr val="tx2"/>
                </a:solidFill>
                <a:latin typeface="Courier New" panose="02070309020205020404" pitchFamily="49" charset="0"/>
              </a:rPr>
              <a:t>/templates/home.html</a:t>
            </a:r>
            <a:endParaRPr lang="en-US" sz="9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10088</TotalTime>
  <Words>1721</Words>
  <Application>Microsoft Office PowerPoint</Application>
  <PresentationFormat>On-screen Show (16:9)</PresentationFormat>
  <Paragraphs>302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Tahoma</vt:lpstr>
      <vt:lpstr>Univers</vt:lpstr>
      <vt:lpstr>Standard_LiveLessons_2017</vt:lpstr>
      <vt:lpstr>PowerPoint Presentation</vt:lpstr>
      <vt:lpstr>1. Introduction to Thymeleaf</vt:lpstr>
      <vt:lpstr>What is Thymeleaf?</vt:lpstr>
      <vt:lpstr>Thymeleaf Sample Application</vt:lpstr>
      <vt:lpstr>Configuring Maven Dependencies</vt:lpstr>
      <vt:lpstr>Defining Template Pages (1 of 2)</vt:lpstr>
      <vt:lpstr>Defining Template Pages (2 of 2)</vt:lpstr>
      <vt:lpstr>2. Thymeleaf Syntax</vt:lpstr>
      <vt:lpstr>Online vs. Offline Operation</vt:lpstr>
      <vt:lpstr>Accessing Model Objects (1 of 2)</vt:lpstr>
      <vt:lpstr>Accessing Model Objects (2 of 2)</vt:lpstr>
      <vt:lpstr>Accessing Properties on an Object</vt:lpstr>
      <vt:lpstr>Creating Mixed Content</vt:lpstr>
      <vt:lpstr>Binding Fields to Form Values</vt:lpstr>
      <vt:lpstr>Creating URLs</vt:lpstr>
      <vt:lpstr>Creating Repeating Items</vt:lpstr>
      <vt:lpstr>Conditional Rendering</vt:lpstr>
      <vt:lpstr>Accessing Bean Values</vt:lpstr>
      <vt:lpstr>Linking to Resources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206</cp:revision>
  <dcterms:created xsi:type="dcterms:W3CDTF">2015-09-28T19:52:00Z</dcterms:created>
  <dcterms:modified xsi:type="dcterms:W3CDTF">2023-02-08T16:38:10Z</dcterms:modified>
</cp:coreProperties>
</file>