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2.xml" ContentType="application/inkml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584" r:id="rId2"/>
    <p:sldId id="646" r:id="rId3"/>
    <p:sldId id="647" r:id="rId4"/>
    <p:sldId id="650" r:id="rId5"/>
    <p:sldId id="651" r:id="rId6"/>
    <p:sldId id="657" r:id="rId7"/>
    <p:sldId id="652" r:id="rId8"/>
    <p:sldId id="353" r:id="rId9"/>
    <p:sldId id="546" r:id="rId10"/>
    <p:sldId id="654" r:id="rId11"/>
    <p:sldId id="653" r:id="rId12"/>
    <p:sldId id="658" r:id="rId13"/>
    <p:sldId id="659" r:id="rId14"/>
    <p:sldId id="660" r:id="rId15"/>
    <p:sldId id="661" r:id="rId16"/>
    <p:sldId id="662" r:id="rId17"/>
    <p:sldId id="663" r:id="rId18"/>
    <p:sldId id="664" r:id="rId19"/>
    <p:sldId id="665" r:id="rId20"/>
    <p:sldId id="581" r:id="rId21"/>
    <p:sldId id="666" r:id="rId22"/>
    <p:sldId id="668" r:id="rId23"/>
    <p:sldId id="669" r:id="rId24"/>
    <p:sldId id="670" r:id="rId25"/>
    <p:sldId id="671" r:id="rId26"/>
    <p:sldId id="672" r:id="rId27"/>
    <p:sldId id="673" r:id="rId28"/>
    <p:sldId id="674" r:id="rId29"/>
    <p:sldId id="711" r:id="rId3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544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B69"/>
    <a:srgbClr val="66CCFF"/>
    <a:srgbClr val="1581A5"/>
    <a:srgbClr val="1580A3"/>
    <a:srgbClr val="0F7DA1"/>
    <a:srgbClr val="1580A2"/>
    <a:srgbClr val="1580A1"/>
    <a:srgbClr val="FFCC99"/>
    <a:srgbClr val="157FA4"/>
    <a:srgbClr val="157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09" autoAdjust="0"/>
    <p:restoredTop sz="96725" autoAdjust="0"/>
  </p:normalViewPr>
  <p:slideViewPr>
    <p:cSldViewPr snapToGrid="0" snapToObjects="1">
      <p:cViewPr>
        <p:scale>
          <a:sx n="117" d="100"/>
          <a:sy n="117" d="100"/>
        </p:scale>
        <p:origin x="60" y="357"/>
      </p:cViewPr>
      <p:guideLst>
        <p:guide orient="horz" pos="1620"/>
        <p:guide pos="544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488"/>
    </p:cViewPr>
  </p:sorterViewPr>
  <p:notesViewPr>
    <p:cSldViewPr snapToGrid="0" snapToObjects="1">
      <p:cViewPr varScale="1">
        <p:scale>
          <a:sx n="112" d="100"/>
          <a:sy n="112" d="100"/>
        </p:scale>
        <p:origin x="3464" y="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30T11:56:47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7680 0 0,'5'0'160'0'0,"0"0"40"0"0,-1 2-200 0 0,1 1 0 0 0,-1 0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30T12:31:14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12528 0 0,'0'0'1753'0'0,"14"-1"501"0"0,-10 8-3833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Aspect-Oriented Programming</a:t>
            </a: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973481-0802-41C2-8C01-A41AADD35A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Kafka Topics, Partitions and Consumers</a:t>
            </a:r>
          </a:p>
        </p:txBody>
      </p:sp>
    </p:spTree>
    <p:extLst>
      <p:ext uri="{BB962C8B-B14F-4D97-AF65-F5344CB8AC3E}">
        <p14:creationId xmlns:p14="http://schemas.microsoft.com/office/powerpoint/2010/main" val="2572535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Kafka Topics, Partitions and Consumers</a:t>
            </a:r>
          </a:p>
        </p:txBody>
      </p:sp>
    </p:spTree>
    <p:extLst>
      <p:ext uri="{BB962C8B-B14F-4D97-AF65-F5344CB8AC3E}">
        <p14:creationId xmlns:p14="http://schemas.microsoft.com/office/powerpoint/2010/main" val="1533398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Kafka Topics, Partitions and Consumers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15591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Kafka Topics, Partitions and Consumers</a:t>
            </a:r>
          </a:p>
        </p:txBody>
      </p:sp>
    </p:spTree>
    <p:extLst>
      <p:ext uri="{BB962C8B-B14F-4D97-AF65-F5344CB8AC3E}">
        <p14:creationId xmlns:p14="http://schemas.microsoft.com/office/powerpoint/2010/main" val="21635857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Kafka Topics, Partitions and Consumers</a:t>
            </a:r>
          </a:p>
        </p:txBody>
      </p:sp>
    </p:spTree>
    <p:extLst>
      <p:ext uri="{BB962C8B-B14F-4D97-AF65-F5344CB8AC3E}">
        <p14:creationId xmlns:p14="http://schemas.microsoft.com/office/powerpoint/2010/main" val="30536523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Kafka Topics, Partitions and Consumers</a:t>
            </a:r>
          </a:p>
        </p:txBody>
      </p:sp>
    </p:spTree>
    <p:extLst>
      <p:ext uri="{BB962C8B-B14F-4D97-AF65-F5344CB8AC3E}">
        <p14:creationId xmlns:p14="http://schemas.microsoft.com/office/powerpoint/2010/main" val="555581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Kafka Topics, Partitions and Consumers</a:t>
            </a:r>
          </a:p>
        </p:txBody>
      </p:sp>
    </p:spTree>
    <p:extLst>
      <p:ext uri="{BB962C8B-B14F-4D97-AF65-F5344CB8AC3E}">
        <p14:creationId xmlns:p14="http://schemas.microsoft.com/office/powerpoint/2010/main" val="4634375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Kafka Topics, Partitions and Consumers</a:t>
            </a:r>
          </a:p>
        </p:txBody>
      </p:sp>
    </p:spTree>
    <p:extLst>
      <p:ext uri="{BB962C8B-B14F-4D97-AF65-F5344CB8AC3E}">
        <p14:creationId xmlns:p14="http://schemas.microsoft.com/office/powerpoint/2010/main" val="5781663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Kafka Topics, Partitions and Consumers</a:t>
            </a:r>
          </a:p>
        </p:txBody>
      </p:sp>
    </p:spTree>
    <p:extLst>
      <p:ext uri="{BB962C8B-B14F-4D97-AF65-F5344CB8AC3E}">
        <p14:creationId xmlns:p14="http://schemas.microsoft.com/office/powerpoint/2010/main" val="25475668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dirty="0"/>
              <a:t>Kafka Topics, Partitions and Consumers</a:t>
            </a:r>
          </a:p>
        </p:txBody>
      </p:sp>
      <p:sp>
        <p:nvSpPr>
          <p:cNvPr id="107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5188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dirty="0"/>
              <a:t>Kafka Topics, Partitions and Consumers</a:t>
            </a:r>
          </a:p>
        </p:txBody>
      </p:sp>
      <p:sp>
        <p:nvSpPr>
          <p:cNvPr id="107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Kafka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Kafka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Kafka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682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Kafka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2065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Kafka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3665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Kafka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0344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Kafka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7139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Kafka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1748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Kafka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0486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dirty="0"/>
              <a:t>Kafka Topics, Partitions and Consumers</a:t>
            </a:r>
          </a:p>
        </p:txBody>
      </p:sp>
      <p:sp>
        <p:nvSpPr>
          <p:cNvPr id="107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dirty="0"/>
              <a:t>Kafka Topics, Partitions and Consumers</a:t>
            </a:r>
          </a:p>
        </p:txBody>
      </p:sp>
      <p:sp>
        <p:nvSpPr>
          <p:cNvPr id="108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dirty="0"/>
              <a:t>Kafka Topics, Partitions and Consumers</a:t>
            </a:r>
          </a:p>
        </p:txBody>
      </p:sp>
      <p:sp>
        <p:nvSpPr>
          <p:cNvPr id="1083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dirty="0"/>
              <a:t>Kafka Topics, Partitions and Consumers</a:t>
            </a:r>
          </a:p>
        </p:txBody>
      </p:sp>
      <p:sp>
        <p:nvSpPr>
          <p:cNvPr id="1083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4563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dirty="0"/>
              <a:t>Kafka Topics, Partitions and Consumers</a:t>
            </a:r>
          </a:p>
        </p:txBody>
      </p:sp>
      <p:sp>
        <p:nvSpPr>
          <p:cNvPr id="108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Kafka Topics, Partitions and Consumers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Kafka Topics, Partitions and Consumers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B0BD318-8542-2C79-DC8A-B885D7C64613}"/>
              </a:ext>
            </a:extLst>
          </p:cNvPr>
          <p:cNvGrpSpPr/>
          <p:nvPr userDrawn="1"/>
        </p:nvGrpSpPr>
        <p:grpSpPr>
          <a:xfrm>
            <a:off x="76678" y="4578933"/>
            <a:ext cx="1515337" cy="386752"/>
            <a:chOff x="76678" y="4694766"/>
            <a:chExt cx="1515337" cy="38675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3A1E387-D512-1347-E65E-AA12CC1BA73C}"/>
                </a:ext>
              </a:extLst>
            </p:cNvPr>
            <p:cNvSpPr/>
            <p:nvPr userDrawn="1"/>
          </p:nvSpPr>
          <p:spPr bwMode="auto">
            <a:xfrm>
              <a:off x="76678" y="4694766"/>
              <a:ext cx="1515337" cy="386752"/>
            </a:xfrm>
            <a:prstGeom prst="rect">
              <a:avLst/>
            </a:prstGeom>
            <a:solidFill>
              <a:srgbClr val="8A8B8D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8F92DBD-623D-742A-9957-4BEF3678F2E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739563"/>
              <a:ext cx="307000" cy="29194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79A31A1-3A1B-E9B1-DC20-9D994E20CE31}"/>
                </a:ext>
              </a:extLst>
            </p:cNvPr>
            <p:cNvSpPr txBox="1"/>
            <p:nvPr userDrawn="1"/>
          </p:nvSpPr>
          <p:spPr>
            <a:xfrm>
              <a:off x="436809" y="4772309"/>
              <a:ext cx="705531" cy="161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7FBF8C-68CD-539B-9422-410C460963F2}"/>
              </a:ext>
            </a:extLst>
          </p:cNvPr>
          <p:cNvSpPr/>
          <p:nvPr userDrawn="1"/>
        </p:nvSpPr>
        <p:spPr bwMode="auto">
          <a:xfrm>
            <a:off x="59380" y="4700880"/>
            <a:ext cx="1515337" cy="386752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0" i="0" u="none" strike="noStrike" cap="none" normalizeH="0" baseline="0" dirty="0">
              <a:ln>
                <a:noFill/>
              </a:ln>
              <a:solidFill>
                <a:srgbClr val="66CCFF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3C218A-E233-43E2-85EE-84AAF5CC99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5" y="4745677"/>
            <a:ext cx="307000" cy="2919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FFE4FF-079E-4713-A6A9-35B7F37BC5CC}"/>
              </a:ext>
            </a:extLst>
          </p:cNvPr>
          <p:cNvSpPr txBox="1"/>
          <p:nvPr userDrawn="1"/>
        </p:nvSpPr>
        <p:spPr>
          <a:xfrm>
            <a:off x="419511" y="4778423"/>
            <a:ext cx="10743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dirty="0">
                <a:solidFill>
                  <a:srgbClr val="66CCFF"/>
                </a:solidFill>
                <a:latin typeface="Univers" panose="020B0503020202020204" pitchFamily="34" charset="0"/>
              </a:rPr>
              <a:t>olsen software</a:t>
            </a:r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5"/>
          <p:cNvCxnSpPr>
            <a:cxnSpLocks noChangeShapeType="1"/>
          </p:cNvCxnSpPr>
          <p:nvPr userDrawn="1"/>
        </p:nvCxnSpPr>
        <p:spPr bwMode="auto">
          <a:xfrm>
            <a:off x="331789" y="1241822"/>
            <a:ext cx="8466137" cy="0"/>
          </a:xfrm>
          <a:prstGeom prst="line">
            <a:avLst/>
          </a:prstGeom>
          <a:noFill/>
          <a:ln w="5715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7308" y="807090"/>
            <a:ext cx="8094095" cy="1020366"/>
          </a:xfrm>
        </p:spPr>
        <p:txBody>
          <a:bodyPr wrap="none" lIns="0" rIns="0"/>
          <a:lstStyle>
            <a:lvl1pPr algn="r"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91E4D4F-88DE-4CD8-93CC-EDDA8CE013A2}"/>
              </a:ext>
            </a:extLst>
          </p:cNvPr>
          <p:cNvGrpSpPr/>
          <p:nvPr userDrawn="1"/>
        </p:nvGrpSpPr>
        <p:grpSpPr>
          <a:xfrm>
            <a:off x="5010435" y="4171397"/>
            <a:ext cx="3774014" cy="722417"/>
            <a:chOff x="5010435" y="5561862"/>
            <a:chExt cx="3774014" cy="96322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8A92897-0896-414C-AB55-A75BC9BA8EF5}"/>
                </a:ext>
              </a:extLst>
            </p:cNvPr>
            <p:cNvSpPr/>
            <p:nvPr userDrawn="1"/>
          </p:nvSpPr>
          <p:spPr bwMode="auto">
            <a:xfrm>
              <a:off x="5010435" y="5561862"/>
              <a:ext cx="3774014" cy="963223"/>
            </a:xfrm>
            <a:prstGeom prst="rect">
              <a:avLst/>
            </a:prstGeom>
            <a:solidFill>
              <a:srgbClr val="00589A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436CBDC-7706-4AC4-8635-26BA5C0BD02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119" y="5673432"/>
              <a:ext cx="764598" cy="727097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F1405A-284A-4A4F-8F80-6F35E6A4E0BB}"/>
                </a:ext>
              </a:extLst>
            </p:cNvPr>
            <p:cNvSpPr txBox="1"/>
            <p:nvPr userDrawn="1"/>
          </p:nvSpPr>
          <p:spPr>
            <a:xfrm>
              <a:off x="5907359" y="5754986"/>
              <a:ext cx="218842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25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501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769144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/>
          <a:p>
            <a:endParaRPr lang="en-US" sz="1050" b="0" dirty="0">
              <a:solidFill>
                <a:srgbClr val="FFC000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Teardrop 4"/>
          <p:cNvSpPr/>
          <p:nvPr userDrawn="1"/>
        </p:nvSpPr>
        <p:spPr>
          <a:xfrm rot="8093063">
            <a:off x="8889008" y="4862315"/>
            <a:ext cx="194072" cy="258762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135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3" y="113437"/>
            <a:ext cx="8549837" cy="520303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4900" y="4760119"/>
            <a:ext cx="520700" cy="342900"/>
          </a:xfrm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BFB6211-8B51-42BC-9F09-2E6B1847DED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2675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9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7612C38-7B53-3FF6-B99E-DD1A8F5335F1}"/>
              </a:ext>
            </a:extLst>
          </p:cNvPr>
          <p:cNvSpPr txBox="1">
            <a:spLocks/>
          </p:cNvSpPr>
          <p:nvPr/>
        </p:nvSpPr>
        <p:spPr>
          <a:xfrm>
            <a:off x="3676260" y="131709"/>
            <a:ext cx="5467739" cy="5295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>
                <a:solidFill>
                  <a:schemeClr val="bg1"/>
                </a:solidFill>
              </a:rPr>
              <a:t>Kafka Topics, Partitions, Consumers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534B83E-42CE-CC77-B14E-9B6FA92D4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473106" cy="3351559"/>
          </a:xfrm>
        </p:spPr>
        <p:txBody>
          <a:bodyPr>
            <a:normAutofit/>
          </a:bodyPr>
          <a:lstStyle/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Topics and partitions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Partitions and replication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Consumers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Kafka commands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Leader vs. Follower Brokers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878239" cy="4202183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GB" altLang="en-US" dirty="0"/>
              <a:t>For each partition:</a:t>
            </a:r>
          </a:p>
          <a:p>
            <a:pPr lvl="1" eaLnBrk="1" hangingPunct="1"/>
            <a:r>
              <a:rPr lang="en-GB" altLang="en-US" dirty="0"/>
              <a:t>1 broker is designated as the </a:t>
            </a:r>
            <a:r>
              <a:rPr lang="en-GB" altLang="en-US" i="1" dirty="0"/>
              <a:t>leader</a:t>
            </a:r>
            <a:r>
              <a:rPr lang="en-GB" altLang="en-US" dirty="0"/>
              <a:t> broker</a:t>
            </a:r>
          </a:p>
          <a:p>
            <a:pPr lvl="1" eaLnBrk="1" hangingPunct="1"/>
            <a:r>
              <a:rPr lang="en-GB" altLang="en-US" dirty="0"/>
              <a:t>The other brokers (e.g. 2 others) are designated as </a:t>
            </a:r>
            <a:r>
              <a:rPr lang="en-GB" altLang="en-US" i="1" dirty="0"/>
              <a:t>followers</a:t>
            </a:r>
          </a:p>
          <a:p>
            <a:pPr lvl="1" eaLnBrk="1" hangingPunct="1"/>
            <a:endParaRPr lang="en-GB" altLang="en-US" dirty="0"/>
          </a:p>
          <a:p>
            <a:pPr eaLnBrk="1" hangingPunct="1"/>
            <a:r>
              <a:rPr lang="en-GB" altLang="en-US" dirty="0"/>
              <a:t>All reads/writes go to the leader broker</a:t>
            </a:r>
          </a:p>
          <a:p>
            <a:pPr lvl="1" eaLnBrk="1" hangingPunct="1"/>
            <a:r>
              <a:rPr lang="en-GB" altLang="en-US" dirty="0"/>
              <a:t>The follower brokers just fulfil a backup role</a:t>
            </a:r>
          </a:p>
          <a:p>
            <a:pPr lvl="1" eaLnBrk="1" hangingPunct="1"/>
            <a:endParaRPr lang="en-GB" altLang="en-US" dirty="0"/>
          </a:p>
          <a:p>
            <a:pPr eaLnBrk="1" hangingPunct="1"/>
            <a:r>
              <a:rPr lang="en-GB" altLang="en-US" dirty="0"/>
              <a:t>E.g. when a producer publishes a record, it goes to the leader</a:t>
            </a:r>
          </a:p>
          <a:p>
            <a:pPr lvl="1" eaLnBrk="1" hangingPunct="1"/>
            <a:r>
              <a:rPr lang="en-GB" altLang="en-US" dirty="0"/>
              <a:t>The leader appends the record to its log and increments the offset</a:t>
            </a:r>
          </a:p>
          <a:p>
            <a:pPr lvl="1" eaLnBrk="1" hangingPunct="1"/>
            <a:r>
              <a:rPr lang="en-GB" altLang="en-US" dirty="0"/>
              <a:t>The leader propagates the record to the follower brokers</a:t>
            </a:r>
          </a:p>
          <a:p>
            <a:pPr lvl="1" eaLnBrk="1" hangingPunct="1"/>
            <a:r>
              <a:rPr lang="en-GB" altLang="en-US" dirty="0"/>
              <a:t>Acknowledgments are issued, to indicate successful delivery</a:t>
            </a:r>
          </a:p>
        </p:txBody>
      </p:sp>
      <p:sp>
        <p:nvSpPr>
          <p:cNvPr id="11267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1800">
                <a:solidFill>
                  <a:schemeClr val="tx2"/>
                </a:solidFill>
                <a:latin typeface="Tahoma" pitchFamily="34" charset="0"/>
              </a:defRPr>
            </a:lvl1pPr>
            <a:lvl2pPr marL="557213" indent="-214313" eaLnBrk="0" hangingPunct="0">
              <a:spcBef>
                <a:spcPct val="20000"/>
              </a:spcBef>
              <a:buClr>
                <a:schemeClr val="hlink"/>
              </a:buClr>
              <a:buSzPct val="80000"/>
              <a:buChar char="•"/>
              <a:defRPr sz="1500">
                <a:solidFill>
                  <a:schemeClr val="tx2"/>
                </a:solidFill>
                <a:latin typeface="Tahoma" pitchFamily="34" charset="0"/>
              </a:defRPr>
            </a:lvl2pPr>
            <a:lvl3pPr marL="857250" indent="-17145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200">
                <a:solidFill>
                  <a:schemeClr val="tx2"/>
                </a:solidFill>
                <a:latin typeface="Tahoma" pitchFamily="34" charset="0"/>
              </a:defRPr>
            </a:lvl3pPr>
            <a:lvl4pPr marL="1200150" indent="-17145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500">
                <a:solidFill>
                  <a:schemeClr val="tx2"/>
                </a:solidFill>
                <a:latin typeface="Tahoma" pitchFamily="34" charset="0"/>
              </a:defRPr>
            </a:lvl4pPr>
            <a:lvl5pPr marL="1543050" indent="-17145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500">
                <a:solidFill>
                  <a:schemeClr val="tx2"/>
                </a:solidFill>
                <a:latin typeface="Tahoma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500">
                <a:solidFill>
                  <a:schemeClr val="tx2"/>
                </a:solidFill>
                <a:latin typeface="Tahoma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500">
                <a:solidFill>
                  <a:schemeClr val="tx2"/>
                </a:solidFill>
                <a:latin typeface="Tahoma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500">
                <a:solidFill>
                  <a:schemeClr val="tx2"/>
                </a:solidFill>
                <a:latin typeface="Tahoma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5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B0E8D3F-C143-4F6A-B3F9-370CA7EFC017}" type="slidenum">
              <a:rPr lang="en-GB" altLang="en-US" sz="900">
                <a:cs typeface="Arial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GB" altLang="en-US" sz="9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139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Additional Technical Info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4222593"/>
          </a:xfrm>
          <a:noFill/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GB" altLang="en-US" dirty="0"/>
              <a:t>How does a producer know which broker is the leader for a particular partition?</a:t>
            </a:r>
          </a:p>
          <a:p>
            <a:pPr lvl="1" eaLnBrk="1" hangingPunct="1"/>
            <a:r>
              <a:rPr lang="en-GB" altLang="en-US" dirty="0"/>
              <a:t>The producer contacts the cluster to determine partition leaders</a:t>
            </a:r>
          </a:p>
          <a:p>
            <a:pPr lvl="1" eaLnBrk="1" hangingPunct="1"/>
            <a:endParaRPr lang="en-GB" altLang="en-US" dirty="0"/>
          </a:p>
          <a:p>
            <a:pPr eaLnBrk="1" hangingPunct="1"/>
            <a:r>
              <a:rPr lang="en-GB" altLang="en-US" dirty="0"/>
              <a:t>How does Kafka distribute leadership?</a:t>
            </a:r>
          </a:p>
          <a:p>
            <a:pPr lvl="1" eaLnBrk="1" hangingPunct="1"/>
            <a:r>
              <a:rPr lang="en-GB" altLang="en-US" dirty="0"/>
              <a:t>Fairly, i.e. each broker is a leader for a fair share of partitions</a:t>
            </a:r>
          </a:p>
          <a:p>
            <a:pPr lvl="1" eaLnBrk="1" hangingPunct="1"/>
            <a:endParaRPr lang="en-GB" altLang="en-US" dirty="0"/>
          </a:p>
          <a:p>
            <a:pPr eaLnBrk="1" hangingPunct="1"/>
            <a:r>
              <a:rPr lang="en-GB" altLang="en-US" dirty="0"/>
              <a:t>What happens when a leader broker goes down?</a:t>
            </a:r>
          </a:p>
          <a:p>
            <a:pPr lvl="1" eaLnBrk="1" hangingPunct="1"/>
            <a:r>
              <a:rPr lang="en-GB" altLang="en-US" dirty="0"/>
              <a:t>Kafka promotes one of the followers to become the leader</a:t>
            </a:r>
          </a:p>
          <a:p>
            <a:pPr lvl="1" eaLnBrk="1" hangingPunct="1"/>
            <a:endParaRPr lang="en-GB" altLang="en-US" dirty="0"/>
          </a:p>
          <a:p>
            <a:pPr eaLnBrk="1" hangingPunct="1"/>
            <a:r>
              <a:rPr lang="en-GB" altLang="en-US" dirty="0"/>
              <a:t>Where is data actually stored?</a:t>
            </a:r>
          </a:p>
          <a:p>
            <a:pPr lvl="1" eaLnBrk="1" hangingPunct="1"/>
            <a:r>
              <a:rPr lang="en-GB" altLang="en-US" dirty="0"/>
              <a:t>Each partition is stored as a separate directory on the file system</a:t>
            </a:r>
          </a:p>
          <a:p>
            <a:pPr lvl="1" eaLnBrk="1" hangingPunct="1"/>
            <a:r>
              <a:rPr lang="en-GB" altLang="en-US" dirty="0"/>
              <a:t>There are 2 files - the data (*.log file) and an index (*.index file)</a:t>
            </a:r>
          </a:p>
          <a:p>
            <a:pPr lvl="1" eaLnBrk="1" hangingPunct="1"/>
            <a:endParaRPr lang="en-GB" altLang="en-US" dirty="0"/>
          </a:p>
        </p:txBody>
      </p:sp>
      <p:sp>
        <p:nvSpPr>
          <p:cNvPr id="11267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1800">
                <a:solidFill>
                  <a:schemeClr val="tx2"/>
                </a:solidFill>
                <a:latin typeface="Tahoma" pitchFamily="34" charset="0"/>
              </a:defRPr>
            </a:lvl1pPr>
            <a:lvl2pPr marL="557213" indent="-214313" eaLnBrk="0" hangingPunct="0">
              <a:spcBef>
                <a:spcPct val="20000"/>
              </a:spcBef>
              <a:buClr>
                <a:schemeClr val="hlink"/>
              </a:buClr>
              <a:buSzPct val="80000"/>
              <a:buChar char="•"/>
              <a:defRPr sz="1500">
                <a:solidFill>
                  <a:schemeClr val="tx2"/>
                </a:solidFill>
                <a:latin typeface="Tahoma" pitchFamily="34" charset="0"/>
              </a:defRPr>
            </a:lvl2pPr>
            <a:lvl3pPr marL="857250" indent="-17145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200">
                <a:solidFill>
                  <a:schemeClr val="tx2"/>
                </a:solidFill>
                <a:latin typeface="Tahoma" pitchFamily="34" charset="0"/>
              </a:defRPr>
            </a:lvl3pPr>
            <a:lvl4pPr marL="1200150" indent="-17145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500">
                <a:solidFill>
                  <a:schemeClr val="tx2"/>
                </a:solidFill>
                <a:latin typeface="Tahoma" pitchFamily="34" charset="0"/>
              </a:defRPr>
            </a:lvl4pPr>
            <a:lvl5pPr marL="1543050" indent="-17145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500">
                <a:solidFill>
                  <a:schemeClr val="tx2"/>
                </a:solidFill>
                <a:latin typeface="Tahoma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500">
                <a:solidFill>
                  <a:schemeClr val="tx2"/>
                </a:solidFill>
                <a:latin typeface="Tahoma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500">
                <a:solidFill>
                  <a:schemeClr val="tx2"/>
                </a:solidFill>
                <a:latin typeface="Tahoma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500">
                <a:solidFill>
                  <a:schemeClr val="tx2"/>
                </a:solidFill>
                <a:latin typeface="Tahoma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5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B0E8D3F-C143-4F6A-B3F9-370CA7EFC017}" type="slidenum">
              <a:rPr lang="en-GB" altLang="en-US" sz="900">
                <a:cs typeface="Arial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GB" altLang="en-US" sz="9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622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3. Consumers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Recap of consumers</a:t>
            </a:r>
          </a:p>
          <a:p>
            <a:pPr eaLnBrk="1" hangingPunct="1"/>
            <a:r>
              <a:rPr lang="en-GB" dirty="0">
                <a:sym typeface="Wingdings" pitchFamily="2" charset="2"/>
              </a:rPr>
              <a:t>Consumer groups</a:t>
            </a:r>
          </a:p>
          <a:p>
            <a:pPr eaLnBrk="1" hangingPunct="1"/>
            <a:r>
              <a:rPr lang="en-GB" dirty="0">
                <a:sym typeface="Wingdings" pitchFamily="2" charset="2"/>
              </a:rPr>
              <a:t>Consumers and partitions</a:t>
            </a:r>
          </a:p>
          <a:p>
            <a:pPr eaLnBrk="1" hangingPunct="1"/>
            <a:r>
              <a:rPr lang="en-GB" dirty="0">
                <a:sym typeface="Wingdings" pitchFamily="2" charset="2"/>
              </a:rPr>
              <a:t>Best practices</a:t>
            </a:r>
          </a:p>
          <a:p>
            <a:pPr eaLnBrk="1" hangingPunct="1"/>
            <a:endParaRPr lang="en-GB" dirty="0">
              <a:sym typeface="Wingdings" pitchFamily="2" charset="2"/>
            </a:endParaRPr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BD09B6B0-4F04-4360-BFDD-B5055C1DF53F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0825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Recap of Consumers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 dirty="0"/>
              <a:t>A consumer is a process that subscribes to a topic and reads records from that topic</a:t>
            </a:r>
          </a:p>
          <a:p>
            <a:pPr lvl="1" eaLnBrk="1" hangingPunct="1"/>
            <a:endParaRPr lang="en-GB" altLang="en-US" dirty="0"/>
          </a:p>
        </p:txBody>
      </p:sp>
      <p:sp>
        <p:nvSpPr>
          <p:cNvPr id="11267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1800">
                <a:solidFill>
                  <a:schemeClr val="tx2"/>
                </a:solidFill>
                <a:latin typeface="Tahoma" pitchFamily="34" charset="0"/>
              </a:defRPr>
            </a:lvl1pPr>
            <a:lvl2pPr marL="557213" indent="-214313" eaLnBrk="0" hangingPunct="0">
              <a:spcBef>
                <a:spcPct val="20000"/>
              </a:spcBef>
              <a:buClr>
                <a:schemeClr val="hlink"/>
              </a:buClr>
              <a:buSzPct val="80000"/>
              <a:buChar char="•"/>
              <a:defRPr sz="1500">
                <a:solidFill>
                  <a:schemeClr val="tx2"/>
                </a:solidFill>
                <a:latin typeface="Tahoma" pitchFamily="34" charset="0"/>
              </a:defRPr>
            </a:lvl2pPr>
            <a:lvl3pPr marL="857250" indent="-17145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200">
                <a:solidFill>
                  <a:schemeClr val="tx2"/>
                </a:solidFill>
                <a:latin typeface="Tahoma" pitchFamily="34" charset="0"/>
              </a:defRPr>
            </a:lvl3pPr>
            <a:lvl4pPr marL="1200150" indent="-17145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500">
                <a:solidFill>
                  <a:schemeClr val="tx2"/>
                </a:solidFill>
                <a:latin typeface="Tahoma" pitchFamily="34" charset="0"/>
              </a:defRPr>
            </a:lvl4pPr>
            <a:lvl5pPr marL="1543050" indent="-17145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500">
                <a:solidFill>
                  <a:schemeClr val="tx2"/>
                </a:solidFill>
                <a:latin typeface="Tahoma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500">
                <a:solidFill>
                  <a:schemeClr val="tx2"/>
                </a:solidFill>
                <a:latin typeface="Tahoma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500">
                <a:solidFill>
                  <a:schemeClr val="tx2"/>
                </a:solidFill>
                <a:latin typeface="Tahoma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500">
                <a:solidFill>
                  <a:schemeClr val="tx2"/>
                </a:solidFill>
                <a:latin typeface="Tahoma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5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B0E8D3F-C143-4F6A-B3F9-370CA7EFC017}" type="slidenum">
              <a:rPr lang="en-GB" altLang="en-US" sz="900">
                <a:cs typeface="Arial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GB" altLang="en-US" sz="900" dirty="0">
              <a:cs typeface="Arial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B6E8F80-05C0-4147-8FC5-B662299CCE0F}"/>
              </a:ext>
            </a:extLst>
          </p:cNvPr>
          <p:cNvGrpSpPr/>
          <p:nvPr/>
        </p:nvGrpSpPr>
        <p:grpSpPr>
          <a:xfrm>
            <a:off x="2188684" y="2415773"/>
            <a:ext cx="1011246" cy="652736"/>
            <a:chOff x="1212967" y="3086469"/>
            <a:chExt cx="1348328" cy="87031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88AAA4A-D14F-48C3-B340-66F95BA00FBC}"/>
                </a:ext>
              </a:extLst>
            </p:cNvPr>
            <p:cNvSpPr/>
            <p:nvPr/>
          </p:nvSpPr>
          <p:spPr bwMode="auto">
            <a:xfrm>
              <a:off x="1212967" y="3086469"/>
              <a:ext cx="1348328" cy="870315"/>
            </a:xfrm>
            <a:prstGeom prst="rect">
              <a:avLst/>
            </a:prstGeom>
            <a:solidFill>
              <a:srgbClr val="0070C0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GB" sz="1050" dirty="0">
                <a:solidFill>
                  <a:schemeClr val="bg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5" name="Content Placeholder 2">
              <a:extLst>
                <a:ext uri="{FF2B5EF4-FFF2-40B4-BE49-F238E27FC236}">
                  <a16:creationId xmlns:a16="http://schemas.microsoft.com/office/drawing/2014/main" id="{A0D71E89-953C-4850-A23D-804232CB14A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257536" y="3350212"/>
              <a:ext cx="1259190" cy="342818"/>
            </a:xfrm>
            <a:prstGeom prst="rect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rmAutofit fontScale="92500" lnSpcReduction="20000"/>
            </a:bodyPr>
            <a:lstStyle>
              <a:lvl1pPr marL="342900" indent="-342900" algn="l" rtl="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•"/>
                <a:defRPr sz="2000">
                  <a:solidFill>
                    <a:schemeClr val="tx2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2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+mn-lt"/>
                </a:defRPr>
              </a:lvl9pPr>
            </a:lstStyle>
            <a:p>
              <a:pPr marL="0" indent="0" algn="ctr" defTabSz="685800">
                <a:buNone/>
              </a:pPr>
              <a:r>
                <a:rPr lang="en-GB" sz="1500" kern="0" dirty="0">
                  <a:solidFill>
                    <a:schemeClr val="bg1"/>
                  </a:solidFill>
                </a:rPr>
                <a:t>Producer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78EC048-3C28-4560-8F48-5878ADB51598}"/>
              </a:ext>
            </a:extLst>
          </p:cNvPr>
          <p:cNvGrpSpPr/>
          <p:nvPr/>
        </p:nvGrpSpPr>
        <p:grpSpPr>
          <a:xfrm>
            <a:off x="5579192" y="1927957"/>
            <a:ext cx="1011246" cy="652736"/>
            <a:chOff x="6317630" y="2788828"/>
            <a:chExt cx="1348328" cy="87031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8FADB76-AB40-4488-9F38-AEE55A0E787B}"/>
                </a:ext>
              </a:extLst>
            </p:cNvPr>
            <p:cNvSpPr/>
            <p:nvPr/>
          </p:nvSpPr>
          <p:spPr bwMode="auto">
            <a:xfrm>
              <a:off x="6317630" y="2788828"/>
              <a:ext cx="1348328" cy="870315"/>
            </a:xfrm>
            <a:prstGeom prst="rect">
              <a:avLst/>
            </a:prstGeom>
            <a:solidFill>
              <a:srgbClr val="00FF00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GB" sz="1050" dirty="0">
                <a:latin typeface="Courier New" panose="02070309020205020404" pitchFamily="49" charset="0"/>
              </a:endParaRPr>
            </a:p>
          </p:txBody>
        </p:sp>
        <p:sp>
          <p:nvSpPr>
            <p:cNvPr id="28" name="Content Placeholder 2">
              <a:extLst>
                <a:ext uri="{FF2B5EF4-FFF2-40B4-BE49-F238E27FC236}">
                  <a16:creationId xmlns:a16="http://schemas.microsoft.com/office/drawing/2014/main" id="{0E83966C-9D36-4D2F-8484-509C92583D9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362199" y="3052571"/>
              <a:ext cx="1259190" cy="342818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rmAutofit fontScale="92500" lnSpcReduction="20000"/>
            </a:bodyPr>
            <a:lstStyle>
              <a:lvl1pPr marL="342900" indent="-342900" algn="l" rtl="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•"/>
                <a:defRPr sz="2000">
                  <a:solidFill>
                    <a:schemeClr val="tx2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2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+mn-lt"/>
                </a:defRPr>
              </a:lvl9pPr>
            </a:lstStyle>
            <a:p>
              <a:pPr marL="0" indent="0" algn="ctr" defTabSz="685800">
                <a:buNone/>
              </a:pPr>
              <a:r>
                <a:rPr lang="en-GB" sz="1500" kern="0" dirty="0"/>
                <a:t>Consumer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420D407-7FE0-43D2-9677-AEAC071D8EC4}"/>
              </a:ext>
            </a:extLst>
          </p:cNvPr>
          <p:cNvGrpSpPr/>
          <p:nvPr/>
        </p:nvGrpSpPr>
        <p:grpSpPr>
          <a:xfrm>
            <a:off x="5561903" y="2986222"/>
            <a:ext cx="1011246" cy="652736"/>
            <a:chOff x="6317630" y="3807962"/>
            <a:chExt cx="1348328" cy="87031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048B22F-0569-4C88-BA1E-AAAAE4E0A7F8}"/>
                </a:ext>
              </a:extLst>
            </p:cNvPr>
            <p:cNvSpPr/>
            <p:nvPr/>
          </p:nvSpPr>
          <p:spPr bwMode="auto">
            <a:xfrm>
              <a:off x="6317630" y="3807962"/>
              <a:ext cx="1348328" cy="870315"/>
            </a:xfrm>
            <a:prstGeom prst="rect">
              <a:avLst/>
            </a:prstGeom>
            <a:solidFill>
              <a:srgbClr val="00FF00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GB" sz="1050" dirty="0">
                <a:latin typeface="Courier New" panose="02070309020205020404" pitchFamily="49" charset="0"/>
              </a:endParaRPr>
            </a:p>
          </p:txBody>
        </p:sp>
        <p:sp>
          <p:nvSpPr>
            <p:cNvPr id="31" name="Content Placeholder 2">
              <a:extLst>
                <a:ext uri="{FF2B5EF4-FFF2-40B4-BE49-F238E27FC236}">
                  <a16:creationId xmlns:a16="http://schemas.microsoft.com/office/drawing/2014/main" id="{F5173EA2-CD2F-4DC8-80B8-7C2970BD53E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362199" y="4071705"/>
              <a:ext cx="1259190" cy="342818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rmAutofit fontScale="92500" lnSpcReduction="20000"/>
            </a:bodyPr>
            <a:lstStyle>
              <a:lvl1pPr marL="342900" indent="-342900" algn="l" rtl="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•"/>
                <a:defRPr sz="2000">
                  <a:solidFill>
                    <a:schemeClr val="tx2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2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+mn-lt"/>
                </a:defRPr>
              </a:lvl9pPr>
            </a:lstStyle>
            <a:p>
              <a:pPr marL="0" indent="0" algn="ctr" defTabSz="685800">
                <a:buNone/>
              </a:pPr>
              <a:r>
                <a:rPr lang="en-GB" sz="1500" kern="0" dirty="0"/>
                <a:t>Consumer</a:t>
              </a: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2F4BF1A-82FD-4AD4-B76F-03171A225B77}"/>
              </a:ext>
            </a:extLst>
          </p:cNvPr>
          <p:cNvCxnSpPr>
            <a:cxnSpLocks/>
          </p:cNvCxnSpPr>
          <p:nvPr/>
        </p:nvCxnSpPr>
        <p:spPr bwMode="auto">
          <a:xfrm>
            <a:off x="3186520" y="2749939"/>
            <a:ext cx="698711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4E56AE3-2DA2-498D-B86E-12593DC2824B}"/>
              </a:ext>
            </a:extLst>
          </p:cNvPr>
          <p:cNvCxnSpPr>
            <a:cxnSpLocks/>
            <a:endCxn id="30" idx="1"/>
          </p:cNvCxnSpPr>
          <p:nvPr/>
        </p:nvCxnSpPr>
        <p:spPr bwMode="auto">
          <a:xfrm>
            <a:off x="4898139" y="2838872"/>
            <a:ext cx="663764" cy="473718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D3B3D85-7E9E-425C-91E2-1EEAA6819C69}"/>
              </a:ext>
            </a:extLst>
          </p:cNvPr>
          <p:cNvCxnSpPr>
            <a:cxnSpLocks/>
            <a:stCxn id="40" idx="3"/>
          </p:cNvCxnSpPr>
          <p:nvPr/>
        </p:nvCxnSpPr>
        <p:spPr bwMode="auto">
          <a:xfrm flipV="1">
            <a:off x="4863888" y="2164608"/>
            <a:ext cx="715304" cy="590102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Rectangle 257">
            <a:extLst>
              <a:ext uri="{FF2B5EF4-FFF2-40B4-BE49-F238E27FC236}">
                <a16:creationId xmlns:a16="http://schemas.microsoft.com/office/drawing/2014/main" id="{C1076CC4-1FEB-436A-9E1B-2FFB2F683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6000" y="2685264"/>
            <a:ext cx="104960" cy="102064"/>
          </a:xfrm>
          <a:prstGeom prst="rect">
            <a:avLst/>
          </a:prstGeom>
          <a:solidFill>
            <a:srgbClr val="FFCC66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0000"/>
              <a:buChar char="•"/>
              <a:defRPr sz="2000">
                <a:solidFill>
                  <a:schemeClr val="tx2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Rectangle 257">
            <a:extLst>
              <a:ext uri="{FF2B5EF4-FFF2-40B4-BE49-F238E27FC236}">
                <a16:creationId xmlns:a16="http://schemas.microsoft.com/office/drawing/2014/main" id="{7F79DC8E-2AD6-4324-9A19-70CB50939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8803" y="2379296"/>
            <a:ext cx="104960" cy="102064"/>
          </a:xfrm>
          <a:prstGeom prst="rect">
            <a:avLst/>
          </a:prstGeom>
          <a:solidFill>
            <a:srgbClr val="FFCC66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0000"/>
              <a:buChar char="•"/>
              <a:defRPr sz="2000">
                <a:solidFill>
                  <a:schemeClr val="tx2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Rectangle 257">
            <a:extLst>
              <a:ext uri="{FF2B5EF4-FFF2-40B4-BE49-F238E27FC236}">
                <a16:creationId xmlns:a16="http://schemas.microsoft.com/office/drawing/2014/main" id="{4BF5645F-917E-437A-8872-81FA13666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0713" y="3013157"/>
            <a:ext cx="104960" cy="102064"/>
          </a:xfrm>
          <a:prstGeom prst="rect">
            <a:avLst/>
          </a:prstGeom>
          <a:solidFill>
            <a:srgbClr val="FFCC66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0000"/>
              <a:buChar char="•"/>
              <a:defRPr sz="2000">
                <a:solidFill>
                  <a:schemeClr val="tx2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 dirty="0">
              <a:solidFill>
                <a:schemeClr val="tx1"/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B97DDBF-F882-4718-8FB1-DF64EB6449A7}"/>
              </a:ext>
            </a:extLst>
          </p:cNvPr>
          <p:cNvGrpSpPr/>
          <p:nvPr/>
        </p:nvGrpSpPr>
        <p:grpSpPr>
          <a:xfrm>
            <a:off x="3886068" y="2428346"/>
            <a:ext cx="1011247" cy="652736"/>
            <a:chOff x="1590805" y="5273462"/>
            <a:chExt cx="1252602" cy="964504"/>
          </a:xfrm>
          <a:solidFill>
            <a:srgbClr val="FFC000"/>
          </a:solidFill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CD30BE8-70E9-4559-875B-98346A806DBA}"/>
                </a:ext>
              </a:extLst>
            </p:cNvPr>
            <p:cNvSpPr/>
            <p:nvPr/>
          </p:nvSpPr>
          <p:spPr bwMode="auto">
            <a:xfrm>
              <a:off x="1590805" y="5273462"/>
              <a:ext cx="1252602" cy="96450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GB" sz="1050" dirty="0">
                <a:solidFill>
                  <a:srgbClr val="333399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40" name="Content Placeholder 2">
              <a:extLst>
                <a:ext uri="{FF2B5EF4-FFF2-40B4-BE49-F238E27FC236}">
                  <a16:creationId xmlns:a16="http://schemas.microsoft.com/office/drawing/2014/main" id="{EE628F07-B99A-435A-9D5D-A826AB5079E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632211" y="5565748"/>
              <a:ext cx="1169792" cy="37991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rmAutofit fontScale="92500" lnSpcReduction="20000"/>
            </a:bodyPr>
            <a:lstStyle>
              <a:lvl1pPr marL="342900" indent="-342900" algn="l" rtl="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•"/>
                <a:defRPr sz="2000">
                  <a:solidFill>
                    <a:schemeClr val="tx2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2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+mn-lt"/>
                </a:defRPr>
              </a:lvl9pPr>
            </a:lstStyle>
            <a:p>
              <a:pPr marL="0" indent="0" algn="ctr" defTabSz="685800">
                <a:buNone/>
              </a:pPr>
              <a:r>
                <a:rPr lang="en-GB" sz="1500" kern="0" dirty="0">
                  <a:solidFill>
                    <a:srgbClr val="333399"/>
                  </a:solidFill>
                </a:rPr>
                <a:t>Topic T1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803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Consumer Groups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4289042"/>
          </a:xfrm>
          <a:noFill/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GB" altLang="en-US" dirty="0"/>
              <a:t>Kafka consumers are all part of a </a:t>
            </a:r>
            <a:r>
              <a:rPr lang="en-GB" altLang="en-US" u="sng" dirty="0"/>
              <a:t>consumer group</a:t>
            </a:r>
            <a:endParaRPr lang="en-GB" altLang="en-US" dirty="0"/>
          </a:p>
          <a:p>
            <a:pPr lvl="1" eaLnBrk="1" hangingPunct="1"/>
            <a:r>
              <a:rPr lang="en-GB" altLang="en-US" dirty="0"/>
              <a:t>A consumer group can have multiple consumers</a:t>
            </a:r>
          </a:p>
          <a:p>
            <a:pPr lvl="1" eaLnBrk="1" hangingPunct="1"/>
            <a:endParaRPr lang="en-GB" altLang="en-US" dirty="0"/>
          </a:p>
          <a:p>
            <a:pPr lvl="1" eaLnBrk="1" hangingPunct="1"/>
            <a:endParaRPr lang="en-GB" altLang="en-US" dirty="0"/>
          </a:p>
          <a:p>
            <a:pPr lvl="1" eaLnBrk="1" hangingPunct="1"/>
            <a:endParaRPr lang="en-GB" altLang="en-US" dirty="0"/>
          </a:p>
          <a:p>
            <a:pPr lvl="1" eaLnBrk="1" hangingPunct="1"/>
            <a:endParaRPr lang="en-GB" altLang="en-US" dirty="0"/>
          </a:p>
          <a:p>
            <a:pPr lvl="1" eaLnBrk="1" hangingPunct="1"/>
            <a:endParaRPr lang="en-GB" altLang="en-US" dirty="0"/>
          </a:p>
          <a:p>
            <a:pPr lvl="1" eaLnBrk="1" hangingPunct="1"/>
            <a:endParaRPr lang="en-GB" altLang="en-US" dirty="0"/>
          </a:p>
          <a:p>
            <a:pPr lvl="1" eaLnBrk="1" hangingPunct="1"/>
            <a:endParaRPr lang="en-GB" altLang="en-US" dirty="0"/>
          </a:p>
          <a:p>
            <a:pPr lvl="1" eaLnBrk="1" hangingPunct="1"/>
            <a:endParaRPr lang="en-GB" altLang="en-US" dirty="0"/>
          </a:p>
          <a:p>
            <a:pPr eaLnBrk="1" hangingPunct="1"/>
            <a:r>
              <a:rPr lang="en-GB" altLang="en-US" dirty="0"/>
              <a:t>Consider the scenario above:</a:t>
            </a:r>
          </a:p>
          <a:p>
            <a:pPr lvl="1" eaLnBrk="1" hangingPunct="1"/>
            <a:r>
              <a:rPr lang="en-GB" altLang="en-US" dirty="0"/>
              <a:t>Topic T1 has 4 partitions</a:t>
            </a:r>
          </a:p>
          <a:p>
            <a:pPr lvl="1" eaLnBrk="1" hangingPunct="1"/>
            <a:r>
              <a:rPr lang="en-GB" altLang="en-US" dirty="0"/>
              <a:t>Consumer group G1 has one consumer C1</a:t>
            </a:r>
          </a:p>
          <a:p>
            <a:pPr lvl="1" eaLnBrk="1" hangingPunct="1"/>
            <a:r>
              <a:rPr lang="en-GB" altLang="en-US" dirty="0"/>
              <a:t>If C1 subscribes to T1, it gets all records from all 4 partitions in T1</a:t>
            </a:r>
          </a:p>
          <a:p>
            <a:pPr eaLnBrk="1" hangingPunct="1"/>
            <a:endParaRPr lang="en-GB" altLang="en-US" dirty="0"/>
          </a:p>
          <a:p>
            <a:pPr eaLnBrk="1" hangingPunct="1"/>
            <a:endParaRPr lang="en-GB" altLang="en-US" dirty="0"/>
          </a:p>
          <a:p>
            <a:pPr lvl="1" eaLnBrk="1" hangingPunct="1"/>
            <a:endParaRPr lang="en-GB" altLang="en-US" dirty="0"/>
          </a:p>
        </p:txBody>
      </p:sp>
      <p:sp>
        <p:nvSpPr>
          <p:cNvPr id="11267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1800">
                <a:solidFill>
                  <a:schemeClr val="tx2"/>
                </a:solidFill>
                <a:latin typeface="Tahoma" pitchFamily="34" charset="0"/>
              </a:defRPr>
            </a:lvl1pPr>
            <a:lvl2pPr marL="557213" indent="-214313" eaLnBrk="0" hangingPunct="0">
              <a:spcBef>
                <a:spcPct val="20000"/>
              </a:spcBef>
              <a:buClr>
                <a:schemeClr val="hlink"/>
              </a:buClr>
              <a:buSzPct val="80000"/>
              <a:buChar char="•"/>
              <a:defRPr sz="1500">
                <a:solidFill>
                  <a:schemeClr val="tx2"/>
                </a:solidFill>
                <a:latin typeface="Tahoma" pitchFamily="34" charset="0"/>
              </a:defRPr>
            </a:lvl2pPr>
            <a:lvl3pPr marL="857250" indent="-17145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200">
                <a:solidFill>
                  <a:schemeClr val="tx2"/>
                </a:solidFill>
                <a:latin typeface="Tahoma" pitchFamily="34" charset="0"/>
              </a:defRPr>
            </a:lvl3pPr>
            <a:lvl4pPr marL="1200150" indent="-17145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500">
                <a:solidFill>
                  <a:schemeClr val="tx2"/>
                </a:solidFill>
                <a:latin typeface="Tahoma" pitchFamily="34" charset="0"/>
              </a:defRPr>
            </a:lvl4pPr>
            <a:lvl5pPr marL="1543050" indent="-17145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500">
                <a:solidFill>
                  <a:schemeClr val="tx2"/>
                </a:solidFill>
                <a:latin typeface="Tahoma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500">
                <a:solidFill>
                  <a:schemeClr val="tx2"/>
                </a:solidFill>
                <a:latin typeface="Tahoma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500">
                <a:solidFill>
                  <a:schemeClr val="tx2"/>
                </a:solidFill>
                <a:latin typeface="Tahoma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500">
                <a:solidFill>
                  <a:schemeClr val="tx2"/>
                </a:solidFill>
                <a:latin typeface="Tahoma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5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B0E8D3F-C143-4F6A-B3F9-370CA7EFC017}" type="slidenum">
              <a:rPr lang="en-GB" altLang="en-US" sz="900">
                <a:cs typeface="Arial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GB" altLang="en-US" sz="900" dirty="0">
              <a:cs typeface="Arial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E30193-40B2-4B11-81E4-71797147CB02}"/>
              </a:ext>
            </a:extLst>
          </p:cNvPr>
          <p:cNvSpPr/>
          <p:nvPr/>
        </p:nvSpPr>
        <p:spPr bwMode="auto">
          <a:xfrm>
            <a:off x="1602445" y="1809829"/>
            <a:ext cx="3734717" cy="1638646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 dirty="0">
              <a:solidFill>
                <a:srgbClr val="333399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71615B-2B15-4D1A-832E-1946E19B6A1C}"/>
              </a:ext>
            </a:extLst>
          </p:cNvPr>
          <p:cNvSpPr/>
          <p:nvPr/>
        </p:nvSpPr>
        <p:spPr bwMode="auto">
          <a:xfrm>
            <a:off x="2431176" y="1930633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33FFAA-E509-40E7-9FAF-CB47D20501D0}"/>
              </a:ext>
            </a:extLst>
          </p:cNvPr>
          <p:cNvSpPr/>
          <p:nvPr/>
        </p:nvSpPr>
        <p:spPr bwMode="auto">
          <a:xfrm>
            <a:off x="2654947" y="1930633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28B421-1CBF-4853-A76F-6584F32F9057}"/>
              </a:ext>
            </a:extLst>
          </p:cNvPr>
          <p:cNvSpPr/>
          <p:nvPr/>
        </p:nvSpPr>
        <p:spPr bwMode="auto">
          <a:xfrm>
            <a:off x="2883547" y="1930633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63B439-7771-432D-B27B-494055008FA1}"/>
              </a:ext>
            </a:extLst>
          </p:cNvPr>
          <p:cNvSpPr/>
          <p:nvPr/>
        </p:nvSpPr>
        <p:spPr bwMode="auto">
          <a:xfrm>
            <a:off x="3116976" y="1929023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A0A80D-AD0F-4A56-842E-5EBB5475D8A3}"/>
              </a:ext>
            </a:extLst>
          </p:cNvPr>
          <p:cNvSpPr/>
          <p:nvPr/>
        </p:nvSpPr>
        <p:spPr bwMode="auto">
          <a:xfrm>
            <a:off x="3340747" y="1929023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85CFF3-5FF1-467F-A7AD-CB20D5107DF1}"/>
              </a:ext>
            </a:extLst>
          </p:cNvPr>
          <p:cNvSpPr/>
          <p:nvPr/>
        </p:nvSpPr>
        <p:spPr bwMode="auto">
          <a:xfrm>
            <a:off x="3569347" y="1929023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443792-2707-4053-AC08-5A7FA8C74BFF}"/>
              </a:ext>
            </a:extLst>
          </p:cNvPr>
          <p:cNvSpPr/>
          <p:nvPr/>
        </p:nvSpPr>
        <p:spPr bwMode="auto">
          <a:xfrm>
            <a:off x="3804386" y="1929023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3882D1-BD1D-48E0-BAC2-54A2FB1A142F}"/>
              </a:ext>
            </a:extLst>
          </p:cNvPr>
          <p:cNvSpPr/>
          <p:nvPr/>
        </p:nvSpPr>
        <p:spPr bwMode="auto">
          <a:xfrm>
            <a:off x="4028158" y="1929023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BCC049-F81C-454E-A09F-283061026D57}"/>
              </a:ext>
            </a:extLst>
          </p:cNvPr>
          <p:cNvSpPr/>
          <p:nvPr/>
        </p:nvSpPr>
        <p:spPr bwMode="auto">
          <a:xfrm>
            <a:off x="4256757" y="1929023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9DE52A-0F66-45C9-A043-F594783BDF52}"/>
              </a:ext>
            </a:extLst>
          </p:cNvPr>
          <p:cNvSpPr/>
          <p:nvPr/>
        </p:nvSpPr>
        <p:spPr bwMode="auto">
          <a:xfrm>
            <a:off x="4488576" y="1925804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9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771DDD-BA40-4BF0-8F69-BF0AF8F6C542}"/>
              </a:ext>
            </a:extLst>
          </p:cNvPr>
          <p:cNvSpPr/>
          <p:nvPr/>
        </p:nvSpPr>
        <p:spPr bwMode="auto">
          <a:xfrm>
            <a:off x="4712347" y="1925804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10</a:t>
            </a: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2E229879-E4E7-48F6-A4AE-3E87683B9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0324" y="1955104"/>
            <a:ext cx="971818" cy="282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•"/>
              <a:defRPr sz="20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algn="r">
              <a:buNone/>
            </a:pPr>
            <a:r>
              <a:rPr lang="en-GB" sz="1050" kern="0" dirty="0"/>
              <a:t>Partition 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D9F298F-2BFC-46D1-A51F-44D91820E635}"/>
              </a:ext>
            </a:extLst>
          </p:cNvPr>
          <p:cNvSpPr/>
          <p:nvPr/>
        </p:nvSpPr>
        <p:spPr bwMode="auto">
          <a:xfrm>
            <a:off x="2432785" y="2302513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D4B3442-C0F7-4D7C-B705-7447B737F49F}"/>
              </a:ext>
            </a:extLst>
          </p:cNvPr>
          <p:cNvSpPr/>
          <p:nvPr/>
        </p:nvSpPr>
        <p:spPr bwMode="auto">
          <a:xfrm>
            <a:off x="2656556" y="2302513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CBD9D27-FFFB-4EEC-8A57-643E2DA8891D}"/>
              </a:ext>
            </a:extLst>
          </p:cNvPr>
          <p:cNvSpPr/>
          <p:nvPr/>
        </p:nvSpPr>
        <p:spPr bwMode="auto">
          <a:xfrm>
            <a:off x="2885155" y="2302513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46ACD3B-FC41-47F1-AFE3-63B3B6D562FD}"/>
              </a:ext>
            </a:extLst>
          </p:cNvPr>
          <p:cNvSpPr/>
          <p:nvPr/>
        </p:nvSpPr>
        <p:spPr bwMode="auto">
          <a:xfrm>
            <a:off x="3118585" y="2300903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0C05910-0A38-4B09-B885-04E9BC9CE7CD}"/>
              </a:ext>
            </a:extLst>
          </p:cNvPr>
          <p:cNvSpPr/>
          <p:nvPr/>
        </p:nvSpPr>
        <p:spPr bwMode="auto">
          <a:xfrm>
            <a:off x="3342356" y="2300903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6DD98A5-AE27-48F4-9251-7B1007062921}"/>
              </a:ext>
            </a:extLst>
          </p:cNvPr>
          <p:cNvSpPr/>
          <p:nvPr/>
        </p:nvSpPr>
        <p:spPr bwMode="auto">
          <a:xfrm>
            <a:off x="3570955" y="2300903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ysDot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40" name="Rectangle 3">
            <a:extLst>
              <a:ext uri="{FF2B5EF4-FFF2-40B4-BE49-F238E27FC236}">
                <a16:creationId xmlns:a16="http://schemas.microsoft.com/office/drawing/2014/main" id="{08ADBD8A-3A29-4F1E-AA5F-23E14401A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1932" y="2326984"/>
            <a:ext cx="971818" cy="282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•"/>
              <a:defRPr sz="20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algn="r">
              <a:buNone/>
            </a:pPr>
            <a:r>
              <a:rPr lang="en-GB" sz="1050" kern="0" dirty="0"/>
              <a:t>Partition 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3C89485-6E64-41A8-96B8-09FCD2991E7F}"/>
              </a:ext>
            </a:extLst>
          </p:cNvPr>
          <p:cNvSpPr/>
          <p:nvPr/>
        </p:nvSpPr>
        <p:spPr bwMode="auto">
          <a:xfrm>
            <a:off x="2434395" y="2667953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D6E4E95-E048-45FD-BCB9-E65A803144D1}"/>
              </a:ext>
            </a:extLst>
          </p:cNvPr>
          <p:cNvSpPr/>
          <p:nvPr/>
        </p:nvSpPr>
        <p:spPr bwMode="auto">
          <a:xfrm>
            <a:off x="2658166" y="2667953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A5227DF-22BA-4071-AF08-9D12A1FD481F}"/>
              </a:ext>
            </a:extLst>
          </p:cNvPr>
          <p:cNvSpPr/>
          <p:nvPr/>
        </p:nvSpPr>
        <p:spPr bwMode="auto">
          <a:xfrm>
            <a:off x="2886766" y="2667953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D3B5B55-5C20-4A44-930E-72D0004226D8}"/>
              </a:ext>
            </a:extLst>
          </p:cNvPr>
          <p:cNvSpPr/>
          <p:nvPr/>
        </p:nvSpPr>
        <p:spPr bwMode="auto">
          <a:xfrm>
            <a:off x="3120195" y="2666343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ysDot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62" name="Rectangle 3">
            <a:extLst>
              <a:ext uri="{FF2B5EF4-FFF2-40B4-BE49-F238E27FC236}">
                <a16:creationId xmlns:a16="http://schemas.microsoft.com/office/drawing/2014/main" id="{3CA3F76F-65CB-455C-A079-8B6208F25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543" y="2692424"/>
            <a:ext cx="971818" cy="282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•"/>
              <a:defRPr sz="20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algn="r">
              <a:buNone/>
            </a:pPr>
            <a:r>
              <a:rPr lang="en-GB" sz="1050" kern="0" dirty="0"/>
              <a:t>Partition 2</a:t>
            </a:r>
          </a:p>
        </p:txBody>
      </p:sp>
      <p:sp>
        <p:nvSpPr>
          <p:cNvPr id="11264" name="Rectangle 3">
            <a:extLst>
              <a:ext uri="{FF2B5EF4-FFF2-40B4-BE49-F238E27FC236}">
                <a16:creationId xmlns:a16="http://schemas.microsoft.com/office/drawing/2014/main" id="{0D7D1E43-FBDD-42BE-8A2E-45632EE8A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3991" y="1562876"/>
            <a:ext cx="971818" cy="282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•"/>
              <a:defRPr sz="20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algn="r">
              <a:buNone/>
            </a:pPr>
            <a:r>
              <a:rPr lang="en-GB" sz="1350" b="1" kern="0" dirty="0"/>
              <a:t>Topic T1</a:t>
            </a:r>
          </a:p>
        </p:txBody>
      </p:sp>
      <p:sp>
        <p:nvSpPr>
          <p:cNvPr id="11265" name="Rectangle 11264">
            <a:extLst>
              <a:ext uri="{FF2B5EF4-FFF2-40B4-BE49-F238E27FC236}">
                <a16:creationId xmlns:a16="http://schemas.microsoft.com/office/drawing/2014/main" id="{8E104506-E834-4C94-AFD1-819863838BDC}"/>
              </a:ext>
            </a:extLst>
          </p:cNvPr>
          <p:cNvSpPr/>
          <p:nvPr/>
        </p:nvSpPr>
        <p:spPr bwMode="auto">
          <a:xfrm>
            <a:off x="2433435" y="3035825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1269" name="Rectangle 11268">
            <a:extLst>
              <a:ext uri="{FF2B5EF4-FFF2-40B4-BE49-F238E27FC236}">
                <a16:creationId xmlns:a16="http://schemas.microsoft.com/office/drawing/2014/main" id="{73269FB9-0321-4EAF-BD2F-E33A3DA73C39}"/>
              </a:ext>
            </a:extLst>
          </p:cNvPr>
          <p:cNvSpPr/>
          <p:nvPr/>
        </p:nvSpPr>
        <p:spPr bwMode="auto">
          <a:xfrm>
            <a:off x="2657206" y="3035825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11270" name="Rectangle 11269">
            <a:extLst>
              <a:ext uri="{FF2B5EF4-FFF2-40B4-BE49-F238E27FC236}">
                <a16:creationId xmlns:a16="http://schemas.microsoft.com/office/drawing/2014/main" id="{B0F616FD-F7D4-4D46-AAD8-436BA31EE999}"/>
              </a:ext>
            </a:extLst>
          </p:cNvPr>
          <p:cNvSpPr/>
          <p:nvPr/>
        </p:nvSpPr>
        <p:spPr bwMode="auto">
          <a:xfrm>
            <a:off x="2885806" y="3035825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11271" name="Rectangle 11270">
            <a:extLst>
              <a:ext uri="{FF2B5EF4-FFF2-40B4-BE49-F238E27FC236}">
                <a16:creationId xmlns:a16="http://schemas.microsoft.com/office/drawing/2014/main" id="{50BCE15A-E159-4F35-82E1-85C26C01BB40}"/>
              </a:ext>
            </a:extLst>
          </p:cNvPr>
          <p:cNvSpPr/>
          <p:nvPr/>
        </p:nvSpPr>
        <p:spPr bwMode="auto">
          <a:xfrm>
            <a:off x="3119235" y="3034215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11272" name="Rectangle 11271">
            <a:extLst>
              <a:ext uri="{FF2B5EF4-FFF2-40B4-BE49-F238E27FC236}">
                <a16:creationId xmlns:a16="http://schemas.microsoft.com/office/drawing/2014/main" id="{0114A1DF-D1EE-4789-888D-B23C1B4B4D0D}"/>
              </a:ext>
            </a:extLst>
          </p:cNvPr>
          <p:cNvSpPr/>
          <p:nvPr/>
        </p:nvSpPr>
        <p:spPr bwMode="auto">
          <a:xfrm>
            <a:off x="3343006" y="3034215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4</a:t>
            </a:r>
          </a:p>
        </p:txBody>
      </p:sp>
      <p:sp>
        <p:nvSpPr>
          <p:cNvPr id="11273" name="Rectangle 11272">
            <a:extLst>
              <a:ext uri="{FF2B5EF4-FFF2-40B4-BE49-F238E27FC236}">
                <a16:creationId xmlns:a16="http://schemas.microsoft.com/office/drawing/2014/main" id="{22B371FD-B02E-4496-AB3C-194285F107A6}"/>
              </a:ext>
            </a:extLst>
          </p:cNvPr>
          <p:cNvSpPr/>
          <p:nvPr/>
        </p:nvSpPr>
        <p:spPr bwMode="auto">
          <a:xfrm>
            <a:off x="3571606" y="3034215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11274" name="Rectangle 11273">
            <a:extLst>
              <a:ext uri="{FF2B5EF4-FFF2-40B4-BE49-F238E27FC236}">
                <a16:creationId xmlns:a16="http://schemas.microsoft.com/office/drawing/2014/main" id="{4C3E7EED-5EAF-482B-A827-C75522E09798}"/>
              </a:ext>
            </a:extLst>
          </p:cNvPr>
          <p:cNvSpPr/>
          <p:nvPr/>
        </p:nvSpPr>
        <p:spPr bwMode="auto">
          <a:xfrm>
            <a:off x="3806645" y="3034215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11275" name="Rectangle 11274">
            <a:extLst>
              <a:ext uri="{FF2B5EF4-FFF2-40B4-BE49-F238E27FC236}">
                <a16:creationId xmlns:a16="http://schemas.microsoft.com/office/drawing/2014/main" id="{CF1448DC-D5A8-42E8-81E8-C84CCF12A29E}"/>
              </a:ext>
            </a:extLst>
          </p:cNvPr>
          <p:cNvSpPr/>
          <p:nvPr/>
        </p:nvSpPr>
        <p:spPr bwMode="auto">
          <a:xfrm>
            <a:off x="4030417" y="3034215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ysDot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11276" name="Rectangle 3">
            <a:extLst>
              <a:ext uri="{FF2B5EF4-FFF2-40B4-BE49-F238E27FC236}">
                <a16:creationId xmlns:a16="http://schemas.microsoft.com/office/drawing/2014/main" id="{30800689-1731-4C33-A700-16D73BF70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2583" y="3060296"/>
            <a:ext cx="971818" cy="282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•"/>
              <a:defRPr sz="20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algn="r">
              <a:buNone/>
            </a:pPr>
            <a:r>
              <a:rPr lang="en-GB" sz="1050" kern="0" dirty="0"/>
              <a:t>Partition 3</a:t>
            </a:r>
          </a:p>
        </p:txBody>
      </p:sp>
      <p:sp>
        <p:nvSpPr>
          <p:cNvPr id="11277" name="Rectangle 11276">
            <a:extLst>
              <a:ext uri="{FF2B5EF4-FFF2-40B4-BE49-F238E27FC236}">
                <a16:creationId xmlns:a16="http://schemas.microsoft.com/office/drawing/2014/main" id="{F6E5F752-0D0C-4E33-BC89-6B1771E50058}"/>
              </a:ext>
            </a:extLst>
          </p:cNvPr>
          <p:cNvSpPr/>
          <p:nvPr/>
        </p:nvSpPr>
        <p:spPr bwMode="auto">
          <a:xfrm>
            <a:off x="5588197" y="1805000"/>
            <a:ext cx="1901347" cy="1638646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 dirty="0">
              <a:solidFill>
                <a:srgbClr val="333399"/>
              </a:solidFill>
              <a:latin typeface="Courier New" panose="02070309020205020404" pitchFamily="49" charset="0"/>
            </a:endParaRPr>
          </a:p>
        </p:txBody>
      </p:sp>
      <p:sp>
        <p:nvSpPr>
          <p:cNvPr id="93" name="Content Placeholder 2">
            <a:extLst>
              <a:ext uri="{FF2B5EF4-FFF2-40B4-BE49-F238E27FC236}">
                <a16:creationId xmlns:a16="http://schemas.microsoft.com/office/drawing/2014/main" id="{203A0666-7EE9-4E7C-9953-F5A7018D65F6}"/>
              </a:ext>
            </a:extLst>
          </p:cNvPr>
          <p:cNvSpPr txBox="1">
            <a:spLocks/>
          </p:cNvSpPr>
          <p:nvPr/>
        </p:nvSpPr>
        <p:spPr bwMode="auto">
          <a:xfrm>
            <a:off x="6060066" y="1936317"/>
            <a:ext cx="944393" cy="254748"/>
          </a:xfrm>
          <a:prstGeom prst="rect">
            <a:avLst/>
          </a:prstGeom>
          <a:solidFill>
            <a:srgbClr val="BCFFA7"/>
          </a:solidFill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•"/>
              <a:defRPr sz="20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algn="ctr" defTabSz="685800">
              <a:buNone/>
            </a:pPr>
            <a:r>
              <a:rPr lang="en-GB" sz="1050" kern="0" dirty="0"/>
              <a:t>Consumer C1</a:t>
            </a:r>
          </a:p>
        </p:txBody>
      </p:sp>
      <p:sp>
        <p:nvSpPr>
          <p:cNvPr id="11278" name="Rectangle 3">
            <a:extLst>
              <a:ext uri="{FF2B5EF4-FFF2-40B4-BE49-F238E27FC236}">
                <a16:creationId xmlns:a16="http://schemas.microsoft.com/office/drawing/2014/main" id="{A1706750-375B-492A-A963-536BBCBBC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6559" y="1562876"/>
            <a:ext cx="2204972" cy="282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•"/>
              <a:defRPr sz="20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GB" sz="1350" b="1" kern="0" dirty="0"/>
              <a:t>Consumer Group G1</a:t>
            </a:r>
          </a:p>
        </p:txBody>
      </p:sp>
      <p:cxnSp>
        <p:nvCxnSpPr>
          <p:cNvPr id="11282" name="Straight Connector 11281">
            <a:extLst>
              <a:ext uri="{FF2B5EF4-FFF2-40B4-BE49-F238E27FC236}">
                <a16:creationId xmlns:a16="http://schemas.microsoft.com/office/drawing/2014/main" id="{91A71ED9-6BE6-4005-B3EB-B3E4B0F4D0E9}"/>
              </a:ext>
            </a:extLst>
          </p:cNvPr>
          <p:cNvCxnSpPr>
            <a:cxnSpLocks/>
          </p:cNvCxnSpPr>
          <p:nvPr/>
        </p:nvCxnSpPr>
        <p:spPr bwMode="auto">
          <a:xfrm flipV="1">
            <a:off x="5038819" y="2065704"/>
            <a:ext cx="1047135" cy="29496"/>
          </a:xfrm>
          <a:prstGeom prst="line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1101185-0949-478E-9EE3-B7209FB99C4B}"/>
              </a:ext>
            </a:extLst>
          </p:cNvPr>
          <p:cNvCxnSpPr>
            <a:cxnSpLocks/>
          </p:cNvCxnSpPr>
          <p:nvPr/>
        </p:nvCxnSpPr>
        <p:spPr bwMode="auto">
          <a:xfrm flipV="1">
            <a:off x="3805320" y="2069391"/>
            <a:ext cx="2210580" cy="385559"/>
          </a:xfrm>
          <a:prstGeom prst="line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42D4EDE-EB31-4236-98C1-1C9DBBD267A0}"/>
              </a:ext>
            </a:extLst>
          </p:cNvPr>
          <p:cNvCxnSpPr>
            <a:cxnSpLocks/>
            <a:stCxn id="48" idx="3"/>
          </p:cNvCxnSpPr>
          <p:nvPr/>
        </p:nvCxnSpPr>
        <p:spPr bwMode="auto">
          <a:xfrm flipV="1">
            <a:off x="3350715" y="2080183"/>
            <a:ext cx="2685593" cy="724473"/>
          </a:xfrm>
          <a:prstGeom prst="line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1F00E868-4FA7-4C3A-AB08-5A8E6C454A2B}"/>
              </a:ext>
            </a:extLst>
          </p:cNvPr>
          <p:cNvCxnSpPr>
            <a:cxnSpLocks/>
          </p:cNvCxnSpPr>
          <p:nvPr/>
        </p:nvCxnSpPr>
        <p:spPr bwMode="auto">
          <a:xfrm flipV="1">
            <a:off x="4275590" y="2076869"/>
            <a:ext cx="1737527" cy="1106025"/>
          </a:xfrm>
          <a:prstGeom prst="line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0453926-FC2A-4A7D-B277-615E20E9AB56}"/>
              </a:ext>
            </a:extLst>
          </p:cNvPr>
          <p:cNvSpPr/>
          <p:nvPr/>
        </p:nvSpPr>
        <p:spPr bwMode="auto">
          <a:xfrm>
            <a:off x="4940947" y="1925804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ysDot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736033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Consumers and Partitions (1 of 3)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4230758"/>
          </a:xfrm>
          <a:noFill/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GB" altLang="en-US" dirty="0"/>
              <a:t>If there are multiple consumers in a group…</a:t>
            </a:r>
          </a:p>
          <a:p>
            <a:pPr lvl="1" eaLnBrk="1" hangingPunct="1"/>
            <a:r>
              <a:rPr lang="en-GB" altLang="en-US" dirty="0"/>
              <a:t>Each consumer in the group will handle specific partition(s)</a:t>
            </a:r>
          </a:p>
          <a:p>
            <a:pPr lvl="1" eaLnBrk="1" hangingPunct="1"/>
            <a:r>
              <a:rPr lang="en-GB" altLang="en-US" dirty="0"/>
              <a:t>All records in a particular partition go to the same consumer</a:t>
            </a:r>
          </a:p>
          <a:p>
            <a:pPr lvl="1" eaLnBrk="1" hangingPunct="1"/>
            <a:endParaRPr lang="en-GB" altLang="en-US" dirty="0"/>
          </a:p>
          <a:p>
            <a:pPr lvl="1" eaLnBrk="1" hangingPunct="1"/>
            <a:endParaRPr lang="en-GB" altLang="en-US" dirty="0"/>
          </a:p>
          <a:p>
            <a:pPr lvl="1" eaLnBrk="1" hangingPunct="1"/>
            <a:endParaRPr lang="en-GB" altLang="en-US" dirty="0"/>
          </a:p>
          <a:p>
            <a:pPr lvl="1" eaLnBrk="1" hangingPunct="1"/>
            <a:endParaRPr lang="en-GB" altLang="en-US" dirty="0"/>
          </a:p>
          <a:p>
            <a:pPr lvl="1" eaLnBrk="1" hangingPunct="1"/>
            <a:endParaRPr lang="en-GB" altLang="en-US" dirty="0"/>
          </a:p>
          <a:p>
            <a:pPr lvl="1" eaLnBrk="1" hangingPunct="1"/>
            <a:endParaRPr lang="en-GB" altLang="en-US" dirty="0"/>
          </a:p>
          <a:p>
            <a:pPr lvl="1" eaLnBrk="1" hangingPunct="1"/>
            <a:endParaRPr lang="en-GB" altLang="en-US" dirty="0"/>
          </a:p>
          <a:p>
            <a:pPr lvl="1" eaLnBrk="1" hangingPunct="1"/>
            <a:endParaRPr lang="en-GB" altLang="en-US" dirty="0"/>
          </a:p>
          <a:p>
            <a:pPr eaLnBrk="1" hangingPunct="1"/>
            <a:r>
              <a:rPr lang="en-GB" altLang="en-US" dirty="0"/>
              <a:t>Consider the scenario above:</a:t>
            </a:r>
          </a:p>
          <a:p>
            <a:pPr lvl="1" eaLnBrk="1" hangingPunct="1"/>
            <a:r>
              <a:rPr lang="en-GB" altLang="en-US" dirty="0"/>
              <a:t>Consumer group G1 has fewer consumers than there are partitions</a:t>
            </a:r>
          </a:p>
          <a:p>
            <a:pPr lvl="1" eaLnBrk="1" hangingPunct="1"/>
            <a:r>
              <a:rPr lang="en-GB" altLang="en-US" dirty="0"/>
              <a:t>Kafka will share the partitions evenly amongst the consumers</a:t>
            </a:r>
          </a:p>
        </p:txBody>
      </p:sp>
      <p:sp>
        <p:nvSpPr>
          <p:cNvPr id="11267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1800">
                <a:solidFill>
                  <a:schemeClr val="tx2"/>
                </a:solidFill>
                <a:latin typeface="Tahoma" pitchFamily="34" charset="0"/>
              </a:defRPr>
            </a:lvl1pPr>
            <a:lvl2pPr marL="557213" indent="-214313" eaLnBrk="0" hangingPunct="0">
              <a:spcBef>
                <a:spcPct val="20000"/>
              </a:spcBef>
              <a:buClr>
                <a:schemeClr val="hlink"/>
              </a:buClr>
              <a:buSzPct val="80000"/>
              <a:buChar char="•"/>
              <a:defRPr sz="1500">
                <a:solidFill>
                  <a:schemeClr val="tx2"/>
                </a:solidFill>
                <a:latin typeface="Tahoma" pitchFamily="34" charset="0"/>
              </a:defRPr>
            </a:lvl2pPr>
            <a:lvl3pPr marL="857250" indent="-17145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200">
                <a:solidFill>
                  <a:schemeClr val="tx2"/>
                </a:solidFill>
                <a:latin typeface="Tahoma" pitchFamily="34" charset="0"/>
              </a:defRPr>
            </a:lvl3pPr>
            <a:lvl4pPr marL="1200150" indent="-17145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500">
                <a:solidFill>
                  <a:schemeClr val="tx2"/>
                </a:solidFill>
                <a:latin typeface="Tahoma" pitchFamily="34" charset="0"/>
              </a:defRPr>
            </a:lvl4pPr>
            <a:lvl5pPr marL="1543050" indent="-17145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500">
                <a:solidFill>
                  <a:schemeClr val="tx2"/>
                </a:solidFill>
                <a:latin typeface="Tahoma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500">
                <a:solidFill>
                  <a:schemeClr val="tx2"/>
                </a:solidFill>
                <a:latin typeface="Tahoma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500">
                <a:solidFill>
                  <a:schemeClr val="tx2"/>
                </a:solidFill>
                <a:latin typeface="Tahoma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500">
                <a:solidFill>
                  <a:schemeClr val="tx2"/>
                </a:solidFill>
                <a:latin typeface="Tahoma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5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B0E8D3F-C143-4F6A-B3F9-370CA7EFC017}" type="slidenum">
              <a:rPr lang="en-GB" altLang="en-US" sz="900">
                <a:cs typeface="Arial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GB" altLang="en-US" sz="900" dirty="0">
              <a:cs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08C4D-EC84-4094-BC91-168DF49F980C}"/>
              </a:ext>
            </a:extLst>
          </p:cNvPr>
          <p:cNvSpPr/>
          <p:nvPr/>
        </p:nvSpPr>
        <p:spPr bwMode="auto">
          <a:xfrm>
            <a:off x="1631019" y="2095310"/>
            <a:ext cx="3734717" cy="1638646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 dirty="0">
              <a:solidFill>
                <a:srgbClr val="333399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84C23B-7A9F-4ACF-B1EC-24A0FC44196B}"/>
              </a:ext>
            </a:extLst>
          </p:cNvPr>
          <p:cNvSpPr/>
          <p:nvPr/>
        </p:nvSpPr>
        <p:spPr bwMode="auto">
          <a:xfrm>
            <a:off x="2459750" y="2216114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8DB3BE-DA72-4EB0-B840-B5D49E18F3EF}"/>
              </a:ext>
            </a:extLst>
          </p:cNvPr>
          <p:cNvSpPr/>
          <p:nvPr/>
        </p:nvSpPr>
        <p:spPr bwMode="auto">
          <a:xfrm>
            <a:off x="2683521" y="2216114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9F45BF-D301-4D37-B1F9-C07D9F917548}"/>
              </a:ext>
            </a:extLst>
          </p:cNvPr>
          <p:cNvSpPr/>
          <p:nvPr/>
        </p:nvSpPr>
        <p:spPr bwMode="auto">
          <a:xfrm>
            <a:off x="2912121" y="2216114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72B055-8636-477A-BD6B-6262232113D8}"/>
              </a:ext>
            </a:extLst>
          </p:cNvPr>
          <p:cNvSpPr/>
          <p:nvPr/>
        </p:nvSpPr>
        <p:spPr bwMode="auto">
          <a:xfrm>
            <a:off x="3145550" y="2214504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DEF8EB-2912-4DDD-BC67-0F6AF6D449C9}"/>
              </a:ext>
            </a:extLst>
          </p:cNvPr>
          <p:cNvSpPr/>
          <p:nvPr/>
        </p:nvSpPr>
        <p:spPr bwMode="auto">
          <a:xfrm>
            <a:off x="3369321" y="2214504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D4E638-F521-4DB7-A41E-CCB2632EDC61}"/>
              </a:ext>
            </a:extLst>
          </p:cNvPr>
          <p:cNvSpPr/>
          <p:nvPr/>
        </p:nvSpPr>
        <p:spPr bwMode="auto">
          <a:xfrm>
            <a:off x="3597921" y="2214504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35E813-7887-4470-9C2D-89EA3D3CF6E9}"/>
              </a:ext>
            </a:extLst>
          </p:cNvPr>
          <p:cNvSpPr/>
          <p:nvPr/>
        </p:nvSpPr>
        <p:spPr bwMode="auto">
          <a:xfrm>
            <a:off x="3832960" y="2214504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3F4871-2D42-4C98-9D11-1E29EC181C02}"/>
              </a:ext>
            </a:extLst>
          </p:cNvPr>
          <p:cNvSpPr/>
          <p:nvPr/>
        </p:nvSpPr>
        <p:spPr bwMode="auto">
          <a:xfrm>
            <a:off x="4056732" y="2214504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2F85FA-101C-415D-BCDB-7374AF12B7E5}"/>
              </a:ext>
            </a:extLst>
          </p:cNvPr>
          <p:cNvSpPr/>
          <p:nvPr/>
        </p:nvSpPr>
        <p:spPr bwMode="auto">
          <a:xfrm>
            <a:off x="4285331" y="2214504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E5D023-AFD1-4B8F-BAD9-4F2F6CCA1DEB}"/>
              </a:ext>
            </a:extLst>
          </p:cNvPr>
          <p:cNvSpPr/>
          <p:nvPr/>
        </p:nvSpPr>
        <p:spPr bwMode="auto">
          <a:xfrm>
            <a:off x="4517150" y="2211285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9F2305-C01D-482A-9CDD-65246DE36003}"/>
              </a:ext>
            </a:extLst>
          </p:cNvPr>
          <p:cNvSpPr/>
          <p:nvPr/>
        </p:nvSpPr>
        <p:spPr bwMode="auto">
          <a:xfrm>
            <a:off x="4740921" y="2211285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10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ABFC30D9-2BB6-4E26-A837-C4F72429B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8898" y="2240585"/>
            <a:ext cx="971818" cy="282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•"/>
              <a:defRPr sz="20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algn="r">
              <a:buNone/>
            </a:pPr>
            <a:r>
              <a:rPr lang="en-GB" sz="1050" kern="0" dirty="0"/>
              <a:t>Partition 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91B56A-62BB-437F-9A08-E8FE8A9DD6D1}"/>
              </a:ext>
            </a:extLst>
          </p:cNvPr>
          <p:cNvSpPr/>
          <p:nvPr/>
        </p:nvSpPr>
        <p:spPr bwMode="auto">
          <a:xfrm>
            <a:off x="2461359" y="2587994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F1DE17-C999-4CF1-87BF-C5BAB1070748}"/>
              </a:ext>
            </a:extLst>
          </p:cNvPr>
          <p:cNvSpPr/>
          <p:nvPr/>
        </p:nvSpPr>
        <p:spPr bwMode="auto">
          <a:xfrm>
            <a:off x="2685130" y="2587994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ADF26B-D722-49C9-BC9F-6B7679FDC37D}"/>
              </a:ext>
            </a:extLst>
          </p:cNvPr>
          <p:cNvSpPr/>
          <p:nvPr/>
        </p:nvSpPr>
        <p:spPr bwMode="auto">
          <a:xfrm>
            <a:off x="2913729" y="2587994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7DA2D7-D929-42B6-805A-D9E38C122726}"/>
              </a:ext>
            </a:extLst>
          </p:cNvPr>
          <p:cNvSpPr/>
          <p:nvPr/>
        </p:nvSpPr>
        <p:spPr bwMode="auto">
          <a:xfrm>
            <a:off x="3147159" y="2586384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58746E-3AB5-4A93-A967-6F4AE46DCE09}"/>
              </a:ext>
            </a:extLst>
          </p:cNvPr>
          <p:cNvSpPr/>
          <p:nvPr/>
        </p:nvSpPr>
        <p:spPr bwMode="auto">
          <a:xfrm>
            <a:off x="3370930" y="2586384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09C8AC-011D-4855-BF54-8E1BE3484D88}"/>
              </a:ext>
            </a:extLst>
          </p:cNvPr>
          <p:cNvSpPr/>
          <p:nvPr/>
        </p:nvSpPr>
        <p:spPr bwMode="auto">
          <a:xfrm>
            <a:off x="3599529" y="2586384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ysDot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0FFE5F08-1790-4C21-8AD9-18F7A223D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0506" y="2612465"/>
            <a:ext cx="971818" cy="282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•"/>
              <a:defRPr sz="20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algn="r">
              <a:buNone/>
            </a:pPr>
            <a:r>
              <a:rPr lang="en-GB" sz="1050" kern="0" dirty="0"/>
              <a:t>Partition 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958A6B-8A6C-41A4-8921-2793FD54A5E5}"/>
              </a:ext>
            </a:extLst>
          </p:cNvPr>
          <p:cNvSpPr/>
          <p:nvPr/>
        </p:nvSpPr>
        <p:spPr bwMode="auto">
          <a:xfrm>
            <a:off x="2462969" y="2953434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D49A109-48DB-4369-B73D-C99F94A50D9F}"/>
              </a:ext>
            </a:extLst>
          </p:cNvPr>
          <p:cNvSpPr/>
          <p:nvPr/>
        </p:nvSpPr>
        <p:spPr bwMode="auto">
          <a:xfrm>
            <a:off x="2686740" y="2953434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FA483A-5C17-480E-B075-09BD5728C4F7}"/>
              </a:ext>
            </a:extLst>
          </p:cNvPr>
          <p:cNvSpPr/>
          <p:nvPr/>
        </p:nvSpPr>
        <p:spPr bwMode="auto">
          <a:xfrm>
            <a:off x="2915340" y="2953434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9450F5-E47C-44FB-8CBF-A5FABBC95775}"/>
              </a:ext>
            </a:extLst>
          </p:cNvPr>
          <p:cNvSpPr/>
          <p:nvPr/>
        </p:nvSpPr>
        <p:spPr bwMode="auto">
          <a:xfrm>
            <a:off x="3148769" y="2951824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ysDot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425B6903-027F-43F5-8308-DA70F878F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117" y="2977905"/>
            <a:ext cx="971818" cy="282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•"/>
              <a:defRPr sz="20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algn="r">
              <a:buNone/>
            </a:pPr>
            <a:r>
              <a:rPr lang="en-GB" sz="1050" kern="0" dirty="0"/>
              <a:t>Partition 2</a:t>
            </a:r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id="{3B7FD6C6-7638-42BB-875C-5F98F624D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0319" y="1807537"/>
            <a:ext cx="971818" cy="282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•"/>
              <a:defRPr sz="20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algn="r">
              <a:buNone/>
            </a:pPr>
            <a:r>
              <a:rPr lang="en-GB" sz="1350" b="1" kern="0" dirty="0"/>
              <a:t>Topic T1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52F499A-DEC6-4E7C-A1D6-07CFDB4DE529}"/>
              </a:ext>
            </a:extLst>
          </p:cNvPr>
          <p:cNvSpPr/>
          <p:nvPr/>
        </p:nvSpPr>
        <p:spPr bwMode="auto">
          <a:xfrm>
            <a:off x="2462009" y="3321306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B604EA7-78BD-4324-A659-C028B8E48C69}"/>
              </a:ext>
            </a:extLst>
          </p:cNvPr>
          <p:cNvSpPr/>
          <p:nvPr/>
        </p:nvSpPr>
        <p:spPr bwMode="auto">
          <a:xfrm>
            <a:off x="2685780" y="3321306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D762345-DD86-4ACB-B0F7-99A27FB19EAF}"/>
              </a:ext>
            </a:extLst>
          </p:cNvPr>
          <p:cNvSpPr/>
          <p:nvPr/>
        </p:nvSpPr>
        <p:spPr bwMode="auto">
          <a:xfrm>
            <a:off x="2914380" y="3321306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7528E92-E453-4637-8CD9-F138FEC79900}"/>
              </a:ext>
            </a:extLst>
          </p:cNvPr>
          <p:cNvSpPr/>
          <p:nvPr/>
        </p:nvSpPr>
        <p:spPr bwMode="auto">
          <a:xfrm>
            <a:off x="3147809" y="3319696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68DCC9F-4997-4860-B9F8-24EB2E5142F3}"/>
              </a:ext>
            </a:extLst>
          </p:cNvPr>
          <p:cNvSpPr/>
          <p:nvPr/>
        </p:nvSpPr>
        <p:spPr bwMode="auto">
          <a:xfrm>
            <a:off x="3371580" y="3319696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07F7918-FF23-4F7E-98E3-CBADE0EABE8C}"/>
              </a:ext>
            </a:extLst>
          </p:cNvPr>
          <p:cNvSpPr/>
          <p:nvPr/>
        </p:nvSpPr>
        <p:spPr bwMode="auto">
          <a:xfrm>
            <a:off x="3600180" y="3319696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2DB03C5-7F9E-495B-8EC1-09E43B6607ED}"/>
              </a:ext>
            </a:extLst>
          </p:cNvPr>
          <p:cNvSpPr/>
          <p:nvPr/>
        </p:nvSpPr>
        <p:spPr bwMode="auto">
          <a:xfrm>
            <a:off x="3835219" y="3319696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4C7E719-D401-4022-9BFD-6D86F31A2DA2}"/>
              </a:ext>
            </a:extLst>
          </p:cNvPr>
          <p:cNvSpPr/>
          <p:nvPr/>
        </p:nvSpPr>
        <p:spPr bwMode="auto">
          <a:xfrm>
            <a:off x="4058991" y="3319696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ysDot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39" name="Rectangle 3">
            <a:extLst>
              <a:ext uri="{FF2B5EF4-FFF2-40B4-BE49-F238E27FC236}">
                <a16:creationId xmlns:a16="http://schemas.microsoft.com/office/drawing/2014/main" id="{679D1BD9-A122-49D8-AC96-11D34C82C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57" y="3345777"/>
            <a:ext cx="971818" cy="282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•"/>
              <a:defRPr sz="20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algn="r">
              <a:buNone/>
            </a:pPr>
            <a:r>
              <a:rPr lang="en-GB" sz="1050" kern="0" dirty="0"/>
              <a:t>Partition 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51242B3-09AB-4F37-B6DE-ECDDF7C89753}"/>
              </a:ext>
            </a:extLst>
          </p:cNvPr>
          <p:cNvSpPr/>
          <p:nvPr/>
        </p:nvSpPr>
        <p:spPr bwMode="auto">
          <a:xfrm>
            <a:off x="5616771" y="2090481"/>
            <a:ext cx="1901347" cy="1638646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 dirty="0">
              <a:solidFill>
                <a:srgbClr val="333399"/>
              </a:solidFill>
              <a:latin typeface="Courier New" panose="02070309020205020404" pitchFamily="49" charset="0"/>
            </a:endParaRP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34095CB5-4941-4753-A0B6-5447351B50B3}"/>
              </a:ext>
            </a:extLst>
          </p:cNvPr>
          <p:cNvSpPr txBox="1">
            <a:spLocks/>
          </p:cNvSpPr>
          <p:nvPr/>
        </p:nvSpPr>
        <p:spPr bwMode="auto">
          <a:xfrm>
            <a:off x="6088640" y="2221798"/>
            <a:ext cx="944393" cy="254748"/>
          </a:xfrm>
          <a:prstGeom prst="rect">
            <a:avLst/>
          </a:prstGeom>
          <a:solidFill>
            <a:srgbClr val="BCFFA7"/>
          </a:solidFill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•"/>
              <a:defRPr sz="20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algn="ctr" defTabSz="685800">
              <a:buNone/>
            </a:pPr>
            <a:r>
              <a:rPr lang="en-GB" sz="1050" kern="0" dirty="0"/>
              <a:t>Consumer C1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34CD12B-F96A-4417-945E-F3FB5EB3A65F}"/>
              </a:ext>
            </a:extLst>
          </p:cNvPr>
          <p:cNvCxnSpPr>
            <a:cxnSpLocks/>
          </p:cNvCxnSpPr>
          <p:nvPr/>
        </p:nvCxnSpPr>
        <p:spPr bwMode="auto">
          <a:xfrm flipV="1">
            <a:off x="5067393" y="2351185"/>
            <a:ext cx="1047135" cy="29496"/>
          </a:xfrm>
          <a:prstGeom prst="line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F51B1C8-D9BC-4B87-86A0-6EC0DE0F50E9}"/>
              </a:ext>
            </a:extLst>
          </p:cNvPr>
          <p:cNvCxnSpPr>
            <a:cxnSpLocks/>
            <a:endCxn id="3" idx="1"/>
          </p:cNvCxnSpPr>
          <p:nvPr/>
        </p:nvCxnSpPr>
        <p:spPr bwMode="auto">
          <a:xfrm flipV="1">
            <a:off x="3833894" y="2728943"/>
            <a:ext cx="2254747" cy="11489"/>
          </a:xfrm>
          <a:prstGeom prst="line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69CA573-342B-4729-B5DC-82CEB9229153}"/>
              </a:ext>
            </a:extLst>
          </p:cNvPr>
          <p:cNvCxnSpPr>
            <a:cxnSpLocks/>
            <a:stCxn id="28" idx="3"/>
          </p:cNvCxnSpPr>
          <p:nvPr/>
        </p:nvCxnSpPr>
        <p:spPr bwMode="auto">
          <a:xfrm flipV="1">
            <a:off x="3379290" y="2362245"/>
            <a:ext cx="2665184" cy="727892"/>
          </a:xfrm>
          <a:prstGeom prst="line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0F51C21-CF53-497C-926A-87856C80D21C}"/>
              </a:ext>
            </a:extLst>
          </p:cNvPr>
          <p:cNvCxnSpPr>
            <a:cxnSpLocks/>
          </p:cNvCxnSpPr>
          <p:nvPr/>
        </p:nvCxnSpPr>
        <p:spPr bwMode="auto">
          <a:xfrm flipV="1">
            <a:off x="4304164" y="2729298"/>
            <a:ext cx="1720962" cy="739077"/>
          </a:xfrm>
          <a:prstGeom prst="line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4324C9D-26CB-41C5-8868-EC5C8ADAC713}"/>
              </a:ext>
            </a:extLst>
          </p:cNvPr>
          <p:cNvSpPr/>
          <p:nvPr/>
        </p:nvSpPr>
        <p:spPr bwMode="auto">
          <a:xfrm>
            <a:off x="4969521" y="2211285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ysDot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11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CC2F70FF-3905-4C41-9967-1F8843655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2887" y="1807537"/>
            <a:ext cx="2204972" cy="282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•"/>
              <a:defRPr sz="20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GB" sz="1350" b="1" kern="0" dirty="0"/>
              <a:t>Consumer Group G1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C9405-ADE4-402A-8EF6-F2469BBB4568}"/>
              </a:ext>
            </a:extLst>
          </p:cNvPr>
          <p:cNvSpPr txBox="1">
            <a:spLocks/>
          </p:cNvSpPr>
          <p:nvPr/>
        </p:nvSpPr>
        <p:spPr bwMode="auto">
          <a:xfrm>
            <a:off x="6088640" y="2601570"/>
            <a:ext cx="944393" cy="254748"/>
          </a:xfrm>
          <a:prstGeom prst="rect">
            <a:avLst/>
          </a:prstGeom>
          <a:solidFill>
            <a:srgbClr val="BCFFA7"/>
          </a:solidFill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•"/>
              <a:defRPr sz="20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algn="ctr" defTabSz="685800">
              <a:buNone/>
            </a:pPr>
            <a:r>
              <a:rPr lang="en-GB" sz="1050" kern="0" dirty="0"/>
              <a:t>Consumer C2</a:t>
            </a:r>
          </a:p>
        </p:txBody>
      </p:sp>
    </p:spTree>
    <p:extLst>
      <p:ext uri="{BB962C8B-B14F-4D97-AF65-F5344CB8AC3E}">
        <p14:creationId xmlns:p14="http://schemas.microsoft.com/office/powerpoint/2010/main" val="2652164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Consumers and Partitions (2 of 3)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 dirty="0"/>
              <a:t>If there are the same number of consumers in a group as there are partitions in the topic…</a:t>
            </a:r>
          </a:p>
          <a:p>
            <a:pPr lvl="1" eaLnBrk="1" hangingPunct="1"/>
            <a:r>
              <a:rPr lang="en-GB" altLang="en-US" dirty="0"/>
              <a:t>Each consumer in the group will handle a specific partition</a:t>
            </a:r>
          </a:p>
          <a:p>
            <a:pPr lvl="1" eaLnBrk="1" hangingPunct="1"/>
            <a:endParaRPr lang="en-GB" altLang="en-US" dirty="0"/>
          </a:p>
        </p:txBody>
      </p:sp>
      <p:sp>
        <p:nvSpPr>
          <p:cNvPr id="11267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1800">
                <a:solidFill>
                  <a:schemeClr val="tx2"/>
                </a:solidFill>
                <a:latin typeface="Tahoma" pitchFamily="34" charset="0"/>
              </a:defRPr>
            </a:lvl1pPr>
            <a:lvl2pPr marL="557213" indent="-214313" eaLnBrk="0" hangingPunct="0">
              <a:spcBef>
                <a:spcPct val="20000"/>
              </a:spcBef>
              <a:buClr>
                <a:schemeClr val="hlink"/>
              </a:buClr>
              <a:buSzPct val="80000"/>
              <a:buChar char="•"/>
              <a:defRPr sz="1500">
                <a:solidFill>
                  <a:schemeClr val="tx2"/>
                </a:solidFill>
                <a:latin typeface="Tahoma" pitchFamily="34" charset="0"/>
              </a:defRPr>
            </a:lvl2pPr>
            <a:lvl3pPr marL="857250" indent="-17145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200">
                <a:solidFill>
                  <a:schemeClr val="tx2"/>
                </a:solidFill>
                <a:latin typeface="Tahoma" pitchFamily="34" charset="0"/>
              </a:defRPr>
            </a:lvl3pPr>
            <a:lvl4pPr marL="1200150" indent="-17145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500">
                <a:solidFill>
                  <a:schemeClr val="tx2"/>
                </a:solidFill>
                <a:latin typeface="Tahoma" pitchFamily="34" charset="0"/>
              </a:defRPr>
            </a:lvl4pPr>
            <a:lvl5pPr marL="1543050" indent="-17145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500">
                <a:solidFill>
                  <a:schemeClr val="tx2"/>
                </a:solidFill>
                <a:latin typeface="Tahoma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500">
                <a:solidFill>
                  <a:schemeClr val="tx2"/>
                </a:solidFill>
                <a:latin typeface="Tahoma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500">
                <a:solidFill>
                  <a:schemeClr val="tx2"/>
                </a:solidFill>
                <a:latin typeface="Tahoma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500">
                <a:solidFill>
                  <a:schemeClr val="tx2"/>
                </a:solidFill>
                <a:latin typeface="Tahoma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5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B0E8D3F-C143-4F6A-B3F9-370CA7EFC017}" type="slidenum">
              <a:rPr lang="en-GB" altLang="en-US" sz="900">
                <a:cs typeface="Arial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GB" altLang="en-US" sz="900" dirty="0">
              <a:cs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08C4D-EC84-4094-BC91-168DF49F980C}"/>
              </a:ext>
            </a:extLst>
          </p:cNvPr>
          <p:cNvSpPr/>
          <p:nvPr/>
        </p:nvSpPr>
        <p:spPr bwMode="auto">
          <a:xfrm>
            <a:off x="1626937" y="2274920"/>
            <a:ext cx="3734717" cy="1638646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 dirty="0">
              <a:solidFill>
                <a:srgbClr val="333399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84C23B-7A9F-4ACF-B1EC-24A0FC44196B}"/>
              </a:ext>
            </a:extLst>
          </p:cNvPr>
          <p:cNvSpPr/>
          <p:nvPr/>
        </p:nvSpPr>
        <p:spPr bwMode="auto">
          <a:xfrm>
            <a:off x="2455668" y="2395725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8DB3BE-DA72-4EB0-B840-B5D49E18F3EF}"/>
              </a:ext>
            </a:extLst>
          </p:cNvPr>
          <p:cNvSpPr/>
          <p:nvPr/>
        </p:nvSpPr>
        <p:spPr bwMode="auto">
          <a:xfrm>
            <a:off x="2679439" y="2395725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9F45BF-D301-4D37-B1F9-C07D9F917548}"/>
              </a:ext>
            </a:extLst>
          </p:cNvPr>
          <p:cNvSpPr/>
          <p:nvPr/>
        </p:nvSpPr>
        <p:spPr bwMode="auto">
          <a:xfrm>
            <a:off x="2908039" y="2395725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72B055-8636-477A-BD6B-6262232113D8}"/>
              </a:ext>
            </a:extLst>
          </p:cNvPr>
          <p:cNvSpPr/>
          <p:nvPr/>
        </p:nvSpPr>
        <p:spPr bwMode="auto">
          <a:xfrm>
            <a:off x="3141468" y="2394114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DEF8EB-2912-4DDD-BC67-0F6AF6D449C9}"/>
              </a:ext>
            </a:extLst>
          </p:cNvPr>
          <p:cNvSpPr/>
          <p:nvPr/>
        </p:nvSpPr>
        <p:spPr bwMode="auto">
          <a:xfrm>
            <a:off x="3365239" y="2394114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D4E638-F521-4DB7-A41E-CCB2632EDC61}"/>
              </a:ext>
            </a:extLst>
          </p:cNvPr>
          <p:cNvSpPr/>
          <p:nvPr/>
        </p:nvSpPr>
        <p:spPr bwMode="auto">
          <a:xfrm>
            <a:off x="3593839" y="2394114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35E813-7887-4470-9C2D-89EA3D3CF6E9}"/>
              </a:ext>
            </a:extLst>
          </p:cNvPr>
          <p:cNvSpPr/>
          <p:nvPr/>
        </p:nvSpPr>
        <p:spPr bwMode="auto">
          <a:xfrm>
            <a:off x="3828878" y="2394114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3F4871-2D42-4C98-9D11-1E29EC181C02}"/>
              </a:ext>
            </a:extLst>
          </p:cNvPr>
          <p:cNvSpPr/>
          <p:nvPr/>
        </p:nvSpPr>
        <p:spPr bwMode="auto">
          <a:xfrm>
            <a:off x="4052650" y="2394114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2F85FA-101C-415D-BCDB-7374AF12B7E5}"/>
              </a:ext>
            </a:extLst>
          </p:cNvPr>
          <p:cNvSpPr/>
          <p:nvPr/>
        </p:nvSpPr>
        <p:spPr bwMode="auto">
          <a:xfrm>
            <a:off x="4281249" y="2394114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E5D023-AFD1-4B8F-BAD9-4F2F6CCA1DEB}"/>
              </a:ext>
            </a:extLst>
          </p:cNvPr>
          <p:cNvSpPr/>
          <p:nvPr/>
        </p:nvSpPr>
        <p:spPr bwMode="auto">
          <a:xfrm>
            <a:off x="4513068" y="2390895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9F2305-C01D-482A-9CDD-65246DE36003}"/>
              </a:ext>
            </a:extLst>
          </p:cNvPr>
          <p:cNvSpPr/>
          <p:nvPr/>
        </p:nvSpPr>
        <p:spPr bwMode="auto">
          <a:xfrm>
            <a:off x="4736839" y="2390895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10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ABFC30D9-2BB6-4E26-A837-C4F72429B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816" y="2420196"/>
            <a:ext cx="971818" cy="282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•"/>
              <a:defRPr sz="20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algn="r">
              <a:buNone/>
            </a:pPr>
            <a:r>
              <a:rPr lang="en-GB" sz="1050" kern="0" dirty="0"/>
              <a:t>Partition 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91B56A-62BB-437F-9A08-E8FE8A9DD6D1}"/>
              </a:ext>
            </a:extLst>
          </p:cNvPr>
          <p:cNvSpPr/>
          <p:nvPr/>
        </p:nvSpPr>
        <p:spPr bwMode="auto">
          <a:xfrm>
            <a:off x="2457277" y="2767605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F1DE17-C999-4CF1-87BF-C5BAB1070748}"/>
              </a:ext>
            </a:extLst>
          </p:cNvPr>
          <p:cNvSpPr/>
          <p:nvPr/>
        </p:nvSpPr>
        <p:spPr bwMode="auto">
          <a:xfrm>
            <a:off x="2681048" y="2767605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ADF26B-D722-49C9-BC9F-6B7679FDC37D}"/>
              </a:ext>
            </a:extLst>
          </p:cNvPr>
          <p:cNvSpPr/>
          <p:nvPr/>
        </p:nvSpPr>
        <p:spPr bwMode="auto">
          <a:xfrm>
            <a:off x="2909647" y="2767605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7DA2D7-D929-42B6-805A-D9E38C122726}"/>
              </a:ext>
            </a:extLst>
          </p:cNvPr>
          <p:cNvSpPr/>
          <p:nvPr/>
        </p:nvSpPr>
        <p:spPr bwMode="auto">
          <a:xfrm>
            <a:off x="3143077" y="2765994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58746E-3AB5-4A93-A967-6F4AE46DCE09}"/>
              </a:ext>
            </a:extLst>
          </p:cNvPr>
          <p:cNvSpPr/>
          <p:nvPr/>
        </p:nvSpPr>
        <p:spPr bwMode="auto">
          <a:xfrm>
            <a:off x="3366848" y="2765994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09C8AC-011D-4855-BF54-8E1BE3484D88}"/>
              </a:ext>
            </a:extLst>
          </p:cNvPr>
          <p:cNvSpPr/>
          <p:nvPr/>
        </p:nvSpPr>
        <p:spPr bwMode="auto">
          <a:xfrm>
            <a:off x="3595447" y="2765994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ysDot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0FFE5F08-1790-4C21-8AD9-18F7A223D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424" y="2792076"/>
            <a:ext cx="971818" cy="282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•"/>
              <a:defRPr sz="20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algn="r">
              <a:buNone/>
            </a:pPr>
            <a:r>
              <a:rPr lang="en-GB" sz="1050" kern="0" dirty="0"/>
              <a:t>Partition 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958A6B-8A6C-41A4-8921-2793FD54A5E5}"/>
              </a:ext>
            </a:extLst>
          </p:cNvPr>
          <p:cNvSpPr/>
          <p:nvPr/>
        </p:nvSpPr>
        <p:spPr bwMode="auto">
          <a:xfrm>
            <a:off x="2458887" y="3133044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D49A109-48DB-4369-B73D-C99F94A50D9F}"/>
              </a:ext>
            </a:extLst>
          </p:cNvPr>
          <p:cNvSpPr/>
          <p:nvPr/>
        </p:nvSpPr>
        <p:spPr bwMode="auto">
          <a:xfrm>
            <a:off x="2682658" y="3133044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FA483A-5C17-480E-B075-09BD5728C4F7}"/>
              </a:ext>
            </a:extLst>
          </p:cNvPr>
          <p:cNvSpPr/>
          <p:nvPr/>
        </p:nvSpPr>
        <p:spPr bwMode="auto">
          <a:xfrm>
            <a:off x="2911258" y="3133044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9450F5-E47C-44FB-8CBF-A5FABBC95775}"/>
              </a:ext>
            </a:extLst>
          </p:cNvPr>
          <p:cNvSpPr/>
          <p:nvPr/>
        </p:nvSpPr>
        <p:spPr bwMode="auto">
          <a:xfrm>
            <a:off x="3144687" y="3131434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ysDot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425B6903-027F-43F5-8308-DA70F878F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8035" y="3157515"/>
            <a:ext cx="971818" cy="282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•"/>
              <a:defRPr sz="20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algn="r">
              <a:buNone/>
            </a:pPr>
            <a:r>
              <a:rPr lang="en-GB" sz="1050" kern="0" dirty="0"/>
              <a:t>Partition 2</a:t>
            </a:r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id="{3B7FD6C6-7638-42BB-875C-5F98F624D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6237" y="1987147"/>
            <a:ext cx="971818" cy="282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•"/>
              <a:defRPr sz="20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algn="r">
              <a:buNone/>
            </a:pPr>
            <a:r>
              <a:rPr lang="en-GB" sz="1350" b="1" kern="0" dirty="0"/>
              <a:t>Topic T1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52F499A-DEC6-4E7C-A1D6-07CFDB4DE529}"/>
              </a:ext>
            </a:extLst>
          </p:cNvPr>
          <p:cNvSpPr/>
          <p:nvPr/>
        </p:nvSpPr>
        <p:spPr bwMode="auto">
          <a:xfrm>
            <a:off x="2457927" y="3500916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B604EA7-78BD-4324-A659-C028B8E48C69}"/>
              </a:ext>
            </a:extLst>
          </p:cNvPr>
          <p:cNvSpPr/>
          <p:nvPr/>
        </p:nvSpPr>
        <p:spPr bwMode="auto">
          <a:xfrm>
            <a:off x="2681698" y="3500916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D762345-DD86-4ACB-B0F7-99A27FB19EAF}"/>
              </a:ext>
            </a:extLst>
          </p:cNvPr>
          <p:cNvSpPr/>
          <p:nvPr/>
        </p:nvSpPr>
        <p:spPr bwMode="auto">
          <a:xfrm>
            <a:off x="2910298" y="3500916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7528E92-E453-4637-8CD9-F138FEC79900}"/>
              </a:ext>
            </a:extLst>
          </p:cNvPr>
          <p:cNvSpPr/>
          <p:nvPr/>
        </p:nvSpPr>
        <p:spPr bwMode="auto">
          <a:xfrm>
            <a:off x="3143727" y="3499306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68DCC9F-4997-4860-B9F8-24EB2E5142F3}"/>
              </a:ext>
            </a:extLst>
          </p:cNvPr>
          <p:cNvSpPr/>
          <p:nvPr/>
        </p:nvSpPr>
        <p:spPr bwMode="auto">
          <a:xfrm>
            <a:off x="3367498" y="3499306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07F7918-FF23-4F7E-98E3-CBADE0EABE8C}"/>
              </a:ext>
            </a:extLst>
          </p:cNvPr>
          <p:cNvSpPr/>
          <p:nvPr/>
        </p:nvSpPr>
        <p:spPr bwMode="auto">
          <a:xfrm>
            <a:off x="3596098" y="3499306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2DB03C5-7F9E-495B-8EC1-09E43B6607ED}"/>
              </a:ext>
            </a:extLst>
          </p:cNvPr>
          <p:cNvSpPr/>
          <p:nvPr/>
        </p:nvSpPr>
        <p:spPr bwMode="auto">
          <a:xfrm>
            <a:off x="3831137" y="3499306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4C7E719-D401-4022-9BFD-6D86F31A2DA2}"/>
              </a:ext>
            </a:extLst>
          </p:cNvPr>
          <p:cNvSpPr/>
          <p:nvPr/>
        </p:nvSpPr>
        <p:spPr bwMode="auto">
          <a:xfrm>
            <a:off x="4054909" y="3499306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ysDot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39" name="Rectangle 3">
            <a:extLst>
              <a:ext uri="{FF2B5EF4-FFF2-40B4-BE49-F238E27FC236}">
                <a16:creationId xmlns:a16="http://schemas.microsoft.com/office/drawing/2014/main" id="{679D1BD9-A122-49D8-AC96-11D34C82C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075" y="3525387"/>
            <a:ext cx="971818" cy="282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•"/>
              <a:defRPr sz="20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algn="r">
              <a:buNone/>
            </a:pPr>
            <a:r>
              <a:rPr lang="en-GB" sz="1050" kern="0" dirty="0"/>
              <a:t>Partition 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51242B3-09AB-4F37-B6DE-ECDDF7C89753}"/>
              </a:ext>
            </a:extLst>
          </p:cNvPr>
          <p:cNvSpPr/>
          <p:nvPr/>
        </p:nvSpPr>
        <p:spPr bwMode="auto">
          <a:xfrm>
            <a:off x="5612689" y="2270091"/>
            <a:ext cx="1901347" cy="1638646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 dirty="0">
              <a:solidFill>
                <a:srgbClr val="333399"/>
              </a:solidFill>
              <a:latin typeface="Courier New" panose="02070309020205020404" pitchFamily="49" charset="0"/>
            </a:endParaRP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34095CB5-4941-4753-A0B6-5447351B50B3}"/>
              </a:ext>
            </a:extLst>
          </p:cNvPr>
          <p:cNvSpPr txBox="1">
            <a:spLocks/>
          </p:cNvSpPr>
          <p:nvPr/>
        </p:nvSpPr>
        <p:spPr bwMode="auto">
          <a:xfrm>
            <a:off x="6084558" y="2401408"/>
            <a:ext cx="944393" cy="254748"/>
          </a:xfrm>
          <a:prstGeom prst="rect">
            <a:avLst/>
          </a:prstGeom>
          <a:solidFill>
            <a:srgbClr val="BCFFA7"/>
          </a:solidFill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•"/>
              <a:defRPr sz="20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algn="ctr" defTabSz="685800">
              <a:buNone/>
            </a:pPr>
            <a:r>
              <a:rPr lang="en-GB" sz="1050" kern="0" dirty="0"/>
              <a:t>Consumer C1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34CD12B-F96A-4417-945E-F3FB5EB3A65F}"/>
              </a:ext>
            </a:extLst>
          </p:cNvPr>
          <p:cNvCxnSpPr>
            <a:cxnSpLocks/>
          </p:cNvCxnSpPr>
          <p:nvPr/>
        </p:nvCxnSpPr>
        <p:spPr bwMode="auto">
          <a:xfrm>
            <a:off x="5085430" y="2530795"/>
            <a:ext cx="1025017" cy="0"/>
          </a:xfrm>
          <a:prstGeom prst="line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F51B1C8-D9BC-4B87-86A0-6EC0DE0F50E9}"/>
              </a:ext>
            </a:extLst>
          </p:cNvPr>
          <p:cNvCxnSpPr>
            <a:cxnSpLocks/>
            <a:endCxn id="3" idx="1"/>
          </p:cNvCxnSpPr>
          <p:nvPr/>
        </p:nvCxnSpPr>
        <p:spPr bwMode="auto">
          <a:xfrm flipV="1">
            <a:off x="3829812" y="2908554"/>
            <a:ext cx="2254747" cy="11489"/>
          </a:xfrm>
          <a:prstGeom prst="line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4324C9D-26CB-41C5-8868-EC5C8ADAC713}"/>
              </a:ext>
            </a:extLst>
          </p:cNvPr>
          <p:cNvSpPr/>
          <p:nvPr/>
        </p:nvSpPr>
        <p:spPr bwMode="auto">
          <a:xfrm>
            <a:off x="4965439" y="2390895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ysDot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11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CC2F70FF-3905-4C41-9967-1F8843655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8805" y="1987147"/>
            <a:ext cx="2204972" cy="282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•"/>
              <a:defRPr sz="20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GB" sz="1350" b="1" kern="0" dirty="0"/>
              <a:t>Consumer Group G1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C9405-ADE4-402A-8EF6-F2469BBB4568}"/>
              </a:ext>
            </a:extLst>
          </p:cNvPr>
          <p:cNvSpPr txBox="1">
            <a:spLocks/>
          </p:cNvSpPr>
          <p:nvPr/>
        </p:nvSpPr>
        <p:spPr bwMode="auto">
          <a:xfrm>
            <a:off x="6084558" y="2781180"/>
            <a:ext cx="944393" cy="254748"/>
          </a:xfrm>
          <a:prstGeom prst="rect">
            <a:avLst/>
          </a:prstGeom>
          <a:solidFill>
            <a:srgbClr val="BCFFA7"/>
          </a:solidFill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•"/>
              <a:defRPr sz="20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algn="ctr" defTabSz="685800">
              <a:buNone/>
            </a:pPr>
            <a:r>
              <a:rPr lang="en-GB" sz="1050" kern="0" dirty="0"/>
              <a:t>Consumer C2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45639F2-F303-488B-A821-34112CC8D799}"/>
              </a:ext>
            </a:extLst>
          </p:cNvPr>
          <p:cNvSpPr txBox="1">
            <a:spLocks/>
          </p:cNvSpPr>
          <p:nvPr/>
        </p:nvSpPr>
        <p:spPr bwMode="auto">
          <a:xfrm>
            <a:off x="6084558" y="3146202"/>
            <a:ext cx="944393" cy="254748"/>
          </a:xfrm>
          <a:prstGeom prst="rect">
            <a:avLst/>
          </a:prstGeom>
          <a:solidFill>
            <a:srgbClr val="BCFFA7"/>
          </a:solidFill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•"/>
              <a:defRPr sz="20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algn="ctr" defTabSz="685800">
              <a:buNone/>
            </a:pPr>
            <a:r>
              <a:rPr lang="en-GB" sz="1050" kern="0" dirty="0"/>
              <a:t>Consumer C3</a:t>
            </a:r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FF5DBD64-F216-4954-A622-5469AFDA9FC2}"/>
              </a:ext>
            </a:extLst>
          </p:cNvPr>
          <p:cNvSpPr txBox="1">
            <a:spLocks/>
          </p:cNvSpPr>
          <p:nvPr/>
        </p:nvSpPr>
        <p:spPr bwMode="auto">
          <a:xfrm>
            <a:off x="6084558" y="3511224"/>
            <a:ext cx="944393" cy="254748"/>
          </a:xfrm>
          <a:prstGeom prst="rect">
            <a:avLst/>
          </a:prstGeom>
          <a:solidFill>
            <a:srgbClr val="BCFFA7"/>
          </a:solidFill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•"/>
              <a:defRPr sz="20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algn="ctr" defTabSz="685800">
              <a:buNone/>
            </a:pPr>
            <a:r>
              <a:rPr lang="en-GB" sz="1050" kern="0" dirty="0"/>
              <a:t>Consumer C4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2CF570B-6D66-4D0A-8338-A38917698DAD}"/>
              </a:ext>
            </a:extLst>
          </p:cNvPr>
          <p:cNvCxnSpPr>
            <a:cxnSpLocks/>
          </p:cNvCxnSpPr>
          <p:nvPr/>
        </p:nvCxnSpPr>
        <p:spPr bwMode="auto">
          <a:xfrm flipV="1">
            <a:off x="3379986" y="3263740"/>
            <a:ext cx="2737831" cy="13950"/>
          </a:xfrm>
          <a:prstGeom prst="line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D49CB08-2CC4-4D46-927F-12FB0EB6F038}"/>
              </a:ext>
            </a:extLst>
          </p:cNvPr>
          <p:cNvCxnSpPr>
            <a:cxnSpLocks/>
            <a:stCxn id="38" idx="3"/>
          </p:cNvCxnSpPr>
          <p:nvPr/>
        </p:nvCxnSpPr>
        <p:spPr bwMode="auto">
          <a:xfrm>
            <a:off x="4285429" y="3637619"/>
            <a:ext cx="1821252" cy="980"/>
          </a:xfrm>
          <a:prstGeom prst="line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813918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Consumers and Partitions (3 of 3)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 dirty="0"/>
              <a:t>If there are more consumers in a group than there are partitions in the topic…</a:t>
            </a:r>
          </a:p>
          <a:p>
            <a:pPr lvl="1" eaLnBrk="1" hangingPunct="1"/>
            <a:r>
              <a:rPr lang="en-GB" altLang="en-US" dirty="0"/>
              <a:t>Surplus consumers are idle - they never receive any records</a:t>
            </a:r>
          </a:p>
        </p:txBody>
      </p:sp>
      <p:sp>
        <p:nvSpPr>
          <p:cNvPr id="11267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1800">
                <a:solidFill>
                  <a:schemeClr val="tx2"/>
                </a:solidFill>
                <a:latin typeface="Tahoma" pitchFamily="34" charset="0"/>
              </a:defRPr>
            </a:lvl1pPr>
            <a:lvl2pPr marL="557213" indent="-214313" eaLnBrk="0" hangingPunct="0">
              <a:spcBef>
                <a:spcPct val="20000"/>
              </a:spcBef>
              <a:buClr>
                <a:schemeClr val="hlink"/>
              </a:buClr>
              <a:buSzPct val="80000"/>
              <a:buChar char="•"/>
              <a:defRPr sz="1500">
                <a:solidFill>
                  <a:schemeClr val="tx2"/>
                </a:solidFill>
                <a:latin typeface="Tahoma" pitchFamily="34" charset="0"/>
              </a:defRPr>
            </a:lvl2pPr>
            <a:lvl3pPr marL="857250" indent="-17145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200">
                <a:solidFill>
                  <a:schemeClr val="tx2"/>
                </a:solidFill>
                <a:latin typeface="Tahoma" pitchFamily="34" charset="0"/>
              </a:defRPr>
            </a:lvl3pPr>
            <a:lvl4pPr marL="1200150" indent="-17145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500">
                <a:solidFill>
                  <a:schemeClr val="tx2"/>
                </a:solidFill>
                <a:latin typeface="Tahoma" pitchFamily="34" charset="0"/>
              </a:defRPr>
            </a:lvl4pPr>
            <a:lvl5pPr marL="1543050" indent="-17145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500">
                <a:solidFill>
                  <a:schemeClr val="tx2"/>
                </a:solidFill>
                <a:latin typeface="Tahoma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500">
                <a:solidFill>
                  <a:schemeClr val="tx2"/>
                </a:solidFill>
                <a:latin typeface="Tahoma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500">
                <a:solidFill>
                  <a:schemeClr val="tx2"/>
                </a:solidFill>
                <a:latin typeface="Tahoma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500">
                <a:solidFill>
                  <a:schemeClr val="tx2"/>
                </a:solidFill>
                <a:latin typeface="Tahoma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5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B0E8D3F-C143-4F6A-B3F9-370CA7EFC017}" type="slidenum">
              <a:rPr lang="en-GB" altLang="en-US" sz="900">
                <a:cs typeface="Arial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GB" altLang="en-US" sz="900" dirty="0">
              <a:cs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08C4D-EC84-4094-BC91-168DF49F980C}"/>
              </a:ext>
            </a:extLst>
          </p:cNvPr>
          <p:cNvSpPr/>
          <p:nvPr/>
        </p:nvSpPr>
        <p:spPr bwMode="auto">
          <a:xfrm>
            <a:off x="1622855" y="2254510"/>
            <a:ext cx="3734717" cy="1638646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 dirty="0">
              <a:solidFill>
                <a:srgbClr val="333399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84C23B-7A9F-4ACF-B1EC-24A0FC44196B}"/>
              </a:ext>
            </a:extLst>
          </p:cNvPr>
          <p:cNvSpPr/>
          <p:nvPr/>
        </p:nvSpPr>
        <p:spPr bwMode="auto">
          <a:xfrm>
            <a:off x="2451586" y="2375315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8DB3BE-DA72-4EB0-B840-B5D49E18F3EF}"/>
              </a:ext>
            </a:extLst>
          </p:cNvPr>
          <p:cNvSpPr/>
          <p:nvPr/>
        </p:nvSpPr>
        <p:spPr bwMode="auto">
          <a:xfrm>
            <a:off x="2675357" y="2375315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9F45BF-D301-4D37-B1F9-C07D9F917548}"/>
              </a:ext>
            </a:extLst>
          </p:cNvPr>
          <p:cNvSpPr/>
          <p:nvPr/>
        </p:nvSpPr>
        <p:spPr bwMode="auto">
          <a:xfrm>
            <a:off x="2903957" y="2375315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72B055-8636-477A-BD6B-6262232113D8}"/>
              </a:ext>
            </a:extLst>
          </p:cNvPr>
          <p:cNvSpPr/>
          <p:nvPr/>
        </p:nvSpPr>
        <p:spPr bwMode="auto">
          <a:xfrm>
            <a:off x="3137386" y="2373704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DEF8EB-2912-4DDD-BC67-0F6AF6D449C9}"/>
              </a:ext>
            </a:extLst>
          </p:cNvPr>
          <p:cNvSpPr/>
          <p:nvPr/>
        </p:nvSpPr>
        <p:spPr bwMode="auto">
          <a:xfrm>
            <a:off x="3361157" y="2373704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D4E638-F521-4DB7-A41E-CCB2632EDC61}"/>
              </a:ext>
            </a:extLst>
          </p:cNvPr>
          <p:cNvSpPr/>
          <p:nvPr/>
        </p:nvSpPr>
        <p:spPr bwMode="auto">
          <a:xfrm>
            <a:off x="3589757" y="2373704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35E813-7887-4470-9C2D-89EA3D3CF6E9}"/>
              </a:ext>
            </a:extLst>
          </p:cNvPr>
          <p:cNvSpPr/>
          <p:nvPr/>
        </p:nvSpPr>
        <p:spPr bwMode="auto">
          <a:xfrm>
            <a:off x="3824796" y="2373704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3F4871-2D42-4C98-9D11-1E29EC181C02}"/>
              </a:ext>
            </a:extLst>
          </p:cNvPr>
          <p:cNvSpPr/>
          <p:nvPr/>
        </p:nvSpPr>
        <p:spPr bwMode="auto">
          <a:xfrm>
            <a:off x="4048568" y="2373704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2F85FA-101C-415D-BCDB-7374AF12B7E5}"/>
              </a:ext>
            </a:extLst>
          </p:cNvPr>
          <p:cNvSpPr/>
          <p:nvPr/>
        </p:nvSpPr>
        <p:spPr bwMode="auto">
          <a:xfrm>
            <a:off x="4277167" y="2373704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E5D023-AFD1-4B8F-BAD9-4F2F6CCA1DEB}"/>
              </a:ext>
            </a:extLst>
          </p:cNvPr>
          <p:cNvSpPr/>
          <p:nvPr/>
        </p:nvSpPr>
        <p:spPr bwMode="auto">
          <a:xfrm>
            <a:off x="4508986" y="2370485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9F2305-C01D-482A-9CDD-65246DE36003}"/>
              </a:ext>
            </a:extLst>
          </p:cNvPr>
          <p:cNvSpPr/>
          <p:nvPr/>
        </p:nvSpPr>
        <p:spPr bwMode="auto">
          <a:xfrm>
            <a:off x="4732757" y="2370485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10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ABFC30D9-2BB6-4E26-A837-C4F72429B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0734" y="2399786"/>
            <a:ext cx="971818" cy="282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•"/>
              <a:defRPr sz="20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algn="r">
              <a:buNone/>
            </a:pPr>
            <a:r>
              <a:rPr lang="en-GB" sz="1050" kern="0" dirty="0"/>
              <a:t>Partition 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91B56A-62BB-437F-9A08-E8FE8A9DD6D1}"/>
              </a:ext>
            </a:extLst>
          </p:cNvPr>
          <p:cNvSpPr/>
          <p:nvPr/>
        </p:nvSpPr>
        <p:spPr bwMode="auto">
          <a:xfrm>
            <a:off x="2453195" y="2747195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F1DE17-C999-4CF1-87BF-C5BAB1070748}"/>
              </a:ext>
            </a:extLst>
          </p:cNvPr>
          <p:cNvSpPr/>
          <p:nvPr/>
        </p:nvSpPr>
        <p:spPr bwMode="auto">
          <a:xfrm>
            <a:off x="2676966" y="2747195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ADF26B-D722-49C9-BC9F-6B7679FDC37D}"/>
              </a:ext>
            </a:extLst>
          </p:cNvPr>
          <p:cNvSpPr/>
          <p:nvPr/>
        </p:nvSpPr>
        <p:spPr bwMode="auto">
          <a:xfrm>
            <a:off x="2905565" y="2747195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7DA2D7-D929-42B6-805A-D9E38C122726}"/>
              </a:ext>
            </a:extLst>
          </p:cNvPr>
          <p:cNvSpPr/>
          <p:nvPr/>
        </p:nvSpPr>
        <p:spPr bwMode="auto">
          <a:xfrm>
            <a:off x="3138995" y="2745584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58746E-3AB5-4A93-A967-6F4AE46DCE09}"/>
              </a:ext>
            </a:extLst>
          </p:cNvPr>
          <p:cNvSpPr/>
          <p:nvPr/>
        </p:nvSpPr>
        <p:spPr bwMode="auto">
          <a:xfrm>
            <a:off x="3362766" y="2745584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09C8AC-011D-4855-BF54-8E1BE3484D88}"/>
              </a:ext>
            </a:extLst>
          </p:cNvPr>
          <p:cNvSpPr/>
          <p:nvPr/>
        </p:nvSpPr>
        <p:spPr bwMode="auto">
          <a:xfrm>
            <a:off x="3591365" y="2745584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ysDot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0FFE5F08-1790-4C21-8AD9-18F7A223D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2342" y="2771666"/>
            <a:ext cx="971818" cy="282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•"/>
              <a:defRPr sz="20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algn="r">
              <a:buNone/>
            </a:pPr>
            <a:r>
              <a:rPr lang="en-GB" sz="1050" kern="0" dirty="0"/>
              <a:t>Partition 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958A6B-8A6C-41A4-8921-2793FD54A5E5}"/>
              </a:ext>
            </a:extLst>
          </p:cNvPr>
          <p:cNvSpPr/>
          <p:nvPr/>
        </p:nvSpPr>
        <p:spPr bwMode="auto">
          <a:xfrm>
            <a:off x="2454805" y="3112634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D49A109-48DB-4369-B73D-C99F94A50D9F}"/>
              </a:ext>
            </a:extLst>
          </p:cNvPr>
          <p:cNvSpPr/>
          <p:nvPr/>
        </p:nvSpPr>
        <p:spPr bwMode="auto">
          <a:xfrm>
            <a:off x="2678576" y="3112634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FA483A-5C17-480E-B075-09BD5728C4F7}"/>
              </a:ext>
            </a:extLst>
          </p:cNvPr>
          <p:cNvSpPr/>
          <p:nvPr/>
        </p:nvSpPr>
        <p:spPr bwMode="auto">
          <a:xfrm>
            <a:off x="2907176" y="3112634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9450F5-E47C-44FB-8CBF-A5FABBC95775}"/>
              </a:ext>
            </a:extLst>
          </p:cNvPr>
          <p:cNvSpPr/>
          <p:nvPr/>
        </p:nvSpPr>
        <p:spPr bwMode="auto">
          <a:xfrm>
            <a:off x="3140605" y="3111024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ysDot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425B6903-027F-43F5-8308-DA70F878F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3953" y="3137105"/>
            <a:ext cx="971818" cy="282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•"/>
              <a:defRPr sz="20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algn="r">
              <a:buNone/>
            </a:pPr>
            <a:r>
              <a:rPr lang="en-GB" sz="1050" kern="0" dirty="0"/>
              <a:t>Partition 2</a:t>
            </a:r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id="{3B7FD6C6-7638-42BB-875C-5F98F624D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2155" y="1966737"/>
            <a:ext cx="971818" cy="282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•"/>
              <a:defRPr sz="20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algn="r">
              <a:buNone/>
            </a:pPr>
            <a:r>
              <a:rPr lang="en-GB" sz="1350" b="1" kern="0" dirty="0"/>
              <a:t>Topic T1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52F499A-DEC6-4E7C-A1D6-07CFDB4DE529}"/>
              </a:ext>
            </a:extLst>
          </p:cNvPr>
          <p:cNvSpPr/>
          <p:nvPr/>
        </p:nvSpPr>
        <p:spPr bwMode="auto">
          <a:xfrm>
            <a:off x="2453845" y="3480506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B604EA7-78BD-4324-A659-C028B8E48C69}"/>
              </a:ext>
            </a:extLst>
          </p:cNvPr>
          <p:cNvSpPr/>
          <p:nvPr/>
        </p:nvSpPr>
        <p:spPr bwMode="auto">
          <a:xfrm>
            <a:off x="2677616" y="3480506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D762345-DD86-4ACB-B0F7-99A27FB19EAF}"/>
              </a:ext>
            </a:extLst>
          </p:cNvPr>
          <p:cNvSpPr/>
          <p:nvPr/>
        </p:nvSpPr>
        <p:spPr bwMode="auto">
          <a:xfrm>
            <a:off x="2906216" y="3480506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7528E92-E453-4637-8CD9-F138FEC79900}"/>
              </a:ext>
            </a:extLst>
          </p:cNvPr>
          <p:cNvSpPr/>
          <p:nvPr/>
        </p:nvSpPr>
        <p:spPr bwMode="auto">
          <a:xfrm>
            <a:off x="3139645" y="3478896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68DCC9F-4997-4860-B9F8-24EB2E5142F3}"/>
              </a:ext>
            </a:extLst>
          </p:cNvPr>
          <p:cNvSpPr/>
          <p:nvPr/>
        </p:nvSpPr>
        <p:spPr bwMode="auto">
          <a:xfrm>
            <a:off x="3363416" y="3478896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07F7918-FF23-4F7E-98E3-CBADE0EABE8C}"/>
              </a:ext>
            </a:extLst>
          </p:cNvPr>
          <p:cNvSpPr/>
          <p:nvPr/>
        </p:nvSpPr>
        <p:spPr bwMode="auto">
          <a:xfrm>
            <a:off x="3592016" y="3478896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2DB03C5-7F9E-495B-8EC1-09E43B6607ED}"/>
              </a:ext>
            </a:extLst>
          </p:cNvPr>
          <p:cNvSpPr/>
          <p:nvPr/>
        </p:nvSpPr>
        <p:spPr bwMode="auto">
          <a:xfrm>
            <a:off x="3827055" y="3478896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4C7E719-D401-4022-9BFD-6D86F31A2DA2}"/>
              </a:ext>
            </a:extLst>
          </p:cNvPr>
          <p:cNvSpPr/>
          <p:nvPr/>
        </p:nvSpPr>
        <p:spPr bwMode="auto">
          <a:xfrm>
            <a:off x="4050827" y="3478896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ysDot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39" name="Rectangle 3">
            <a:extLst>
              <a:ext uri="{FF2B5EF4-FFF2-40B4-BE49-F238E27FC236}">
                <a16:creationId xmlns:a16="http://schemas.microsoft.com/office/drawing/2014/main" id="{679D1BD9-A122-49D8-AC96-11D34C82C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2993" y="3504977"/>
            <a:ext cx="971818" cy="282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•"/>
              <a:defRPr sz="20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algn="r">
              <a:buNone/>
            </a:pPr>
            <a:r>
              <a:rPr lang="en-GB" sz="1050" kern="0" dirty="0"/>
              <a:t>Partition 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51242B3-09AB-4F37-B6DE-ECDDF7C89753}"/>
              </a:ext>
            </a:extLst>
          </p:cNvPr>
          <p:cNvSpPr/>
          <p:nvPr/>
        </p:nvSpPr>
        <p:spPr bwMode="auto">
          <a:xfrm>
            <a:off x="5608607" y="2249681"/>
            <a:ext cx="1901347" cy="2699532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 dirty="0">
              <a:solidFill>
                <a:srgbClr val="333399"/>
              </a:solidFill>
              <a:latin typeface="Courier New" panose="02070309020205020404" pitchFamily="49" charset="0"/>
            </a:endParaRP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34095CB5-4941-4753-A0B6-5447351B50B3}"/>
              </a:ext>
            </a:extLst>
          </p:cNvPr>
          <p:cNvSpPr txBox="1">
            <a:spLocks/>
          </p:cNvSpPr>
          <p:nvPr/>
        </p:nvSpPr>
        <p:spPr bwMode="auto">
          <a:xfrm>
            <a:off x="6080476" y="2380998"/>
            <a:ext cx="944393" cy="254748"/>
          </a:xfrm>
          <a:prstGeom prst="rect">
            <a:avLst/>
          </a:prstGeom>
          <a:solidFill>
            <a:srgbClr val="BCFFA7"/>
          </a:solidFill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•"/>
              <a:defRPr sz="20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algn="ctr" defTabSz="685800">
              <a:buNone/>
            </a:pPr>
            <a:r>
              <a:rPr lang="en-GB" sz="1050" kern="0" dirty="0"/>
              <a:t>Consumer C1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34CD12B-F96A-4417-945E-F3FB5EB3A65F}"/>
              </a:ext>
            </a:extLst>
          </p:cNvPr>
          <p:cNvCxnSpPr>
            <a:cxnSpLocks/>
          </p:cNvCxnSpPr>
          <p:nvPr/>
        </p:nvCxnSpPr>
        <p:spPr bwMode="auto">
          <a:xfrm>
            <a:off x="5081348" y="2510385"/>
            <a:ext cx="1025017" cy="0"/>
          </a:xfrm>
          <a:prstGeom prst="line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F51B1C8-D9BC-4B87-86A0-6EC0DE0F50E9}"/>
              </a:ext>
            </a:extLst>
          </p:cNvPr>
          <p:cNvCxnSpPr>
            <a:cxnSpLocks/>
            <a:endCxn id="3" idx="1"/>
          </p:cNvCxnSpPr>
          <p:nvPr/>
        </p:nvCxnSpPr>
        <p:spPr bwMode="auto">
          <a:xfrm flipV="1">
            <a:off x="3825730" y="2888144"/>
            <a:ext cx="2254747" cy="11489"/>
          </a:xfrm>
          <a:prstGeom prst="line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4324C9D-26CB-41C5-8868-EC5C8ADAC713}"/>
              </a:ext>
            </a:extLst>
          </p:cNvPr>
          <p:cNvSpPr/>
          <p:nvPr/>
        </p:nvSpPr>
        <p:spPr bwMode="auto">
          <a:xfrm>
            <a:off x="4961357" y="2370485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ysDot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dirty="0">
                <a:latin typeface="Courier New" panose="02070309020205020404" pitchFamily="49" charset="0"/>
              </a:rPr>
              <a:t>11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CC2F70FF-3905-4C41-9967-1F8843655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4723" y="1966737"/>
            <a:ext cx="2204972" cy="282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•"/>
              <a:defRPr sz="20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GB" sz="1350" b="1" kern="0" dirty="0"/>
              <a:t>Consumer Group G1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C9405-ADE4-402A-8EF6-F2469BBB4568}"/>
              </a:ext>
            </a:extLst>
          </p:cNvPr>
          <p:cNvSpPr txBox="1">
            <a:spLocks/>
          </p:cNvSpPr>
          <p:nvPr/>
        </p:nvSpPr>
        <p:spPr bwMode="auto">
          <a:xfrm>
            <a:off x="6080476" y="2760770"/>
            <a:ext cx="944393" cy="254748"/>
          </a:xfrm>
          <a:prstGeom prst="rect">
            <a:avLst/>
          </a:prstGeom>
          <a:solidFill>
            <a:srgbClr val="BCFFA7"/>
          </a:solidFill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•"/>
              <a:defRPr sz="20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algn="ctr" defTabSz="685800">
              <a:buNone/>
            </a:pPr>
            <a:r>
              <a:rPr lang="en-GB" sz="1050" kern="0" dirty="0"/>
              <a:t>Consumer C2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45639F2-F303-488B-A821-34112CC8D799}"/>
              </a:ext>
            </a:extLst>
          </p:cNvPr>
          <p:cNvSpPr txBox="1">
            <a:spLocks/>
          </p:cNvSpPr>
          <p:nvPr/>
        </p:nvSpPr>
        <p:spPr bwMode="auto">
          <a:xfrm>
            <a:off x="6080476" y="3125792"/>
            <a:ext cx="944393" cy="254748"/>
          </a:xfrm>
          <a:prstGeom prst="rect">
            <a:avLst/>
          </a:prstGeom>
          <a:solidFill>
            <a:srgbClr val="BCFFA7"/>
          </a:solidFill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•"/>
              <a:defRPr sz="20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algn="ctr" defTabSz="685800">
              <a:buNone/>
            </a:pPr>
            <a:r>
              <a:rPr lang="en-GB" sz="1050" kern="0" dirty="0"/>
              <a:t>Consumer C3</a:t>
            </a:r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FF5DBD64-F216-4954-A622-5469AFDA9FC2}"/>
              </a:ext>
            </a:extLst>
          </p:cNvPr>
          <p:cNvSpPr txBox="1">
            <a:spLocks/>
          </p:cNvSpPr>
          <p:nvPr/>
        </p:nvSpPr>
        <p:spPr bwMode="auto">
          <a:xfrm>
            <a:off x="6080476" y="3490814"/>
            <a:ext cx="944393" cy="254748"/>
          </a:xfrm>
          <a:prstGeom prst="rect">
            <a:avLst/>
          </a:prstGeom>
          <a:solidFill>
            <a:srgbClr val="BCFFA7"/>
          </a:solidFill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•"/>
              <a:defRPr sz="20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algn="ctr" defTabSz="685800">
              <a:buNone/>
            </a:pPr>
            <a:r>
              <a:rPr lang="en-GB" sz="1050" kern="0" dirty="0"/>
              <a:t>Consumer C4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2CF570B-6D66-4D0A-8338-A38917698DAD}"/>
              </a:ext>
            </a:extLst>
          </p:cNvPr>
          <p:cNvCxnSpPr>
            <a:cxnSpLocks/>
          </p:cNvCxnSpPr>
          <p:nvPr/>
        </p:nvCxnSpPr>
        <p:spPr bwMode="auto">
          <a:xfrm flipV="1">
            <a:off x="3375904" y="3243330"/>
            <a:ext cx="2737831" cy="13950"/>
          </a:xfrm>
          <a:prstGeom prst="line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D49CB08-2CC4-4D46-927F-12FB0EB6F038}"/>
              </a:ext>
            </a:extLst>
          </p:cNvPr>
          <p:cNvCxnSpPr>
            <a:cxnSpLocks/>
            <a:stCxn id="38" idx="3"/>
          </p:cNvCxnSpPr>
          <p:nvPr/>
        </p:nvCxnSpPr>
        <p:spPr bwMode="auto">
          <a:xfrm>
            <a:off x="4281347" y="3617209"/>
            <a:ext cx="1821252" cy="980"/>
          </a:xfrm>
          <a:prstGeom prst="line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CC221AF7-C6B3-41BC-9A4C-164EBA186246}"/>
              </a:ext>
            </a:extLst>
          </p:cNvPr>
          <p:cNvSpPr txBox="1">
            <a:spLocks/>
          </p:cNvSpPr>
          <p:nvPr/>
        </p:nvSpPr>
        <p:spPr bwMode="auto">
          <a:xfrm>
            <a:off x="6078819" y="3853591"/>
            <a:ext cx="944393" cy="254748"/>
          </a:xfrm>
          <a:prstGeom prst="rect">
            <a:avLst/>
          </a:prstGeom>
          <a:solidFill>
            <a:srgbClr val="BCFFA7"/>
          </a:solidFill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•"/>
              <a:defRPr sz="20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algn="ctr" defTabSz="685800">
              <a:buNone/>
            </a:pPr>
            <a:r>
              <a:rPr lang="en-GB" sz="1050" kern="0" dirty="0"/>
              <a:t>Consumer C5</a:t>
            </a:r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71AEE84A-DE3D-44D9-B2A1-2D62ECF8B5DE}"/>
              </a:ext>
            </a:extLst>
          </p:cNvPr>
          <p:cNvSpPr txBox="1">
            <a:spLocks/>
          </p:cNvSpPr>
          <p:nvPr/>
        </p:nvSpPr>
        <p:spPr bwMode="auto">
          <a:xfrm>
            <a:off x="6080476" y="4209743"/>
            <a:ext cx="944393" cy="254748"/>
          </a:xfrm>
          <a:prstGeom prst="rect">
            <a:avLst/>
          </a:prstGeom>
          <a:solidFill>
            <a:srgbClr val="BCFFA7"/>
          </a:solidFill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•"/>
              <a:defRPr sz="20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algn="ctr" defTabSz="685800">
              <a:buNone/>
            </a:pPr>
            <a:r>
              <a:rPr lang="en-GB" sz="1050" kern="0" dirty="0"/>
              <a:t>Consumer C6</a:t>
            </a: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C8E742F5-068C-4F06-848C-8B19FC883619}"/>
              </a:ext>
            </a:extLst>
          </p:cNvPr>
          <p:cNvSpPr txBox="1">
            <a:spLocks/>
          </p:cNvSpPr>
          <p:nvPr/>
        </p:nvSpPr>
        <p:spPr bwMode="auto">
          <a:xfrm>
            <a:off x="6082133" y="4565895"/>
            <a:ext cx="944393" cy="254748"/>
          </a:xfrm>
          <a:prstGeom prst="rect">
            <a:avLst/>
          </a:prstGeom>
          <a:solidFill>
            <a:srgbClr val="BCFFA7"/>
          </a:solidFill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•"/>
              <a:defRPr sz="20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algn="ctr" defTabSz="685800">
              <a:buNone/>
            </a:pPr>
            <a:r>
              <a:rPr lang="en-GB" sz="1050" kern="0"/>
              <a:t>Consumer C7</a:t>
            </a:r>
            <a:endParaRPr lang="en-GB" sz="1050" kern="0" dirty="0"/>
          </a:p>
        </p:txBody>
      </p:sp>
    </p:spTree>
    <p:extLst>
      <p:ext uri="{BB962C8B-B14F-4D97-AF65-F5344CB8AC3E}">
        <p14:creationId xmlns:p14="http://schemas.microsoft.com/office/powerpoint/2010/main" val="2427835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Best Practices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4243004"/>
          </a:xfrm>
          <a:noFill/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GB" altLang="en-US" dirty="0"/>
              <a:t>The primary way to improve data consumption is to add more consumers to a consumer group</a:t>
            </a:r>
          </a:p>
          <a:p>
            <a:pPr lvl="1" eaLnBrk="1" hangingPunct="1"/>
            <a:r>
              <a:rPr lang="en-GB" altLang="en-US" dirty="0"/>
              <a:t>Consumers might be doing time-intensive work</a:t>
            </a:r>
          </a:p>
          <a:p>
            <a:pPr lvl="1" eaLnBrk="1" hangingPunct="1"/>
            <a:r>
              <a:rPr lang="en-GB" altLang="en-US" dirty="0"/>
              <a:t>A single consumer can’t keep up with the rate of data as it arrives</a:t>
            </a:r>
          </a:p>
          <a:p>
            <a:pPr lvl="1" eaLnBrk="1" hangingPunct="1"/>
            <a:r>
              <a:rPr lang="en-GB" altLang="en-US" dirty="0"/>
              <a:t>Having multiple consumers helps achieve parallelization</a:t>
            </a:r>
          </a:p>
          <a:p>
            <a:pPr lvl="1" eaLnBrk="1" hangingPunct="1"/>
            <a:endParaRPr lang="en-GB" altLang="en-US" dirty="0"/>
          </a:p>
          <a:p>
            <a:pPr eaLnBrk="1" hangingPunct="1"/>
            <a:r>
              <a:rPr lang="en-GB" altLang="en-US" dirty="0"/>
              <a:t>This is a good reason to create topics with lot of partitions</a:t>
            </a:r>
          </a:p>
          <a:p>
            <a:pPr lvl="1" eaLnBrk="1" hangingPunct="1"/>
            <a:r>
              <a:rPr lang="en-GB" altLang="en-US" dirty="0"/>
              <a:t>The more partitions, the more dedicated consumers you can have</a:t>
            </a:r>
          </a:p>
          <a:p>
            <a:pPr lvl="1" eaLnBrk="1" hangingPunct="1"/>
            <a:r>
              <a:rPr lang="en-GB" altLang="en-US" dirty="0"/>
              <a:t>You can scale up the number of consumers, based on the load</a:t>
            </a:r>
          </a:p>
          <a:p>
            <a:pPr lvl="1" eaLnBrk="1" hangingPunct="1"/>
            <a:endParaRPr lang="en-GB" altLang="en-US" dirty="0"/>
          </a:p>
          <a:p>
            <a:pPr eaLnBrk="1" hangingPunct="1"/>
            <a:r>
              <a:rPr lang="en-GB" altLang="en-US" dirty="0"/>
              <a:t>Note:</a:t>
            </a:r>
          </a:p>
          <a:p>
            <a:pPr lvl="1" eaLnBrk="1" hangingPunct="1"/>
            <a:r>
              <a:rPr lang="en-GB" altLang="en-US" dirty="0"/>
              <a:t>Kafka rebalances partitions when a new consumer joins a group</a:t>
            </a:r>
          </a:p>
          <a:p>
            <a:pPr lvl="1" eaLnBrk="1" hangingPunct="1"/>
            <a:r>
              <a:rPr lang="en-GB" altLang="en-US" dirty="0"/>
              <a:t>Consumers are reassigned a new bunch of partitions to handle</a:t>
            </a:r>
          </a:p>
        </p:txBody>
      </p:sp>
      <p:sp>
        <p:nvSpPr>
          <p:cNvPr id="11267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1800">
                <a:solidFill>
                  <a:schemeClr val="tx2"/>
                </a:solidFill>
                <a:latin typeface="Tahoma" pitchFamily="34" charset="0"/>
              </a:defRPr>
            </a:lvl1pPr>
            <a:lvl2pPr marL="557213" indent="-214313" eaLnBrk="0" hangingPunct="0">
              <a:spcBef>
                <a:spcPct val="20000"/>
              </a:spcBef>
              <a:buClr>
                <a:schemeClr val="hlink"/>
              </a:buClr>
              <a:buSzPct val="80000"/>
              <a:buChar char="•"/>
              <a:defRPr sz="1500">
                <a:solidFill>
                  <a:schemeClr val="tx2"/>
                </a:solidFill>
                <a:latin typeface="Tahoma" pitchFamily="34" charset="0"/>
              </a:defRPr>
            </a:lvl2pPr>
            <a:lvl3pPr marL="857250" indent="-17145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200">
                <a:solidFill>
                  <a:schemeClr val="tx2"/>
                </a:solidFill>
                <a:latin typeface="Tahoma" pitchFamily="34" charset="0"/>
              </a:defRPr>
            </a:lvl3pPr>
            <a:lvl4pPr marL="1200150" indent="-17145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500">
                <a:solidFill>
                  <a:schemeClr val="tx2"/>
                </a:solidFill>
                <a:latin typeface="Tahoma" pitchFamily="34" charset="0"/>
              </a:defRPr>
            </a:lvl4pPr>
            <a:lvl5pPr marL="1543050" indent="-17145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500">
                <a:solidFill>
                  <a:schemeClr val="tx2"/>
                </a:solidFill>
                <a:latin typeface="Tahoma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500">
                <a:solidFill>
                  <a:schemeClr val="tx2"/>
                </a:solidFill>
                <a:latin typeface="Tahoma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500">
                <a:solidFill>
                  <a:schemeClr val="tx2"/>
                </a:solidFill>
                <a:latin typeface="Tahoma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500">
                <a:solidFill>
                  <a:schemeClr val="tx2"/>
                </a:solidFill>
                <a:latin typeface="Tahoma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5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B0E8D3F-C143-4F6A-B3F9-370CA7EFC017}" type="slidenum">
              <a:rPr lang="en-GB" altLang="en-US" sz="900">
                <a:cs typeface="Arial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GB" altLang="en-US" sz="900" dirty="0">
              <a:cs typeface="Arial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97D84CB-A287-4494-BE21-7DE19706570C}"/>
                  </a:ext>
                </a:extLst>
              </p14:cNvPr>
              <p14:cNvContentPartPr/>
              <p14:nvPr/>
            </p14:nvContentPartPr>
            <p14:xfrm>
              <a:off x="6444911" y="1405011"/>
              <a:ext cx="7020" cy="27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97D84CB-A287-4494-BE21-7DE19706570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5674" y="1396573"/>
                <a:ext cx="25124" cy="192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6695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GB" dirty="0"/>
              <a:t>4. Kafka Commands</a:t>
            </a:r>
          </a:p>
        </p:txBody>
      </p:sp>
      <p:sp>
        <p:nvSpPr>
          <p:cNvPr id="1072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Overview </a:t>
            </a:r>
          </a:p>
          <a:p>
            <a:r>
              <a:rPr lang="en-GB" dirty="0"/>
              <a:t>Creating a topic</a:t>
            </a:r>
          </a:p>
          <a:p>
            <a:r>
              <a:rPr lang="en-GB" dirty="0"/>
              <a:t>Describing topics</a:t>
            </a:r>
          </a:p>
          <a:p>
            <a:r>
              <a:rPr lang="en-GB" dirty="0"/>
              <a:t>Deleting a topic</a:t>
            </a:r>
          </a:p>
          <a:p>
            <a:r>
              <a:rPr lang="en-GB" dirty="0"/>
              <a:t>Publishing records to a topic</a:t>
            </a:r>
          </a:p>
          <a:p>
            <a:r>
              <a:rPr lang="en-GB" dirty="0"/>
              <a:t>Consuming records from a topic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fld id="{4D716B6E-FA6B-4A75-A75C-4F1804B57167}" type="slidenum">
              <a:rPr lang="en-GB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843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GB" dirty="0"/>
              <a:t>1. Topics and Partitions</a:t>
            </a:r>
          </a:p>
        </p:txBody>
      </p:sp>
      <p:sp>
        <p:nvSpPr>
          <p:cNvPr id="1072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Recap of topics</a:t>
            </a:r>
          </a:p>
          <a:p>
            <a:r>
              <a:rPr lang="en-GB" dirty="0"/>
              <a:t>Topics are partitioned</a:t>
            </a:r>
          </a:p>
          <a:p>
            <a:r>
              <a:rPr lang="en-GB" dirty="0"/>
              <a:t>How partitioning works </a:t>
            </a:r>
          </a:p>
          <a:p>
            <a:r>
              <a:rPr lang="en-GB" dirty="0"/>
              <a:t>Defining a custom partitioner</a:t>
            </a:r>
          </a:p>
          <a:p>
            <a:r>
              <a:rPr lang="en-GB" dirty="0"/>
              <a:t>Partitioning strategies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fld id="{4D716B6E-FA6B-4A75-A75C-4F1804B57167}" type="slidenum">
              <a:rPr lang="en-GB"/>
              <a:pPr/>
              <a:t>2</a:t>
            </a:fld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Overview</a:t>
            </a:r>
            <a:endParaRPr lang="en-GB" dirty="0"/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416544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GB" dirty="0">
                <a:sym typeface="Wingdings" pitchFamily="2" charset="2"/>
              </a:rPr>
              <a:t>Kafka provides various utilities you can run from a shell or Windows command prompt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Create / delete topics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Describe topics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Publish records to a topic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Consume records from a topic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Etc.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To run these commands, open a shell / command window and go to the following directory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In Linux/OSX:	Kafka 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bin</a:t>
            </a:r>
            <a:r>
              <a:rPr lang="en-GB" dirty="0">
                <a:sym typeface="Wingdings" pitchFamily="2" charset="2"/>
              </a:rPr>
              <a:t> directory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In Windows: 	Kafka 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bin/windows</a:t>
            </a:r>
            <a:r>
              <a:rPr lang="en-GB" dirty="0">
                <a:sym typeface="Wingdings" pitchFamily="2" charset="2"/>
              </a:rPr>
              <a:t> directory</a:t>
            </a:r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BD09B6B0-4F04-4360-BFDD-B5055C1DF53F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350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Creating a Topic (1 of 2)</a:t>
            </a:r>
            <a:endParaRPr lang="en-GB" dirty="0"/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4247086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GB" dirty="0">
                <a:sym typeface="Wingdings" pitchFamily="2" charset="2"/>
              </a:rPr>
              <a:t>To create a topic (e.g. in a Windows command prompt):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Note about </a:t>
            </a:r>
            <a:r>
              <a:rPr lang="en-GB" dirty="0" err="1">
                <a:latin typeface="Courier New" panose="02070309020205020404" pitchFamily="49" charset="0"/>
                <a:sym typeface="Wingdings" pitchFamily="2" charset="2"/>
              </a:rPr>
              <a:t>kafka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-topics</a:t>
            </a:r>
            <a:r>
              <a:rPr lang="en-GB" dirty="0">
                <a:sym typeface="Wingdings" pitchFamily="2" charset="2"/>
              </a:rPr>
              <a:t> options: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bootstrap-server</a:t>
            </a:r>
            <a:r>
              <a:rPr lang="en-GB" dirty="0">
                <a:sym typeface="Wingdings" pitchFamily="2" charset="2"/>
              </a:rPr>
              <a:t> can be any node in the cluster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replication-factor</a:t>
            </a:r>
            <a:r>
              <a:rPr lang="en-GB" dirty="0">
                <a:sym typeface="Wingdings" pitchFamily="2" charset="2"/>
              </a:rPr>
              <a:t> default is 1 (in production, 3 is good)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partitions</a:t>
            </a:r>
            <a:r>
              <a:rPr lang="en-GB" dirty="0">
                <a:sym typeface="Wingdings" pitchFamily="2" charset="2"/>
              </a:rPr>
              <a:t> default is 1 (in production, specify a suitable value)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Aside: Line continuations characters for different shells: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 ^  </a:t>
            </a:r>
            <a:r>
              <a:rPr lang="en-GB" dirty="0">
                <a:sym typeface="Wingdings" pitchFamily="2" charset="2"/>
              </a:rPr>
              <a:t>Windows command prompt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 \  </a:t>
            </a:r>
            <a:r>
              <a:rPr lang="en-GB" dirty="0">
                <a:sym typeface="Wingdings" pitchFamily="2" charset="2"/>
              </a:rPr>
              <a:t>Linux or macOS shell window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 `  </a:t>
            </a:r>
            <a:r>
              <a:rPr lang="en-GB" dirty="0">
                <a:sym typeface="Wingdings" pitchFamily="2" charset="2"/>
              </a:rPr>
              <a:t>Windows PowerShell window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BD09B6B0-4F04-4360-BFDD-B5055C1DF53F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91145" y="1186738"/>
            <a:ext cx="7032155" cy="76223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900" dirty="0" err="1">
                <a:solidFill>
                  <a:schemeClr val="bg1"/>
                </a:solidFill>
                <a:latin typeface="Courier New" panose="02070309020205020404" pitchFamily="49" charset="0"/>
              </a:rPr>
              <a:t>kafka</a:t>
            </a:r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</a:rPr>
              <a:t>-topics --create ^</a:t>
            </a:r>
          </a:p>
          <a:p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</a:rPr>
              <a:t>             --bootstrap-server localhost:9092 ^</a:t>
            </a:r>
          </a:p>
          <a:p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</a:rPr>
              <a:t>             --replication-factor 1 ^</a:t>
            </a:r>
          </a:p>
          <a:p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</a:rPr>
              <a:t>             --partitions 1 ^</a:t>
            </a:r>
          </a:p>
          <a:p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</a:rPr>
              <a:t>             --topic my-topic-a</a:t>
            </a:r>
          </a:p>
        </p:txBody>
      </p:sp>
    </p:spTree>
    <p:extLst>
      <p:ext uri="{BB962C8B-B14F-4D97-AF65-F5344CB8AC3E}">
        <p14:creationId xmlns:p14="http://schemas.microsoft.com/office/powerpoint/2010/main" val="1299752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Creating a Topic (2 of 2)</a:t>
            </a:r>
            <a:endParaRPr lang="en-GB" dirty="0"/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>
                <a:sym typeface="Wingdings" pitchFamily="2" charset="2"/>
              </a:rPr>
              <a:t>To change the number of partitions in a topic:</a:t>
            </a:r>
          </a:p>
          <a:p>
            <a:pPr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To create a topic with multiple partitions in the first place: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BD09B6B0-4F04-4360-BFDD-B5055C1DF53F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87458" y="2846566"/>
            <a:ext cx="7032155" cy="76223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900" dirty="0" err="1">
                <a:solidFill>
                  <a:schemeClr val="bg1"/>
                </a:solidFill>
                <a:latin typeface="Courier New" panose="02070309020205020404" pitchFamily="49" charset="0"/>
              </a:rPr>
              <a:t>kafka</a:t>
            </a:r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</a:rPr>
              <a:t>-topics --create ^</a:t>
            </a:r>
          </a:p>
          <a:p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</a:rPr>
              <a:t>             --bootstrap-server localhost:9092 ^</a:t>
            </a:r>
          </a:p>
          <a:p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</a:rPr>
              <a:t>             --replication-factor 1 ^</a:t>
            </a:r>
          </a:p>
          <a:p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</a:rPr>
              <a:t>             </a:t>
            </a:r>
            <a:r>
              <a:rPr lang="en-GB" sz="900" b="1" dirty="0">
                <a:solidFill>
                  <a:srgbClr val="FFC000"/>
                </a:solidFill>
                <a:latin typeface="Courier New" panose="02070309020205020404" pitchFamily="49" charset="0"/>
              </a:rPr>
              <a:t>--partitions 5 ^</a:t>
            </a:r>
          </a:p>
          <a:p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</a:rPr>
              <a:t>             --topic my-topic-b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F0DE83-717C-4283-A88F-A1F3A62C8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1145" y="1267183"/>
            <a:ext cx="7032155" cy="62373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</a:rPr>
              <a:t>kafka-topics </a:t>
            </a:r>
            <a:r>
              <a:rPr lang="en-GB" sz="900" b="1" dirty="0">
                <a:solidFill>
                  <a:srgbClr val="FFC000"/>
                </a:solidFill>
                <a:latin typeface="Courier New" panose="02070309020205020404" pitchFamily="49" charset="0"/>
              </a:rPr>
              <a:t>--alter</a:t>
            </a:r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</a:rPr>
              <a:t> ^</a:t>
            </a:r>
          </a:p>
          <a:p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</a:rPr>
              <a:t>             --bootstrap-server localhost:9092 ^</a:t>
            </a:r>
          </a:p>
          <a:p>
            <a:r>
              <a:rPr lang="en-GB" sz="900" b="1" dirty="0">
                <a:solidFill>
                  <a:srgbClr val="FFC000"/>
                </a:solidFill>
                <a:latin typeface="Courier New" panose="02070309020205020404" pitchFamily="49" charset="0"/>
              </a:rPr>
              <a:t>             --partitions 3 ^</a:t>
            </a:r>
          </a:p>
          <a:p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</a:rPr>
              <a:t>             --topic my-topic-a</a:t>
            </a:r>
          </a:p>
        </p:txBody>
      </p:sp>
    </p:spTree>
    <p:extLst>
      <p:ext uri="{BB962C8B-B14F-4D97-AF65-F5344CB8AC3E}">
        <p14:creationId xmlns:p14="http://schemas.microsoft.com/office/powerpoint/2010/main" val="3355282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Describing Topics</a:t>
            </a:r>
            <a:endParaRPr lang="en-GB" dirty="0"/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To describe topics: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BD09B6B0-4F04-4360-BFDD-B5055C1DF53F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91145" y="1284971"/>
            <a:ext cx="7027633" cy="20823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</a:rPr>
              <a:t>kafka-topics --bootstrap-server localhost:9092 </a:t>
            </a:r>
            <a:r>
              <a:rPr lang="en-GB" sz="900" b="1" dirty="0">
                <a:solidFill>
                  <a:srgbClr val="FFC000"/>
                </a:solidFill>
                <a:latin typeface="Courier New" panose="02070309020205020404" pitchFamily="49" charset="0"/>
              </a:rPr>
              <a:t>--describe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DAF899-1021-4817-998D-BF14718DB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089" y="2041627"/>
            <a:ext cx="7086732" cy="2612016"/>
          </a:xfrm>
          <a:prstGeom prst="rect">
            <a:avLst/>
          </a:prstGeom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F92A7EFE-CBDD-488A-ABB3-54BD2A2E5645}"/>
              </a:ext>
            </a:extLst>
          </p:cNvPr>
          <p:cNvSpPr/>
          <p:nvPr/>
        </p:nvSpPr>
        <p:spPr bwMode="auto">
          <a:xfrm>
            <a:off x="1976285" y="1611261"/>
            <a:ext cx="446138" cy="372397"/>
          </a:xfrm>
          <a:prstGeom prst="downArrow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 dirty="0">
              <a:latin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AC42ED-C615-42EE-85DE-432766471C2E}"/>
              </a:ext>
            </a:extLst>
          </p:cNvPr>
          <p:cNvSpPr txBox="1"/>
          <p:nvPr/>
        </p:nvSpPr>
        <p:spPr>
          <a:xfrm>
            <a:off x="6076868" y="4079485"/>
            <a:ext cx="139288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350" dirty="0" err="1">
                <a:solidFill>
                  <a:srgbClr val="FFFF00"/>
                </a:solidFill>
              </a:rPr>
              <a:t>Isr</a:t>
            </a:r>
            <a:r>
              <a:rPr lang="en-GB" sz="1350" dirty="0">
                <a:solidFill>
                  <a:srgbClr val="FFFF00"/>
                </a:solidFill>
              </a:rPr>
              <a:t> means </a:t>
            </a:r>
          </a:p>
          <a:p>
            <a:pPr algn="ctr"/>
            <a:r>
              <a:rPr lang="en-GB" sz="1350" dirty="0">
                <a:solidFill>
                  <a:srgbClr val="FFFF00"/>
                </a:solidFill>
              </a:rPr>
              <a:t>"in-sync replicas"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FF803A-F951-42A4-AAA1-13EC6A31A6C8}"/>
              </a:ext>
            </a:extLst>
          </p:cNvPr>
          <p:cNvCxnSpPr/>
          <p:nvPr/>
        </p:nvCxnSpPr>
        <p:spPr bwMode="auto">
          <a:xfrm flipV="1">
            <a:off x="6781735" y="3930395"/>
            <a:ext cx="0" cy="182218"/>
          </a:xfrm>
          <a:prstGeom prst="straightConnector1">
            <a:avLst/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475088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Deleting a Topic</a:t>
            </a:r>
            <a:endParaRPr lang="en-GB" dirty="0"/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>
                <a:sym typeface="Wingdings" pitchFamily="2" charset="2"/>
              </a:rPr>
              <a:t>To delete a topic (and all its partitions):</a:t>
            </a:r>
          </a:p>
          <a:p>
            <a:pPr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olidFill>
                  <a:srgbClr val="FF0000"/>
                </a:solidFill>
                <a:sym typeface="Wingdings" pitchFamily="2" charset="2"/>
              </a:rPr>
              <a:t>NOTE: This might cause an exception, based on file system permissions!</a:t>
            </a:r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BD09B6B0-4F04-4360-BFDD-B5055C1DF53F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91146" y="1262690"/>
            <a:ext cx="7032154" cy="48523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</a:rPr>
              <a:t>kafka-topics </a:t>
            </a:r>
            <a:r>
              <a:rPr lang="en-GB" sz="900" b="1" dirty="0">
                <a:solidFill>
                  <a:srgbClr val="FFC000"/>
                </a:solidFill>
                <a:latin typeface="Courier New" panose="02070309020205020404" pitchFamily="49" charset="0"/>
              </a:rPr>
              <a:t>--delete </a:t>
            </a:r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</a:rPr>
              <a:t>^</a:t>
            </a:r>
          </a:p>
          <a:p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</a:rPr>
              <a:t>             --bootstrap-server localhost:9092 ^</a:t>
            </a:r>
          </a:p>
          <a:p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</a:rPr>
              <a:t>             --topic my-topic-b</a:t>
            </a:r>
          </a:p>
        </p:txBody>
      </p:sp>
    </p:spTree>
    <p:extLst>
      <p:ext uri="{BB962C8B-B14F-4D97-AF65-F5344CB8AC3E}">
        <p14:creationId xmlns:p14="http://schemas.microsoft.com/office/powerpoint/2010/main" val="17803174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Publishing Records to a Topic (1 of 2)</a:t>
            </a:r>
            <a:endParaRPr lang="en-GB" dirty="0"/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4165443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>
                <a:sym typeface="Wingdings" pitchFamily="2" charset="2"/>
              </a:rPr>
              <a:t>To publish records from the console to a topic:</a:t>
            </a:r>
          </a:p>
          <a:p>
            <a:pPr lvl="1"/>
            <a:endParaRPr lang="en-GB" dirty="0">
              <a:sym typeface="Wingdings" pitchFamily="2" charset="2"/>
            </a:endParaRPr>
          </a:p>
          <a:p>
            <a:pPr lvl="1"/>
            <a:endParaRPr lang="en-GB" dirty="0">
              <a:sym typeface="Wingdings" pitchFamily="2" charset="2"/>
            </a:endParaRPr>
          </a:p>
          <a:p>
            <a:pPr lvl="1"/>
            <a:endParaRPr lang="en-GB" dirty="0">
              <a:sym typeface="Wingdings" pitchFamily="2" charset="2"/>
            </a:endParaRPr>
          </a:p>
          <a:p>
            <a:pPr lvl="1"/>
            <a:endParaRPr lang="en-GB" dirty="0">
              <a:sym typeface="Wingdings" pitchFamily="2" charset="2"/>
            </a:endParaRPr>
          </a:p>
          <a:p>
            <a:pPr lvl="1"/>
            <a:endParaRPr lang="en-GB" dirty="0">
              <a:sym typeface="Wingdings" pitchFamily="2" charset="2"/>
            </a:endParaRPr>
          </a:p>
          <a:p>
            <a:pPr lvl="1"/>
            <a:endParaRPr lang="en-GB" dirty="0">
              <a:sym typeface="Wingdings" pitchFamily="2" charset="2"/>
            </a:endParaRPr>
          </a:p>
          <a:p>
            <a:pPr lvl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In this example, we've just specified record </a:t>
            </a:r>
            <a:r>
              <a:rPr lang="en-GB" u="sng" dirty="0">
                <a:sym typeface="Wingdings" pitchFamily="2" charset="2"/>
              </a:rPr>
              <a:t>values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We haven't specified record </a:t>
            </a:r>
            <a:r>
              <a:rPr lang="en-GB" u="sng" dirty="0">
                <a:sym typeface="Wingdings" pitchFamily="2" charset="2"/>
              </a:rPr>
              <a:t>keys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So Kafka will round-robin the records to partitions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BD09B6B0-4F04-4360-BFDD-B5055C1DF53F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91146" y="1231548"/>
            <a:ext cx="7051062" cy="34673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900" b="1" dirty="0">
                <a:solidFill>
                  <a:srgbClr val="FFC000"/>
                </a:solidFill>
                <a:latin typeface="Courier New" panose="02070309020205020404" pitchFamily="49" charset="0"/>
              </a:rPr>
              <a:t>kafka-console-producer</a:t>
            </a:r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</a:rPr>
              <a:t> --broker-list localhost:9092 ^</a:t>
            </a:r>
          </a:p>
          <a:p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</a:rPr>
              <a:t>                       --topic my-topic-a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55B3D9-5F29-4D07-8E4E-ACAA18198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146" y="1938487"/>
            <a:ext cx="7127617" cy="1694620"/>
          </a:xfrm>
          <a:prstGeom prst="rect">
            <a:avLst/>
          </a:prstGeo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6CE19F3B-6F90-453B-9D29-F1EDF1BE7C24}"/>
              </a:ext>
            </a:extLst>
          </p:cNvPr>
          <p:cNvSpPr/>
          <p:nvPr/>
        </p:nvSpPr>
        <p:spPr bwMode="auto">
          <a:xfrm>
            <a:off x="1976285" y="1586443"/>
            <a:ext cx="446138" cy="372397"/>
          </a:xfrm>
          <a:prstGeom prst="downArrow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481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Publishing Records to a Topic (2 of 2)</a:t>
            </a:r>
            <a:endParaRPr lang="en-GB" dirty="0"/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To publish a record (key + value) to a topic:</a:t>
            </a:r>
          </a:p>
          <a:p>
            <a:pPr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endParaRPr lang="en-GB" dirty="0">
              <a:sym typeface="Wingdings" pitchFamily="2" charset="2"/>
            </a:endParaRPr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BD09B6B0-4F04-4360-BFDD-B5055C1DF53F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91145" y="1248875"/>
            <a:ext cx="7049618" cy="62373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</a:rPr>
              <a:t>kafka-console-producer --broker-list localhost:9092 ^</a:t>
            </a:r>
          </a:p>
          <a:p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</a:rPr>
              <a:t>                       --topic my-topic-a ^</a:t>
            </a:r>
          </a:p>
          <a:p>
            <a:r>
              <a:rPr lang="en-GB" sz="900" b="1" dirty="0">
                <a:solidFill>
                  <a:srgbClr val="FFC000"/>
                </a:solidFill>
                <a:latin typeface="Courier New" panose="02070309020205020404" pitchFamily="49" charset="0"/>
              </a:rPr>
              <a:t>                       --property "</a:t>
            </a:r>
            <a:r>
              <a:rPr lang="en-GB" sz="900" b="1" dirty="0" err="1">
                <a:solidFill>
                  <a:srgbClr val="FFC000"/>
                </a:solidFill>
                <a:latin typeface="Courier New" panose="02070309020205020404" pitchFamily="49" charset="0"/>
              </a:rPr>
              <a:t>parse.key</a:t>
            </a:r>
            <a:r>
              <a:rPr lang="en-GB" sz="900" b="1" dirty="0">
                <a:solidFill>
                  <a:srgbClr val="FFC000"/>
                </a:solidFill>
                <a:latin typeface="Courier New" panose="02070309020205020404" pitchFamily="49" charset="0"/>
              </a:rPr>
              <a:t>=true" </a:t>
            </a:r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</a:rPr>
              <a:t>^</a:t>
            </a:r>
            <a:endParaRPr lang="en-GB" sz="900" b="1" dirty="0">
              <a:solidFill>
                <a:srgbClr val="FFC000"/>
              </a:solidFill>
              <a:latin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FFC000"/>
                </a:solidFill>
                <a:latin typeface="Courier New" panose="02070309020205020404" pitchFamily="49" charset="0"/>
              </a:rPr>
              <a:t>                       --property "</a:t>
            </a:r>
            <a:r>
              <a:rPr lang="en-GB" sz="900" b="1" dirty="0" err="1">
                <a:solidFill>
                  <a:srgbClr val="FFC000"/>
                </a:solidFill>
                <a:latin typeface="Courier New" panose="02070309020205020404" pitchFamily="49" charset="0"/>
              </a:rPr>
              <a:t>key.separator</a:t>
            </a:r>
            <a:r>
              <a:rPr lang="en-GB" sz="900" b="1" dirty="0">
                <a:solidFill>
                  <a:srgbClr val="FFC000"/>
                </a:solidFill>
                <a:latin typeface="Courier New" panose="02070309020205020404" pitchFamily="49" charset="0"/>
              </a:rPr>
              <a:t>=:"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6CE19F3B-6F90-453B-9D29-F1EDF1BE7C24}"/>
              </a:ext>
            </a:extLst>
          </p:cNvPr>
          <p:cNvSpPr/>
          <p:nvPr/>
        </p:nvSpPr>
        <p:spPr bwMode="auto">
          <a:xfrm>
            <a:off x="1976285" y="1937296"/>
            <a:ext cx="446138" cy="372397"/>
          </a:xfrm>
          <a:prstGeom prst="downArrow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 dirty="0">
              <a:latin typeface="Courier New" panose="020703090202050204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A40DE5-22CF-423A-A7E4-4C07ECB26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144" y="2375809"/>
            <a:ext cx="7057387" cy="186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779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Consuming Records from a Topic (1 of 2)</a:t>
            </a:r>
            <a:endParaRPr lang="en-GB" dirty="0"/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To consume records from a topic to the console:</a:t>
            </a:r>
          </a:p>
          <a:p>
            <a:pPr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endParaRPr lang="en-GB" dirty="0">
              <a:sym typeface="Wingdings" pitchFamily="2" charset="2"/>
            </a:endParaRPr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BD09B6B0-4F04-4360-BFDD-B5055C1DF53F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91145" y="1249787"/>
            <a:ext cx="7032155" cy="117772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900" b="1" dirty="0" err="1">
                <a:solidFill>
                  <a:srgbClr val="FFC000"/>
                </a:solidFill>
                <a:latin typeface="Courier New" panose="02070309020205020404" pitchFamily="49" charset="0"/>
              </a:rPr>
              <a:t>kafka</a:t>
            </a:r>
            <a:r>
              <a:rPr lang="en-GB" sz="900" b="1" dirty="0">
                <a:solidFill>
                  <a:srgbClr val="FFC000"/>
                </a:solidFill>
                <a:latin typeface="Courier New" panose="02070309020205020404" pitchFamily="49" charset="0"/>
              </a:rPr>
              <a:t>-console-consumer</a:t>
            </a:r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</a:rPr>
              <a:t> ^</a:t>
            </a:r>
          </a:p>
          <a:p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</a:rPr>
              <a:t>   --bootstrap-server localhost:9092 ^</a:t>
            </a:r>
          </a:p>
          <a:p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</a:rPr>
              <a:t>   --topic my-topic-a ^</a:t>
            </a:r>
          </a:p>
          <a:p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</a:rPr>
              <a:t>   --from-beginning ^</a:t>
            </a:r>
          </a:p>
          <a:p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</a:rPr>
              <a:t>   --property </a:t>
            </a:r>
            <a:r>
              <a:rPr lang="en-GB" sz="900" dirty="0" err="1">
                <a:solidFill>
                  <a:schemeClr val="bg1"/>
                </a:solidFill>
                <a:latin typeface="Courier New" panose="02070309020205020404" pitchFamily="49" charset="0"/>
              </a:rPr>
              <a:t>print.key</a:t>
            </a:r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</a:rPr>
              <a:t>=true ^</a:t>
            </a:r>
          </a:p>
          <a:p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</a:rPr>
              <a:t>   --property </a:t>
            </a:r>
            <a:r>
              <a:rPr lang="en-GB" sz="900" dirty="0" err="1">
                <a:solidFill>
                  <a:schemeClr val="bg1"/>
                </a:solidFill>
                <a:latin typeface="Courier New" panose="02070309020205020404" pitchFamily="49" charset="0"/>
              </a:rPr>
              <a:t>print.value</a:t>
            </a:r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</a:rPr>
              <a:t>=true ^</a:t>
            </a:r>
          </a:p>
          <a:p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</a:rPr>
              <a:t>   --key-</a:t>
            </a:r>
            <a:r>
              <a:rPr lang="en-GB" sz="900" dirty="0" err="1">
                <a:solidFill>
                  <a:schemeClr val="bg1"/>
                </a:solidFill>
                <a:latin typeface="Courier New" panose="02070309020205020404" pitchFamily="49" charset="0"/>
              </a:rPr>
              <a:t>deserializer</a:t>
            </a:r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</a:rPr>
              <a:t> "</a:t>
            </a:r>
            <a:r>
              <a:rPr lang="en-GB" sz="900" dirty="0" err="1">
                <a:solidFill>
                  <a:schemeClr val="bg1"/>
                </a:solidFill>
                <a:latin typeface="Courier New" panose="02070309020205020404" pitchFamily="49" charset="0"/>
              </a:rPr>
              <a:t>org.apache.kafka.common.serialization.StringDeserializer</a:t>
            </a:r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</a:rPr>
              <a:t>" ^</a:t>
            </a:r>
          </a:p>
          <a:p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</a:rPr>
              <a:t>   --value-</a:t>
            </a:r>
            <a:r>
              <a:rPr lang="en-GB" sz="900" dirty="0" err="1">
                <a:solidFill>
                  <a:schemeClr val="bg1"/>
                </a:solidFill>
                <a:latin typeface="Courier New" panose="02070309020205020404" pitchFamily="49" charset="0"/>
              </a:rPr>
              <a:t>deserializer</a:t>
            </a:r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</a:rPr>
              <a:t> "</a:t>
            </a:r>
            <a:r>
              <a:rPr lang="en-GB" sz="900" dirty="0" err="1">
                <a:solidFill>
                  <a:schemeClr val="bg1"/>
                </a:solidFill>
                <a:latin typeface="Courier New" panose="02070309020205020404" pitchFamily="49" charset="0"/>
              </a:rPr>
              <a:t>org.apache.kafka.common.serialization.StringDeserializer</a:t>
            </a:r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</a:rPr>
              <a:t>"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8B006F-C26E-4953-B181-9796CE48A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145" y="2731606"/>
            <a:ext cx="5930501" cy="2246080"/>
          </a:xfrm>
          <a:prstGeom prst="rect">
            <a:avLst/>
          </a:prstGeo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6CE19F3B-6F90-453B-9D29-F1EDF1BE7C24}"/>
              </a:ext>
            </a:extLst>
          </p:cNvPr>
          <p:cNvSpPr/>
          <p:nvPr/>
        </p:nvSpPr>
        <p:spPr bwMode="auto">
          <a:xfrm>
            <a:off x="1976285" y="2436241"/>
            <a:ext cx="446138" cy="372397"/>
          </a:xfrm>
          <a:prstGeom prst="downArrow">
            <a:avLst/>
          </a:prstGeom>
          <a:solidFill>
            <a:schemeClr val="bg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3097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Consuming Records from a Topic (2 of 2)</a:t>
            </a:r>
            <a:endParaRPr lang="en-GB" dirty="0"/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955800" cy="3547021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>
                <a:sym typeface="Wingdings" pitchFamily="2" charset="2"/>
              </a:rPr>
              <a:t>A consumer is in control over which records it consumes, e.g. 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kafka-console-consumer</a:t>
            </a:r>
            <a:r>
              <a:rPr lang="en-GB" dirty="0">
                <a:sym typeface="Wingdings" pitchFamily="2" charset="2"/>
              </a:rPr>
              <a:t> has these options: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--from-beginning - </a:t>
            </a:r>
            <a:r>
              <a:rPr lang="en-GB" dirty="0">
                <a:sym typeface="Wingdings" pitchFamily="2" charset="2"/>
              </a:rPr>
              <a:t>get all records from beginning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--offset         - </a:t>
            </a:r>
            <a:r>
              <a:rPr lang="en-GB" dirty="0">
                <a:sym typeface="Wingdings" pitchFamily="2" charset="2"/>
              </a:rPr>
              <a:t>get records from offset for a partition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--max-messages   - </a:t>
            </a:r>
            <a:r>
              <a:rPr lang="en-GB" dirty="0">
                <a:sym typeface="Wingdings" pitchFamily="2" charset="2"/>
              </a:rPr>
              <a:t>max number of records, then exit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Example:</a:t>
            </a:r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BD09B6B0-4F04-4360-BFDD-B5055C1DF53F}" type="slidenum">
              <a:rPr lang="en-GB" smtClean="0"/>
              <a:pPr/>
              <a:t>28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E51979-D0B6-4C86-89A5-8EFB4BCDE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1145" y="3441696"/>
            <a:ext cx="7032155" cy="145472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9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kafka</a:t>
            </a:r>
            <a:r>
              <a:rPr lang="en-GB" sz="900" b="1" dirty="0">
                <a:solidFill>
                  <a:schemeClr val="bg1"/>
                </a:solidFill>
                <a:latin typeface="Courier New" panose="02070309020205020404" pitchFamily="49" charset="0"/>
              </a:rPr>
              <a:t>-console-consumer</a:t>
            </a:r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</a:rPr>
              <a:t> ^</a:t>
            </a:r>
          </a:p>
          <a:p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</a:rPr>
              <a:t>   --bootstrap-server localhost:9092 ^</a:t>
            </a:r>
          </a:p>
          <a:p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</a:rPr>
              <a:t>   --topic my-topic-a ^</a:t>
            </a:r>
          </a:p>
          <a:p>
            <a:r>
              <a:rPr lang="en-GB" sz="900" b="1" dirty="0">
                <a:solidFill>
                  <a:srgbClr val="FFC000"/>
                </a:solidFill>
                <a:latin typeface="Courier New" panose="02070309020205020404" pitchFamily="49" charset="0"/>
              </a:rPr>
              <a:t>   --partition 2 ^</a:t>
            </a:r>
          </a:p>
          <a:p>
            <a:r>
              <a:rPr lang="en-GB" sz="900" b="1" dirty="0">
                <a:solidFill>
                  <a:srgbClr val="FFC000"/>
                </a:solidFill>
                <a:latin typeface="Courier New" panose="02070309020205020404" pitchFamily="49" charset="0"/>
              </a:rPr>
              <a:t>   --offset 1 ^</a:t>
            </a:r>
          </a:p>
          <a:p>
            <a:r>
              <a:rPr lang="en-GB" sz="900" b="1" dirty="0">
                <a:solidFill>
                  <a:srgbClr val="FFC000"/>
                </a:solidFill>
                <a:latin typeface="Courier New" panose="02070309020205020404" pitchFamily="49" charset="0"/>
              </a:rPr>
              <a:t>   --max-messages 2 ^</a:t>
            </a:r>
          </a:p>
          <a:p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</a:rPr>
              <a:t>   --property </a:t>
            </a:r>
            <a:r>
              <a:rPr lang="en-GB" sz="900" dirty="0" err="1">
                <a:solidFill>
                  <a:schemeClr val="bg1"/>
                </a:solidFill>
                <a:latin typeface="Courier New" panose="02070309020205020404" pitchFamily="49" charset="0"/>
              </a:rPr>
              <a:t>print.key</a:t>
            </a:r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</a:rPr>
              <a:t>=true ^</a:t>
            </a:r>
          </a:p>
          <a:p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</a:rPr>
              <a:t>   --property </a:t>
            </a:r>
            <a:r>
              <a:rPr lang="en-GB" sz="900" dirty="0" err="1">
                <a:solidFill>
                  <a:schemeClr val="bg1"/>
                </a:solidFill>
                <a:latin typeface="Courier New" panose="02070309020205020404" pitchFamily="49" charset="0"/>
              </a:rPr>
              <a:t>print.value</a:t>
            </a:r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</a:rPr>
              <a:t>=true ^</a:t>
            </a:r>
          </a:p>
          <a:p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</a:rPr>
              <a:t>   --key-</a:t>
            </a:r>
            <a:r>
              <a:rPr lang="en-GB" sz="900" dirty="0" err="1">
                <a:solidFill>
                  <a:schemeClr val="bg1"/>
                </a:solidFill>
                <a:latin typeface="Courier New" panose="02070309020205020404" pitchFamily="49" charset="0"/>
              </a:rPr>
              <a:t>deserializer</a:t>
            </a:r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</a:rPr>
              <a:t> "</a:t>
            </a:r>
            <a:r>
              <a:rPr lang="en-GB" sz="900" dirty="0" err="1">
                <a:solidFill>
                  <a:schemeClr val="bg1"/>
                </a:solidFill>
                <a:latin typeface="Courier New" panose="02070309020205020404" pitchFamily="49" charset="0"/>
              </a:rPr>
              <a:t>org.apache.kafka.common.serialization.StringDeserializer</a:t>
            </a:r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</a:rPr>
              <a:t>" ^</a:t>
            </a:r>
          </a:p>
          <a:p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</a:rPr>
              <a:t>   --value-</a:t>
            </a:r>
            <a:r>
              <a:rPr lang="en-GB" sz="900" dirty="0" err="1">
                <a:solidFill>
                  <a:schemeClr val="bg1"/>
                </a:solidFill>
                <a:latin typeface="Courier New" panose="02070309020205020404" pitchFamily="49" charset="0"/>
              </a:rPr>
              <a:t>deserializer</a:t>
            </a:r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</a:rPr>
              <a:t> "</a:t>
            </a:r>
            <a:r>
              <a:rPr lang="en-GB" sz="900" dirty="0" err="1">
                <a:solidFill>
                  <a:schemeClr val="bg1"/>
                </a:solidFill>
                <a:latin typeface="Courier New" panose="02070309020205020404" pitchFamily="49" charset="0"/>
              </a:rPr>
              <a:t>org.apache.kafka.common.serialization.StringDeserializer</a:t>
            </a:r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</a:rPr>
              <a:t>" </a:t>
            </a:r>
          </a:p>
        </p:txBody>
      </p:sp>
    </p:spTree>
    <p:extLst>
      <p:ext uri="{BB962C8B-B14F-4D97-AF65-F5344CB8AC3E}">
        <p14:creationId xmlns:p14="http://schemas.microsoft.com/office/powerpoint/2010/main" val="39876429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>
                <a:solidFill>
                  <a:schemeClr val="bg1"/>
                </a:solidFill>
              </a:rPr>
              <a:t>Summary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505190" cy="3351559"/>
          </a:xfrm>
        </p:spPr>
        <p:txBody>
          <a:bodyPr>
            <a:normAutofit/>
          </a:bodyPr>
          <a:lstStyle/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Topics and partitions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Partitions and replication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Consumers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Kafka commands</a:t>
            </a:r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 of Topics </a:t>
            </a:r>
          </a:p>
        </p:txBody>
      </p:sp>
      <p:sp>
        <p:nvSpPr>
          <p:cNvPr id="1074179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42266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dirty="0"/>
              <a:t>A topic is a logical sequential collection of messages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A producer process publishes messages to a topic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Consumer processes pull messages from a topic</a:t>
            </a:r>
          </a:p>
          <a:p>
            <a:pPr lvl="1">
              <a:lnSpc>
                <a:spcPct val="90000"/>
              </a:lnSpc>
            </a:pPr>
            <a:endParaRPr lang="en-GB" dirty="0"/>
          </a:p>
          <a:p>
            <a:pPr lvl="1">
              <a:lnSpc>
                <a:spcPct val="90000"/>
              </a:lnSpc>
            </a:pPr>
            <a:endParaRPr lang="en-GB" dirty="0"/>
          </a:p>
          <a:p>
            <a:pPr lvl="1">
              <a:lnSpc>
                <a:spcPct val="90000"/>
              </a:lnSpc>
            </a:pPr>
            <a:endParaRPr lang="en-GB" dirty="0"/>
          </a:p>
          <a:p>
            <a:pPr lvl="1">
              <a:lnSpc>
                <a:spcPct val="90000"/>
              </a:lnSpc>
            </a:pPr>
            <a:endParaRPr lang="en-GB" dirty="0"/>
          </a:p>
          <a:p>
            <a:pPr lvl="1">
              <a:lnSpc>
                <a:spcPct val="90000"/>
              </a:lnSpc>
            </a:pPr>
            <a:endParaRPr lang="en-GB" dirty="0"/>
          </a:p>
          <a:p>
            <a:pPr lvl="1"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Note: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The docs refers to messages as </a:t>
            </a:r>
            <a:r>
              <a:rPr lang="en-GB" i="1" dirty="0"/>
              <a:t>records</a:t>
            </a:r>
            <a:r>
              <a:rPr lang="en-GB" dirty="0"/>
              <a:t>, so we will too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fld id="{A2A5DF5F-DEF2-47FE-86BE-028A2139F83A}" type="slidenum">
              <a:rPr lang="en-GB"/>
              <a:pPr/>
              <a:t>3</a:t>
            </a:fld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28344B6-4B1C-4265-A492-1CF6931C9DD2}"/>
              </a:ext>
            </a:extLst>
          </p:cNvPr>
          <p:cNvGrpSpPr/>
          <p:nvPr/>
        </p:nvGrpSpPr>
        <p:grpSpPr>
          <a:xfrm>
            <a:off x="2188684" y="2525989"/>
            <a:ext cx="1011246" cy="652736"/>
            <a:chOff x="1212967" y="3086469"/>
            <a:chExt cx="1348328" cy="87031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D64D81-87D5-409B-8881-915CF18FAB38}"/>
                </a:ext>
              </a:extLst>
            </p:cNvPr>
            <p:cNvSpPr/>
            <p:nvPr/>
          </p:nvSpPr>
          <p:spPr bwMode="auto">
            <a:xfrm>
              <a:off x="1212967" y="3086469"/>
              <a:ext cx="1348328" cy="870315"/>
            </a:xfrm>
            <a:prstGeom prst="rect">
              <a:avLst/>
            </a:prstGeom>
            <a:solidFill>
              <a:srgbClr val="0070C0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GB" sz="1050" dirty="0">
                <a:solidFill>
                  <a:schemeClr val="bg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8CED4D26-3696-4227-9F0B-EAD417DA888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257536" y="3350212"/>
              <a:ext cx="1259190" cy="342818"/>
            </a:xfrm>
            <a:prstGeom prst="rect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rmAutofit fontScale="92500" lnSpcReduction="20000"/>
            </a:bodyPr>
            <a:lstStyle>
              <a:lvl1pPr marL="342900" indent="-342900" algn="l" rtl="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•"/>
                <a:defRPr sz="2000">
                  <a:solidFill>
                    <a:schemeClr val="tx2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2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+mn-lt"/>
                </a:defRPr>
              </a:lvl9pPr>
            </a:lstStyle>
            <a:p>
              <a:pPr marL="0" indent="0" algn="ctr" defTabSz="685800">
                <a:buNone/>
              </a:pPr>
              <a:r>
                <a:rPr lang="en-GB" sz="1500" kern="0" dirty="0">
                  <a:solidFill>
                    <a:schemeClr val="bg1"/>
                  </a:solidFill>
                </a:rPr>
                <a:t>Producer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93F04E5-5E90-4AF3-B4E6-CA840C7E02C1}"/>
              </a:ext>
            </a:extLst>
          </p:cNvPr>
          <p:cNvGrpSpPr/>
          <p:nvPr/>
        </p:nvGrpSpPr>
        <p:grpSpPr>
          <a:xfrm>
            <a:off x="5579192" y="2038173"/>
            <a:ext cx="1011246" cy="652736"/>
            <a:chOff x="6317630" y="2788828"/>
            <a:chExt cx="1348328" cy="87031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F935279-C2FB-4C6F-94C6-6948159E74AA}"/>
                </a:ext>
              </a:extLst>
            </p:cNvPr>
            <p:cNvSpPr/>
            <p:nvPr/>
          </p:nvSpPr>
          <p:spPr bwMode="auto">
            <a:xfrm>
              <a:off x="6317630" y="2788828"/>
              <a:ext cx="1348328" cy="870315"/>
            </a:xfrm>
            <a:prstGeom prst="rect">
              <a:avLst/>
            </a:prstGeom>
            <a:solidFill>
              <a:srgbClr val="00FF00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GB" sz="1050" dirty="0">
                <a:latin typeface="Courier New" panose="02070309020205020404" pitchFamily="49" charset="0"/>
              </a:endParaRPr>
            </a:p>
          </p:txBody>
        </p:sp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9634F0A6-0316-4CF8-A9B2-A7496A0F83F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362199" y="3052571"/>
              <a:ext cx="1259190" cy="342818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rmAutofit fontScale="92500" lnSpcReduction="20000"/>
            </a:bodyPr>
            <a:lstStyle>
              <a:lvl1pPr marL="342900" indent="-342900" algn="l" rtl="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•"/>
                <a:defRPr sz="2000">
                  <a:solidFill>
                    <a:schemeClr val="tx2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2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+mn-lt"/>
                </a:defRPr>
              </a:lvl9pPr>
            </a:lstStyle>
            <a:p>
              <a:pPr marL="0" indent="0" algn="ctr" defTabSz="685800">
                <a:buNone/>
              </a:pPr>
              <a:r>
                <a:rPr lang="en-GB" sz="1500" kern="0" dirty="0"/>
                <a:t>Consumer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72E0CF0-7CB7-417F-B26F-35C8F401711B}"/>
              </a:ext>
            </a:extLst>
          </p:cNvPr>
          <p:cNvGrpSpPr/>
          <p:nvPr/>
        </p:nvGrpSpPr>
        <p:grpSpPr>
          <a:xfrm>
            <a:off x="5561903" y="3096438"/>
            <a:ext cx="1011246" cy="652736"/>
            <a:chOff x="6317630" y="3807962"/>
            <a:chExt cx="1348328" cy="87031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8CF9C98-50CB-4638-BE58-50DA06133BFF}"/>
                </a:ext>
              </a:extLst>
            </p:cNvPr>
            <p:cNvSpPr/>
            <p:nvPr/>
          </p:nvSpPr>
          <p:spPr bwMode="auto">
            <a:xfrm>
              <a:off x="6317630" y="3807962"/>
              <a:ext cx="1348328" cy="870315"/>
            </a:xfrm>
            <a:prstGeom prst="rect">
              <a:avLst/>
            </a:prstGeom>
            <a:solidFill>
              <a:srgbClr val="00FF00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GB" sz="1050" dirty="0">
                <a:latin typeface="Courier New" panose="02070309020205020404" pitchFamily="49" charset="0"/>
              </a:endParaRPr>
            </a:p>
          </p:txBody>
        </p:sp>
        <p:sp>
          <p:nvSpPr>
            <p:cNvPr id="10" name="Content Placeholder 2">
              <a:extLst>
                <a:ext uri="{FF2B5EF4-FFF2-40B4-BE49-F238E27FC236}">
                  <a16:creationId xmlns:a16="http://schemas.microsoft.com/office/drawing/2014/main" id="{1E6BE889-FF79-4243-945C-4A2CB08B267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362199" y="4071705"/>
              <a:ext cx="1259190" cy="342818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rmAutofit fontScale="92500" lnSpcReduction="20000"/>
            </a:bodyPr>
            <a:lstStyle>
              <a:lvl1pPr marL="342900" indent="-342900" algn="l" rtl="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•"/>
                <a:defRPr sz="2000">
                  <a:solidFill>
                    <a:schemeClr val="tx2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2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+mn-lt"/>
                </a:defRPr>
              </a:lvl9pPr>
            </a:lstStyle>
            <a:p>
              <a:pPr marL="0" indent="0" algn="ctr" defTabSz="685800">
                <a:buNone/>
              </a:pPr>
              <a:r>
                <a:rPr lang="en-GB" sz="1500" kern="0" dirty="0"/>
                <a:t>Consumer</a:t>
              </a: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D8DDBAF-A538-40E0-83C2-FBBEE32BC735}"/>
              </a:ext>
            </a:extLst>
          </p:cNvPr>
          <p:cNvCxnSpPr>
            <a:cxnSpLocks/>
          </p:cNvCxnSpPr>
          <p:nvPr/>
        </p:nvCxnSpPr>
        <p:spPr bwMode="auto">
          <a:xfrm>
            <a:off x="3186520" y="2860155"/>
            <a:ext cx="698711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AE6D1F2-B86B-4899-8DA3-781430BD8797}"/>
              </a:ext>
            </a:extLst>
          </p:cNvPr>
          <p:cNvCxnSpPr>
            <a:cxnSpLocks/>
            <a:endCxn id="9" idx="1"/>
          </p:cNvCxnSpPr>
          <p:nvPr/>
        </p:nvCxnSpPr>
        <p:spPr bwMode="auto">
          <a:xfrm>
            <a:off x="4898139" y="2949088"/>
            <a:ext cx="663764" cy="473718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00EB16-BD56-415B-BADF-351860D7BE49}"/>
              </a:ext>
            </a:extLst>
          </p:cNvPr>
          <p:cNvCxnSpPr>
            <a:cxnSpLocks/>
            <a:stCxn id="13" idx="3"/>
          </p:cNvCxnSpPr>
          <p:nvPr/>
        </p:nvCxnSpPr>
        <p:spPr bwMode="auto">
          <a:xfrm flipV="1">
            <a:off x="4863888" y="2274824"/>
            <a:ext cx="715304" cy="590102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Rectangle 257">
            <a:extLst>
              <a:ext uri="{FF2B5EF4-FFF2-40B4-BE49-F238E27FC236}">
                <a16:creationId xmlns:a16="http://schemas.microsoft.com/office/drawing/2014/main" id="{073AB2BD-474E-47BE-95D0-D215A27D5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6000" y="2795480"/>
            <a:ext cx="104960" cy="102064"/>
          </a:xfrm>
          <a:prstGeom prst="rect">
            <a:avLst/>
          </a:prstGeom>
          <a:solidFill>
            <a:srgbClr val="FFCC66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0000"/>
              <a:buChar char="•"/>
              <a:defRPr sz="2000">
                <a:solidFill>
                  <a:schemeClr val="tx2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le 257">
            <a:extLst>
              <a:ext uri="{FF2B5EF4-FFF2-40B4-BE49-F238E27FC236}">
                <a16:creationId xmlns:a16="http://schemas.microsoft.com/office/drawing/2014/main" id="{0DA07E08-6AC4-4F78-A2A5-8BACA53CF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8803" y="2489512"/>
            <a:ext cx="104960" cy="102064"/>
          </a:xfrm>
          <a:prstGeom prst="rect">
            <a:avLst/>
          </a:prstGeom>
          <a:solidFill>
            <a:srgbClr val="FFCC66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0000"/>
              <a:buChar char="•"/>
              <a:defRPr sz="2000">
                <a:solidFill>
                  <a:schemeClr val="tx2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le 257">
            <a:extLst>
              <a:ext uri="{FF2B5EF4-FFF2-40B4-BE49-F238E27FC236}">
                <a16:creationId xmlns:a16="http://schemas.microsoft.com/office/drawing/2014/main" id="{BFADEF69-CBE7-41DD-A3DD-896B3DF9E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0713" y="3123373"/>
            <a:ext cx="104960" cy="102064"/>
          </a:xfrm>
          <a:prstGeom prst="rect">
            <a:avLst/>
          </a:prstGeom>
          <a:solidFill>
            <a:srgbClr val="FFCC66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0000"/>
              <a:buChar char="•"/>
              <a:defRPr sz="2000">
                <a:solidFill>
                  <a:schemeClr val="tx2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DC896A7-0A4B-44AB-B316-8C1C18FAFA04}"/>
              </a:ext>
            </a:extLst>
          </p:cNvPr>
          <p:cNvGrpSpPr/>
          <p:nvPr/>
        </p:nvGrpSpPr>
        <p:grpSpPr>
          <a:xfrm>
            <a:off x="3886068" y="2538562"/>
            <a:ext cx="1011247" cy="652736"/>
            <a:chOff x="1590805" y="5273462"/>
            <a:chExt cx="1252602" cy="964504"/>
          </a:xfrm>
          <a:solidFill>
            <a:srgbClr val="FFC000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F86671-3157-4098-B938-1EC75034B32D}"/>
                </a:ext>
              </a:extLst>
            </p:cNvPr>
            <p:cNvSpPr/>
            <p:nvPr/>
          </p:nvSpPr>
          <p:spPr bwMode="auto">
            <a:xfrm>
              <a:off x="1590805" y="5273462"/>
              <a:ext cx="1252602" cy="96450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GB" sz="1050" dirty="0">
                <a:solidFill>
                  <a:srgbClr val="333399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3" name="Content Placeholder 2">
              <a:extLst>
                <a:ext uri="{FF2B5EF4-FFF2-40B4-BE49-F238E27FC236}">
                  <a16:creationId xmlns:a16="http://schemas.microsoft.com/office/drawing/2014/main" id="{CD7E097C-9C00-434E-87BD-D6AABCAB8F5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632211" y="5565748"/>
              <a:ext cx="1169792" cy="37991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rmAutofit fontScale="92500" lnSpcReduction="20000"/>
            </a:bodyPr>
            <a:lstStyle>
              <a:lvl1pPr marL="342900" indent="-342900" algn="l" rtl="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•"/>
                <a:defRPr sz="2000">
                  <a:solidFill>
                    <a:schemeClr val="tx2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2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+mn-lt"/>
                </a:defRPr>
              </a:lvl9pPr>
            </a:lstStyle>
            <a:p>
              <a:pPr marL="0" indent="0" algn="ctr" defTabSz="685800">
                <a:buNone/>
              </a:pPr>
              <a:r>
                <a:rPr lang="en-GB" sz="1500" kern="0" dirty="0">
                  <a:solidFill>
                    <a:srgbClr val="333399"/>
                  </a:solidFill>
                </a:rPr>
                <a:t>Topic T1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Topics are Partitioned</a:t>
            </a:r>
          </a:p>
        </p:txBody>
      </p:sp>
      <p:sp>
        <p:nvSpPr>
          <p:cNvPr id="10803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792514" cy="4289042"/>
          </a:xfrm>
        </p:spPr>
        <p:txBody>
          <a:bodyPr>
            <a:normAutofit/>
          </a:bodyPr>
          <a:lstStyle/>
          <a:p>
            <a:r>
              <a:rPr lang="en-GB" dirty="0"/>
              <a:t>In Kafka, each topic is partitioned</a:t>
            </a:r>
          </a:p>
          <a:p>
            <a:pPr lvl="1"/>
            <a:r>
              <a:rPr lang="en-GB" dirty="0"/>
              <a:t>You specify the number of partitions when you create the topic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Records are ordered within each partition</a:t>
            </a:r>
          </a:p>
          <a:p>
            <a:pPr lvl="1"/>
            <a:r>
              <a:rPr lang="en-GB" dirty="0"/>
              <a:t>Writes to each partition are sequential</a:t>
            </a:r>
          </a:p>
          <a:p>
            <a:pPr lvl="2"/>
            <a:endParaRPr lang="en-GB" sz="600" dirty="0"/>
          </a:p>
          <a:p>
            <a:r>
              <a:rPr lang="en-GB" dirty="0"/>
              <a:t>Each record in a partition is assigned a sequential id </a:t>
            </a:r>
          </a:p>
          <a:p>
            <a:pPr lvl="1"/>
            <a:r>
              <a:rPr lang="en-GB" dirty="0"/>
              <a:t>This is called the </a:t>
            </a:r>
            <a:r>
              <a:rPr lang="en-GB" i="1" dirty="0"/>
              <a:t>offset</a:t>
            </a:r>
            <a:r>
              <a:rPr lang="en-GB" dirty="0"/>
              <a:t>, identifies each record in a partition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fld id="{10FB09AF-DDE4-4B80-AB9D-D0F2A04B2AE7}" type="slidenum">
              <a:rPr lang="en-GB"/>
              <a:pPr/>
              <a:t>4</a:t>
            </a:fld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730BEC-9D1E-4A8A-824F-C5BAA94319AD}"/>
              </a:ext>
            </a:extLst>
          </p:cNvPr>
          <p:cNvSpPr/>
          <p:nvPr/>
        </p:nvSpPr>
        <p:spPr bwMode="auto">
          <a:xfrm>
            <a:off x="2004506" y="1607856"/>
            <a:ext cx="5467084" cy="1638646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 b="1" dirty="0">
              <a:solidFill>
                <a:srgbClr val="333399"/>
              </a:solidFill>
              <a:latin typeface="Courier New" panose="020703090202050204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478EC6-7909-4084-8B11-EE7647378311}"/>
              </a:ext>
            </a:extLst>
          </p:cNvPr>
          <p:cNvSpPr/>
          <p:nvPr/>
        </p:nvSpPr>
        <p:spPr bwMode="auto">
          <a:xfrm>
            <a:off x="2936427" y="1728660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b="1" dirty="0"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1640B8-1BD6-4A1F-8C29-1500729CE0BA}"/>
              </a:ext>
            </a:extLst>
          </p:cNvPr>
          <p:cNvSpPr/>
          <p:nvPr/>
        </p:nvSpPr>
        <p:spPr bwMode="auto">
          <a:xfrm>
            <a:off x="3160198" y="1728660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b="1" dirty="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2914E2-4F80-4BA0-954F-7205851C6107}"/>
              </a:ext>
            </a:extLst>
          </p:cNvPr>
          <p:cNvSpPr/>
          <p:nvPr/>
        </p:nvSpPr>
        <p:spPr bwMode="auto">
          <a:xfrm>
            <a:off x="3388797" y="1728660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b="1" dirty="0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01587FE-28A2-4601-A207-70D964D7D2DB}"/>
              </a:ext>
            </a:extLst>
          </p:cNvPr>
          <p:cNvSpPr/>
          <p:nvPr/>
        </p:nvSpPr>
        <p:spPr bwMode="auto">
          <a:xfrm>
            <a:off x="3622227" y="1727050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b="1" dirty="0"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177805-F168-49C7-A60C-D0D3068A024D}"/>
              </a:ext>
            </a:extLst>
          </p:cNvPr>
          <p:cNvSpPr/>
          <p:nvPr/>
        </p:nvSpPr>
        <p:spPr bwMode="auto">
          <a:xfrm>
            <a:off x="3845998" y="1727050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b="1" dirty="0">
                <a:latin typeface="Courier New" panose="02070309020205020404" pitchFamily="49" charset="0"/>
              </a:rPr>
              <a:t>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A5C581E-B5C2-4742-944B-2C9650419D46}"/>
              </a:ext>
            </a:extLst>
          </p:cNvPr>
          <p:cNvSpPr/>
          <p:nvPr/>
        </p:nvSpPr>
        <p:spPr bwMode="auto">
          <a:xfrm>
            <a:off x="4074597" y="1727050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b="1" dirty="0"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C4F78A4-F7F5-455B-BDD5-AF3C15512EED}"/>
              </a:ext>
            </a:extLst>
          </p:cNvPr>
          <p:cNvSpPr/>
          <p:nvPr/>
        </p:nvSpPr>
        <p:spPr bwMode="auto">
          <a:xfrm>
            <a:off x="4309637" y="1727050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44550EE-95BD-4BAB-A2F2-96FC1303AE92}"/>
              </a:ext>
            </a:extLst>
          </p:cNvPr>
          <p:cNvSpPr/>
          <p:nvPr/>
        </p:nvSpPr>
        <p:spPr bwMode="auto">
          <a:xfrm>
            <a:off x="4533408" y="1727050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b="1" dirty="0"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94C4BD7-95A0-4B22-A582-740F09C3DE9F}"/>
              </a:ext>
            </a:extLst>
          </p:cNvPr>
          <p:cNvSpPr/>
          <p:nvPr/>
        </p:nvSpPr>
        <p:spPr bwMode="auto">
          <a:xfrm>
            <a:off x="4762008" y="1727050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b="1" dirty="0">
                <a:latin typeface="Courier New" panose="02070309020205020404" pitchFamily="49" charset="0"/>
              </a:rPr>
              <a:t>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E8D7CB-B9C3-4F23-A61B-BFA649FB5510}"/>
              </a:ext>
            </a:extLst>
          </p:cNvPr>
          <p:cNvSpPr/>
          <p:nvPr/>
        </p:nvSpPr>
        <p:spPr bwMode="auto">
          <a:xfrm>
            <a:off x="4993827" y="1723831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b="1" dirty="0">
                <a:latin typeface="Courier New" panose="02070309020205020404" pitchFamily="49" charset="0"/>
              </a:rPr>
              <a:t>9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EEAB243-E318-4C9F-822E-C3411089D174}"/>
              </a:ext>
            </a:extLst>
          </p:cNvPr>
          <p:cNvSpPr/>
          <p:nvPr/>
        </p:nvSpPr>
        <p:spPr bwMode="auto">
          <a:xfrm>
            <a:off x="5217598" y="1723831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b="1" dirty="0">
                <a:latin typeface="Courier New" panose="02070309020205020404" pitchFamily="49" charset="0"/>
              </a:rPr>
              <a:t>10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EB9EEA-BC2E-4DEF-9769-F7559BE01A46}"/>
              </a:ext>
            </a:extLst>
          </p:cNvPr>
          <p:cNvSpPr/>
          <p:nvPr/>
        </p:nvSpPr>
        <p:spPr bwMode="auto">
          <a:xfrm>
            <a:off x="5446197" y="1723831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ysDot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b="1" dirty="0">
                <a:latin typeface="Courier New" panose="02070309020205020404" pitchFamily="49" charset="0"/>
              </a:rPr>
              <a:t>11</a:t>
            </a:r>
          </a:p>
        </p:txBody>
      </p:sp>
      <p:sp>
        <p:nvSpPr>
          <p:cNvPr id="50" name="Rectangle 3">
            <a:extLst>
              <a:ext uri="{FF2B5EF4-FFF2-40B4-BE49-F238E27FC236}">
                <a16:creationId xmlns:a16="http://schemas.microsoft.com/office/drawing/2014/main" id="{79155D3C-082E-448C-AB2A-48A553D1F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5574" y="1753131"/>
            <a:ext cx="971818" cy="282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•"/>
              <a:defRPr sz="20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algn="r">
              <a:buNone/>
            </a:pPr>
            <a:r>
              <a:rPr lang="en-GB" sz="1050" b="1" kern="0" dirty="0"/>
              <a:t>Partition 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8B3885F-ACC2-49F9-8482-CE3DFE476BAA}"/>
              </a:ext>
            </a:extLst>
          </p:cNvPr>
          <p:cNvSpPr/>
          <p:nvPr/>
        </p:nvSpPr>
        <p:spPr bwMode="auto">
          <a:xfrm>
            <a:off x="2938035" y="2100540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b="1" dirty="0"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C253DB4-6AAB-44D1-BC48-CF00FC34DFE1}"/>
              </a:ext>
            </a:extLst>
          </p:cNvPr>
          <p:cNvSpPr/>
          <p:nvPr/>
        </p:nvSpPr>
        <p:spPr bwMode="auto">
          <a:xfrm>
            <a:off x="3161807" y="2100540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b="1" dirty="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0627780-21E7-49E6-923D-ABE78886BF69}"/>
              </a:ext>
            </a:extLst>
          </p:cNvPr>
          <p:cNvSpPr/>
          <p:nvPr/>
        </p:nvSpPr>
        <p:spPr bwMode="auto">
          <a:xfrm>
            <a:off x="3390406" y="2100540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b="1" dirty="0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15A81D3-125B-4C07-98D4-8014B50960AB}"/>
              </a:ext>
            </a:extLst>
          </p:cNvPr>
          <p:cNvSpPr/>
          <p:nvPr/>
        </p:nvSpPr>
        <p:spPr bwMode="auto">
          <a:xfrm>
            <a:off x="3623835" y="2098930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b="1" dirty="0"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3E74BB9-7161-440B-9464-176C11A92F5C}"/>
              </a:ext>
            </a:extLst>
          </p:cNvPr>
          <p:cNvSpPr/>
          <p:nvPr/>
        </p:nvSpPr>
        <p:spPr bwMode="auto">
          <a:xfrm>
            <a:off x="3847607" y="2098930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b="1" dirty="0">
                <a:latin typeface="Courier New" panose="02070309020205020404" pitchFamily="49" charset="0"/>
              </a:rPr>
              <a:t>4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F4DB3D7-0C3C-4D01-A251-8668D65E7978}"/>
              </a:ext>
            </a:extLst>
          </p:cNvPr>
          <p:cNvSpPr/>
          <p:nvPr/>
        </p:nvSpPr>
        <p:spPr bwMode="auto">
          <a:xfrm>
            <a:off x="4076206" y="2098930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ysDot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b="1" dirty="0"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72" name="Rectangle 3">
            <a:extLst>
              <a:ext uri="{FF2B5EF4-FFF2-40B4-BE49-F238E27FC236}">
                <a16:creationId xmlns:a16="http://schemas.microsoft.com/office/drawing/2014/main" id="{9D0832F0-4BAD-4841-9602-47568D17C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7183" y="2125011"/>
            <a:ext cx="971818" cy="282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•"/>
              <a:defRPr sz="20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algn="r">
              <a:buNone/>
            </a:pPr>
            <a:r>
              <a:rPr lang="en-GB" sz="1050" b="1" kern="0" dirty="0"/>
              <a:t>Partition 1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36FD462-34B5-4433-865F-6B5F3492969D}"/>
              </a:ext>
            </a:extLst>
          </p:cNvPr>
          <p:cNvSpPr/>
          <p:nvPr/>
        </p:nvSpPr>
        <p:spPr bwMode="auto">
          <a:xfrm>
            <a:off x="2939646" y="2465980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b="1" dirty="0"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F0CAAE1-0B5A-428F-A7AC-A4C04DCA0579}"/>
              </a:ext>
            </a:extLst>
          </p:cNvPr>
          <p:cNvSpPr/>
          <p:nvPr/>
        </p:nvSpPr>
        <p:spPr bwMode="auto">
          <a:xfrm>
            <a:off x="3163417" y="2465980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b="1" dirty="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964124C-ADC6-4419-98F7-838070040BDE}"/>
              </a:ext>
            </a:extLst>
          </p:cNvPr>
          <p:cNvSpPr/>
          <p:nvPr/>
        </p:nvSpPr>
        <p:spPr bwMode="auto">
          <a:xfrm>
            <a:off x="3392016" y="2465980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b="1" dirty="0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ECCA99E-6CF4-410F-AAF5-BFCC5EE4938A}"/>
              </a:ext>
            </a:extLst>
          </p:cNvPr>
          <p:cNvSpPr/>
          <p:nvPr/>
        </p:nvSpPr>
        <p:spPr bwMode="auto">
          <a:xfrm>
            <a:off x="3625446" y="2464370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b="1" dirty="0"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8894561-C116-4645-A2DA-AF8A1FF92904}"/>
              </a:ext>
            </a:extLst>
          </p:cNvPr>
          <p:cNvSpPr/>
          <p:nvPr/>
        </p:nvSpPr>
        <p:spPr bwMode="auto">
          <a:xfrm>
            <a:off x="3849217" y="2464370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b="1" dirty="0">
                <a:latin typeface="Courier New" panose="02070309020205020404" pitchFamily="49" charset="0"/>
              </a:rPr>
              <a:t>4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8C8036A-7229-42DD-AE28-8239A1166E2B}"/>
              </a:ext>
            </a:extLst>
          </p:cNvPr>
          <p:cNvSpPr/>
          <p:nvPr/>
        </p:nvSpPr>
        <p:spPr bwMode="auto">
          <a:xfrm>
            <a:off x="4077816" y="2464370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b="1" dirty="0"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18BC4D1-1E61-4E0B-9A6E-6931E7AD8B27}"/>
              </a:ext>
            </a:extLst>
          </p:cNvPr>
          <p:cNvSpPr/>
          <p:nvPr/>
        </p:nvSpPr>
        <p:spPr bwMode="auto">
          <a:xfrm>
            <a:off x="4312856" y="2464370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6F40BFB-E836-4B09-A93F-B6B124DC12AD}"/>
              </a:ext>
            </a:extLst>
          </p:cNvPr>
          <p:cNvSpPr/>
          <p:nvPr/>
        </p:nvSpPr>
        <p:spPr bwMode="auto">
          <a:xfrm>
            <a:off x="4536627" y="2464370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b="1" dirty="0"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60F64AE-6948-4480-BB8D-EAC943F5F3B1}"/>
              </a:ext>
            </a:extLst>
          </p:cNvPr>
          <p:cNvSpPr/>
          <p:nvPr/>
        </p:nvSpPr>
        <p:spPr bwMode="auto">
          <a:xfrm>
            <a:off x="4765227" y="2464370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b="1" dirty="0">
                <a:latin typeface="Courier New" panose="02070309020205020404" pitchFamily="49" charset="0"/>
              </a:rPr>
              <a:t>8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9A01F45-72B0-4EA0-9589-537C03EB907E}"/>
              </a:ext>
            </a:extLst>
          </p:cNvPr>
          <p:cNvSpPr/>
          <p:nvPr/>
        </p:nvSpPr>
        <p:spPr bwMode="auto">
          <a:xfrm>
            <a:off x="4997046" y="2461151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ysDot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b="1" dirty="0">
                <a:latin typeface="Courier New" panose="02070309020205020404" pitchFamily="49" charset="0"/>
              </a:rPr>
              <a:t>9</a:t>
            </a:r>
          </a:p>
        </p:txBody>
      </p:sp>
      <p:sp>
        <p:nvSpPr>
          <p:cNvPr id="98" name="Rectangle 3">
            <a:extLst>
              <a:ext uri="{FF2B5EF4-FFF2-40B4-BE49-F238E27FC236}">
                <a16:creationId xmlns:a16="http://schemas.microsoft.com/office/drawing/2014/main" id="{0EA8F1C1-D240-429F-8FE4-E902984E1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8793" y="2490451"/>
            <a:ext cx="971818" cy="282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•"/>
              <a:defRPr sz="20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algn="r">
              <a:buNone/>
            </a:pPr>
            <a:r>
              <a:rPr lang="en-GB" sz="1050" b="1" kern="0" dirty="0"/>
              <a:t>Partition 2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9A2F4E2-D0E0-4934-B15C-DF6522FFAFB7}"/>
              </a:ext>
            </a:extLst>
          </p:cNvPr>
          <p:cNvSpPr/>
          <p:nvPr/>
        </p:nvSpPr>
        <p:spPr bwMode="auto">
          <a:xfrm>
            <a:off x="2938686" y="2833852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b="1" dirty="0"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38353EA-616B-49ED-B0B6-22C6B63D334B}"/>
              </a:ext>
            </a:extLst>
          </p:cNvPr>
          <p:cNvSpPr/>
          <p:nvPr/>
        </p:nvSpPr>
        <p:spPr bwMode="auto">
          <a:xfrm>
            <a:off x="3162457" y="2833852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b="1" dirty="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8B00038-8156-47CF-A416-44F612A4CCE7}"/>
              </a:ext>
            </a:extLst>
          </p:cNvPr>
          <p:cNvSpPr/>
          <p:nvPr/>
        </p:nvSpPr>
        <p:spPr bwMode="auto">
          <a:xfrm>
            <a:off x="3391056" y="2833852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b="1" dirty="0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A0638E0-63CD-4783-A320-B96189F20055}"/>
              </a:ext>
            </a:extLst>
          </p:cNvPr>
          <p:cNvSpPr/>
          <p:nvPr/>
        </p:nvSpPr>
        <p:spPr bwMode="auto">
          <a:xfrm>
            <a:off x="3624486" y="2832242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b="1" dirty="0"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3649F6B-D5DB-44BB-BA8E-E92315494E90}"/>
              </a:ext>
            </a:extLst>
          </p:cNvPr>
          <p:cNvSpPr/>
          <p:nvPr/>
        </p:nvSpPr>
        <p:spPr bwMode="auto">
          <a:xfrm>
            <a:off x="3848257" y="2832242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b="1" dirty="0">
                <a:latin typeface="Courier New" panose="02070309020205020404" pitchFamily="49" charset="0"/>
              </a:rPr>
              <a:t>4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6809295-276D-4711-846D-9AF446D51490}"/>
              </a:ext>
            </a:extLst>
          </p:cNvPr>
          <p:cNvSpPr/>
          <p:nvPr/>
        </p:nvSpPr>
        <p:spPr bwMode="auto">
          <a:xfrm>
            <a:off x="4076856" y="2832242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b="1" dirty="0"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6139FA6-C605-451E-8F22-9F9970E36020}"/>
              </a:ext>
            </a:extLst>
          </p:cNvPr>
          <p:cNvSpPr/>
          <p:nvPr/>
        </p:nvSpPr>
        <p:spPr bwMode="auto">
          <a:xfrm>
            <a:off x="4311896" y="2832242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EE54D98F-68D1-40A5-8B28-146C63EE0431}"/>
              </a:ext>
            </a:extLst>
          </p:cNvPr>
          <p:cNvSpPr/>
          <p:nvPr/>
        </p:nvSpPr>
        <p:spPr bwMode="auto">
          <a:xfrm>
            <a:off x="4535667" y="2832242"/>
            <a:ext cx="230521" cy="276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ysDot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600" b="1" dirty="0"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122" name="Rectangle 3">
            <a:extLst>
              <a:ext uri="{FF2B5EF4-FFF2-40B4-BE49-F238E27FC236}">
                <a16:creationId xmlns:a16="http://schemas.microsoft.com/office/drawing/2014/main" id="{600DC31D-1E56-46EB-A8FA-F7F7E60DB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7833" y="2858323"/>
            <a:ext cx="971818" cy="282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•"/>
              <a:defRPr sz="20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algn="r">
              <a:buNone/>
            </a:pPr>
            <a:r>
              <a:rPr lang="en-GB" sz="1050" b="1" kern="0" dirty="0"/>
              <a:t>Partition 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Partitioning Works</a:t>
            </a:r>
          </a:p>
        </p:txBody>
      </p:sp>
      <p:sp>
        <p:nvSpPr>
          <p:cNvPr id="1082371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865992" cy="405522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When a producer sends a record, the record is a key/value pair</a:t>
            </a:r>
          </a:p>
          <a:p>
            <a:pPr lvl="1"/>
            <a:r>
              <a:rPr lang="en-GB" dirty="0"/>
              <a:t>The key (optional) is a partition specifier</a:t>
            </a:r>
          </a:p>
          <a:p>
            <a:pPr lvl="1"/>
            <a:r>
              <a:rPr lang="en-GB" dirty="0"/>
              <a:t>The value is the actual record data</a:t>
            </a:r>
          </a:p>
          <a:p>
            <a:pPr marL="342900" lvl="1" indent="0">
              <a:buNone/>
            </a:pPr>
            <a:endParaRPr lang="en-GB" dirty="0"/>
          </a:p>
          <a:p>
            <a:r>
              <a:rPr lang="en-GB" dirty="0"/>
              <a:t>If Kafka receives a record that </a:t>
            </a:r>
            <a:r>
              <a:rPr lang="en-GB" u="sng" dirty="0"/>
              <a:t>doesn't</a:t>
            </a:r>
            <a:r>
              <a:rPr lang="en-GB" dirty="0"/>
              <a:t> have a key:</a:t>
            </a:r>
          </a:p>
          <a:p>
            <a:pPr lvl="1"/>
            <a:r>
              <a:rPr lang="en-GB" dirty="0"/>
              <a:t>Kafka use a round-robin partition strategy</a:t>
            </a:r>
          </a:p>
          <a:p>
            <a:pPr lvl="1"/>
            <a:endParaRPr lang="en-GB" dirty="0"/>
          </a:p>
          <a:p>
            <a:r>
              <a:rPr lang="en-GB" dirty="0"/>
              <a:t>If Kafka receives a record that </a:t>
            </a:r>
            <a:r>
              <a:rPr lang="en-GB" u="sng" dirty="0"/>
              <a:t>does</a:t>
            </a:r>
            <a:r>
              <a:rPr lang="en-GB" dirty="0"/>
              <a:t> have a key:</a:t>
            </a:r>
          </a:p>
          <a:p>
            <a:pPr lvl="1"/>
            <a:r>
              <a:rPr lang="en-GB" dirty="0"/>
              <a:t>Kafka uses a default partitioner to choose the partition…</a:t>
            </a:r>
          </a:p>
          <a:p>
            <a:pPr lvl="1"/>
            <a:r>
              <a:rPr lang="en-GB" dirty="0"/>
              <a:t>The default partitioner hashes the key…</a:t>
            </a:r>
          </a:p>
          <a:p>
            <a:pPr lvl="1"/>
            <a:r>
              <a:rPr lang="en-GB" dirty="0"/>
              <a:t>Kafka uses the hash to determine the partition</a:t>
            </a:r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fld id="{C4845A8C-07C9-41EC-911C-A930130B9B2B}" type="slidenum">
              <a:rPr lang="en-GB"/>
              <a:pPr/>
              <a:t>5</a:t>
            </a:fld>
            <a:endParaRPr lang="en-GB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82484" name="Ink 1082483">
                <a:extLst>
                  <a:ext uri="{FF2B5EF4-FFF2-40B4-BE49-F238E27FC236}">
                    <a16:creationId xmlns:a16="http://schemas.microsoft.com/office/drawing/2014/main" id="{9347065E-768A-4B9C-BF1F-76C35A3FFDD4}"/>
                  </a:ext>
                </a:extLst>
              </p14:cNvPr>
              <p14:cNvContentPartPr/>
              <p14:nvPr/>
            </p14:nvContentPartPr>
            <p14:xfrm>
              <a:off x="5772071" y="4080981"/>
              <a:ext cx="8640" cy="2970"/>
            </p14:xfrm>
          </p:contentPart>
        </mc:Choice>
        <mc:Fallback>
          <p:pic>
            <p:nvPicPr>
              <p:cNvPr id="1082484" name="Ink 1082483">
                <a:extLst>
                  <a:ext uri="{FF2B5EF4-FFF2-40B4-BE49-F238E27FC236}">
                    <a16:creationId xmlns:a16="http://schemas.microsoft.com/office/drawing/2014/main" id="{9347065E-768A-4B9C-BF1F-76C35A3FFDD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63071" y="4072731"/>
                <a:ext cx="26280" cy="191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 Custom Partitioner</a:t>
            </a:r>
          </a:p>
        </p:txBody>
      </p:sp>
      <p:sp>
        <p:nvSpPr>
          <p:cNvPr id="1082371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829253" cy="4226675"/>
          </a:xfrm>
        </p:spPr>
        <p:txBody>
          <a:bodyPr>
            <a:normAutofit/>
          </a:bodyPr>
          <a:lstStyle/>
          <a:p>
            <a:r>
              <a:rPr lang="en-GB" dirty="0"/>
              <a:t>You can also define a custom partitioner</a:t>
            </a:r>
          </a:p>
          <a:p>
            <a:pPr lvl="1"/>
            <a:r>
              <a:rPr lang="en-GB" dirty="0"/>
              <a:t>A custom partitioner performs semantic processing on a key</a:t>
            </a:r>
          </a:p>
          <a:p>
            <a:pPr lvl="1"/>
            <a:r>
              <a:rPr lang="en-GB" dirty="0"/>
              <a:t>E.g. if a key is a country, we can map it to a partition per continent</a:t>
            </a:r>
          </a:p>
          <a:p>
            <a:pPr lvl="1"/>
            <a:endParaRPr lang="en-GB" dirty="0"/>
          </a:p>
          <a:p>
            <a:r>
              <a:rPr lang="en-GB" dirty="0"/>
              <a:t>You can implement a custom partitioner as a Java class </a:t>
            </a:r>
          </a:p>
          <a:p>
            <a:pPr lvl="1"/>
            <a:r>
              <a:rPr lang="en-GB" dirty="0"/>
              <a:t>Kafka will pass records to the custom partitioner</a:t>
            </a:r>
          </a:p>
          <a:p>
            <a:pPr lvl="1"/>
            <a:r>
              <a:rPr lang="en-GB" dirty="0"/>
              <a:t>The custom partitioner has access to a record's key/value</a:t>
            </a:r>
          </a:p>
          <a:p>
            <a:pPr lvl="1"/>
            <a:r>
              <a:rPr lang="en-GB" dirty="0"/>
              <a:t>The custom partitioner decides the partition for the record</a:t>
            </a:r>
          </a:p>
          <a:p>
            <a:pPr lvl="1"/>
            <a:endParaRPr lang="en-GB" dirty="0"/>
          </a:p>
          <a:p>
            <a:r>
              <a:rPr lang="en-GB" dirty="0"/>
              <a:t>We'll show how to do all this later </a:t>
            </a:r>
          </a:p>
          <a:p>
            <a:pPr lvl="1"/>
            <a:endParaRPr lang="en-GB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fld id="{C4845A8C-07C9-41EC-911C-A930130B9B2B}" type="slidenum">
              <a:rPr lang="en-GB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117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4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Partitioning Strategies</a:t>
            </a:r>
          </a:p>
        </p:txBody>
      </p:sp>
      <p:sp>
        <p:nvSpPr>
          <p:cNvPr id="1084420" name="Rectangle 4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4289042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Each partition is consumed by a designated consumer</a:t>
            </a:r>
          </a:p>
          <a:p>
            <a:pPr lvl="1"/>
            <a:r>
              <a:rPr lang="en-GB" dirty="0"/>
              <a:t>We'll describe how this works shortly</a:t>
            </a:r>
          </a:p>
          <a:p>
            <a:pPr lvl="1"/>
            <a:endParaRPr lang="en-GB" dirty="0"/>
          </a:p>
          <a:p>
            <a:r>
              <a:rPr lang="en-GB" dirty="0"/>
              <a:t>Random partitioning is recommended</a:t>
            </a:r>
          </a:p>
          <a:p>
            <a:pPr lvl="1"/>
            <a:r>
              <a:rPr lang="en-GB" dirty="0"/>
              <a:t>When the producer sends a record, specify a random key</a:t>
            </a:r>
          </a:p>
          <a:p>
            <a:pPr lvl="1"/>
            <a:r>
              <a:rPr lang="en-GB" dirty="0"/>
              <a:t>So records will be evenly distributed across partitions</a:t>
            </a:r>
          </a:p>
          <a:p>
            <a:pPr lvl="1"/>
            <a:r>
              <a:rPr lang="en-GB" dirty="0"/>
              <a:t>So consumers will have an even distribution of work to do</a:t>
            </a:r>
          </a:p>
          <a:p>
            <a:pPr lvl="1"/>
            <a:endParaRPr lang="en-GB" dirty="0"/>
          </a:p>
          <a:p>
            <a:r>
              <a:rPr lang="en-GB" dirty="0"/>
              <a:t>Aggregated partitioning is another possibility</a:t>
            </a:r>
          </a:p>
          <a:p>
            <a:pPr lvl="1"/>
            <a:r>
              <a:rPr lang="en-GB" dirty="0"/>
              <a:t>Scenario: In an online retailer app, each customer has an ID</a:t>
            </a:r>
          </a:p>
          <a:p>
            <a:pPr lvl="1"/>
            <a:r>
              <a:rPr lang="en-GB" dirty="0"/>
              <a:t>The producer can use the customer ID as a record key</a:t>
            </a:r>
          </a:p>
          <a:p>
            <a:pPr lvl="1"/>
            <a:r>
              <a:rPr lang="en-GB" dirty="0"/>
              <a:t>All records for the same customer will go in the same partition, and will therefore be processed by the same consumer</a:t>
            </a:r>
          </a:p>
          <a:p>
            <a:pPr lvl="1"/>
            <a:r>
              <a:rPr lang="en-GB" dirty="0"/>
              <a:t>This enables the consumer to aggregate data per customer</a:t>
            </a:r>
          </a:p>
        </p:txBody>
      </p:sp>
      <p:sp>
        <p:nvSpPr>
          <p:cNvPr id="39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fld id="{5013B21E-59B4-4B84-9D91-09790292DA53}" type="slidenum">
              <a:rPr lang="en-GB"/>
              <a:pPr/>
              <a:t>7</a:t>
            </a:fld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2. Partitions and Replication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Overview</a:t>
            </a:r>
          </a:p>
          <a:p>
            <a:pPr eaLnBrk="1" hangingPunct="1"/>
            <a:r>
              <a:rPr lang="en-GB" dirty="0">
                <a:sym typeface="Wingdings" pitchFamily="2" charset="2"/>
              </a:rPr>
              <a:t>Leader vs. follower brokers</a:t>
            </a:r>
          </a:p>
          <a:p>
            <a:pPr eaLnBrk="1" hangingPunct="1"/>
            <a:r>
              <a:rPr lang="en-GB" dirty="0">
                <a:sym typeface="Wingdings" pitchFamily="2" charset="2"/>
              </a:rPr>
              <a:t>Additional technical info</a:t>
            </a:r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BD09B6B0-4F04-4360-BFDD-B5055C1DF53F}" type="slidenum">
              <a:rPr lang="en-GB" smtClean="0"/>
              <a:pPr/>
              <a:t>8</a:t>
            </a:fld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Overview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GB" altLang="en-US" dirty="0"/>
              <a:t>Replication is a critical ingredient in production systems</a:t>
            </a:r>
          </a:p>
          <a:p>
            <a:pPr lvl="1" eaLnBrk="1" hangingPunct="1"/>
            <a:r>
              <a:rPr lang="en-GB" altLang="en-US" dirty="0"/>
              <a:t>Data must be replicated, to avoid a single point of failure</a:t>
            </a:r>
          </a:p>
          <a:p>
            <a:pPr lvl="1" eaLnBrk="1" hangingPunct="1"/>
            <a:endParaRPr lang="en-GB" altLang="en-US" dirty="0"/>
          </a:p>
          <a:p>
            <a:pPr eaLnBrk="1" hangingPunct="1"/>
            <a:r>
              <a:rPr lang="en-GB" altLang="en-US" dirty="0"/>
              <a:t>In Kafka, replication works at the partition level</a:t>
            </a:r>
          </a:p>
          <a:p>
            <a:pPr lvl="1" eaLnBrk="1" hangingPunct="1"/>
            <a:r>
              <a:rPr lang="en-GB" altLang="en-US" dirty="0"/>
              <a:t>The default replication factor is 3</a:t>
            </a:r>
          </a:p>
          <a:p>
            <a:pPr lvl="1" eaLnBrk="1" hangingPunct="1"/>
            <a:r>
              <a:rPr lang="en-GB" altLang="en-US" dirty="0"/>
              <a:t>i.e. each partition is stored on 3 separate brokers </a:t>
            </a:r>
          </a:p>
          <a:p>
            <a:pPr lvl="1" eaLnBrk="1" hangingPunct="1"/>
            <a:endParaRPr lang="en-GB" altLang="en-US" dirty="0"/>
          </a:p>
          <a:p>
            <a:pPr lvl="1" eaLnBrk="1" hangingPunct="1"/>
            <a:endParaRPr lang="en-GB" altLang="en-US" dirty="0"/>
          </a:p>
        </p:txBody>
      </p:sp>
      <p:sp>
        <p:nvSpPr>
          <p:cNvPr id="11267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1800">
                <a:solidFill>
                  <a:schemeClr val="tx2"/>
                </a:solidFill>
                <a:latin typeface="Tahoma" pitchFamily="34" charset="0"/>
              </a:defRPr>
            </a:lvl1pPr>
            <a:lvl2pPr marL="557213" indent="-214313" eaLnBrk="0" hangingPunct="0">
              <a:spcBef>
                <a:spcPct val="20000"/>
              </a:spcBef>
              <a:buClr>
                <a:schemeClr val="hlink"/>
              </a:buClr>
              <a:buSzPct val="80000"/>
              <a:buChar char="•"/>
              <a:defRPr sz="1500">
                <a:solidFill>
                  <a:schemeClr val="tx2"/>
                </a:solidFill>
                <a:latin typeface="Tahoma" pitchFamily="34" charset="0"/>
              </a:defRPr>
            </a:lvl2pPr>
            <a:lvl3pPr marL="857250" indent="-17145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200">
                <a:solidFill>
                  <a:schemeClr val="tx2"/>
                </a:solidFill>
                <a:latin typeface="Tahoma" pitchFamily="34" charset="0"/>
              </a:defRPr>
            </a:lvl3pPr>
            <a:lvl4pPr marL="1200150" indent="-17145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500">
                <a:solidFill>
                  <a:schemeClr val="tx2"/>
                </a:solidFill>
                <a:latin typeface="Tahoma" pitchFamily="34" charset="0"/>
              </a:defRPr>
            </a:lvl4pPr>
            <a:lvl5pPr marL="1543050" indent="-17145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500">
                <a:solidFill>
                  <a:schemeClr val="tx2"/>
                </a:solidFill>
                <a:latin typeface="Tahoma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500">
                <a:solidFill>
                  <a:schemeClr val="tx2"/>
                </a:solidFill>
                <a:latin typeface="Tahoma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500">
                <a:solidFill>
                  <a:schemeClr val="tx2"/>
                </a:solidFill>
                <a:latin typeface="Tahoma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500">
                <a:solidFill>
                  <a:schemeClr val="tx2"/>
                </a:solidFill>
                <a:latin typeface="Tahoma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5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B0E8D3F-C143-4F6A-B3F9-370CA7EFC017}" type="slidenum">
              <a:rPr lang="en-GB" altLang="en-US" sz="900">
                <a:cs typeface="Arial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GB" altLang="en-US" sz="9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888018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10651</TotalTime>
  <Words>2100</Words>
  <Application>Microsoft Office PowerPoint</Application>
  <PresentationFormat>On-screen Show (16:9)</PresentationFormat>
  <Paragraphs>550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Courier New</vt:lpstr>
      <vt:lpstr>Tahoma</vt:lpstr>
      <vt:lpstr>Univers</vt:lpstr>
      <vt:lpstr>Wingdings</vt:lpstr>
      <vt:lpstr>Standard_LiveLessons_2017</vt:lpstr>
      <vt:lpstr>PowerPoint Presentation</vt:lpstr>
      <vt:lpstr>1. Topics and Partitions</vt:lpstr>
      <vt:lpstr>Recap of Topics </vt:lpstr>
      <vt:lpstr>Topics are Partitioned</vt:lpstr>
      <vt:lpstr>How Partitioning Works</vt:lpstr>
      <vt:lpstr>Defining a Custom Partitioner</vt:lpstr>
      <vt:lpstr>Partitioning Strategies</vt:lpstr>
      <vt:lpstr>2. Partitions and Replication</vt:lpstr>
      <vt:lpstr>Overview</vt:lpstr>
      <vt:lpstr>Leader vs. Follower Brokers</vt:lpstr>
      <vt:lpstr>Additional Technical Info</vt:lpstr>
      <vt:lpstr>3. Consumers</vt:lpstr>
      <vt:lpstr>Recap of Consumers</vt:lpstr>
      <vt:lpstr>Consumer Groups</vt:lpstr>
      <vt:lpstr>Consumers and Partitions (1 of 3)</vt:lpstr>
      <vt:lpstr>Consumers and Partitions (2 of 3)</vt:lpstr>
      <vt:lpstr>Consumers and Partitions (3 of 3)</vt:lpstr>
      <vt:lpstr>Best Practices</vt:lpstr>
      <vt:lpstr>4. Kafka Commands</vt:lpstr>
      <vt:lpstr>Overview</vt:lpstr>
      <vt:lpstr>Creating a Topic (1 of 2)</vt:lpstr>
      <vt:lpstr>Creating a Topic (2 of 2)</vt:lpstr>
      <vt:lpstr>Describing Topics</vt:lpstr>
      <vt:lpstr>Deleting a Topic</vt:lpstr>
      <vt:lpstr>Publishing Records to a Topic (1 of 2)</vt:lpstr>
      <vt:lpstr>Publishing Records to a Topic (2 of 2)</vt:lpstr>
      <vt:lpstr>Consuming Records from a Topic (1 of 2)</vt:lpstr>
      <vt:lpstr>Consuming Records from a Topic (2 of 2)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207</cp:revision>
  <dcterms:created xsi:type="dcterms:W3CDTF">2015-09-28T19:52:00Z</dcterms:created>
  <dcterms:modified xsi:type="dcterms:W3CDTF">2023-02-08T11:53:56Z</dcterms:modified>
</cp:coreProperties>
</file>