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135F2-3143-441C-A24C-FBE2890F802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22DCA0-F0F8-4D9C-9354-3D1C3B4933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DevOps is a set of practices that automates the processes between software development and IT teams, in order that they can build, test, and release software faster and more reliably. </a:t>
          </a:r>
          <a:endParaRPr lang="en-US"/>
        </a:p>
      </dgm:t>
    </dgm:pt>
    <dgm:pt modelId="{F4C480D2-B6C0-4BA7-AC20-27A20EB87BC6}" type="parTrans" cxnId="{9550282A-2C2D-4682-9758-26C1E6531AFF}">
      <dgm:prSet/>
      <dgm:spPr/>
      <dgm:t>
        <a:bodyPr/>
        <a:lstStyle/>
        <a:p>
          <a:endParaRPr lang="en-US"/>
        </a:p>
      </dgm:t>
    </dgm:pt>
    <dgm:pt modelId="{FFB34122-98CB-40D3-B1C5-82DA08FE5C05}" type="sibTrans" cxnId="{9550282A-2C2D-4682-9758-26C1E6531AFF}">
      <dgm:prSet/>
      <dgm:spPr/>
      <dgm:t>
        <a:bodyPr/>
        <a:lstStyle/>
        <a:p>
          <a:endParaRPr lang="en-US"/>
        </a:p>
      </dgm:t>
    </dgm:pt>
    <dgm:pt modelId="{376C2D96-F3F6-4F2F-B68A-7FCC4FF9CF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DevOps is a culture, a movement, a philosophy.</a:t>
          </a:r>
          <a:endParaRPr lang="en-US"/>
        </a:p>
      </dgm:t>
    </dgm:pt>
    <dgm:pt modelId="{AEEC36E5-B21E-40BA-A91F-F6D2D5D597EB}" type="parTrans" cxnId="{543ACDFF-3B4A-43AB-BBEB-45F891C5E7EB}">
      <dgm:prSet/>
      <dgm:spPr/>
      <dgm:t>
        <a:bodyPr/>
        <a:lstStyle/>
        <a:p>
          <a:endParaRPr lang="en-US"/>
        </a:p>
      </dgm:t>
    </dgm:pt>
    <dgm:pt modelId="{399CB450-A4F4-4272-B429-D62A8B34E146}" type="sibTrans" cxnId="{543ACDFF-3B4A-43AB-BBEB-45F891C5E7EB}">
      <dgm:prSet/>
      <dgm:spPr/>
      <dgm:t>
        <a:bodyPr/>
        <a:lstStyle/>
        <a:p>
          <a:endParaRPr lang="en-US"/>
        </a:p>
      </dgm:t>
    </dgm:pt>
    <dgm:pt modelId="{1632C3B8-C5AC-4161-954A-2F9D7CCE08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Infrastructure as code allowed us to perform 10x more builds without adding a single person to our team</a:t>
          </a:r>
          <a:endParaRPr lang="en-US"/>
        </a:p>
      </dgm:t>
    </dgm:pt>
    <dgm:pt modelId="{24F6F722-07CD-416C-8B71-7B212726B562}" type="parTrans" cxnId="{0B54AF6B-F2F1-4499-9512-485DCA4754A3}">
      <dgm:prSet/>
      <dgm:spPr/>
      <dgm:t>
        <a:bodyPr/>
        <a:lstStyle/>
        <a:p>
          <a:endParaRPr lang="en-US"/>
        </a:p>
      </dgm:t>
    </dgm:pt>
    <dgm:pt modelId="{DEB6CA47-9CF5-4E99-A811-84B5778A0D3F}" type="sibTrans" cxnId="{0B54AF6B-F2F1-4499-9512-485DCA4754A3}">
      <dgm:prSet/>
      <dgm:spPr/>
      <dgm:t>
        <a:bodyPr/>
        <a:lstStyle/>
        <a:p>
          <a:endParaRPr lang="en-US"/>
        </a:p>
      </dgm:t>
    </dgm:pt>
    <dgm:pt modelId="{1D8209B3-A044-4252-8104-01CE0A4B6B22}" type="pres">
      <dgm:prSet presAssocID="{D04135F2-3143-441C-A24C-FBE2890F8024}" presName="root" presStyleCnt="0">
        <dgm:presLayoutVars>
          <dgm:dir/>
          <dgm:resizeHandles val="exact"/>
        </dgm:presLayoutVars>
      </dgm:prSet>
      <dgm:spPr/>
    </dgm:pt>
    <dgm:pt modelId="{320F74B2-4A7D-4B72-ADFC-AA65F3FD7C2B}" type="pres">
      <dgm:prSet presAssocID="{CF22DCA0-F0F8-4D9C-9354-3D1C3B493317}" presName="compNode" presStyleCnt="0"/>
      <dgm:spPr/>
    </dgm:pt>
    <dgm:pt modelId="{D6753EB1-0FBF-4271-8529-DDC9261689DA}" type="pres">
      <dgm:prSet presAssocID="{CF22DCA0-F0F8-4D9C-9354-3D1C3B493317}" presName="bgRect" presStyleLbl="bgShp" presStyleIdx="0" presStyleCnt="3"/>
      <dgm:spPr/>
    </dgm:pt>
    <dgm:pt modelId="{F773D224-0ACD-4892-AD16-CDFA9821E895}" type="pres">
      <dgm:prSet presAssocID="{CF22DCA0-F0F8-4D9C-9354-3D1C3B4933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097ED62-D54E-40B3-A9F9-DA99D33A66C3}" type="pres">
      <dgm:prSet presAssocID="{CF22DCA0-F0F8-4D9C-9354-3D1C3B493317}" presName="spaceRect" presStyleCnt="0"/>
      <dgm:spPr/>
    </dgm:pt>
    <dgm:pt modelId="{E5809312-6D48-4232-B548-EB04DACD673E}" type="pres">
      <dgm:prSet presAssocID="{CF22DCA0-F0F8-4D9C-9354-3D1C3B493317}" presName="parTx" presStyleLbl="revTx" presStyleIdx="0" presStyleCnt="3">
        <dgm:presLayoutVars>
          <dgm:chMax val="0"/>
          <dgm:chPref val="0"/>
        </dgm:presLayoutVars>
      </dgm:prSet>
      <dgm:spPr/>
    </dgm:pt>
    <dgm:pt modelId="{6F077715-C726-4435-A203-AB5443EEB3C5}" type="pres">
      <dgm:prSet presAssocID="{FFB34122-98CB-40D3-B1C5-82DA08FE5C05}" presName="sibTrans" presStyleCnt="0"/>
      <dgm:spPr/>
    </dgm:pt>
    <dgm:pt modelId="{DE33131E-69FA-4882-AE5F-E6F6A03A7A2A}" type="pres">
      <dgm:prSet presAssocID="{376C2D96-F3F6-4F2F-B68A-7FCC4FF9CFF5}" presName="compNode" presStyleCnt="0"/>
      <dgm:spPr/>
    </dgm:pt>
    <dgm:pt modelId="{57ED5A78-EDFC-402A-9396-635C6D4D3E62}" type="pres">
      <dgm:prSet presAssocID="{376C2D96-F3F6-4F2F-B68A-7FCC4FF9CFF5}" presName="bgRect" presStyleLbl="bgShp" presStyleIdx="1" presStyleCnt="3"/>
      <dgm:spPr/>
    </dgm:pt>
    <dgm:pt modelId="{4BEB60B6-5C15-4418-902B-92EEBB5C9816}" type="pres">
      <dgm:prSet presAssocID="{376C2D96-F3F6-4F2F-B68A-7FCC4FF9CF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FB41E94-C028-49D8-B8AC-1A4AD64371D3}" type="pres">
      <dgm:prSet presAssocID="{376C2D96-F3F6-4F2F-B68A-7FCC4FF9CFF5}" presName="spaceRect" presStyleCnt="0"/>
      <dgm:spPr/>
    </dgm:pt>
    <dgm:pt modelId="{A8970829-C763-4EFC-B9FA-B257189CBDFB}" type="pres">
      <dgm:prSet presAssocID="{376C2D96-F3F6-4F2F-B68A-7FCC4FF9CFF5}" presName="parTx" presStyleLbl="revTx" presStyleIdx="1" presStyleCnt="3">
        <dgm:presLayoutVars>
          <dgm:chMax val="0"/>
          <dgm:chPref val="0"/>
        </dgm:presLayoutVars>
      </dgm:prSet>
      <dgm:spPr/>
    </dgm:pt>
    <dgm:pt modelId="{FFF9C2EA-0C2C-496F-8135-152F8995E478}" type="pres">
      <dgm:prSet presAssocID="{399CB450-A4F4-4272-B429-D62A8B34E146}" presName="sibTrans" presStyleCnt="0"/>
      <dgm:spPr/>
    </dgm:pt>
    <dgm:pt modelId="{D4DCEF54-DCB3-4C5D-B003-2572117B0C67}" type="pres">
      <dgm:prSet presAssocID="{1632C3B8-C5AC-4161-954A-2F9D7CCE0821}" presName="compNode" presStyleCnt="0"/>
      <dgm:spPr/>
    </dgm:pt>
    <dgm:pt modelId="{72EDC421-A525-44F2-A6F9-22CC44064B87}" type="pres">
      <dgm:prSet presAssocID="{1632C3B8-C5AC-4161-954A-2F9D7CCE0821}" presName="bgRect" presStyleLbl="bgShp" presStyleIdx="2" presStyleCnt="3"/>
      <dgm:spPr/>
    </dgm:pt>
    <dgm:pt modelId="{93736C13-48FA-4041-B9B4-39B423D0BA87}" type="pres">
      <dgm:prSet presAssocID="{1632C3B8-C5AC-4161-954A-2F9D7CCE08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41A618F-89E6-43BA-9B57-98DD34F48F2A}" type="pres">
      <dgm:prSet presAssocID="{1632C3B8-C5AC-4161-954A-2F9D7CCE0821}" presName="spaceRect" presStyleCnt="0"/>
      <dgm:spPr/>
    </dgm:pt>
    <dgm:pt modelId="{F9AD76C8-0C80-49E9-9950-D34D21861460}" type="pres">
      <dgm:prSet presAssocID="{1632C3B8-C5AC-4161-954A-2F9D7CCE08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11F1C0C-CCF0-447F-B282-FCF24E8F00E9}" type="presOf" srcId="{CF22DCA0-F0F8-4D9C-9354-3D1C3B493317}" destId="{E5809312-6D48-4232-B548-EB04DACD673E}" srcOrd="0" destOrd="0" presId="urn:microsoft.com/office/officeart/2018/2/layout/IconVerticalSolidList"/>
    <dgm:cxn modelId="{CCD10319-74EE-476A-ADEF-CEDABD8D56A1}" type="presOf" srcId="{376C2D96-F3F6-4F2F-B68A-7FCC4FF9CFF5}" destId="{A8970829-C763-4EFC-B9FA-B257189CBDFB}" srcOrd="0" destOrd="0" presId="urn:microsoft.com/office/officeart/2018/2/layout/IconVerticalSolidList"/>
    <dgm:cxn modelId="{9550282A-2C2D-4682-9758-26C1E6531AFF}" srcId="{D04135F2-3143-441C-A24C-FBE2890F8024}" destId="{CF22DCA0-F0F8-4D9C-9354-3D1C3B493317}" srcOrd="0" destOrd="0" parTransId="{F4C480D2-B6C0-4BA7-AC20-27A20EB87BC6}" sibTransId="{FFB34122-98CB-40D3-B1C5-82DA08FE5C05}"/>
    <dgm:cxn modelId="{7EF53C49-9778-4B0F-A06E-29555A5682BE}" type="presOf" srcId="{D04135F2-3143-441C-A24C-FBE2890F8024}" destId="{1D8209B3-A044-4252-8104-01CE0A4B6B22}" srcOrd="0" destOrd="0" presId="urn:microsoft.com/office/officeart/2018/2/layout/IconVerticalSolidList"/>
    <dgm:cxn modelId="{0B54AF6B-F2F1-4499-9512-485DCA4754A3}" srcId="{D04135F2-3143-441C-A24C-FBE2890F8024}" destId="{1632C3B8-C5AC-4161-954A-2F9D7CCE0821}" srcOrd="2" destOrd="0" parTransId="{24F6F722-07CD-416C-8B71-7B212726B562}" sibTransId="{DEB6CA47-9CF5-4E99-A811-84B5778A0D3F}"/>
    <dgm:cxn modelId="{30397BF8-196D-4F5D-A347-183B98A28C85}" type="presOf" srcId="{1632C3B8-C5AC-4161-954A-2F9D7CCE0821}" destId="{F9AD76C8-0C80-49E9-9950-D34D21861460}" srcOrd="0" destOrd="0" presId="urn:microsoft.com/office/officeart/2018/2/layout/IconVerticalSolidList"/>
    <dgm:cxn modelId="{543ACDFF-3B4A-43AB-BBEB-45F891C5E7EB}" srcId="{D04135F2-3143-441C-A24C-FBE2890F8024}" destId="{376C2D96-F3F6-4F2F-B68A-7FCC4FF9CFF5}" srcOrd="1" destOrd="0" parTransId="{AEEC36E5-B21E-40BA-A91F-F6D2D5D597EB}" sibTransId="{399CB450-A4F4-4272-B429-D62A8B34E146}"/>
    <dgm:cxn modelId="{A14D1FC9-BB04-4E20-975E-78B010A0B365}" type="presParOf" srcId="{1D8209B3-A044-4252-8104-01CE0A4B6B22}" destId="{320F74B2-4A7D-4B72-ADFC-AA65F3FD7C2B}" srcOrd="0" destOrd="0" presId="urn:microsoft.com/office/officeart/2018/2/layout/IconVerticalSolidList"/>
    <dgm:cxn modelId="{EEEB976D-2702-4E7A-89B5-84A42811ADF3}" type="presParOf" srcId="{320F74B2-4A7D-4B72-ADFC-AA65F3FD7C2B}" destId="{D6753EB1-0FBF-4271-8529-DDC9261689DA}" srcOrd="0" destOrd="0" presId="urn:microsoft.com/office/officeart/2018/2/layout/IconVerticalSolidList"/>
    <dgm:cxn modelId="{8C2B375F-B03E-4E2A-9E21-A850E1BB3893}" type="presParOf" srcId="{320F74B2-4A7D-4B72-ADFC-AA65F3FD7C2B}" destId="{F773D224-0ACD-4892-AD16-CDFA9821E895}" srcOrd="1" destOrd="0" presId="urn:microsoft.com/office/officeart/2018/2/layout/IconVerticalSolidList"/>
    <dgm:cxn modelId="{7B32834A-1994-45D1-BFCA-4BA01EF71BCA}" type="presParOf" srcId="{320F74B2-4A7D-4B72-ADFC-AA65F3FD7C2B}" destId="{D097ED62-D54E-40B3-A9F9-DA99D33A66C3}" srcOrd="2" destOrd="0" presId="urn:microsoft.com/office/officeart/2018/2/layout/IconVerticalSolidList"/>
    <dgm:cxn modelId="{523C6DA9-25CE-4B6B-8DAA-14478B46E282}" type="presParOf" srcId="{320F74B2-4A7D-4B72-ADFC-AA65F3FD7C2B}" destId="{E5809312-6D48-4232-B548-EB04DACD673E}" srcOrd="3" destOrd="0" presId="urn:microsoft.com/office/officeart/2018/2/layout/IconVerticalSolidList"/>
    <dgm:cxn modelId="{2194C5BA-7A80-448E-8385-92ACF1FD480E}" type="presParOf" srcId="{1D8209B3-A044-4252-8104-01CE0A4B6B22}" destId="{6F077715-C726-4435-A203-AB5443EEB3C5}" srcOrd="1" destOrd="0" presId="urn:microsoft.com/office/officeart/2018/2/layout/IconVerticalSolidList"/>
    <dgm:cxn modelId="{1277AC7F-3A5C-49E0-9B6F-79FFA4CBBF1C}" type="presParOf" srcId="{1D8209B3-A044-4252-8104-01CE0A4B6B22}" destId="{DE33131E-69FA-4882-AE5F-E6F6A03A7A2A}" srcOrd="2" destOrd="0" presId="urn:microsoft.com/office/officeart/2018/2/layout/IconVerticalSolidList"/>
    <dgm:cxn modelId="{EC2C9F21-7DCC-4195-81EE-F43AD39187CB}" type="presParOf" srcId="{DE33131E-69FA-4882-AE5F-E6F6A03A7A2A}" destId="{57ED5A78-EDFC-402A-9396-635C6D4D3E62}" srcOrd="0" destOrd="0" presId="urn:microsoft.com/office/officeart/2018/2/layout/IconVerticalSolidList"/>
    <dgm:cxn modelId="{6A5CED8F-F84D-4666-BCE0-5AF45936EAAA}" type="presParOf" srcId="{DE33131E-69FA-4882-AE5F-E6F6A03A7A2A}" destId="{4BEB60B6-5C15-4418-902B-92EEBB5C9816}" srcOrd="1" destOrd="0" presId="urn:microsoft.com/office/officeart/2018/2/layout/IconVerticalSolidList"/>
    <dgm:cxn modelId="{9B5BB035-BCB6-4835-89B9-EF7791C09082}" type="presParOf" srcId="{DE33131E-69FA-4882-AE5F-E6F6A03A7A2A}" destId="{BFB41E94-C028-49D8-B8AC-1A4AD64371D3}" srcOrd="2" destOrd="0" presId="urn:microsoft.com/office/officeart/2018/2/layout/IconVerticalSolidList"/>
    <dgm:cxn modelId="{506CBCE8-38C8-4D78-BEA8-4E364A25E45F}" type="presParOf" srcId="{DE33131E-69FA-4882-AE5F-E6F6A03A7A2A}" destId="{A8970829-C763-4EFC-B9FA-B257189CBDFB}" srcOrd="3" destOrd="0" presId="urn:microsoft.com/office/officeart/2018/2/layout/IconVerticalSolidList"/>
    <dgm:cxn modelId="{ED544E4D-DC2F-4B96-9AAD-F24C4F73C1B9}" type="presParOf" srcId="{1D8209B3-A044-4252-8104-01CE0A4B6B22}" destId="{FFF9C2EA-0C2C-496F-8135-152F8995E478}" srcOrd="3" destOrd="0" presId="urn:microsoft.com/office/officeart/2018/2/layout/IconVerticalSolidList"/>
    <dgm:cxn modelId="{7C643C9F-3845-4DCA-91BA-44EB1192AB1E}" type="presParOf" srcId="{1D8209B3-A044-4252-8104-01CE0A4B6B22}" destId="{D4DCEF54-DCB3-4C5D-B003-2572117B0C67}" srcOrd="4" destOrd="0" presId="urn:microsoft.com/office/officeart/2018/2/layout/IconVerticalSolidList"/>
    <dgm:cxn modelId="{DF1680CA-03F7-4394-A1CA-731DF71C2AAA}" type="presParOf" srcId="{D4DCEF54-DCB3-4C5D-B003-2572117B0C67}" destId="{72EDC421-A525-44F2-A6F9-22CC44064B87}" srcOrd="0" destOrd="0" presId="urn:microsoft.com/office/officeart/2018/2/layout/IconVerticalSolidList"/>
    <dgm:cxn modelId="{141EFFEC-058B-4A5D-896B-08B640B3900C}" type="presParOf" srcId="{D4DCEF54-DCB3-4C5D-B003-2572117B0C67}" destId="{93736C13-48FA-4041-B9B4-39B423D0BA87}" srcOrd="1" destOrd="0" presId="urn:microsoft.com/office/officeart/2018/2/layout/IconVerticalSolidList"/>
    <dgm:cxn modelId="{75DA40FE-0BBC-4519-A5D1-70D7A161600C}" type="presParOf" srcId="{D4DCEF54-DCB3-4C5D-B003-2572117B0C67}" destId="{941A618F-89E6-43BA-9B57-98DD34F48F2A}" srcOrd="2" destOrd="0" presId="urn:microsoft.com/office/officeart/2018/2/layout/IconVerticalSolidList"/>
    <dgm:cxn modelId="{B4E9E837-A4F0-424F-B784-2950D0DC06BD}" type="presParOf" srcId="{D4DCEF54-DCB3-4C5D-B003-2572117B0C67}" destId="{F9AD76C8-0C80-49E9-9950-D34D218614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53EB1-0FBF-4271-8529-DDC9261689DA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73D224-0ACD-4892-AD16-CDFA9821E895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809312-6D48-4232-B548-EB04DACD673E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DevOps is a set of practices that automates the processes between software development and IT teams, in order that they can build, test, and release software faster and more reliably. </a:t>
          </a:r>
          <a:endParaRPr lang="en-US" sz="1600" kern="1200"/>
        </a:p>
      </dsp:txBody>
      <dsp:txXfrm>
        <a:off x="1508391" y="558"/>
        <a:ext cx="4987658" cy="1305966"/>
      </dsp:txXfrm>
    </dsp:sp>
    <dsp:sp modelId="{57ED5A78-EDFC-402A-9396-635C6D4D3E62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EB60B6-5C15-4418-902B-92EEBB5C9816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970829-C763-4EFC-B9FA-B257189CBDFB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DevOps is a culture, a movement, a philosophy.</a:t>
          </a:r>
          <a:endParaRPr lang="en-US" sz="1600" kern="1200"/>
        </a:p>
      </dsp:txBody>
      <dsp:txXfrm>
        <a:off x="1508391" y="1633016"/>
        <a:ext cx="4987658" cy="1305966"/>
      </dsp:txXfrm>
    </dsp:sp>
    <dsp:sp modelId="{72EDC421-A525-44F2-A6F9-22CC44064B87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736C13-48FA-4041-B9B4-39B423D0BA87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AD76C8-0C80-49E9-9950-D34D21861460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Infrastructure as code allowed us to perform 10x more builds without adding a single person to our team</a:t>
          </a:r>
          <a:endParaRPr lang="en-US" sz="1600" kern="1200"/>
        </a:p>
      </dsp:txBody>
      <dsp:txXfrm>
        <a:off x="1508391" y="3265475"/>
        <a:ext cx="4987658" cy="130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6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7709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10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9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20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9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2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3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397FBD-8046-48CC-8DB9-97E15EC0AA2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8013-4A5D-43FA-9880-8FFDAC5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2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1.xml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EA14F-1CEF-408F-AB7A-A1F819DD0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3" r="5398" b="89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B4DE9-0566-4B40-9FFE-9060A8EA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Course Rundown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26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53E328-55EC-4F20-8E2E-47C472097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1739B2-3A2A-40A1-B9CA-DD1F1425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 u="sng" dirty="0"/>
              <a:t>Pair Programming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BEC2-DC6A-4D8F-84A7-D0BECE14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All Development done in pairs.</a:t>
            </a:r>
          </a:p>
          <a:p>
            <a:r>
              <a:rPr lang="en-US" sz="2400" dirty="0"/>
              <a:t>2 Screens, 1 keyboard, 1 Mouse and 1 CPU.</a:t>
            </a:r>
          </a:p>
          <a:p>
            <a:r>
              <a:rPr lang="en-US" sz="2400" dirty="0"/>
              <a:t>One is Driver and another is Navigator , roles switch regularly.</a:t>
            </a:r>
          </a:p>
          <a:p>
            <a:r>
              <a:rPr lang="en-US" sz="2400" dirty="0"/>
              <a:t>Setup may vary.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474916-7621-4E24-8218-D110C4984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21" y="4219574"/>
            <a:ext cx="48196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1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DA5788-C9AF-4040-A324-4999BED5C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1" r="8929" b="1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1739B2-3A2A-40A1-B9CA-DD1F1425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 u="sng" dirty="0"/>
              <a:t>Proven Benefits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BEC2-DC6A-4D8F-84A7-D0BECE14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Code Generation time slightly more than doubled.</a:t>
            </a:r>
          </a:p>
          <a:p>
            <a:r>
              <a:rPr lang="en-US" dirty="0"/>
              <a:t>Defects reduced by 15% which reduces delivery time by 25%.</a:t>
            </a:r>
          </a:p>
          <a:p>
            <a:r>
              <a:rPr lang="en-US" dirty="0"/>
              <a:t>Improved problem solving and code quality.</a:t>
            </a:r>
          </a:p>
          <a:p>
            <a:r>
              <a:rPr lang="en-US" dirty="0"/>
              <a:t>Better Communication.</a:t>
            </a:r>
          </a:p>
          <a:p>
            <a:r>
              <a:rPr lang="en-US" dirty="0"/>
              <a:t>Knowledge sharing and mentoring.</a:t>
            </a:r>
          </a:p>
          <a:p>
            <a:r>
              <a:rPr lang="en-US" dirty="0"/>
              <a:t>Code review while developing.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4ACA6F-66A6-444B-94D5-6D5EACFDB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966" y="4150658"/>
            <a:ext cx="41243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3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4154A9-E126-4901-8D5E-93AA3F2348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6" r="1407" b="-1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1739B2-3A2A-40A1-B9CA-DD1F1425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 u="sng" dirty="0"/>
              <a:t>Test Driven Development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BEC2-DC6A-4D8F-84A7-D0BECE14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010540" cy="4195481"/>
          </a:xfrm>
        </p:spPr>
        <p:txBody>
          <a:bodyPr>
            <a:normAutofit/>
          </a:bodyPr>
          <a:lstStyle/>
          <a:p>
            <a:r>
              <a:rPr lang="en-US" dirty="0"/>
              <a:t>TDD is a process for writing code using tests to define and then confirm the software’s behavior.</a:t>
            </a:r>
          </a:p>
          <a:p>
            <a:r>
              <a:rPr lang="en-US" dirty="0"/>
              <a:t>Characterized by a set of steps known as “Red – Green – Refactor”.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CEC64F-D1B3-4296-ABD3-C5832FAE9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66" y="-2"/>
            <a:ext cx="3560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01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1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3" name="Picture 63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4" name="Oval 65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5" name="Picture 67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6" name="Picture 69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7" name="Rectangle 71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73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739B2-3A2A-40A1-B9CA-DD1F1425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09" y="262104"/>
            <a:ext cx="3108626" cy="259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u="sng" dirty="0">
                <a:solidFill>
                  <a:srgbClr val="F2F2F2"/>
                </a:solidFill>
              </a:rPr>
              <a:t>DevOps</a:t>
            </a:r>
          </a:p>
        </p:txBody>
      </p:sp>
      <p:sp>
        <p:nvSpPr>
          <p:cNvPr id="89" name="Freeform: Shape 75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79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2" name="Content Placeholder 2">
            <a:extLst>
              <a:ext uri="{FF2B5EF4-FFF2-40B4-BE49-F238E27FC236}">
                <a16:creationId xmlns:a16="http://schemas.microsoft.com/office/drawing/2014/main" id="{5E8E4022-8C8D-496D-B671-7251CF1A8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33028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40F6747-60EF-409E-962A-EEB58C81F4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9" y="2892346"/>
            <a:ext cx="3366304" cy="31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52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67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5" name="Picture 69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6" name="Oval 71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7" name="Picture 73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8" name="Picture 75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9" name="Rectangle 77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BFFE9-C617-4152-880B-CA7ED8F39A8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0" name="Rectangle 79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17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0" name="Picture 4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" name="Oval 4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2" name="Picture 4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5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4" name="Rectangle 5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D6EF4C-E02F-4102-9ED9-A41CCAA4C7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23391" r="41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05BBC-6152-42A5-B9F9-93627132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39" y="379407"/>
            <a:ext cx="8825658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dirty="0"/>
              <a:t>Microservices</a:t>
            </a:r>
          </a:p>
        </p:txBody>
      </p:sp>
      <p:sp>
        <p:nvSpPr>
          <p:cNvPr id="65" name="Rectangle 54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BF8A313-3933-4568-A01D-FE1E6072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24" y="1676400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Microservices are a software development technique.</a:t>
            </a:r>
          </a:p>
          <a:p>
            <a:r>
              <a:rPr lang="en-US" dirty="0"/>
              <a:t>Each of those pieces provides a particular function via a well-defined and carefully managed API.</a:t>
            </a:r>
          </a:p>
          <a:p>
            <a:r>
              <a:rPr lang="en-US" dirty="0"/>
              <a:t>Independently deployable, service oriented and testable.</a:t>
            </a:r>
          </a:p>
          <a:p>
            <a:r>
              <a:rPr lang="en-US" dirty="0"/>
              <a:t>Monoliths are big ball of mud while microservices gives you leverage of agility.</a:t>
            </a:r>
          </a:p>
          <a:p>
            <a:endParaRPr lang="en-US" dirty="0"/>
          </a:p>
          <a:p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09FB5D-5518-48F1-A86F-3AD4E7D24E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52" y="3421601"/>
            <a:ext cx="3722724" cy="31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1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05BBC-6152-42A5-B9F9-93627132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5" y="2669685"/>
            <a:ext cx="4121850" cy="1722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Cloud Native Maturity Model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D7025-B80D-4387-830C-4E3B89095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" y="591015"/>
            <a:ext cx="7540168" cy="57883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4492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5BBC-6152-42A5-B9F9-93627132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39" y="379407"/>
            <a:ext cx="8825658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dirty="0"/>
              <a:t>Course Content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BF8A313-3933-4568-A01D-FE1E6072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25" y="1676400"/>
            <a:ext cx="4151566" cy="4958576"/>
          </a:xfrm>
        </p:spPr>
        <p:txBody>
          <a:bodyPr>
            <a:normAutofit/>
          </a:bodyPr>
          <a:lstStyle/>
          <a:p>
            <a:r>
              <a:rPr lang="en-US" dirty="0"/>
              <a:t>Intro to Cloud</a:t>
            </a:r>
          </a:p>
          <a:p>
            <a:r>
              <a:rPr lang="en-US" dirty="0"/>
              <a:t>Intro to PCF</a:t>
            </a:r>
          </a:p>
          <a:p>
            <a:r>
              <a:rPr lang="en-US" dirty="0"/>
              <a:t>CF CLI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Pivotal App Manager</a:t>
            </a:r>
          </a:p>
          <a:p>
            <a:r>
              <a:rPr lang="en-US" dirty="0"/>
              <a:t>Maven vs Gradle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CD With PCF</a:t>
            </a:r>
          </a:p>
          <a:p>
            <a:r>
              <a:rPr lang="en-US" dirty="0"/>
              <a:t>ERT Architecture.</a:t>
            </a:r>
          </a:p>
          <a:p>
            <a:r>
              <a:rPr lang="en-US" dirty="0" err="1"/>
              <a:t>Buildpacks</a:t>
            </a:r>
            <a:endParaRPr lang="en-US" dirty="0"/>
          </a:p>
          <a:p>
            <a:r>
              <a:rPr lang="en-US" dirty="0"/>
              <a:t>Marketplace and CUPS</a:t>
            </a:r>
          </a:p>
          <a:p>
            <a:endParaRPr lang="en-US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0ECC01-3528-4EED-AF2B-0FDFC53D6FCF}"/>
              </a:ext>
            </a:extLst>
          </p:cNvPr>
          <p:cNvSpPr txBox="1">
            <a:spLocks/>
          </p:cNvSpPr>
          <p:nvPr/>
        </p:nvSpPr>
        <p:spPr>
          <a:xfrm>
            <a:off x="4482791" y="1676400"/>
            <a:ext cx="4151566" cy="4958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Data </a:t>
            </a:r>
            <a:r>
              <a:rPr lang="en-US" dirty="0" err="1"/>
              <a:t>Persistance</a:t>
            </a:r>
            <a:endParaRPr lang="en-US" dirty="0"/>
          </a:p>
          <a:p>
            <a:r>
              <a:rPr lang="en-US" dirty="0"/>
              <a:t>High Availability</a:t>
            </a:r>
          </a:p>
          <a:p>
            <a:r>
              <a:rPr lang="en-US" dirty="0"/>
              <a:t>DevOps and CI/CD</a:t>
            </a:r>
          </a:p>
          <a:p>
            <a:r>
              <a:rPr lang="en-US" dirty="0"/>
              <a:t>Cloud Native</a:t>
            </a:r>
          </a:p>
          <a:p>
            <a:r>
              <a:rPr lang="en-US" dirty="0"/>
              <a:t>Domain Driven Design</a:t>
            </a:r>
          </a:p>
          <a:p>
            <a:r>
              <a:rPr lang="en-US" dirty="0"/>
              <a:t>Microservice Ground</a:t>
            </a:r>
          </a:p>
          <a:p>
            <a:r>
              <a:rPr lang="en-US" dirty="0"/>
              <a:t>Service Registration</a:t>
            </a:r>
          </a:p>
          <a:p>
            <a:r>
              <a:rPr lang="en-US" dirty="0"/>
              <a:t>Circuit Breakers.</a:t>
            </a:r>
          </a:p>
          <a:p>
            <a:r>
              <a:rPr lang="en-US" dirty="0"/>
              <a:t>Distributed Tracing</a:t>
            </a:r>
          </a:p>
          <a:p>
            <a:r>
              <a:rPr lang="en-US" dirty="0"/>
              <a:t>Telemetry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5214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Course Rundown </vt:lpstr>
      <vt:lpstr>Pair Programming</vt:lpstr>
      <vt:lpstr>Proven Benefits</vt:lpstr>
      <vt:lpstr>Test Driven Development</vt:lpstr>
      <vt:lpstr>DevOps</vt:lpstr>
      <vt:lpstr>PowerPoint Presentation</vt:lpstr>
      <vt:lpstr>Microservices</vt:lpstr>
      <vt:lpstr>Cloud Native Maturity Model</vt:lpstr>
      <vt:lpstr>Course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Philosophies </dc:title>
  <dc:creator>Kesharwani, Avitesh</dc:creator>
  <cp:lastModifiedBy>Kesharwani, Avitesh</cp:lastModifiedBy>
  <cp:revision>2</cp:revision>
  <dcterms:created xsi:type="dcterms:W3CDTF">2019-01-21T03:56:43Z</dcterms:created>
  <dcterms:modified xsi:type="dcterms:W3CDTF">2019-02-25T16:31:03Z</dcterms:modified>
</cp:coreProperties>
</file>