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4" r:id="rId4"/>
    <p:sldId id="266" r:id="rId5"/>
    <p:sldId id="275" r:id="rId6"/>
    <p:sldId id="281" r:id="rId7"/>
    <p:sldId id="268" r:id="rId8"/>
    <p:sldId id="276" r:id="rId9"/>
    <p:sldId id="277" r:id="rId10"/>
    <p:sldId id="278" r:id="rId11"/>
    <p:sldId id="282" r:id="rId12"/>
    <p:sldId id="283" r:id="rId13"/>
    <p:sldId id="284" r:id="rId14"/>
    <p:sldId id="279"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docs.pivotal.io/pivotalcf/2-4/concepts/architecture/router.html" TargetMode="External"/><Relationship Id="rId7" Type="http://schemas.openxmlformats.org/officeDocument/2006/relationships/image" Target="../media/image11.svg"/><Relationship Id="rId2" Type="http://schemas.openxmlformats.org/officeDocument/2006/relationships/hyperlink" Target="https://docs.pivotal.io/pivotalcf/2-4/concepts/architecture/cloud-controller.html" TargetMode="External"/><Relationship Id="rId1" Type="http://schemas.openxmlformats.org/officeDocument/2006/relationships/hyperlink" Target="http://bosh.io/" TargetMode="Externa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hyperlink" Target="https://docs.pivotal.io/pivotalcf/2-4/concepts/architecture/cloud-controller.html" TargetMode="External"/><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2.png"/><Relationship Id="rId11" Type="http://schemas.openxmlformats.org/officeDocument/2006/relationships/hyperlink" Target="https://docs.pivotal.io/pivotalcf/2-4/concepts/architecture/router.html" TargetMode="External"/><Relationship Id="rId5" Type="http://schemas.openxmlformats.org/officeDocument/2006/relationships/hyperlink" Target="http://bosh.io/" TargetMode="External"/><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A316A0-D8A5-4250-84F5-AE8DDB68F0D7}"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E6446EE4-2E61-4A88-9759-472B799D93D8}">
      <dgm:prSet/>
      <dgm:spPr/>
      <dgm:t>
        <a:bodyPr/>
        <a:lstStyle/>
        <a:p>
          <a:pPr>
            <a:lnSpc>
              <a:spcPct val="100000"/>
            </a:lnSpc>
          </a:pPr>
          <a:r>
            <a:rPr lang="en-US"/>
            <a:t>Clouds balance their processing loads over multiple machines, optimizing for efficiency and resilience against point failure. A Cloud Foundry installation accomplishes this at three levels:</a:t>
          </a:r>
        </a:p>
      </dgm:t>
    </dgm:pt>
    <dgm:pt modelId="{76D74B8C-68E6-4F9F-97AF-0DF65E0C6E20}" type="parTrans" cxnId="{44770A01-824F-4089-BA41-B756B3BCC46A}">
      <dgm:prSet/>
      <dgm:spPr/>
      <dgm:t>
        <a:bodyPr/>
        <a:lstStyle/>
        <a:p>
          <a:endParaRPr lang="en-US"/>
        </a:p>
      </dgm:t>
    </dgm:pt>
    <dgm:pt modelId="{59060E6E-3F27-4F83-BB38-53368F4CD4D5}" type="sibTrans" cxnId="{44770A01-824F-4089-BA41-B756B3BCC46A}">
      <dgm:prSet/>
      <dgm:spPr/>
      <dgm:t>
        <a:bodyPr/>
        <a:lstStyle/>
        <a:p>
          <a:endParaRPr lang="en-US"/>
        </a:p>
      </dgm:t>
    </dgm:pt>
    <dgm:pt modelId="{0A0F0BE6-7001-48BA-8A32-3DC086656E90}">
      <dgm:prSet/>
      <dgm:spPr/>
      <dgm:t>
        <a:bodyPr/>
        <a:lstStyle/>
        <a:p>
          <a:pPr>
            <a:lnSpc>
              <a:spcPct val="100000"/>
            </a:lnSpc>
          </a:pPr>
          <a:r>
            <a:rPr lang="en-US">
              <a:hlinkClick xmlns:r="http://schemas.openxmlformats.org/officeDocument/2006/relationships" r:id="rId1"/>
            </a:rPr>
            <a:t>BOSH</a:t>
          </a:r>
          <a:r>
            <a:rPr lang="en-US"/>
            <a:t> creates and deploys virtual machines (VMs) on top of a physical computing infrastructure, and deploys and runs Cloud Foundry on top of this cloud. To configure the deployment, BOSH follows a manifest document.</a:t>
          </a:r>
        </a:p>
      </dgm:t>
    </dgm:pt>
    <dgm:pt modelId="{F0816A2A-6921-40BE-B894-9D9AAB54BB9B}" type="parTrans" cxnId="{04F29300-ABE8-4D9A-97AF-34D5074A3F77}">
      <dgm:prSet/>
      <dgm:spPr/>
      <dgm:t>
        <a:bodyPr/>
        <a:lstStyle/>
        <a:p>
          <a:endParaRPr lang="en-US"/>
        </a:p>
      </dgm:t>
    </dgm:pt>
    <dgm:pt modelId="{DEFF09EC-3513-49EC-B243-F18439A0AE4C}" type="sibTrans" cxnId="{04F29300-ABE8-4D9A-97AF-34D5074A3F77}">
      <dgm:prSet/>
      <dgm:spPr/>
      <dgm:t>
        <a:bodyPr/>
        <a:lstStyle/>
        <a:p>
          <a:endParaRPr lang="en-US"/>
        </a:p>
      </dgm:t>
    </dgm:pt>
    <dgm:pt modelId="{312D2FB9-E64A-4FF2-8C0D-925F8415B633}">
      <dgm:prSet/>
      <dgm:spPr/>
      <dgm:t>
        <a:bodyPr/>
        <a:lstStyle/>
        <a:p>
          <a:pPr>
            <a:lnSpc>
              <a:spcPct val="100000"/>
            </a:lnSpc>
          </a:pPr>
          <a:r>
            <a:rPr lang="en-US"/>
            <a:t>The CF </a:t>
          </a:r>
          <a:r>
            <a:rPr lang="en-US">
              <a:hlinkClick xmlns:r="http://schemas.openxmlformats.org/officeDocument/2006/relationships" r:id="rId2"/>
            </a:rPr>
            <a:t>Cloud Controller</a:t>
          </a:r>
          <a:r>
            <a:rPr lang="en-US"/>
            <a:t> runs the apps and other processes on the cloud’s VMs, balancing demand and managing app lifecycles.</a:t>
          </a:r>
        </a:p>
      </dgm:t>
    </dgm:pt>
    <dgm:pt modelId="{66236DA1-48DB-4FD5-A7EB-2F3D4D6F92BF}" type="parTrans" cxnId="{9DCE0F94-EE59-49EE-930C-90693707081B}">
      <dgm:prSet/>
      <dgm:spPr/>
      <dgm:t>
        <a:bodyPr/>
        <a:lstStyle/>
        <a:p>
          <a:endParaRPr lang="en-US"/>
        </a:p>
      </dgm:t>
    </dgm:pt>
    <dgm:pt modelId="{05303E69-CABE-45DD-BD65-4F2B2CA186A0}" type="sibTrans" cxnId="{9DCE0F94-EE59-49EE-930C-90693707081B}">
      <dgm:prSet/>
      <dgm:spPr/>
      <dgm:t>
        <a:bodyPr/>
        <a:lstStyle/>
        <a:p>
          <a:endParaRPr lang="en-US"/>
        </a:p>
      </dgm:t>
    </dgm:pt>
    <dgm:pt modelId="{A98A0CB5-5925-464F-8C3F-85EE160428F0}">
      <dgm:prSet/>
      <dgm:spPr/>
      <dgm:t>
        <a:bodyPr/>
        <a:lstStyle/>
        <a:p>
          <a:pPr>
            <a:lnSpc>
              <a:spcPct val="100000"/>
            </a:lnSpc>
          </a:pPr>
          <a:r>
            <a:rPr lang="en-US"/>
            <a:t>The </a:t>
          </a:r>
          <a:r>
            <a:rPr lang="en-US">
              <a:hlinkClick xmlns:r="http://schemas.openxmlformats.org/officeDocument/2006/relationships" r:id="rId3"/>
            </a:rPr>
            <a:t>router</a:t>
          </a:r>
          <a:r>
            <a:rPr lang="en-US"/>
            <a:t> routes incoming traffic from the world to the VMs that are running the apps that the traffic demands, usually working with a customer-provided load balancer.</a:t>
          </a:r>
        </a:p>
      </dgm:t>
    </dgm:pt>
    <dgm:pt modelId="{82C03DBA-AEC6-4CA7-972B-7C329CBFD482}" type="parTrans" cxnId="{E7A5FA64-21F7-4ECE-9926-0B78BCE72F47}">
      <dgm:prSet/>
      <dgm:spPr/>
      <dgm:t>
        <a:bodyPr/>
        <a:lstStyle/>
        <a:p>
          <a:endParaRPr lang="en-US"/>
        </a:p>
      </dgm:t>
    </dgm:pt>
    <dgm:pt modelId="{797696DA-E113-4E98-B125-656DB4EE71B9}" type="sibTrans" cxnId="{E7A5FA64-21F7-4ECE-9926-0B78BCE72F47}">
      <dgm:prSet/>
      <dgm:spPr/>
      <dgm:t>
        <a:bodyPr/>
        <a:lstStyle/>
        <a:p>
          <a:endParaRPr lang="en-US"/>
        </a:p>
      </dgm:t>
    </dgm:pt>
    <dgm:pt modelId="{95FA7B3F-4AB5-4C8E-A41F-825A2E4909A8}" type="pres">
      <dgm:prSet presAssocID="{14A316A0-D8A5-4250-84F5-AE8DDB68F0D7}" presName="root" presStyleCnt="0">
        <dgm:presLayoutVars>
          <dgm:dir/>
          <dgm:resizeHandles val="exact"/>
        </dgm:presLayoutVars>
      </dgm:prSet>
      <dgm:spPr/>
    </dgm:pt>
    <dgm:pt modelId="{B7F4BE8B-2951-41B0-9284-6CC232E1BDB3}" type="pres">
      <dgm:prSet presAssocID="{E6446EE4-2E61-4A88-9759-472B799D93D8}" presName="compNode" presStyleCnt="0"/>
      <dgm:spPr/>
    </dgm:pt>
    <dgm:pt modelId="{252C0DE5-E4E2-4005-9B07-A6E7DA90AF78}" type="pres">
      <dgm:prSet presAssocID="{E6446EE4-2E61-4A88-9759-472B799D93D8}" presName="bgRect" presStyleLbl="bgShp" presStyleIdx="0" presStyleCnt="4"/>
      <dgm:spPr/>
    </dgm:pt>
    <dgm:pt modelId="{049096A0-D6F8-4FEB-8736-EEF392266D33}" type="pres">
      <dgm:prSet presAssocID="{E6446EE4-2E61-4A88-9759-472B799D93D8}" presName="iconRect" presStyleLbl="node1" presStyleIdx="0"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Gears"/>
        </a:ext>
      </dgm:extLst>
    </dgm:pt>
    <dgm:pt modelId="{709D95C1-36C5-4865-B3D0-88604C3BE238}" type="pres">
      <dgm:prSet presAssocID="{E6446EE4-2E61-4A88-9759-472B799D93D8}" presName="spaceRect" presStyleCnt="0"/>
      <dgm:spPr/>
    </dgm:pt>
    <dgm:pt modelId="{73E15C9A-7BE5-46D7-99DD-3B576F28D40B}" type="pres">
      <dgm:prSet presAssocID="{E6446EE4-2E61-4A88-9759-472B799D93D8}" presName="parTx" presStyleLbl="revTx" presStyleIdx="0" presStyleCnt="4">
        <dgm:presLayoutVars>
          <dgm:chMax val="0"/>
          <dgm:chPref val="0"/>
        </dgm:presLayoutVars>
      </dgm:prSet>
      <dgm:spPr/>
    </dgm:pt>
    <dgm:pt modelId="{28D316A5-435B-4828-87A2-4B0BA87DF376}" type="pres">
      <dgm:prSet presAssocID="{59060E6E-3F27-4F83-BB38-53368F4CD4D5}" presName="sibTrans" presStyleCnt="0"/>
      <dgm:spPr/>
    </dgm:pt>
    <dgm:pt modelId="{144244E5-62AB-4C4E-9283-4883FD261E1D}" type="pres">
      <dgm:prSet presAssocID="{0A0F0BE6-7001-48BA-8A32-3DC086656E90}" presName="compNode" presStyleCnt="0"/>
      <dgm:spPr/>
    </dgm:pt>
    <dgm:pt modelId="{69B830B4-590D-4267-993F-EB4E937F5724}" type="pres">
      <dgm:prSet presAssocID="{0A0F0BE6-7001-48BA-8A32-3DC086656E90}" presName="bgRect" presStyleLbl="bgShp" presStyleIdx="1" presStyleCnt="4"/>
      <dgm:spPr/>
    </dgm:pt>
    <dgm:pt modelId="{88006B44-5897-4836-8229-1F10AFDE8C50}" type="pres">
      <dgm:prSet presAssocID="{0A0F0BE6-7001-48BA-8A32-3DC086656E90}" presName="iconRect" presStyleLbl="node1" presStyleIdx="1"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omputer"/>
        </a:ext>
      </dgm:extLst>
    </dgm:pt>
    <dgm:pt modelId="{EC81E703-0774-4517-94BD-FBC12DF3E70E}" type="pres">
      <dgm:prSet presAssocID="{0A0F0BE6-7001-48BA-8A32-3DC086656E90}" presName="spaceRect" presStyleCnt="0"/>
      <dgm:spPr/>
    </dgm:pt>
    <dgm:pt modelId="{6D9B90C2-E6A3-4436-ADBC-E65F9A6A8016}" type="pres">
      <dgm:prSet presAssocID="{0A0F0BE6-7001-48BA-8A32-3DC086656E90}" presName="parTx" presStyleLbl="revTx" presStyleIdx="1" presStyleCnt="4">
        <dgm:presLayoutVars>
          <dgm:chMax val="0"/>
          <dgm:chPref val="0"/>
        </dgm:presLayoutVars>
      </dgm:prSet>
      <dgm:spPr/>
    </dgm:pt>
    <dgm:pt modelId="{47F4C411-FD9E-4F95-A37D-205C0DF13726}" type="pres">
      <dgm:prSet presAssocID="{DEFF09EC-3513-49EC-B243-F18439A0AE4C}" presName="sibTrans" presStyleCnt="0"/>
      <dgm:spPr/>
    </dgm:pt>
    <dgm:pt modelId="{EBFFA6CA-CDB4-4680-9D48-E18CD450AAD9}" type="pres">
      <dgm:prSet presAssocID="{312D2FB9-E64A-4FF2-8C0D-925F8415B633}" presName="compNode" presStyleCnt="0"/>
      <dgm:spPr/>
    </dgm:pt>
    <dgm:pt modelId="{7256A98C-BA23-491B-8D7D-6B76D7F68BBD}" type="pres">
      <dgm:prSet presAssocID="{312D2FB9-E64A-4FF2-8C0D-925F8415B633}" presName="bgRect" presStyleLbl="bgShp" presStyleIdx="2" presStyleCnt="4"/>
      <dgm:spPr/>
    </dgm:pt>
    <dgm:pt modelId="{DF5D19EC-F4E5-49B2-90C6-6BD1C1C9E95C}" type="pres">
      <dgm:prSet presAssocID="{312D2FB9-E64A-4FF2-8C0D-925F8415B633}" presName="iconRect" presStyleLbl="node1" presStyleIdx="2"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loud"/>
        </a:ext>
      </dgm:extLst>
    </dgm:pt>
    <dgm:pt modelId="{26C7338A-B314-44CB-BFEB-CB6C9F411B7A}" type="pres">
      <dgm:prSet presAssocID="{312D2FB9-E64A-4FF2-8C0D-925F8415B633}" presName="spaceRect" presStyleCnt="0"/>
      <dgm:spPr/>
    </dgm:pt>
    <dgm:pt modelId="{CCC0FEFD-DE06-4D5E-9637-4FEA0E367074}" type="pres">
      <dgm:prSet presAssocID="{312D2FB9-E64A-4FF2-8C0D-925F8415B633}" presName="parTx" presStyleLbl="revTx" presStyleIdx="2" presStyleCnt="4">
        <dgm:presLayoutVars>
          <dgm:chMax val="0"/>
          <dgm:chPref val="0"/>
        </dgm:presLayoutVars>
      </dgm:prSet>
      <dgm:spPr/>
    </dgm:pt>
    <dgm:pt modelId="{6668544A-71C2-4102-A426-71F5ABBD295A}" type="pres">
      <dgm:prSet presAssocID="{05303E69-CABE-45DD-BD65-4F2B2CA186A0}" presName="sibTrans" presStyleCnt="0"/>
      <dgm:spPr/>
    </dgm:pt>
    <dgm:pt modelId="{0224D513-9B25-4723-AC60-F4F8933E492B}" type="pres">
      <dgm:prSet presAssocID="{A98A0CB5-5925-464F-8C3F-85EE160428F0}" presName="compNode" presStyleCnt="0"/>
      <dgm:spPr/>
    </dgm:pt>
    <dgm:pt modelId="{AF77C8BD-0AFA-4E5A-AC04-0A1B2A2F376E}" type="pres">
      <dgm:prSet presAssocID="{A98A0CB5-5925-464F-8C3F-85EE160428F0}" presName="bgRect" presStyleLbl="bgShp" presStyleIdx="3" presStyleCnt="4"/>
      <dgm:spPr/>
    </dgm:pt>
    <dgm:pt modelId="{F012169D-E9A1-43A5-BD5A-A812FF5876F5}" type="pres">
      <dgm:prSet presAssocID="{A98A0CB5-5925-464F-8C3F-85EE160428F0}" presName="iconRect" presStyleLbl="node1" presStyleIdx="3" presStyleCnt="4"/>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onnected"/>
        </a:ext>
      </dgm:extLst>
    </dgm:pt>
    <dgm:pt modelId="{05774F91-AF00-4E84-BB32-D21092E9950F}" type="pres">
      <dgm:prSet presAssocID="{A98A0CB5-5925-464F-8C3F-85EE160428F0}" presName="spaceRect" presStyleCnt="0"/>
      <dgm:spPr/>
    </dgm:pt>
    <dgm:pt modelId="{FC705956-DE02-4212-834A-4F4BC124C795}" type="pres">
      <dgm:prSet presAssocID="{A98A0CB5-5925-464F-8C3F-85EE160428F0}" presName="parTx" presStyleLbl="revTx" presStyleIdx="3" presStyleCnt="4">
        <dgm:presLayoutVars>
          <dgm:chMax val="0"/>
          <dgm:chPref val="0"/>
        </dgm:presLayoutVars>
      </dgm:prSet>
      <dgm:spPr/>
    </dgm:pt>
  </dgm:ptLst>
  <dgm:cxnLst>
    <dgm:cxn modelId="{04F29300-ABE8-4D9A-97AF-34D5074A3F77}" srcId="{14A316A0-D8A5-4250-84F5-AE8DDB68F0D7}" destId="{0A0F0BE6-7001-48BA-8A32-3DC086656E90}" srcOrd="1" destOrd="0" parTransId="{F0816A2A-6921-40BE-B894-9D9AAB54BB9B}" sibTransId="{DEFF09EC-3513-49EC-B243-F18439A0AE4C}"/>
    <dgm:cxn modelId="{44770A01-824F-4089-BA41-B756B3BCC46A}" srcId="{14A316A0-D8A5-4250-84F5-AE8DDB68F0D7}" destId="{E6446EE4-2E61-4A88-9759-472B799D93D8}" srcOrd="0" destOrd="0" parTransId="{76D74B8C-68E6-4F9F-97AF-0DF65E0C6E20}" sibTransId="{59060E6E-3F27-4F83-BB38-53368F4CD4D5}"/>
    <dgm:cxn modelId="{05404A05-3DC3-4B15-A93C-D940C0454AAC}" type="presOf" srcId="{14A316A0-D8A5-4250-84F5-AE8DDB68F0D7}" destId="{95FA7B3F-4AB5-4C8E-A41F-825A2E4909A8}" srcOrd="0" destOrd="0" presId="urn:microsoft.com/office/officeart/2018/2/layout/IconVerticalSolidList"/>
    <dgm:cxn modelId="{E7A5FA64-21F7-4ECE-9926-0B78BCE72F47}" srcId="{14A316A0-D8A5-4250-84F5-AE8DDB68F0D7}" destId="{A98A0CB5-5925-464F-8C3F-85EE160428F0}" srcOrd="3" destOrd="0" parTransId="{82C03DBA-AEC6-4CA7-972B-7C329CBFD482}" sibTransId="{797696DA-E113-4E98-B125-656DB4EE71B9}"/>
    <dgm:cxn modelId="{BCC0A154-A3B8-4C67-98EA-B78C323810D1}" type="presOf" srcId="{312D2FB9-E64A-4FF2-8C0D-925F8415B633}" destId="{CCC0FEFD-DE06-4D5E-9637-4FEA0E367074}" srcOrd="0" destOrd="0" presId="urn:microsoft.com/office/officeart/2018/2/layout/IconVerticalSolidList"/>
    <dgm:cxn modelId="{63C6988C-76E2-42AC-9B8C-876563D11966}" type="presOf" srcId="{0A0F0BE6-7001-48BA-8A32-3DC086656E90}" destId="{6D9B90C2-E6A3-4436-ADBC-E65F9A6A8016}" srcOrd="0" destOrd="0" presId="urn:microsoft.com/office/officeart/2018/2/layout/IconVerticalSolidList"/>
    <dgm:cxn modelId="{4DA7988D-559F-4721-9DF6-CDFA0D5815AA}" type="presOf" srcId="{A98A0CB5-5925-464F-8C3F-85EE160428F0}" destId="{FC705956-DE02-4212-834A-4F4BC124C795}" srcOrd="0" destOrd="0" presId="urn:microsoft.com/office/officeart/2018/2/layout/IconVerticalSolidList"/>
    <dgm:cxn modelId="{9DCE0F94-EE59-49EE-930C-90693707081B}" srcId="{14A316A0-D8A5-4250-84F5-AE8DDB68F0D7}" destId="{312D2FB9-E64A-4FF2-8C0D-925F8415B633}" srcOrd="2" destOrd="0" parTransId="{66236DA1-48DB-4FD5-A7EB-2F3D4D6F92BF}" sibTransId="{05303E69-CABE-45DD-BD65-4F2B2CA186A0}"/>
    <dgm:cxn modelId="{814636FE-A17F-4AAF-8006-963F5703B0C7}" type="presOf" srcId="{E6446EE4-2E61-4A88-9759-472B799D93D8}" destId="{73E15C9A-7BE5-46D7-99DD-3B576F28D40B}" srcOrd="0" destOrd="0" presId="urn:microsoft.com/office/officeart/2018/2/layout/IconVerticalSolidList"/>
    <dgm:cxn modelId="{FBA28248-2E6A-4E5B-BCC4-7EE886D64AFA}" type="presParOf" srcId="{95FA7B3F-4AB5-4C8E-A41F-825A2E4909A8}" destId="{B7F4BE8B-2951-41B0-9284-6CC232E1BDB3}" srcOrd="0" destOrd="0" presId="urn:microsoft.com/office/officeart/2018/2/layout/IconVerticalSolidList"/>
    <dgm:cxn modelId="{3A948303-389B-4827-B9F8-0329AE4702BB}" type="presParOf" srcId="{B7F4BE8B-2951-41B0-9284-6CC232E1BDB3}" destId="{252C0DE5-E4E2-4005-9B07-A6E7DA90AF78}" srcOrd="0" destOrd="0" presId="urn:microsoft.com/office/officeart/2018/2/layout/IconVerticalSolidList"/>
    <dgm:cxn modelId="{E7B0C434-A23F-497C-994A-74997ABBB360}" type="presParOf" srcId="{B7F4BE8B-2951-41B0-9284-6CC232E1BDB3}" destId="{049096A0-D6F8-4FEB-8736-EEF392266D33}" srcOrd="1" destOrd="0" presId="urn:microsoft.com/office/officeart/2018/2/layout/IconVerticalSolidList"/>
    <dgm:cxn modelId="{23429285-2B52-406A-90D6-668CBBF7028B}" type="presParOf" srcId="{B7F4BE8B-2951-41B0-9284-6CC232E1BDB3}" destId="{709D95C1-36C5-4865-B3D0-88604C3BE238}" srcOrd="2" destOrd="0" presId="urn:microsoft.com/office/officeart/2018/2/layout/IconVerticalSolidList"/>
    <dgm:cxn modelId="{837465C1-9766-4296-A5F9-2121487F0E18}" type="presParOf" srcId="{B7F4BE8B-2951-41B0-9284-6CC232E1BDB3}" destId="{73E15C9A-7BE5-46D7-99DD-3B576F28D40B}" srcOrd="3" destOrd="0" presId="urn:microsoft.com/office/officeart/2018/2/layout/IconVerticalSolidList"/>
    <dgm:cxn modelId="{062E4B31-1F61-49FA-B96E-4BFF6915CB5F}" type="presParOf" srcId="{95FA7B3F-4AB5-4C8E-A41F-825A2E4909A8}" destId="{28D316A5-435B-4828-87A2-4B0BA87DF376}" srcOrd="1" destOrd="0" presId="urn:microsoft.com/office/officeart/2018/2/layout/IconVerticalSolidList"/>
    <dgm:cxn modelId="{EA630424-955B-45D8-9266-6652B44724DE}" type="presParOf" srcId="{95FA7B3F-4AB5-4C8E-A41F-825A2E4909A8}" destId="{144244E5-62AB-4C4E-9283-4883FD261E1D}" srcOrd="2" destOrd="0" presId="urn:microsoft.com/office/officeart/2018/2/layout/IconVerticalSolidList"/>
    <dgm:cxn modelId="{C7F687F8-8E0B-420A-A2C3-41DC3C28A3BC}" type="presParOf" srcId="{144244E5-62AB-4C4E-9283-4883FD261E1D}" destId="{69B830B4-590D-4267-993F-EB4E937F5724}" srcOrd="0" destOrd="0" presId="urn:microsoft.com/office/officeart/2018/2/layout/IconVerticalSolidList"/>
    <dgm:cxn modelId="{F6B88698-ADDD-4108-833A-87F9103CC7AF}" type="presParOf" srcId="{144244E5-62AB-4C4E-9283-4883FD261E1D}" destId="{88006B44-5897-4836-8229-1F10AFDE8C50}" srcOrd="1" destOrd="0" presId="urn:microsoft.com/office/officeart/2018/2/layout/IconVerticalSolidList"/>
    <dgm:cxn modelId="{4DB928ED-D6B7-465D-A7A4-E5DB5E0DC84B}" type="presParOf" srcId="{144244E5-62AB-4C4E-9283-4883FD261E1D}" destId="{EC81E703-0774-4517-94BD-FBC12DF3E70E}" srcOrd="2" destOrd="0" presId="urn:microsoft.com/office/officeart/2018/2/layout/IconVerticalSolidList"/>
    <dgm:cxn modelId="{D1B6B414-88FD-4CAC-9D91-1903C09B25BF}" type="presParOf" srcId="{144244E5-62AB-4C4E-9283-4883FD261E1D}" destId="{6D9B90C2-E6A3-4436-ADBC-E65F9A6A8016}" srcOrd="3" destOrd="0" presId="urn:microsoft.com/office/officeart/2018/2/layout/IconVerticalSolidList"/>
    <dgm:cxn modelId="{C2884F82-54FC-4F92-8741-9BCDD7AD01D0}" type="presParOf" srcId="{95FA7B3F-4AB5-4C8E-A41F-825A2E4909A8}" destId="{47F4C411-FD9E-4F95-A37D-205C0DF13726}" srcOrd="3" destOrd="0" presId="urn:microsoft.com/office/officeart/2018/2/layout/IconVerticalSolidList"/>
    <dgm:cxn modelId="{C57D52C1-77FE-420E-839C-EACAEEA5F015}" type="presParOf" srcId="{95FA7B3F-4AB5-4C8E-A41F-825A2E4909A8}" destId="{EBFFA6CA-CDB4-4680-9D48-E18CD450AAD9}" srcOrd="4" destOrd="0" presId="urn:microsoft.com/office/officeart/2018/2/layout/IconVerticalSolidList"/>
    <dgm:cxn modelId="{AD60BAAE-996E-426E-957C-45429983986D}" type="presParOf" srcId="{EBFFA6CA-CDB4-4680-9D48-E18CD450AAD9}" destId="{7256A98C-BA23-491B-8D7D-6B76D7F68BBD}" srcOrd="0" destOrd="0" presId="urn:microsoft.com/office/officeart/2018/2/layout/IconVerticalSolidList"/>
    <dgm:cxn modelId="{0DF5E2D0-F7B0-4CE9-A52E-1D3333C2C613}" type="presParOf" srcId="{EBFFA6CA-CDB4-4680-9D48-E18CD450AAD9}" destId="{DF5D19EC-F4E5-49B2-90C6-6BD1C1C9E95C}" srcOrd="1" destOrd="0" presId="urn:microsoft.com/office/officeart/2018/2/layout/IconVerticalSolidList"/>
    <dgm:cxn modelId="{3A70060A-A890-464D-93CA-822F00BBC74C}" type="presParOf" srcId="{EBFFA6CA-CDB4-4680-9D48-E18CD450AAD9}" destId="{26C7338A-B314-44CB-BFEB-CB6C9F411B7A}" srcOrd="2" destOrd="0" presId="urn:microsoft.com/office/officeart/2018/2/layout/IconVerticalSolidList"/>
    <dgm:cxn modelId="{1CC4D7D8-D8EB-4EDF-890B-2D01BA334BC6}" type="presParOf" srcId="{EBFFA6CA-CDB4-4680-9D48-E18CD450AAD9}" destId="{CCC0FEFD-DE06-4D5E-9637-4FEA0E367074}" srcOrd="3" destOrd="0" presId="urn:microsoft.com/office/officeart/2018/2/layout/IconVerticalSolidList"/>
    <dgm:cxn modelId="{38D26F62-8322-4A76-9197-578CBCB3DFB1}" type="presParOf" srcId="{95FA7B3F-4AB5-4C8E-A41F-825A2E4909A8}" destId="{6668544A-71C2-4102-A426-71F5ABBD295A}" srcOrd="5" destOrd="0" presId="urn:microsoft.com/office/officeart/2018/2/layout/IconVerticalSolidList"/>
    <dgm:cxn modelId="{A05E990A-C194-49C3-B124-E7F7003417F0}" type="presParOf" srcId="{95FA7B3F-4AB5-4C8E-A41F-825A2E4909A8}" destId="{0224D513-9B25-4723-AC60-F4F8933E492B}" srcOrd="6" destOrd="0" presId="urn:microsoft.com/office/officeart/2018/2/layout/IconVerticalSolidList"/>
    <dgm:cxn modelId="{F4465100-4F20-4D60-BA32-4F1203CD7A08}" type="presParOf" srcId="{0224D513-9B25-4723-AC60-F4F8933E492B}" destId="{AF77C8BD-0AFA-4E5A-AC04-0A1B2A2F376E}" srcOrd="0" destOrd="0" presId="urn:microsoft.com/office/officeart/2018/2/layout/IconVerticalSolidList"/>
    <dgm:cxn modelId="{F2142964-BC3A-44FF-A1B3-AAF9DE48B679}" type="presParOf" srcId="{0224D513-9B25-4723-AC60-F4F8933E492B}" destId="{F012169D-E9A1-43A5-BD5A-A812FF5876F5}" srcOrd="1" destOrd="0" presId="urn:microsoft.com/office/officeart/2018/2/layout/IconVerticalSolidList"/>
    <dgm:cxn modelId="{9EAA3BC9-4764-4FF8-ABD2-356A343066C7}" type="presParOf" srcId="{0224D513-9B25-4723-AC60-F4F8933E492B}" destId="{05774F91-AF00-4E84-BB32-D21092E9950F}" srcOrd="2" destOrd="0" presId="urn:microsoft.com/office/officeart/2018/2/layout/IconVerticalSolidList"/>
    <dgm:cxn modelId="{1A460A3B-CC94-4565-85FC-B2330BD0DC54}" type="presParOf" srcId="{0224D513-9B25-4723-AC60-F4F8933E492B}" destId="{FC705956-DE02-4212-834A-4F4BC124C7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E61F6E-7B34-43C2-9CF1-B2E5B624B820}"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326463D2-A102-46BA-A3C7-BA1B48FB3924}">
      <dgm:prSet/>
      <dgm:spPr/>
      <dgm:t>
        <a:bodyPr/>
        <a:lstStyle/>
        <a:p>
          <a:pPr>
            <a:defRPr cap="all"/>
          </a:pPr>
          <a:r>
            <a:rPr lang="en-US"/>
            <a:t>Execute the app as one or more </a:t>
          </a:r>
          <a:r>
            <a:rPr lang="en-US" b="1"/>
            <a:t>stateless processes.</a:t>
          </a:r>
          <a:endParaRPr lang="en-US"/>
        </a:p>
      </dgm:t>
    </dgm:pt>
    <dgm:pt modelId="{2C1C71A3-690F-40BF-8920-22AA3E56A7AA}" type="parTrans" cxnId="{949BF2D1-3E44-458F-BF91-A1D7271F94B9}">
      <dgm:prSet/>
      <dgm:spPr/>
      <dgm:t>
        <a:bodyPr/>
        <a:lstStyle/>
        <a:p>
          <a:endParaRPr lang="en-US"/>
        </a:p>
      </dgm:t>
    </dgm:pt>
    <dgm:pt modelId="{3343F1DF-3C3E-4B42-B16E-2521F769EAAB}" type="sibTrans" cxnId="{949BF2D1-3E44-458F-BF91-A1D7271F94B9}">
      <dgm:prSet/>
      <dgm:spPr/>
      <dgm:t>
        <a:bodyPr/>
        <a:lstStyle/>
        <a:p>
          <a:endParaRPr lang="en-US"/>
        </a:p>
      </dgm:t>
    </dgm:pt>
    <dgm:pt modelId="{6FB2CA5F-1EBE-4B6A-BACD-B446B3237800}">
      <dgm:prSet/>
      <dgm:spPr/>
      <dgm:t>
        <a:bodyPr/>
        <a:lstStyle/>
        <a:p>
          <a:pPr>
            <a:defRPr cap="all"/>
          </a:pPr>
          <a:r>
            <a:rPr lang="en-US"/>
            <a:t>Export Services via </a:t>
          </a:r>
          <a:r>
            <a:rPr lang="en-US" b="1"/>
            <a:t>port binding.</a:t>
          </a:r>
          <a:endParaRPr lang="en-US"/>
        </a:p>
      </dgm:t>
    </dgm:pt>
    <dgm:pt modelId="{D24BA1B1-8B03-4D68-91FB-8A5397BCC6AE}" type="parTrans" cxnId="{3EAEF6A3-BE01-4FA5-AF04-8D9C5FE4AA45}">
      <dgm:prSet/>
      <dgm:spPr/>
      <dgm:t>
        <a:bodyPr/>
        <a:lstStyle/>
        <a:p>
          <a:endParaRPr lang="en-US"/>
        </a:p>
      </dgm:t>
    </dgm:pt>
    <dgm:pt modelId="{6AA1B2F0-D890-486F-9EDB-8F9F71DBAEF0}" type="sibTrans" cxnId="{3EAEF6A3-BE01-4FA5-AF04-8D9C5FE4AA45}">
      <dgm:prSet/>
      <dgm:spPr/>
      <dgm:t>
        <a:bodyPr/>
        <a:lstStyle/>
        <a:p>
          <a:endParaRPr lang="en-US"/>
        </a:p>
      </dgm:t>
    </dgm:pt>
    <dgm:pt modelId="{6F91D59D-2F74-49B9-ABDA-3BE58B914FB0}">
      <dgm:prSet/>
      <dgm:spPr/>
      <dgm:t>
        <a:bodyPr/>
        <a:lstStyle/>
        <a:p>
          <a:pPr>
            <a:defRPr cap="all"/>
          </a:pPr>
          <a:r>
            <a:rPr lang="en-US"/>
            <a:t>Treat Logs as </a:t>
          </a:r>
          <a:r>
            <a:rPr lang="en-US" b="1"/>
            <a:t>event streams.</a:t>
          </a:r>
          <a:endParaRPr lang="en-US"/>
        </a:p>
      </dgm:t>
    </dgm:pt>
    <dgm:pt modelId="{0A207A08-4893-4424-BE15-C0EA9A2BD61E}" type="parTrans" cxnId="{B4AC4A7B-D5E5-475A-9922-D6B2DEE06221}">
      <dgm:prSet/>
      <dgm:spPr/>
      <dgm:t>
        <a:bodyPr/>
        <a:lstStyle/>
        <a:p>
          <a:endParaRPr lang="en-US"/>
        </a:p>
      </dgm:t>
    </dgm:pt>
    <dgm:pt modelId="{3CB5BB1D-B3B0-4802-BA8A-31C74A5B72D6}" type="sibTrans" cxnId="{B4AC4A7B-D5E5-475A-9922-D6B2DEE06221}">
      <dgm:prSet/>
      <dgm:spPr/>
      <dgm:t>
        <a:bodyPr/>
        <a:lstStyle/>
        <a:p>
          <a:endParaRPr lang="en-US"/>
        </a:p>
      </dgm:t>
    </dgm:pt>
    <dgm:pt modelId="{18C66D45-D783-4D4E-A182-EF8AD2E425C8}">
      <dgm:prSet/>
      <dgm:spPr/>
      <dgm:t>
        <a:bodyPr/>
        <a:lstStyle/>
        <a:p>
          <a:pPr>
            <a:defRPr cap="all"/>
          </a:pPr>
          <a:r>
            <a:rPr lang="en-US"/>
            <a:t>No</a:t>
          </a:r>
          <a:r>
            <a:rPr lang="en-US" b="1"/>
            <a:t> file system </a:t>
          </a:r>
          <a:r>
            <a:rPr lang="en-US"/>
            <a:t>usage</a:t>
          </a:r>
          <a:r>
            <a:rPr lang="en-US" b="1"/>
            <a:t>.</a:t>
          </a:r>
          <a:endParaRPr lang="en-US"/>
        </a:p>
      </dgm:t>
    </dgm:pt>
    <dgm:pt modelId="{1E928489-8246-405F-9FA7-29D8F4EAB4DB}" type="parTrans" cxnId="{E47D7BDC-5444-4653-9AB8-9A0E40AE46D6}">
      <dgm:prSet/>
      <dgm:spPr/>
      <dgm:t>
        <a:bodyPr/>
        <a:lstStyle/>
        <a:p>
          <a:endParaRPr lang="en-US"/>
        </a:p>
      </dgm:t>
    </dgm:pt>
    <dgm:pt modelId="{92753401-CDAF-4F80-A609-55D82BBCCFB7}" type="sibTrans" cxnId="{E47D7BDC-5444-4653-9AB8-9A0E40AE46D6}">
      <dgm:prSet/>
      <dgm:spPr/>
      <dgm:t>
        <a:bodyPr/>
        <a:lstStyle/>
        <a:p>
          <a:endParaRPr lang="en-US"/>
        </a:p>
      </dgm:t>
    </dgm:pt>
    <dgm:pt modelId="{33672AFF-8DAD-4600-BA73-1B42E85C0497}">
      <dgm:prSet/>
      <dgm:spPr/>
      <dgm:t>
        <a:bodyPr/>
        <a:lstStyle/>
        <a:p>
          <a:pPr>
            <a:defRPr cap="all"/>
          </a:pPr>
          <a:r>
            <a:rPr lang="en-US" b="1"/>
            <a:t>Fast Startup and graceful shutdown.</a:t>
          </a:r>
          <a:endParaRPr lang="en-US"/>
        </a:p>
      </dgm:t>
    </dgm:pt>
    <dgm:pt modelId="{C2D8EC3F-A511-45DB-AD8C-9DF66F49F879}" type="parTrans" cxnId="{F1A815EB-2170-4C65-8931-0DC21A39199F}">
      <dgm:prSet/>
      <dgm:spPr/>
      <dgm:t>
        <a:bodyPr/>
        <a:lstStyle/>
        <a:p>
          <a:endParaRPr lang="en-US"/>
        </a:p>
      </dgm:t>
    </dgm:pt>
    <dgm:pt modelId="{0AE975FA-7073-4232-9E56-19C667076C83}" type="sibTrans" cxnId="{F1A815EB-2170-4C65-8931-0DC21A39199F}">
      <dgm:prSet/>
      <dgm:spPr/>
      <dgm:t>
        <a:bodyPr/>
        <a:lstStyle/>
        <a:p>
          <a:endParaRPr lang="en-US"/>
        </a:p>
      </dgm:t>
    </dgm:pt>
    <dgm:pt modelId="{C30FAF3D-C327-4E7F-BC3D-5E10FEDA63A6}" type="pres">
      <dgm:prSet presAssocID="{D3E61F6E-7B34-43C2-9CF1-B2E5B624B820}" presName="root" presStyleCnt="0">
        <dgm:presLayoutVars>
          <dgm:dir/>
          <dgm:resizeHandles val="exact"/>
        </dgm:presLayoutVars>
      </dgm:prSet>
      <dgm:spPr/>
    </dgm:pt>
    <dgm:pt modelId="{BB3BAAEE-6D4E-451F-A690-8BD25CD0E099}" type="pres">
      <dgm:prSet presAssocID="{326463D2-A102-46BA-A3C7-BA1B48FB3924}" presName="compNode" presStyleCnt="0"/>
      <dgm:spPr/>
    </dgm:pt>
    <dgm:pt modelId="{63E2C9D6-B07B-4342-A173-241108F24E73}" type="pres">
      <dgm:prSet presAssocID="{326463D2-A102-46BA-A3C7-BA1B48FB3924}" presName="iconBgRect" presStyleLbl="bgShp" presStyleIdx="0" presStyleCnt="5"/>
      <dgm:spPr/>
    </dgm:pt>
    <dgm:pt modelId="{FA531885-A7E4-4B42-ADBB-6276B1E9DDBD}" type="pres">
      <dgm:prSet presAssocID="{326463D2-A102-46BA-A3C7-BA1B48FB39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601C946C-4849-43DE-8EEB-5639884509DD}" type="pres">
      <dgm:prSet presAssocID="{326463D2-A102-46BA-A3C7-BA1B48FB3924}" presName="spaceRect" presStyleCnt="0"/>
      <dgm:spPr/>
    </dgm:pt>
    <dgm:pt modelId="{9E3DF4C5-5642-4B73-8489-91D8F9AFBB1B}" type="pres">
      <dgm:prSet presAssocID="{326463D2-A102-46BA-A3C7-BA1B48FB3924}" presName="textRect" presStyleLbl="revTx" presStyleIdx="0" presStyleCnt="5">
        <dgm:presLayoutVars>
          <dgm:chMax val="1"/>
          <dgm:chPref val="1"/>
        </dgm:presLayoutVars>
      </dgm:prSet>
      <dgm:spPr/>
    </dgm:pt>
    <dgm:pt modelId="{0874BF01-2C98-45E1-A60B-D1C464672ACF}" type="pres">
      <dgm:prSet presAssocID="{3343F1DF-3C3E-4B42-B16E-2521F769EAAB}" presName="sibTrans" presStyleCnt="0"/>
      <dgm:spPr/>
    </dgm:pt>
    <dgm:pt modelId="{790054A7-C7B0-4A3D-BF7B-A0AC07536378}" type="pres">
      <dgm:prSet presAssocID="{6FB2CA5F-1EBE-4B6A-BACD-B446B3237800}" presName="compNode" presStyleCnt="0"/>
      <dgm:spPr/>
    </dgm:pt>
    <dgm:pt modelId="{EE490263-C112-48AC-8C5B-C0908F4CF710}" type="pres">
      <dgm:prSet presAssocID="{6FB2CA5F-1EBE-4B6A-BACD-B446B3237800}" presName="iconBgRect" presStyleLbl="bgShp" presStyleIdx="1" presStyleCnt="5"/>
      <dgm:spPr/>
    </dgm:pt>
    <dgm:pt modelId="{0B5E8D68-4FBC-415B-8E5C-81CDAFBC1AC5}" type="pres">
      <dgm:prSet presAssocID="{6FB2CA5F-1EBE-4B6A-BACD-B446B323780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a:ext>
      </dgm:extLst>
    </dgm:pt>
    <dgm:pt modelId="{7AFB4227-8DCC-40C9-A968-C6BEEB1852F0}" type="pres">
      <dgm:prSet presAssocID="{6FB2CA5F-1EBE-4B6A-BACD-B446B3237800}" presName="spaceRect" presStyleCnt="0"/>
      <dgm:spPr/>
    </dgm:pt>
    <dgm:pt modelId="{5A48D83A-EC4A-42CF-B47E-ADB2DB92E575}" type="pres">
      <dgm:prSet presAssocID="{6FB2CA5F-1EBE-4B6A-BACD-B446B3237800}" presName="textRect" presStyleLbl="revTx" presStyleIdx="1" presStyleCnt="5">
        <dgm:presLayoutVars>
          <dgm:chMax val="1"/>
          <dgm:chPref val="1"/>
        </dgm:presLayoutVars>
      </dgm:prSet>
      <dgm:spPr/>
    </dgm:pt>
    <dgm:pt modelId="{DBF76837-52DA-487C-8CDE-0D382A4FEFBF}" type="pres">
      <dgm:prSet presAssocID="{6AA1B2F0-D890-486F-9EDB-8F9F71DBAEF0}" presName="sibTrans" presStyleCnt="0"/>
      <dgm:spPr/>
    </dgm:pt>
    <dgm:pt modelId="{C417BA2A-56B9-4EEA-982A-5CE8FE4296C5}" type="pres">
      <dgm:prSet presAssocID="{6F91D59D-2F74-49B9-ABDA-3BE58B914FB0}" presName="compNode" presStyleCnt="0"/>
      <dgm:spPr/>
    </dgm:pt>
    <dgm:pt modelId="{0B768896-2FC8-4AD1-8AD7-B2705FA45159}" type="pres">
      <dgm:prSet presAssocID="{6F91D59D-2F74-49B9-ABDA-3BE58B914FB0}" presName="iconBgRect" presStyleLbl="bgShp" presStyleIdx="2" presStyleCnt="5"/>
      <dgm:spPr/>
    </dgm:pt>
    <dgm:pt modelId="{8802396C-6EAF-4FB2-8DAE-F48099EC6CF1}" type="pres">
      <dgm:prSet presAssocID="{6F91D59D-2F74-49B9-ABDA-3BE58B914F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ndy Cane"/>
        </a:ext>
      </dgm:extLst>
    </dgm:pt>
    <dgm:pt modelId="{2ECDDBEF-1A06-42F6-8B6C-F410B1CE55FF}" type="pres">
      <dgm:prSet presAssocID="{6F91D59D-2F74-49B9-ABDA-3BE58B914FB0}" presName="spaceRect" presStyleCnt="0"/>
      <dgm:spPr/>
    </dgm:pt>
    <dgm:pt modelId="{95A142FC-EB11-4C5E-A742-44054E164440}" type="pres">
      <dgm:prSet presAssocID="{6F91D59D-2F74-49B9-ABDA-3BE58B914FB0}" presName="textRect" presStyleLbl="revTx" presStyleIdx="2" presStyleCnt="5">
        <dgm:presLayoutVars>
          <dgm:chMax val="1"/>
          <dgm:chPref val="1"/>
        </dgm:presLayoutVars>
      </dgm:prSet>
      <dgm:spPr/>
    </dgm:pt>
    <dgm:pt modelId="{F2D150B5-D65B-47FA-A4D4-0BB9C898B792}" type="pres">
      <dgm:prSet presAssocID="{3CB5BB1D-B3B0-4802-BA8A-31C74A5B72D6}" presName="sibTrans" presStyleCnt="0"/>
      <dgm:spPr/>
    </dgm:pt>
    <dgm:pt modelId="{B2C59ED8-AD0E-4BA8-A25D-B4EADAC67147}" type="pres">
      <dgm:prSet presAssocID="{18C66D45-D783-4D4E-A182-EF8AD2E425C8}" presName="compNode" presStyleCnt="0"/>
      <dgm:spPr/>
    </dgm:pt>
    <dgm:pt modelId="{50405EFF-355C-4137-B55F-6F6027812C61}" type="pres">
      <dgm:prSet presAssocID="{18C66D45-D783-4D4E-A182-EF8AD2E425C8}" presName="iconBgRect" presStyleLbl="bgShp" presStyleIdx="3" presStyleCnt="5"/>
      <dgm:spPr/>
    </dgm:pt>
    <dgm:pt modelId="{38F7FB21-AB9B-4E15-A882-9F3BB32CBA23}" type="pres">
      <dgm:prSet presAssocID="{18C66D45-D783-4D4E-A182-EF8AD2E425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ign"/>
        </a:ext>
      </dgm:extLst>
    </dgm:pt>
    <dgm:pt modelId="{B3F0D443-3D51-415D-90F5-536E77901F67}" type="pres">
      <dgm:prSet presAssocID="{18C66D45-D783-4D4E-A182-EF8AD2E425C8}" presName="spaceRect" presStyleCnt="0"/>
      <dgm:spPr/>
    </dgm:pt>
    <dgm:pt modelId="{B3D41333-6F5F-4D03-B9A5-381F42778F5D}" type="pres">
      <dgm:prSet presAssocID="{18C66D45-D783-4D4E-A182-EF8AD2E425C8}" presName="textRect" presStyleLbl="revTx" presStyleIdx="3" presStyleCnt="5">
        <dgm:presLayoutVars>
          <dgm:chMax val="1"/>
          <dgm:chPref val="1"/>
        </dgm:presLayoutVars>
      </dgm:prSet>
      <dgm:spPr/>
    </dgm:pt>
    <dgm:pt modelId="{84F31294-EB2C-413C-B394-317E056A7D6A}" type="pres">
      <dgm:prSet presAssocID="{92753401-CDAF-4F80-A609-55D82BBCCFB7}" presName="sibTrans" presStyleCnt="0"/>
      <dgm:spPr/>
    </dgm:pt>
    <dgm:pt modelId="{B6B4A85A-E61A-427C-B7BA-367B90FC9850}" type="pres">
      <dgm:prSet presAssocID="{33672AFF-8DAD-4600-BA73-1B42E85C0497}" presName="compNode" presStyleCnt="0"/>
      <dgm:spPr/>
    </dgm:pt>
    <dgm:pt modelId="{E9E06A4B-3831-46E6-BDA6-98A4EBA94CB0}" type="pres">
      <dgm:prSet presAssocID="{33672AFF-8DAD-4600-BA73-1B42E85C0497}" presName="iconBgRect" presStyleLbl="bgShp" presStyleIdx="4" presStyleCnt="5"/>
      <dgm:spPr/>
    </dgm:pt>
    <dgm:pt modelId="{205ABE96-494C-48CA-AC87-0F1CE863E7EF}" type="pres">
      <dgm:prSet presAssocID="{33672AFF-8DAD-4600-BA73-1B42E85C049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icken Leg"/>
        </a:ext>
      </dgm:extLst>
    </dgm:pt>
    <dgm:pt modelId="{9842C4C7-98C7-4EBA-AF29-75DADFFBE589}" type="pres">
      <dgm:prSet presAssocID="{33672AFF-8DAD-4600-BA73-1B42E85C0497}" presName="spaceRect" presStyleCnt="0"/>
      <dgm:spPr/>
    </dgm:pt>
    <dgm:pt modelId="{1DEC0291-5AEE-4BE8-AE74-F57770A2CFEB}" type="pres">
      <dgm:prSet presAssocID="{33672AFF-8DAD-4600-BA73-1B42E85C0497}" presName="textRect" presStyleLbl="revTx" presStyleIdx="4" presStyleCnt="5">
        <dgm:presLayoutVars>
          <dgm:chMax val="1"/>
          <dgm:chPref val="1"/>
        </dgm:presLayoutVars>
      </dgm:prSet>
      <dgm:spPr/>
    </dgm:pt>
  </dgm:ptLst>
  <dgm:cxnLst>
    <dgm:cxn modelId="{63260137-1F3A-412B-A282-70484A9F5BB9}" type="presOf" srcId="{6F91D59D-2F74-49B9-ABDA-3BE58B914FB0}" destId="{95A142FC-EB11-4C5E-A742-44054E164440}" srcOrd="0" destOrd="0" presId="urn:microsoft.com/office/officeart/2018/5/layout/IconCircleLabelList"/>
    <dgm:cxn modelId="{13A1A354-A65A-4C30-9B91-F4B9E69E80E3}" type="presOf" srcId="{326463D2-A102-46BA-A3C7-BA1B48FB3924}" destId="{9E3DF4C5-5642-4B73-8489-91D8F9AFBB1B}" srcOrd="0" destOrd="0" presId="urn:microsoft.com/office/officeart/2018/5/layout/IconCircleLabelList"/>
    <dgm:cxn modelId="{40B9F959-E20C-4D96-A881-7ED6331D17A4}" type="presOf" srcId="{D3E61F6E-7B34-43C2-9CF1-B2E5B624B820}" destId="{C30FAF3D-C327-4E7F-BC3D-5E10FEDA63A6}" srcOrd="0" destOrd="0" presId="urn:microsoft.com/office/officeart/2018/5/layout/IconCircleLabelList"/>
    <dgm:cxn modelId="{B4AC4A7B-D5E5-475A-9922-D6B2DEE06221}" srcId="{D3E61F6E-7B34-43C2-9CF1-B2E5B624B820}" destId="{6F91D59D-2F74-49B9-ABDA-3BE58B914FB0}" srcOrd="2" destOrd="0" parTransId="{0A207A08-4893-4424-BE15-C0EA9A2BD61E}" sibTransId="{3CB5BB1D-B3B0-4802-BA8A-31C74A5B72D6}"/>
    <dgm:cxn modelId="{DACEFF88-BDDE-4DDD-A6B2-CAFBCEE1E705}" type="presOf" srcId="{33672AFF-8DAD-4600-BA73-1B42E85C0497}" destId="{1DEC0291-5AEE-4BE8-AE74-F57770A2CFEB}" srcOrd="0" destOrd="0" presId="urn:microsoft.com/office/officeart/2018/5/layout/IconCircleLabelList"/>
    <dgm:cxn modelId="{591E2892-B3E6-42E9-B2E3-1324516DC3F1}" type="presOf" srcId="{6FB2CA5F-1EBE-4B6A-BACD-B446B3237800}" destId="{5A48D83A-EC4A-42CF-B47E-ADB2DB92E575}" srcOrd="0" destOrd="0" presId="urn:microsoft.com/office/officeart/2018/5/layout/IconCircleLabelList"/>
    <dgm:cxn modelId="{03358A92-6E21-4607-A0DF-CD4A6C802379}" type="presOf" srcId="{18C66D45-D783-4D4E-A182-EF8AD2E425C8}" destId="{B3D41333-6F5F-4D03-B9A5-381F42778F5D}" srcOrd="0" destOrd="0" presId="urn:microsoft.com/office/officeart/2018/5/layout/IconCircleLabelList"/>
    <dgm:cxn modelId="{3EAEF6A3-BE01-4FA5-AF04-8D9C5FE4AA45}" srcId="{D3E61F6E-7B34-43C2-9CF1-B2E5B624B820}" destId="{6FB2CA5F-1EBE-4B6A-BACD-B446B3237800}" srcOrd="1" destOrd="0" parTransId="{D24BA1B1-8B03-4D68-91FB-8A5397BCC6AE}" sibTransId="{6AA1B2F0-D890-486F-9EDB-8F9F71DBAEF0}"/>
    <dgm:cxn modelId="{949BF2D1-3E44-458F-BF91-A1D7271F94B9}" srcId="{D3E61F6E-7B34-43C2-9CF1-B2E5B624B820}" destId="{326463D2-A102-46BA-A3C7-BA1B48FB3924}" srcOrd="0" destOrd="0" parTransId="{2C1C71A3-690F-40BF-8920-22AA3E56A7AA}" sibTransId="{3343F1DF-3C3E-4B42-B16E-2521F769EAAB}"/>
    <dgm:cxn modelId="{E47D7BDC-5444-4653-9AB8-9A0E40AE46D6}" srcId="{D3E61F6E-7B34-43C2-9CF1-B2E5B624B820}" destId="{18C66D45-D783-4D4E-A182-EF8AD2E425C8}" srcOrd="3" destOrd="0" parTransId="{1E928489-8246-405F-9FA7-29D8F4EAB4DB}" sibTransId="{92753401-CDAF-4F80-A609-55D82BBCCFB7}"/>
    <dgm:cxn modelId="{F1A815EB-2170-4C65-8931-0DC21A39199F}" srcId="{D3E61F6E-7B34-43C2-9CF1-B2E5B624B820}" destId="{33672AFF-8DAD-4600-BA73-1B42E85C0497}" srcOrd="4" destOrd="0" parTransId="{C2D8EC3F-A511-45DB-AD8C-9DF66F49F879}" sibTransId="{0AE975FA-7073-4232-9E56-19C667076C83}"/>
    <dgm:cxn modelId="{B66429B1-F3B2-4919-88BC-93A1FDF8E065}" type="presParOf" srcId="{C30FAF3D-C327-4E7F-BC3D-5E10FEDA63A6}" destId="{BB3BAAEE-6D4E-451F-A690-8BD25CD0E099}" srcOrd="0" destOrd="0" presId="urn:microsoft.com/office/officeart/2018/5/layout/IconCircleLabelList"/>
    <dgm:cxn modelId="{2BE66C51-240E-448D-9ADF-7156747A4CEC}" type="presParOf" srcId="{BB3BAAEE-6D4E-451F-A690-8BD25CD0E099}" destId="{63E2C9D6-B07B-4342-A173-241108F24E73}" srcOrd="0" destOrd="0" presId="urn:microsoft.com/office/officeart/2018/5/layout/IconCircleLabelList"/>
    <dgm:cxn modelId="{587322ED-A158-4C06-B27B-4707EFF3FA4E}" type="presParOf" srcId="{BB3BAAEE-6D4E-451F-A690-8BD25CD0E099}" destId="{FA531885-A7E4-4B42-ADBB-6276B1E9DDBD}" srcOrd="1" destOrd="0" presId="urn:microsoft.com/office/officeart/2018/5/layout/IconCircleLabelList"/>
    <dgm:cxn modelId="{2E0B6F3F-233C-4B82-AE93-140B621ACC5D}" type="presParOf" srcId="{BB3BAAEE-6D4E-451F-A690-8BD25CD0E099}" destId="{601C946C-4849-43DE-8EEB-5639884509DD}" srcOrd="2" destOrd="0" presId="urn:microsoft.com/office/officeart/2018/5/layout/IconCircleLabelList"/>
    <dgm:cxn modelId="{D145CF1F-B2FF-4CEF-B166-F72994534DCF}" type="presParOf" srcId="{BB3BAAEE-6D4E-451F-A690-8BD25CD0E099}" destId="{9E3DF4C5-5642-4B73-8489-91D8F9AFBB1B}" srcOrd="3" destOrd="0" presId="urn:microsoft.com/office/officeart/2018/5/layout/IconCircleLabelList"/>
    <dgm:cxn modelId="{F908E582-7A54-40DF-BA29-A99C4D336C58}" type="presParOf" srcId="{C30FAF3D-C327-4E7F-BC3D-5E10FEDA63A6}" destId="{0874BF01-2C98-45E1-A60B-D1C464672ACF}" srcOrd="1" destOrd="0" presId="urn:microsoft.com/office/officeart/2018/5/layout/IconCircleLabelList"/>
    <dgm:cxn modelId="{C22084AC-10EA-4639-8B00-94EEA5AAD50D}" type="presParOf" srcId="{C30FAF3D-C327-4E7F-BC3D-5E10FEDA63A6}" destId="{790054A7-C7B0-4A3D-BF7B-A0AC07536378}" srcOrd="2" destOrd="0" presId="urn:microsoft.com/office/officeart/2018/5/layout/IconCircleLabelList"/>
    <dgm:cxn modelId="{B43DE28F-A2F2-4D3B-8AA4-3CF3743E1619}" type="presParOf" srcId="{790054A7-C7B0-4A3D-BF7B-A0AC07536378}" destId="{EE490263-C112-48AC-8C5B-C0908F4CF710}" srcOrd="0" destOrd="0" presId="urn:microsoft.com/office/officeart/2018/5/layout/IconCircleLabelList"/>
    <dgm:cxn modelId="{1BB3FB9D-064E-4BAD-AF00-92D3D5BD793A}" type="presParOf" srcId="{790054A7-C7B0-4A3D-BF7B-A0AC07536378}" destId="{0B5E8D68-4FBC-415B-8E5C-81CDAFBC1AC5}" srcOrd="1" destOrd="0" presId="urn:microsoft.com/office/officeart/2018/5/layout/IconCircleLabelList"/>
    <dgm:cxn modelId="{49EBB9A2-743A-440B-B6EF-675F4E358439}" type="presParOf" srcId="{790054A7-C7B0-4A3D-BF7B-A0AC07536378}" destId="{7AFB4227-8DCC-40C9-A968-C6BEEB1852F0}" srcOrd="2" destOrd="0" presId="urn:microsoft.com/office/officeart/2018/5/layout/IconCircleLabelList"/>
    <dgm:cxn modelId="{619B5327-FD59-4F5F-AA9B-10572324B1DF}" type="presParOf" srcId="{790054A7-C7B0-4A3D-BF7B-A0AC07536378}" destId="{5A48D83A-EC4A-42CF-B47E-ADB2DB92E575}" srcOrd="3" destOrd="0" presId="urn:microsoft.com/office/officeart/2018/5/layout/IconCircleLabelList"/>
    <dgm:cxn modelId="{5D28F4A8-E182-4CE3-AE1D-82916D6433F0}" type="presParOf" srcId="{C30FAF3D-C327-4E7F-BC3D-5E10FEDA63A6}" destId="{DBF76837-52DA-487C-8CDE-0D382A4FEFBF}" srcOrd="3" destOrd="0" presId="urn:microsoft.com/office/officeart/2018/5/layout/IconCircleLabelList"/>
    <dgm:cxn modelId="{D295B6B5-55D9-4951-BC47-14CE16334ADF}" type="presParOf" srcId="{C30FAF3D-C327-4E7F-BC3D-5E10FEDA63A6}" destId="{C417BA2A-56B9-4EEA-982A-5CE8FE4296C5}" srcOrd="4" destOrd="0" presId="urn:microsoft.com/office/officeart/2018/5/layout/IconCircleLabelList"/>
    <dgm:cxn modelId="{73D68C06-BD09-49BA-888E-3390725570C2}" type="presParOf" srcId="{C417BA2A-56B9-4EEA-982A-5CE8FE4296C5}" destId="{0B768896-2FC8-4AD1-8AD7-B2705FA45159}" srcOrd="0" destOrd="0" presId="urn:microsoft.com/office/officeart/2018/5/layout/IconCircleLabelList"/>
    <dgm:cxn modelId="{0F3FD3F8-77E5-4484-A3DB-975C368B3DE1}" type="presParOf" srcId="{C417BA2A-56B9-4EEA-982A-5CE8FE4296C5}" destId="{8802396C-6EAF-4FB2-8DAE-F48099EC6CF1}" srcOrd="1" destOrd="0" presId="urn:microsoft.com/office/officeart/2018/5/layout/IconCircleLabelList"/>
    <dgm:cxn modelId="{B64A36BC-E0CB-4255-A65C-BD4EEC0F87A1}" type="presParOf" srcId="{C417BA2A-56B9-4EEA-982A-5CE8FE4296C5}" destId="{2ECDDBEF-1A06-42F6-8B6C-F410B1CE55FF}" srcOrd="2" destOrd="0" presId="urn:microsoft.com/office/officeart/2018/5/layout/IconCircleLabelList"/>
    <dgm:cxn modelId="{0E70DABF-D545-452A-B710-26314BAE8491}" type="presParOf" srcId="{C417BA2A-56B9-4EEA-982A-5CE8FE4296C5}" destId="{95A142FC-EB11-4C5E-A742-44054E164440}" srcOrd="3" destOrd="0" presId="urn:microsoft.com/office/officeart/2018/5/layout/IconCircleLabelList"/>
    <dgm:cxn modelId="{87F26B60-F0F6-44A2-958F-E2E98DE2F68D}" type="presParOf" srcId="{C30FAF3D-C327-4E7F-BC3D-5E10FEDA63A6}" destId="{F2D150B5-D65B-47FA-A4D4-0BB9C898B792}" srcOrd="5" destOrd="0" presId="urn:microsoft.com/office/officeart/2018/5/layout/IconCircleLabelList"/>
    <dgm:cxn modelId="{7B6C16C1-02CA-4342-ABBF-AFCFA540B96B}" type="presParOf" srcId="{C30FAF3D-C327-4E7F-BC3D-5E10FEDA63A6}" destId="{B2C59ED8-AD0E-4BA8-A25D-B4EADAC67147}" srcOrd="6" destOrd="0" presId="urn:microsoft.com/office/officeart/2018/5/layout/IconCircleLabelList"/>
    <dgm:cxn modelId="{8B0C2D6D-1408-4917-897A-67DBF9C9A548}" type="presParOf" srcId="{B2C59ED8-AD0E-4BA8-A25D-B4EADAC67147}" destId="{50405EFF-355C-4137-B55F-6F6027812C61}" srcOrd="0" destOrd="0" presId="urn:microsoft.com/office/officeart/2018/5/layout/IconCircleLabelList"/>
    <dgm:cxn modelId="{0503F94B-9A7D-4F7B-A37C-BD0F6062626C}" type="presParOf" srcId="{B2C59ED8-AD0E-4BA8-A25D-B4EADAC67147}" destId="{38F7FB21-AB9B-4E15-A882-9F3BB32CBA23}" srcOrd="1" destOrd="0" presId="urn:microsoft.com/office/officeart/2018/5/layout/IconCircleLabelList"/>
    <dgm:cxn modelId="{965B7086-0D4A-4E13-8667-43620D396D52}" type="presParOf" srcId="{B2C59ED8-AD0E-4BA8-A25D-B4EADAC67147}" destId="{B3F0D443-3D51-415D-90F5-536E77901F67}" srcOrd="2" destOrd="0" presId="urn:microsoft.com/office/officeart/2018/5/layout/IconCircleLabelList"/>
    <dgm:cxn modelId="{B599C75E-9720-4D5A-971D-59B555F2CCB9}" type="presParOf" srcId="{B2C59ED8-AD0E-4BA8-A25D-B4EADAC67147}" destId="{B3D41333-6F5F-4D03-B9A5-381F42778F5D}" srcOrd="3" destOrd="0" presId="urn:microsoft.com/office/officeart/2018/5/layout/IconCircleLabelList"/>
    <dgm:cxn modelId="{3F8416C7-3AEB-491F-88B8-58BF64A8A7C0}" type="presParOf" srcId="{C30FAF3D-C327-4E7F-BC3D-5E10FEDA63A6}" destId="{84F31294-EB2C-413C-B394-317E056A7D6A}" srcOrd="7" destOrd="0" presId="urn:microsoft.com/office/officeart/2018/5/layout/IconCircleLabelList"/>
    <dgm:cxn modelId="{4C214D09-4B91-40B6-B5AA-752FCCD7E3E7}" type="presParOf" srcId="{C30FAF3D-C327-4E7F-BC3D-5E10FEDA63A6}" destId="{B6B4A85A-E61A-427C-B7BA-367B90FC9850}" srcOrd="8" destOrd="0" presId="urn:microsoft.com/office/officeart/2018/5/layout/IconCircleLabelList"/>
    <dgm:cxn modelId="{9F4EA5D6-E518-4902-91D1-0029A6A76B72}" type="presParOf" srcId="{B6B4A85A-E61A-427C-B7BA-367B90FC9850}" destId="{E9E06A4B-3831-46E6-BDA6-98A4EBA94CB0}" srcOrd="0" destOrd="0" presId="urn:microsoft.com/office/officeart/2018/5/layout/IconCircleLabelList"/>
    <dgm:cxn modelId="{6919DF86-8CC9-44F1-8A3C-214FFF87913A}" type="presParOf" srcId="{B6B4A85A-E61A-427C-B7BA-367B90FC9850}" destId="{205ABE96-494C-48CA-AC87-0F1CE863E7EF}" srcOrd="1" destOrd="0" presId="urn:microsoft.com/office/officeart/2018/5/layout/IconCircleLabelList"/>
    <dgm:cxn modelId="{E6F69440-E58C-4BBA-8A59-32DCC234966E}" type="presParOf" srcId="{B6B4A85A-E61A-427C-B7BA-367B90FC9850}" destId="{9842C4C7-98C7-4EBA-AF29-75DADFFBE589}" srcOrd="2" destOrd="0" presId="urn:microsoft.com/office/officeart/2018/5/layout/IconCircleLabelList"/>
    <dgm:cxn modelId="{9F7F3B5C-C1B3-429E-AAA4-F6440CD14D0F}" type="presParOf" srcId="{B6B4A85A-E61A-427C-B7BA-367B90FC9850}" destId="{1DEC0291-5AEE-4BE8-AE74-F57770A2CFE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C0DE5-E4E2-4005-9B07-A6E7DA90AF78}">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49096A0-D6F8-4FEB-8736-EEF392266D33}">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3E15C9A-7BE5-46D7-99DD-3B576F28D40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Clouds balance their processing loads over multiple machines, optimizing for efficiency and resilience against point failure. A Cloud Foundry installation accomplishes this at three levels:</a:t>
          </a:r>
        </a:p>
      </dsp:txBody>
      <dsp:txXfrm>
        <a:off x="1429899" y="2442"/>
        <a:ext cx="5083704" cy="1238008"/>
      </dsp:txXfrm>
    </dsp:sp>
    <dsp:sp modelId="{69B830B4-590D-4267-993F-EB4E937F572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8006B44-5897-4836-8229-1F10AFDE8C50}">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D9B90C2-E6A3-4436-ADBC-E65F9A6A801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hlinkClick xmlns:r="http://schemas.openxmlformats.org/officeDocument/2006/relationships" r:id="rId5"/>
            </a:rPr>
            <a:t>BOSH</a:t>
          </a:r>
          <a:r>
            <a:rPr lang="en-US" sz="1500" kern="1200"/>
            <a:t> creates and deploys virtual machines (VMs) on top of a physical computing infrastructure, and deploys and runs Cloud Foundry on top of this cloud. To configure the deployment, BOSH follows a manifest document.</a:t>
          </a:r>
        </a:p>
      </dsp:txBody>
      <dsp:txXfrm>
        <a:off x="1429899" y="1549953"/>
        <a:ext cx="5083704" cy="1238008"/>
      </dsp:txXfrm>
    </dsp:sp>
    <dsp:sp modelId="{7256A98C-BA23-491B-8D7D-6B76D7F68BBD}">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F5D19EC-F4E5-49B2-90C6-6BD1C1C9E95C}">
      <dsp:nvSpPr>
        <dsp:cNvPr id="0" name=""/>
        <dsp:cNvSpPr/>
      </dsp:nvSpPr>
      <dsp:spPr>
        <a:xfrm>
          <a:off x="374497" y="3376015"/>
          <a:ext cx="680904" cy="6809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CC0FEFD-DE06-4D5E-9637-4FEA0E36707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The CF </a:t>
          </a:r>
          <a:r>
            <a:rPr lang="en-US" sz="1500" kern="1200">
              <a:hlinkClick xmlns:r="http://schemas.openxmlformats.org/officeDocument/2006/relationships" r:id="rId8"/>
            </a:rPr>
            <a:t>Cloud Controller</a:t>
          </a:r>
          <a:r>
            <a:rPr lang="en-US" sz="1500" kern="1200"/>
            <a:t> runs the apps and other processes on the cloud’s VMs, balancing demand and managing app lifecycles.</a:t>
          </a:r>
        </a:p>
      </dsp:txBody>
      <dsp:txXfrm>
        <a:off x="1429899" y="3097464"/>
        <a:ext cx="5083704" cy="1238008"/>
      </dsp:txXfrm>
    </dsp:sp>
    <dsp:sp modelId="{AF77C8BD-0AFA-4E5A-AC04-0A1B2A2F376E}">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012169D-E9A1-43A5-BD5A-A812FF5876F5}">
      <dsp:nvSpPr>
        <dsp:cNvPr id="0" name=""/>
        <dsp:cNvSpPr/>
      </dsp:nvSpPr>
      <dsp:spPr>
        <a:xfrm>
          <a:off x="374497" y="4923526"/>
          <a:ext cx="680904" cy="6809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C705956-DE02-4212-834A-4F4BC124C79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The </a:t>
          </a:r>
          <a:r>
            <a:rPr lang="en-US" sz="1500" kern="1200">
              <a:hlinkClick xmlns:r="http://schemas.openxmlformats.org/officeDocument/2006/relationships" r:id="rId11"/>
            </a:rPr>
            <a:t>router</a:t>
          </a:r>
          <a:r>
            <a:rPr lang="en-US" sz="1500" kern="1200"/>
            <a:t> routes incoming traffic from the world to the VMs that are running the apps that the traffic demands, usually working with a customer-provided load balancer.</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2C9D6-B07B-4342-A173-241108F24E73}">
      <dsp:nvSpPr>
        <dsp:cNvPr id="0" name=""/>
        <dsp:cNvSpPr/>
      </dsp:nvSpPr>
      <dsp:spPr>
        <a:xfrm>
          <a:off x="592801" y="55771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531885-A7E4-4B42-ADBB-6276B1E9DDBD}">
      <dsp:nvSpPr>
        <dsp:cNvPr id="0" name=""/>
        <dsp:cNvSpPr/>
      </dsp:nvSpPr>
      <dsp:spPr>
        <a:xfrm>
          <a:off x="826801" y="79171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E3DF4C5-5642-4B73-8489-91D8F9AFBB1B}">
      <dsp:nvSpPr>
        <dsp:cNvPr id="0" name=""/>
        <dsp:cNvSpPr/>
      </dsp:nvSpPr>
      <dsp:spPr>
        <a:xfrm>
          <a:off x="241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Execute the app as one or more </a:t>
          </a:r>
          <a:r>
            <a:rPr lang="en-US" sz="1500" b="1" kern="1200"/>
            <a:t>stateless processes.</a:t>
          </a:r>
          <a:endParaRPr lang="en-US" sz="1500" kern="1200"/>
        </a:p>
      </dsp:txBody>
      <dsp:txXfrm>
        <a:off x="241801" y="1997713"/>
        <a:ext cx="1800000" cy="720000"/>
      </dsp:txXfrm>
    </dsp:sp>
    <dsp:sp modelId="{EE490263-C112-48AC-8C5B-C0908F4CF710}">
      <dsp:nvSpPr>
        <dsp:cNvPr id="0" name=""/>
        <dsp:cNvSpPr/>
      </dsp:nvSpPr>
      <dsp:spPr>
        <a:xfrm>
          <a:off x="2707801" y="55771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B5E8D68-4FBC-415B-8E5C-81CDAFBC1AC5}">
      <dsp:nvSpPr>
        <dsp:cNvPr id="0" name=""/>
        <dsp:cNvSpPr/>
      </dsp:nvSpPr>
      <dsp:spPr>
        <a:xfrm>
          <a:off x="2941801" y="79171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A48D83A-EC4A-42CF-B47E-ADB2DB92E575}">
      <dsp:nvSpPr>
        <dsp:cNvPr id="0" name=""/>
        <dsp:cNvSpPr/>
      </dsp:nvSpPr>
      <dsp:spPr>
        <a:xfrm>
          <a:off x="2356801"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Export Services via </a:t>
          </a:r>
          <a:r>
            <a:rPr lang="en-US" sz="1500" b="1" kern="1200"/>
            <a:t>port binding.</a:t>
          </a:r>
          <a:endParaRPr lang="en-US" sz="1500" kern="1200"/>
        </a:p>
      </dsp:txBody>
      <dsp:txXfrm>
        <a:off x="2356801" y="1997713"/>
        <a:ext cx="1800000" cy="720000"/>
      </dsp:txXfrm>
    </dsp:sp>
    <dsp:sp modelId="{0B768896-2FC8-4AD1-8AD7-B2705FA45159}">
      <dsp:nvSpPr>
        <dsp:cNvPr id="0" name=""/>
        <dsp:cNvSpPr/>
      </dsp:nvSpPr>
      <dsp:spPr>
        <a:xfrm>
          <a:off x="4822802" y="55771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802396C-6EAF-4FB2-8DAE-F48099EC6CF1}">
      <dsp:nvSpPr>
        <dsp:cNvPr id="0" name=""/>
        <dsp:cNvSpPr/>
      </dsp:nvSpPr>
      <dsp:spPr>
        <a:xfrm>
          <a:off x="5056802" y="79171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A142FC-EB11-4C5E-A742-44054E164440}">
      <dsp:nvSpPr>
        <dsp:cNvPr id="0" name=""/>
        <dsp:cNvSpPr/>
      </dsp:nvSpPr>
      <dsp:spPr>
        <a:xfrm>
          <a:off x="4471802" y="199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Treat Logs as </a:t>
          </a:r>
          <a:r>
            <a:rPr lang="en-US" sz="1500" b="1" kern="1200"/>
            <a:t>event streams.</a:t>
          </a:r>
          <a:endParaRPr lang="en-US" sz="1500" kern="1200"/>
        </a:p>
      </dsp:txBody>
      <dsp:txXfrm>
        <a:off x="4471802" y="1997713"/>
        <a:ext cx="1800000" cy="720000"/>
      </dsp:txXfrm>
    </dsp:sp>
    <dsp:sp modelId="{50405EFF-355C-4137-B55F-6F6027812C61}">
      <dsp:nvSpPr>
        <dsp:cNvPr id="0" name=""/>
        <dsp:cNvSpPr/>
      </dsp:nvSpPr>
      <dsp:spPr>
        <a:xfrm>
          <a:off x="1650301" y="316771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8F7FB21-AB9B-4E15-A882-9F3BB32CBA23}">
      <dsp:nvSpPr>
        <dsp:cNvPr id="0" name=""/>
        <dsp:cNvSpPr/>
      </dsp:nvSpPr>
      <dsp:spPr>
        <a:xfrm>
          <a:off x="1884301" y="340171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D41333-6F5F-4D03-B9A5-381F42778F5D}">
      <dsp:nvSpPr>
        <dsp:cNvPr id="0" name=""/>
        <dsp:cNvSpPr/>
      </dsp:nvSpPr>
      <dsp:spPr>
        <a:xfrm>
          <a:off x="1299301"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No</a:t>
          </a:r>
          <a:r>
            <a:rPr lang="en-US" sz="1500" b="1" kern="1200"/>
            <a:t> file system </a:t>
          </a:r>
          <a:r>
            <a:rPr lang="en-US" sz="1500" kern="1200"/>
            <a:t>usage</a:t>
          </a:r>
          <a:r>
            <a:rPr lang="en-US" sz="1500" b="1" kern="1200"/>
            <a:t>.</a:t>
          </a:r>
          <a:endParaRPr lang="en-US" sz="1500" kern="1200"/>
        </a:p>
      </dsp:txBody>
      <dsp:txXfrm>
        <a:off x="1299301" y="4607713"/>
        <a:ext cx="1800000" cy="720000"/>
      </dsp:txXfrm>
    </dsp:sp>
    <dsp:sp modelId="{E9E06A4B-3831-46E6-BDA6-98A4EBA94CB0}">
      <dsp:nvSpPr>
        <dsp:cNvPr id="0" name=""/>
        <dsp:cNvSpPr/>
      </dsp:nvSpPr>
      <dsp:spPr>
        <a:xfrm>
          <a:off x="3765302" y="316771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05ABE96-494C-48CA-AC87-0F1CE863E7EF}">
      <dsp:nvSpPr>
        <dsp:cNvPr id="0" name=""/>
        <dsp:cNvSpPr/>
      </dsp:nvSpPr>
      <dsp:spPr>
        <a:xfrm>
          <a:off x="3999302" y="340171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DEC0291-5AEE-4BE8-AE74-F57770A2CFEB}">
      <dsp:nvSpPr>
        <dsp:cNvPr id="0" name=""/>
        <dsp:cNvSpPr/>
      </dsp:nvSpPr>
      <dsp:spPr>
        <a:xfrm>
          <a:off x="3414302" y="460771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1" kern="1200"/>
            <a:t>Fast Startup and graceful shutdown.</a:t>
          </a:r>
          <a:endParaRPr lang="en-US" sz="1500" kern="1200"/>
        </a:p>
      </dsp:txBody>
      <dsp:txXfrm>
        <a:off x="3414302" y="460771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EA8A-7CA8-4593-B395-52F96EE51F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D9B025-FC3C-4705-8272-F32961ED3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986F5-33E6-42B6-900E-5CA973D25775}"/>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5" name="Footer Placeholder 4">
            <a:extLst>
              <a:ext uri="{FF2B5EF4-FFF2-40B4-BE49-F238E27FC236}">
                <a16:creationId xmlns:a16="http://schemas.microsoft.com/office/drawing/2014/main" id="{AF1D9267-DDF3-485A-8401-7742CBC6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A77D4-F7A4-4B0D-9AA0-01C0BD25408E}"/>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152343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F658-FE8F-45CA-AA5F-40BE64108A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725FAA-F1C1-4807-9F35-41AE1B0B8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F092C-CC9F-4041-A863-B2BAF703DC4B}"/>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5" name="Footer Placeholder 4">
            <a:extLst>
              <a:ext uri="{FF2B5EF4-FFF2-40B4-BE49-F238E27FC236}">
                <a16:creationId xmlns:a16="http://schemas.microsoft.com/office/drawing/2014/main" id="{93B2EF12-BB97-43DC-8BBC-B7486AC9D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1FB4A-6A84-455E-9EE1-493AD6E96689}"/>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23411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FE9FA-954E-41D2-AFA7-9AF6A6AF3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226A8F-5092-4847-95B0-16FAA1846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4F674-8BBA-410E-B100-931405C05D54}"/>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5" name="Footer Placeholder 4">
            <a:extLst>
              <a:ext uri="{FF2B5EF4-FFF2-40B4-BE49-F238E27FC236}">
                <a16:creationId xmlns:a16="http://schemas.microsoft.com/office/drawing/2014/main" id="{61A7A576-7B7D-42DA-A71F-A89353685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6A4DE-74A2-4FE1-B841-F3C2FAE934AD}"/>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273484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4590-F8F5-4B92-AD1F-EF9B505B4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62D9D-06CF-4BC4-BAD7-F67190265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9379F-DDE5-49EA-84CF-DB1DBFE7168B}"/>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5" name="Footer Placeholder 4">
            <a:extLst>
              <a:ext uri="{FF2B5EF4-FFF2-40B4-BE49-F238E27FC236}">
                <a16:creationId xmlns:a16="http://schemas.microsoft.com/office/drawing/2014/main" id="{5AA77405-9AC9-4EDC-949A-A718D2B82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D1AA8-08B6-4707-86ED-646DD0C6AB3E}"/>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257910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9F71-A591-4C29-B42B-053549F5A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94B011-4E71-446D-A406-D27093665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FC155-8BA8-4049-B438-D33FC91BA640}"/>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5" name="Footer Placeholder 4">
            <a:extLst>
              <a:ext uri="{FF2B5EF4-FFF2-40B4-BE49-F238E27FC236}">
                <a16:creationId xmlns:a16="http://schemas.microsoft.com/office/drawing/2014/main" id="{FC65C5AD-9089-4FD1-9759-0619155E3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8A990-C605-4F03-BEE2-7C861B7C6955}"/>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201686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F42B-6CE0-4005-8FF4-66E0AC853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4D88A-AC20-45E2-B109-7A71DE7DF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6F2BF-1CAA-4952-B5A8-D233442223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867827-DF9E-4C59-8923-3E23B3534EA1}"/>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6" name="Footer Placeholder 5">
            <a:extLst>
              <a:ext uri="{FF2B5EF4-FFF2-40B4-BE49-F238E27FC236}">
                <a16:creationId xmlns:a16="http://schemas.microsoft.com/office/drawing/2014/main" id="{15A3083B-BA44-429D-AAEA-E8E763CD4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8EFF1-0BC6-4248-8284-301A46B5ECCE}"/>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415875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2A2C-8A9F-4A59-B4EE-FD00D2A2A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D02141-1999-4FAA-96CB-3FD778EA0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ECF93F-E803-4442-AF2C-D2F038CF7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6891E-3EDD-46EE-93BE-4F6D3E8B2A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64C23-56D2-41F3-8C42-390F04BDA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F62E9-08C3-4E01-8FF1-A986F0894E5B}"/>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8" name="Footer Placeholder 7">
            <a:extLst>
              <a:ext uri="{FF2B5EF4-FFF2-40B4-BE49-F238E27FC236}">
                <a16:creationId xmlns:a16="http://schemas.microsoft.com/office/drawing/2014/main" id="{53024B3E-44A2-421B-ABA3-079CD1FA5A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8BEB8A-C02F-4F7F-9821-856E6A90E3AD}"/>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305243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C30B-406C-4128-82ED-A21091104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FA9928-2862-42ED-92B4-3AB3B0BBE994}"/>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4" name="Footer Placeholder 3">
            <a:extLst>
              <a:ext uri="{FF2B5EF4-FFF2-40B4-BE49-F238E27FC236}">
                <a16:creationId xmlns:a16="http://schemas.microsoft.com/office/drawing/2014/main" id="{B4955196-2828-4DD2-96CD-20E2E8FEF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F727E-9E05-4352-A8D3-12240908D4A4}"/>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393649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A759F-4019-4277-80C7-ADF3B3ED451C}"/>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3" name="Footer Placeholder 2">
            <a:extLst>
              <a:ext uri="{FF2B5EF4-FFF2-40B4-BE49-F238E27FC236}">
                <a16:creationId xmlns:a16="http://schemas.microsoft.com/office/drawing/2014/main" id="{50BE4484-26C7-4823-9D2A-04272D6944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4645D9-6AB4-42C2-B4D6-9D80CBA77109}"/>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2134541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3028-AC19-4393-A836-A1950CB8D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1143C5-2CFA-4B89-B5B3-2C2A7CDC9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B9D3B2-6750-47DB-AC75-7B9098BF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4378B6-1758-4470-8B97-69E848B2122E}"/>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6" name="Footer Placeholder 5">
            <a:extLst>
              <a:ext uri="{FF2B5EF4-FFF2-40B4-BE49-F238E27FC236}">
                <a16:creationId xmlns:a16="http://schemas.microsoft.com/office/drawing/2014/main" id="{1738FE3D-7087-4CE1-9737-B0D59C15C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7F716-36E9-40ED-BC46-3DEB69614DA4}"/>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183455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CC25-DF54-4199-83AB-C4540E103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F900A4-5FCE-4A81-A593-A007D8046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D13030-7317-4B70-83DB-561FADF59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E87EF-1EAA-46DA-914C-5234C6DE6D29}"/>
              </a:ext>
            </a:extLst>
          </p:cNvPr>
          <p:cNvSpPr>
            <a:spLocks noGrp="1"/>
          </p:cNvSpPr>
          <p:nvPr>
            <p:ph type="dt" sz="half" idx="10"/>
          </p:nvPr>
        </p:nvSpPr>
        <p:spPr/>
        <p:txBody>
          <a:bodyPr/>
          <a:lstStyle/>
          <a:p>
            <a:fld id="{230F12E3-7494-4D70-95C5-57BE9D369FD7}" type="datetimeFigureOut">
              <a:rPr lang="en-US" smtClean="0"/>
              <a:t>3/13/2019</a:t>
            </a:fld>
            <a:endParaRPr lang="en-US"/>
          </a:p>
        </p:txBody>
      </p:sp>
      <p:sp>
        <p:nvSpPr>
          <p:cNvPr id="6" name="Footer Placeholder 5">
            <a:extLst>
              <a:ext uri="{FF2B5EF4-FFF2-40B4-BE49-F238E27FC236}">
                <a16:creationId xmlns:a16="http://schemas.microsoft.com/office/drawing/2014/main" id="{AFEC94EE-37A4-40A9-9494-B20678AC1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E811E-E4FD-4FC5-B0D6-7C10DB6D628B}"/>
              </a:ext>
            </a:extLst>
          </p:cNvPr>
          <p:cNvSpPr>
            <a:spLocks noGrp="1"/>
          </p:cNvSpPr>
          <p:nvPr>
            <p:ph type="sldNum" sz="quarter" idx="12"/>
          </p:nvPr>
        </p:nvSpPr>
        <p:spPr/>
        <p:txBody>
          <a:bodyPr/>
          <a:lstStyle/>
          <a:p>
            <a:fld id="{8CD0E2CB-F0B8-4AE9-B907-A8410E095680}" type="slidenum">
              <a:rPr lang="en-US" smtClean="0"/>
              <a:t>‹#›</a:t>
            </a:fld>
            <a:endParaRPr lang="en-US"/>
          </a:p>
        </p:txBody>
      </p:sp>
    </p:spTree>
    <p:extLst>
      <p:ext uri="{BB962C8B-B14F-4D97-AF65-F5344CB8AC3E}">
        <p14:creationId xmlns:p14="http://schemas.microsoft.com/office/powerpoint/2010/main" val="120229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0D663-CA7A-4477-9B4F-C584917B0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4CFDA-1C14-42F5-BD3A-F0353B8E1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03EED-C1E8-4E09-A15C-3391DA7E9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F12E3-7494-4D70-95C5-57BE9D369FD7}" type="datetimeFigureOut">
              <a:rPr lang="en-US" smtClean="0"/>
              <a:t>3/13/2019</a:t>
            </a:fld>
            <a:endParaRPr lang="en-US"/>
          </a:p>
        </p:txBody>
      </p:sp>
      <p:sp>
        <p:nvSpPr>
          <p:cNvPr id="5" name="Footer Placeholder 4">
            <a:extLst>
              <a:ext uri="{FF2B5EF4-FFF2-40B4-BE49-F238E27FC236}">
                <a16:creationId xmlns:a16="http://schemas.microsoft.com/office/drawing/2014/main" id="{6AA4A45E-9143-4C5C-B0D8-D0CC15C37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F6F3AA-8590-42CE-A5E9-94538A8246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0E2CB-F0B8-4AE9-B907-A8410E095680}" type="slidenum">
              <a:rPr lang="en-US" smtClean="0"/>
              <a:t>‹#›</a:t>
            </a:fld>
            <a:endParaRPr lang="en-US"/>
          </a:p>
        </p:txBody>
      </p:sp>
    </p:spTree>
    <p:extLst>
      <p:ext uri="{BB962C8B-B14F-4D97-AF65-F5344CB8AC3E}">
        <p14:creationId xmlns:p14="http://schemas.microsoft.com/office/powerpoint/2010/main" val="1741335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ivotal.io/pivotalcf/2-4/concepts/maintaining-high-availability.html#azs-2" TargetMode="External"/><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hyperlink" Target="https://docs.pivotal.io/pivotalcf/2-4/concepts/maintaining-high-availability.html#monitored-processes" TargetMode="External"/><Relationship Id="rId4" Type="http://schemas.openxmlformats.org/officeDocument/2006/relationships/hyperlink" Target="https://docs.pivotal.io/pivotalcf/2-4/concepts/maintaining-high-availability.html#health-management-app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ivotal.io/pivotalcf/2-4/console/index.html" TargetMode="Externa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hyperlink" Target="https://docs.pivotal.io/pivotalcf/2-4/customizing/ops-man.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pivotal.io/pivotalcf/2-4/concepts/architecture/#blob" TargetMode="External"/><Relationship Id="rId2" Type="http://schemas.openxmlformats.org/officeDocument/2006/relationships/hyperlink" Target="https://docs.pivotal.io/pivotalcf/2-4/concepts/architecture/cloud-controller.html" TargetMode="External"/><Relationship Id="rId1" Type="http://schemas.openxmlformats.org/officeDocument/2006/relationships/slideLayout" Target="../slideLayouts/slideLayout1.xml"/><Relationship Id="rId6" Type="http://schemas.openxmlformats.org/officeDocument/2006/relationships/hyperlink" Target="https://docs.pivotal.io/pivotalcf/2-4/concepts/diego/diego-architecture.html#database-vms" TargetMode="External"/><Relationship Id="rId5" Type="http://schemas.openxmlformats.org/officeDocument/2006/relationships/hyperlink" Target="https://docs.pivotal.io/pivotalcf/2-4/concepts/diego/diego-auction.html#processes" TargetMode="External"/><Relationship Id="rId4" Type="http://schemas.openxmlformats.org/officeDocument/2006/relationships/hyperlink" Target="https://docs.pivotal.io/pivotalcf/2-4/concepts/diego/diego-architecture.html#cell-component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pivotal.io/pivotalcf/2-4/concepts/high-availability.html#horiz-scaling" TargetMode="External"/><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hyperlink" Target="https://docs.pivotal.io/pivotalcf/2-4/concepts/high-availability.html#vert-scal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pivotal.io/pivotalcf/2-4/concepts/security.html" TargetMode="External"/><Relationship Id="rId7" Type="http://schemas.openxmlformats.org/officeDocument/2006/relationships/hyperlink" Target="https://docs.pivotal.io/pivotalcf/2-4/concepts/asg.html" TargetMode="External"/><Relationship Id="rId2" Type="http://schemas.openxmlformats.org/officeDocument/2006/relationships/image" Target="../media/image6.jpeg"/><Relationship Id="rId1" Type="http://schemas.openxmlformats.org/officeDocument/2006/relationships/slideLayout" Target="../slideLayouts/slideLayout3.xml"/><Relationship Id="rId6" Type="http://schemas.openxmlformats.org/officeDocument/2006/relationships/hyperlink" Target="https://docs.pivotal.io/pivotalcf/2-4/concepts/roles.html" TargetMode="External"/><Relationship Id="rId5" Type="http://schemas.openxmlformats.org/officeDocument/2006/relationships/hyperlink" Target="https://docs.pivotal.io/pivotalcf/2-4/concepts/security.html#auth" TargetMode="External"/><Relationship Id="rId4" Type="http://schemas.openxmlformats.org/officeDocument/2006/relationships/hyperlink" Target="https://docs.pivotal.io/pivotalcf/2-4/concepts/container-securit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7FBC64-6183-4CCB-A778-41B0FCCED9E3}"/>
              </a:ext>
            </a:extLst>
          </p:cNvPr>
          <p:cNvPicPr>
            <a:picLocks noChangeAspect="1"/>
          </p:cNvPicPr>
          <p:nvPr/>
        </p:nvPicPr>
        <p:blipFill rotWithShape="1">
          <a:blip r:embed="rId2">
            <a:extLst>
              <a:ext uri="{28A0092B-C50C-407E-A947-70E740481C1C}">
                <a14:useLocalDpi xmlns:a14="http://schemas.microsoft.com/office/drawing/2010/main" val="0"/>
              </a:ext>
            </a:extLst>
          </a:blip>
          <a:srcRect l="19961" r="8927" b="-1"/>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72286-270E-4D87-A14B-91315747A42D}"/>
              </a:ext>
            </a:extLst>
          </p:cNvPr>
          <p:cNvSpPr>
            <a:spLocks noGrp="1"/>
          </p:cNvSpPr>
          <p:nvPr>
            <p:ph type="title"/>
          </p:nvPr>
        </p:nvSpPr>
        <p:spPr>
          <a:xfrm>
            <a:off x="523875" y="5317240"/>
            <a:ext cx="11210925" cy="744836"/>
          </a:xfrm>
        </p:spPr>
        <p:txBody>
          <a:bodyPr>
            <a:normAutofit/>
          </a:bodyPr>
          <a:lstStyle/>
          <a:p>
            <a:pPr algn="ctr"/>
            <a:r>
              <a:rPr lang="en-US" sz="3600" dirty="0">
                <a:solidFill>
                  <a:schemeClr val="tx1">
                    <a:lumMod val="85000"/>
                    <a:lumOff val="15000"/>
                  </a:schemeClr>
                </a:solidFill>
              </a:rPr>
              <a:t>Pivotal Cloud Foundry – Basic Concepts</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99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Image result for f1">
            <a:extLst>
              <a:ext uri="{FF2B5EF4-FFF2-40B4-BE49-F238E27FC236}">
                <a16:creationId xmlns:a16="http://schemas.microsoft.com/office/drawing/2014/main" id="{9BEADA99-CD71-4C3D-889C-674C0AD53B3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8DD21-850C-43F0-8A4C-9E0E0A8B4433}"/>
              </a:ext>
            </a:extLst>
          </p:cNvPr>
          <p:cNvSpPr>
            <a:spLocks noGrp="1"/>
          </p:cNvSpPr>
          <p:nvPr>
            <p:ph type="title"/>
          </p:nvPr>
        </p:nvSpPr>
        <p:spPr>
          <a:xfrm>
            <a:off x="1524000" y="463967"/>
            <a:ext cx="9144000" cy="1276056"/>
          </a:xfrm>
        </p:spPr>
        <p:txBody>
          <a:bodyPr vert="horz" lIns="91440" tIns="45720" rIns="91440" bIns="45720" rtlCol="0" anchor="b">
            <a:normAutofit fontScale="90000"/>
          </a:bodyPr>
          <a:lstStyle/>
          <a:p>
            <a:pPr algn="ctr"/>
            <a:r>
              <a:rPr lang="en-US" dirty="0">
                <a:solidFill>
                  <a:srgbClr val="FFFFFF"/>
                </a:solidFill>
              </a:rPr>
              <a:t>Pivotal Cloud Foundry Provides…</a:t>
            </a:r>
          </a:p>
        </p:txBody>
      </p:sp>
      <p:sp>
        <p:nvSpPr>
          <p:cNvPr id="3" name="Text Placeholder 2">
            <a:extLst>
              <a:ext uri="{FF2B5EF4-FFF2-40B4-BE49-F238E27FC236}">
                <a16:creationId xmlns:a16="http://schemas.microsoft.com/office/drawing/2014/main" id="{AF89D3A9-1983-4F44-A9D6-6BCD8CF5A8C8}"/>
              </a:ext>
            </a:extLst>
          </p:cNvPr>
          <p:cNvSpPr>
            <a:spLocks noGrp="1"/>
          </p:cNvSpPr>
          <p:nvPr>
            <p:ph type="body" idx="1"/>
          </p:nvPr>
        </p:nvSpPr>
        <p:spPr>
          <a:xfrm>
            <a:off x="1310936" y="2117540"/>
            <a:ext cx="9144000" cy="1098395"/>
          </a:xfrm>
        </p:spPr>
        <p:txBody>
          <a:bodyPr vert="horz" lIns="91440" tIns="45720" rIns="91440" bIns="45720" rtlCol="0">
            <a:normAutofit/>
          </a:bodyPr>
          <a:lstStyle/>
          <a:p>
            <a:pPr algn="ctr"/>
            <a:r>
              <a:rPr lang="en-US" sz="6600" dirty="0">
                <a:solidFill>
                  <a:schemeClr val="accent4">
                    <a:lumMod val="40000"/>
                    <a:lumOff val="60000"/>
                  </a:schemeClr>
                </a:solidFill>
              </a:rPr>
              <a:t>High Availability</a:t>
            </a:r>
          </a:p>
        </p:txBody>
      </p:sp>
      <p:sp>
        <p:nvSpPr>
          <p:cNvPr id="6" name="Text Placeholder 2">
            <a:extLst>
              <a:ext uri="{FF2B5EF4-FFF2-40B4-BE49-F238E27FC236}">
                <a16:creationId xmlns:a16="http://schemas.microsoft.com/office/drawing/2014/main" id="{45285C05-C7F7-4BF1-A7C8-76BA315817D7}"/>
              </a:ext>
            </a:extLst>
          </p:cNvPr>
          <p:cNvSpPr txBox="1">
            <a:spLocks/>
          </p:cNvSpPr>
          <p:nvPr/>
        </p:nvSpPr>
        <p:spPr>
          <a:xfrm>
            <a:off x="301841" y="5572434"/>
            <a:ext cx="11310151" cy="10983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3200" dirty="0">
                <a:solidFill>
                  <a:srgbClr val="70AD47"/>
                </a:solidFill>
                <a:latin typeface="Calibri" panose="020F0502020204030204"/>
                <a:hlinkClick r:id="rId3">
                  <a:extLst>
                    <a:ext uri="{A12FA001-AC4F-418D-AE19-62706E023703}">
                      <ahyp:hlinkClr xmlns:ahyp="http://schemas.microsoft.com/office/drawing/2018/hyperlinkcolor" val="tx"/>
                    </a:ext>
                  </a:extLst>
                </a:hlinkClick>
              </a:rPr>
              <a:t>Availability Zones </a:t>
            </a:r>
            <a:r>
              <a:rPr lang="en-US" sz="3200" dirty="0">
                <a:solidFill>
                  <a:srgbClr val="70AD47"/>
                </a:solidFill>
                <a:latin typeface="Calibri" panose="020F0502020204030204"/>
              </a:rPr>
              <a:t>| </a:t>
            </a:r>
            <a:r>
              <a:rPr lang="en-US" sz="3200" dirty="0">
                <a:solidFill>
                  <a:srgbClr val="70AD47"/>
                </a:solidFill>
                <a:latin typeface="Calibri" panose="020F0502020204030204"/>
                <a:hlinkClick r:id="rId4">
                  <a:extLst>
                    <a:ext uri="{A12FA001-AC4F-418D-AE19-62706E023703}">
                      <ahyp:hlinkClr xmlns:ahyp="http://schemas.microsoft.com/office/drawing/2018/hyperlinkcolor" val="tx"/>
                    </a:ext>
                  </a:extLst>
                </a:hlinkClick>
              </a:rPr>
              <a:t>Health Management </a:t>
            </a:r>
            <a:endParaRPr lang="en-US" sz="3200" dirty="0">
              <a:solidFill>
                <a:srgbClr val="70AD47"/>
              </a:solidFill>
              <a:latin typeface="Calibri" panose="020F0502020204030204"/>
            </a:endParaRPr>
          </a:p>
          <a:p>
            <a:pPr algn="ctr"/>
            <a:r>
              <a:rPr lang="en-US" sz="3200" dirty="0">
                <a:solidFill>
                  <a:srgbClr val="70AD47"/>
                </a:solidFill>
                <a:latin typeface="Calibri" panose="020F0502020204030204"/>
                <a:hlinkClick r:id="rId5">
                  <a:extLst>
                    <a:ext uri="{A12FA001-AC4F-418D-AE19-62706E023703}">
                      <ahyp:hlinkClr xmlns:ahyp="http://schemas.microsoft.com/office/drawing/2018/hyperlinkcolor" val="tx"/>
                    </a:ext>
                  </a:extLst>
                </a:hlinkClick>
              </a:rPr>
              <a:t>Process Monitoring</a:t>
            </a:r>
            <a:r>
              <a:rPr lang="en-US" sz="3200" dirty="0">
                <a:solidFill>
                  <a:srgbClr val="70AD47"/>
                </a:solidFill>
                <a:latin typeface="Calibri" panose="020F0502020204030204"/>
              </a:rPr>
              <a:t> | </a:t>
            </a:r>
            <a:r>
              <a:rPr lang="en-US" sz="3200" dirty="0">
                <a:solidFill>
                  <a:srgbClr val="70AD47"/>
                </a:solidFill>
                <a:latin typeface="Calibri" panose="020F0502020204030204"/>
                <a:hlinkClick r:id="rId5">
                  <a:extLst>
                    <a:ext uri="{A12FA001-AC4F-418D-AE19-62706E023703}">
                      <ahyp:hlinkClr xmlns:ahyp="http://schemas.microsoft.com/office/drawing/2018/hyperlinkcolor" val="tx"/>
                    </a:ext>
                  </a:extLst>
                </a:hlinkClick>
              </a:rPr>
              <a:t>Resurrection for VMs</a:t>
            </a:r>
            <a:endParaRPr lang="en-US" sz="3200" dirty="0">
              <a:solidFill>
                <a:srgbClr val="70AD47"/>
              </a:solidFill>
              <a:latin typeface="Calibri" panose="020F0502020204030204"/>
            </a:endParaRPr>
          </a:p>
          <a:p>
            <a:pPr algn="ctr"/>
            <a:endParaRPr lang="en-US" sz="3200" dirty="0">
              <a:solidFill>
                <a:srgbClr val="70AD47"/>
              </a:solidFill>
              <a:latin typeface="Calibri" panose="020F0502020204030204"/>
            </a:endParaRPr>
          </a:p>
          <a:p>
            <a:pPr algn="ctr"/>
            <a:endPar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7720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Image result for f1">
            <a:extLst>
              <a:ext uri="{FF2B5EF4-FFF2-40B4-BE49-F238E27FC236}">
                <a16:creationId xmlns:a16="http://schemas.microsoft.com/office/drawing/2014/main" id="{9BEADA99-CD71-4C3D-889C-674C0AD53B3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8DD21-850C-43F0-8A4C-9E0E0A8B4433}"/>
              </a:ext>
            </a:extLst>
          </p:cNvPr>
          <p:cNvSpPr>
            <a:spLocks noGrp="1"/>
          </p:cNvSpPr>
          <p:nvPr>
            <p:ph type="title"/>
          </p:nvPr>
        </p:nvSpPr>
        <p:spPr>
          <a:xfrm>
            <a:off x="1524000" y="654314"/>
            <a:ext cx="9144000" cy="1276056"/>
          </a:xfrm>
        </p:spPr>
        <p:txBody>
          <a:bodyPr vert="horz" lIns="91440" tIns="45720" rIns="91440" bIns="45720" rtlCol="0" anchor="b">
            <a:normAutofit fontScale="90000"/>
          </a:bodyPr>
          <a:lstStyle/>
          <a:p>
            <a:pPr algn="ctr"/>
            <a:r>
              <a:rPr lang="en-US" dirty="0">
                <a:solidFill>
                  <a:srgbClr val="FFFFFF"/>
                </a:solidFill>
              </a:rPr>
              <a:t>Pivotal Cloud Foundry Supports…</a:t>
            </a:r>
          </a:p>
        </p:txBody>
      </p:sp>
      <p:sp>
        <p:nvSpPr>
          <p:cNvPr id="3" name="Text Placeholder 2">
            <a:extLst>
              <a:ext uri="{FF2B5EF4-FFF2-40B4-BE49-F238E27FC236}">
                <a16:creationId xmlns:a16="http://schemas.microsoft.com/office/drawing/2014/main" id="{AF89D3A9-1983-4F44-A9D6-6BCD8CF5A8C8}"/>
              </a:ext>
            </a:extLst>
          </p:cNvPr>
          <p:cNvSpPr>
            <a:spLocks noGrp="1"/>
          </p:cNvSpPr>
          <p:nvPr>
            <p:ph type="body" idx="1"/>
          </p:nvPr>
        </p:nvSpPr>
        <p:spPr>
          <a:xfrm>
            <a:off x="1310936" y="2117540"/>
            <a:ext cx="9144000" cy="1098395"/>
          </a:xfrm>
        </p:spPr>
        <p:txBody>
          <a:bodyPr vert="horz" lIns="91440" tIns="45720" rIns="91440" bIns="45720" rtlCol="0">
            <a:normAutofit/>
          </a:bodyPr>
          <a:lstStyle/>
          <a:p>
            <a:pPr algn="ctr"/>
            <a:r>
              <a:rPr lang="en-US" sz="6600" dirty="0">
                <a:solidFill>
                  <a:schemeClr val="accent4">
                    <a:lumMod val="40000"/>
                    <a:lumOff val="60000"/>
                  </a:schemeClr>
                </a:solidFill>
              </a:rPr>
              <a:t>Resiliency</a:t>
            </a:r>
          </a:p>
        </p:txBody>
      </p:sp>
      <p:sp>
        <p:nvSpPr>
          <p:cNvPr id="6" name="Text Placeholder 2">
            <a:extLst>
              <a:ext uri="{FF2B5EF4-FFF2-40B4-BE49-F238E27FC236}">
                <a16:creationId xmlns:a16="http://schemas.microsoft.com/office/drawing/2014/main" id="{45285C05-C7F7-4BF1-A7C8-76BA315817D7}"/>
              </a:ext>
            </a:extLst>
          </p:cNvPr>
          <p:cNvSpPr txBox="1">
            <a:spLocks/>
          </p:cNvSpPr>
          <p:nvPr/>
        </p:nvSpPr>
        <p:spPr>
          <a:xfrm>
            <a:off x="301841" y="5572434"/>
            <a:ext cx="11310151" cy="10983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rgbClr val="70AD47"/>
                </a:solidFill>
                <a:latin typeface="Calibri" panose="020F0502020204030204"/>
              </a:rPr>
              <a:t>Fault Tolerance</a:t>
            </a:r>
            <a:endPar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03359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Image result for f1">
            <a:extLst>
              <a:ext uri="{FF2B5EF4-FFF2-40B4-BE49-F238E27FC236}">
                <a16:creationId xmlns:a16="http://schemas.microsoft.com/office/drawing/2014/main" id="{9BEADA99-CD71-4C3D-889C-674C0AD53B3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8DD21-850C-43F0-8A4C-9E0E0A8B4433}"/>
              </a:ext>
            </a:extLst>
          </p:cNvPr>
          <p:cNvSpPr>
            <a:spLocks noGrp="1"/>
          </p:cNvSpPr>
          <p:nvPr>
            <p:ph type="title"/>
          </p:nvPr>
        </p:nvSpPr>
        <p:spPr>
          <a:xfrm>
            <a:off x="1524000" y="654314"/>
            <a:ext cx="9144000" cy="1276056"/>
          </a:xfrm>
        </p:spPr>
        <p:txBody>
          <a:bodyPr vert="horz" lIns="91440" tIns="45720" rIns="91440" bIns="45720" rtlCol="0" anchor="b">
            <a:normAutofit fontScale="90000"/>
          </a:bodyPr>
          <a:lstStyle/>
          <a:p>
            <a:pPr algn="ctr"/>
            <a:r>
              <a:rPr lang="en-US" dirty="0">
                <a:solidFill>
                  <a:srgbClr val="FFFFFF"/>
                </a:solidFill>
              </a:rPr>
              <a:t>Pivotal Cloud Foundry Supports…</a:t>
            </a:r>
          </a:p>
        </p:txBody>
      </p:sp>
      <p:sp>
        <p:nvSpPr>
          <p:cNvPr id="3" name="Text Placeholder 2">
            <a:extLst>
              <a:ext uri="{FF2B5EF4-FFF2-40B4-BE49-F238E27FC236}">
                <a16:creationId xmlns:a16="http://schemas.microsoft.com/office/drawing/2014/main" id="{AF89D3A9-1983-4F44-A9D6-6BCD8CF5A8C8}"/>
              </a:ext>
            </a:extLst>
          </p:cNvPr>
          <p:cNvSpPr>
            <a:spLocks noGrp="1"/>
          </p:cNvSpPr>
          <p:nvPr>
            <p:ph type="body" idx="1"/>
          </p:nvPr>
        </p:nvSpPr>
        <p:spPr>
          <a:xfrm>
            <a:off x="1310936" y="2117540"/>
            <a:ext cx="9144000" cy="1098395"/>
          </a:xfrm>
        </p:spPr>
        <p:txBody>
          <a:bodyPr vert="horz" lIns="91440" tIns="45720" rIns="91440" bIns="45720" rtlCol="0">
            <a:normAutofit/>
          </a:bodyPr>
          <a:lstStyle/>
          <a:p>
            <a:pPr algn="ctr"/>
            <a:r>
              <a:rPr lang="en-US" sz="6600" dirty="0">
                <a:solidFill>
                  <a:schemeClr val="accent4">
                    <a:lumMod val="40000"/>
                    <a:lumOff val="60000"/>
                  </a:schemeClr>
                </a:solidFill>
              </a:rPr>
              <a:t>Visibility</a:t>
            </a:r>
          </a:p>
        </p:txBody>
      </p:sp>
      <p:sp>
        <p:nvSpPr>
          <p:cNvPr id="6" name="Text Placeholder 2">
            <a:extLst>
              <a:ext uri="{FF2B5EF4-FFF2-40B4-BE49-F238E27FC236}">
                <a16:creationId xmlns:a16="http://schemas.microsoft.com/office/drawing/2014/main" id="{45285C05-C7F7-4BF1-A7C8-76BA315817D7}"/>
              </a:ext>
            </a:extLst>
          </p:cNvPr>
          <p:cNvSpPr txBox="1">
            <a:spLocks/>
          </p:cNvSpPr>
          <p:nvPr/>
        </p:nvSpPr>
        <p:spPr>
          <a:xfrm>
            <a:off x="301841" y="5572434"/>
            <a:ext cx="11310151" cy="10983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a:solidFill>
                  <a:srgbClr val="70AD47"/>
                </a:solidFill>
                <a:latin typeface="Calibri" panose="020F0502020204030204"/>
                <a:hlinkClick r:id="rId3">
                  <a:extLst>
                    <a:ext uri="{A12FA001-AC4F-418D-AE19-62706E023703}">
                      <ahyp:hlinkClr xmlns:ahyp="http://schemas.microsoft.com/office/drawing/2018/hyperlinkcolor" val="tx"/>
                    </a:ext>
                  </a:extLst>
                </a:hlinkClick>
              </a:rPr>
              <a:t>APP Manager </a:t>
            </a:r>
            <a:r>
              <a:rPr lang="en-US" sz="3200" dirty="0">
                <a:solidFill>
                  <a:srgbClr val="70AD47"/>
                </a:solidFill>
                <a:latin typeface="Calibri" panose="020F0502020204030204"/>
              </a:rPr>
              <a:t>| </a:t>
            </a:r>
            <a:r>
              <a:rPr lang="en-US" sz="3200" dirty="0">
                <a:solidFill>
                  <a:srgbClr val="70AD47"/>
                </a:solidFill>
                <a:latin typeface="Calibri" panose="020F0502020204030204"/>
                <a:hlinkClick r:id="rId4">
                  <a:extLst>
                    <a:ext uri="{A12FA001-AC4F-418D-AE19-62706E023703}">
                      <ahyp:hlinkClr xmlns:ahyp="http://schemas.microsoft.com/office/drawing/2018/hyperlinkcolor" val="tx"/>
                    </a:ext>
                  </a:extLst>
                </a:hlinkClick>
              </a:rPr>
              <a:t>OPS Manager</a:t>
            </a:r>
            <a:endParaRPr lang="en-US" sz="3200" dirty="0">
              <a:solidFill>
                <a:srgbClr val="70AD47"/>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0" i="0" u="none" strike="noStrike" kern="1200" cap="none" spc="0" normalizeH="0" baseline="0" noProof="0" dirty="0">
              <a:ln>
                <a:noFill/>
              </a:ln>
              <a:solidFill>
                <a:srgbClr val="70AD47"/>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4000" b="0"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8369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185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687DE-3745-4E9D-88CC-85913D9F817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Elastic Runtime Architecture</a:t>
            </a:r>
          </a:p>
        </p:txBody>
      </p:sp>
      <p:pic>
        <p:nvPicPr>
          <p:cNvPr id="4098" name="Picture 2" descr="Image result for elastic runtime architecture">
            <a:extLst>
              <a:ext uri="{FF2B5EF4-FFF2-40B4-BE49-F238E27FC236}">
                <a16:creationId xmlns:a16="http://schemas.microsoft.com/office/drawing/2014/main" id="{6CE49988-09F9-4EBF-88E7-29948DE761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1357" y="829767"/>
            <a:ext cx="8513402" cy="55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96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768124-B6CC-4612-AEAB-398E6EC0B0AF}"/>
              </a:ext>
            </a:extLst>
          </p:cNvPr>
          <p:cNvSpPr>
            <a:spLocks noGrp="1"/>
          </p:cNvSpPr>
          <p:nvPr>
            <p:ph type="title"/>
          </p:nvPr>
        </p:nvSpPr>
        <p:spPr>
          <a:xfrm>
            <a:off x="863029" y="1012004"/>
            <a:ext cx="3416158" cy="4795408"/>
          </a:xfrm>
        </p:spPr>
        <p:txBody>
          <a:bodyPr>
            <a:normAutofit/>
          </a:bodyPr>
          <a:lstStyle/>
          <a:p>
            <a:r>
              <a:rPr lang="en-US" b="1">
                <a:solidFill>
                  <a:srgbClr val="FFFFFF"/>
                </a:solidFill>
              </a:rPr>
              <a:t>How the Cloud Balances Its Load</a:t>
            </a:r>
            <a:br>
              <a:rPr lang="en-US" b="1">
                <a:solidFill>
                  <a:srgbClr val="FFFFFF"/>
                </a:solidFill>
              </a:rPr>
            </a:br>
            <a:endParaRPr lang="en-US">
              <a:solidFill>
                <a:srgbClr val="FFFFFF"/>
              </a:solidFill>
            </a:endParaRPr>
          </a:p>
        </p:txBody>
      </p:sp>
      <p:graphicFrame>
        <p:nvGraphicFramePr>
          <p:cNvPr id="14" name="Content Placeholder 2">
            <a:extLst>
              <a:ext uri="{FF2B5EF4-FFF2-40B4-BE49-F238E27FC236}">
                <a16:creationId xmlns:a16="http://schemas.microsoft.com/office/drawing/2014/main" id="{50086B13-9D9F-4F86-8DBA-32E80A0769EB}"/>
              </a:ext>
            </a:extLst>
          </p:cNvPr>
          <p:cNvGraphicFramePr>
            <a:graphicFrameLocks noGrp="1"/>
          </p:cNvGraphicFramePr>
          <p:nvPr>
            <p:ph idx="1"/>
            <p:extLst>
              <p:ext uri="{D42A27DB-BD31-4B8C-83A1-F6EECF244321}">
                <p14:modId xmlns:p14="http://schemas.microsoft.com/office/powerpoint/2010/main" val="5753132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43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C1222-FCED-48F4-AC86-BAB80B4ED784}"/>
              </a:ext>
            </a:extLst>
          </p:cNvPr>
          <p:cNvSpPr>
            <a:spLocks noGrp="1"/>
          </p:cNvSpPr>
          <p:nvPr>
            <p:ph type="title"/>
          </p:nvPr>
        </p:nvSpPr>
        <p:spPr>
          <a:xfrm>
            <a:off x="863029" y="1012004"/>
            <a:ext cx="3513662" cy="4795408"/>
          </a:xfrm>
        </p:spPr>
        <p:txBody>
          <a:bodyPr>
            <a:normAutofit/>
          </a:bodyPr>
          <a:lstStyle/>
          <a:p>
            <a:r>
              <a:rPr lang="en-US" dirty="0">
                <a:solidFill>
                  <a:srgbClr val="FFFFFF"/>
                </a:solidFill>
              </a:rPr>
              <a:t>First Step to Cloud Native</a:t>
            </a:r>
          </a:p>
        </p:txBody>
      </p:sp>
      <p:graphicFrame>
        <p:nvGraphicFramePr>
          <p:cNvPr id="5" name="Content Placeholder 2">
            <a:extLst>
              <a:ext uri="{FF2B5EF4-FFF2-40B4-BE49-F238E27FC236}">
                <a16:creationId xmlns:a16="http://schemas.microsoft.com/office/drawing/2014/main" id="{0A6314C4-94B7-4CEA-BCF6-66E1EE66AC67}"/>
              </a:ext>
            </a:extLst>
          </p:cNvPr>
          <p:cNvGraphicFramePr>
            <a:graphicFrameLocks noGrp="1"/>
          </p:cNvGraphicFramePr>
          <p:nvPr>
            <p:ph idx="1"/>
            <p:extLst>
              <p:ext uri="{D42A27DB-BD31-4B8C-83A1-F6EECF244321}">
                <p14:modId xmlns:p14="http://schemas.microsoft.com/office/powerpoint/2010/main" val="36559568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80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0A5A7A-66B2-4FF2-A8E2-273E861BB5B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Developer With PCF</a:t>
            </a: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descr="Image result for cloud foundry">
            <a:extLst>
              <a:ext uri="{FF2B5EF4-FFF2-40B4-BE49-F238E27FC236}">
                <a16:creationId xmlns:a16="http://schemas.microsoft.com/office/drawing/2014/main" id="{B95C9394-57E0-4FE0-A702-6A391601F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681" y="2509911"/>
            <a:ext cx="8643539"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7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5E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A954E-DDBF-4BCD-9CEE-C12BE1B23AC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PCF in picture</a:t>
            </a:r>
          </a:p>
        </p:txBody>
      </p:sp>
      <p:pic>
        <p:nvPicPr>
          <p:cNvPr id="3" name="Picture 2" descr="Image result for cloud foundry">
            <a:extLst>
              <a:ext uri="{FF2B5EF4-FFF2-40B4-BE49-F238E27FC236}">
                <a16:creationId xmlns:a16="http://schemas.microsoft.com/office/drawing/2014/main" id="{07357DAD-CC10-4389-82A9-6428E63E4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670" y="352782"/>
            <a:ext cx="7703250" cy="62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84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18D6C-73E5-45C8-BD18-66DB49D222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Cloud Foundry with Pivotal</a:t>
            </a:r>
          </a:p>
        </p:txBody>
      </p:sp>
      <p:pic>
        <p:nvPicPr>
          <p:cNvPr id="3" name="Picture 2" descr="Image result for cloud foundry vs pivotal cloud foundry">
            <a:extLst>
              <a:ext uri="{FF2B5EF4-FFF2-40B4-BE49-F238E27FC236}">
                <a16:creationId xmlns:a16="http://schemas.microsoft.com/office/drawing/2014/main" id="{37308E7C-7937-41CB-A249-69D689031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266" y="347840"/>
            <a:ext cx="8470542" cy="616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5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A5A7A-66B2-4FF2-A8E2-273E861BB5B4}"/>
              </a:ext>
            </a:extLst>
          </p:cNvPr>
          <p:cNvSpPr>
            <a:spLocks noGrp="1"/>
          </p:cNvSpPr>
          <p:nvPr>
            <p:ph type="title"/>
          </p:nvPr>
        </p:nvSpPr>
        <p:spPr>
          <a:xfrm>
            <a:off x="556532" y="643467"/>
            <a:ext cx="11210925" cy="744836"/>
          </a:xfrm>
        </p:spPr>
        <p:txBody>
          <a:bodyPr vert="horz" lIns="91440" tIns="45720" rIns="91440" bIns="45720" rtlCol="0">
            <a:normAutofit/>
          </a:bodyPr>
          <a:lstStyle/>
          <a:p>
            <a:pPr algn="ctr"/>
            <a:r>
              <a:rPr lang="en-US" sz="3200" kern="1200" dirty="0">
                <a:solidFill>
                  <a:schemeClr val="bg1"/>
                </a:solidFill>
                <a:latin typeface="+mj-lt"/>
                <a:ea typeface="+mj-ea"/>
                <a:cs typeface="+mj-cs"/>
              </a:rPr>
              <a:t>CF Push Flow</a:t>
            </a:r>
          </a:p>
        </p:txBody>
      </p:sp>
      <p:pic>
        <p:nvPicPr>
          <p:cNvPr id="8194" name="Picture 2" descr="Image result for cf push">
            <a:extLst>
              <a:ext uri="{FF2B5EF4-FFF2-40B4-BE49-F238E27FC236}">
                <a16:creationId xmlns:a16="http://schemas.microsoft.com/office/drawing/2014/main" id="{D6FC54DE-0AB8-4002-9BBD-802AF4944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7" y="1396588"/>
            <a:ext cx="8996901" cy="517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03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D4428FB-9327-4507-9A26-FFD346DEE359}"/>
              </a:ext>
            </a:extLst>
          </p:cNvPr>
          <p:cNvSpPr>
            <a:spLocks noGrp="1" noChangeArrowheads="1"/>
          </p:cNvSpPr>
          <p:nvPr>
            <p:ph type="subTitle" idx="1"/>
          </p:nvPr>
        </p:nvSpPr>
        <p:spPr bwMode="auto">
          <a:xfrm>
            <a:off x="594804" y="421599"/>
            <a:ext cx="11026066" cy="611466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5870" tIns="31740" rIns="15870" bIns="15870" numCol="1" anchorCtr="0" compatLnSpc="1">
            <a:prstTxWarp prst="textNoShape">
              <a:avLst/>
            </a:prstTxWarp>
            <a:no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solidFill>
                <a:schemeClr val="tx1">
                  <a:lumMod val="95000"/>
                </a:schemeClr>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AutoNum type="arabicPeriod"/>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At the command line, the developer enters the directory containing her application source code and uses the Cloud Foundry Command Line Interface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cf</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CLI) to issue a push command.</a:t>
            </a:r>
          </a:p>
          <a:p>
            <a:pPr marL="0" marR="0" lvl="0" indent="0" algn="l" defTabSz="914400" rtl="0" eaLnBrk="0" fontAlgn="base" latinLnBrk="0" hangingPunct="0">
              <a:spcBef>
                <a:spcPct val="0"/>
              </a:spcBef>
              <a:spcAft>
                <a:spcPts val="600"/>
              </a:spcAft>
              <a:buClrTx/>
              <a:buSzTx/>
              <a:buFontTx/>
              <a:buAutoNum type="arabicPeriod"/>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2"/>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cf</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CLI tells the </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Cloud Controller</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to create a record for the application.</a:t>
            </a:r>
          </a:p>
          <a:p>
            <a:pPr marL="0" marR="0" lvl="0" indent="0" algn="l" defTabSz="914400" rtl="0" eaLnBrk="0" fontAlgn="base" latinLnBrk="0" hangingPunct="0">
              <a:spcBef>
                <a:spcPct val="0"/>
              </a:spcBef>
              <a:spcAft>
                <a:spcPts val="600"/>
              </a:spcAft>
              <a:buClrTx/>
              <a:buSzTx/>
              <a:buFontTx/>
              <a:buAutoNum type="arabicPeriod" startAt="2"/>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3"/>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Cloud Controller stores the application metadata. Application metadata can include the app name, number of instances the user specified, and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buildpack</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and other information about the application.</a:t>
            </a:r>
          </a:p>
          <a:p>
            <a:pPr marL="0" marR="0" lvl="0" indent="0" algn="l" defTabSz="914400" rtl="0" eaLnBrk="0" fontAlgn="base" latinLnBrk="0" hangingPunct="0">
              <a:spcBef>
                <a:spcPct val="0"/>
              </a:spcBef>
              <a:spcAft>
                <a:spcPts val="600"/>
              </a:spcAft>
              <a:buClrTx/>
              <a:buSzTx/>
              <a:buFontTx/>
              <a:buAutoNum type="arabicPeriod" startAt="3"/>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4"/>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Before uploading all the application source files,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cf</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CLI issues a resource match request to the Cloud Controller to determine if any of the application files already exist in the resource cache. When the application files are uploaded,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cf</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CLI omits files that exist in the resource cache by supplying the result of the resource match request. The uploaded application files are combined with the files from the resource cache to create the application package.</a:t>
            </a:r>
          </a:p>
          <a:p>
            <a:pPr marL="0" marR="0" lvl="0" indent="0" algn="l" defTabSz="914400" rtl="0" eaLnBrk="0" fontAlgn="base" latinLnBrk="0" hangingPunct="0">
              <a:spcBef>
                <a:spcPct val="0"/>
              </a:spcBef>
              <a:spcAft>
                <a:spcPts val="600"/>
              </a:spcAft>
              <a:buClrTx/>
              <a:buSzTx/>
              <a:buFontTx/>
              <a:buAutoNum type="arabicPeriod" startAt="4"/>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5"/>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Cloud Controller stores the application package in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blobstore</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a:t>
            </a:r>
          </a:p>
          <a:p>
            <a:pPr marL="0" marR="0" lvl="0" indent="0" algn="l" defTabSz="914400" rtl="0" eaLnBrk="0" fontAlgn="base" latinLnBrk="0" hangingPunct="0">
              <a:spcBef>
                <a:spcPct val="0"/>
              </a:spcBef>
              <a:spcAft>
                <a:spcPts val="600"/>
              </a:spcAft>
              <a:buClrTx/>
              <a:buSzTx/>
              <a:buFontTx/>
              <a:buAutoNum type="arabicPeriod" startAt="5"/>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6"/>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cf</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CLI issues an app start command.</a:t>
            </a:r>
          </a:p>
          <a:p>
            <a:pPr marL="0" marR="0" lvl="0" indent="0" algn="l" defTabSz="914400" rtl="0" eaLnBrk="0" fontAlgn="base" latinLnBrk="0" hangingPunct="0">
              <a:spcBef>
                <a:spcPct val="0"/>
              </a:spcBef>
              <a:spcAft>
                <a:spcPts val="600"/>
              </a:spcAft>
              <a:buClrTx/>
              <a:buSzTx/>
              <a:buFontTx/>
              <a:buAutoNum type="arabicPeriod" startAt="6"/>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7"/>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Cloud Controller issues a staging request to Diego, which then schedules a </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Diego cell</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(“Cell”) to run the staging </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task</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(“Task”). The Task downloads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buildpacks</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and the app’s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buildpack</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cache, if present. It then uses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buildpack</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that is detected automatically or specified with the </a:t>
            </a:r>
            <a:r>
              <a:rPr kumimoji="0" lang="en-US" altLang="en-US" sz="1000" b="0" i="0" u="none" strike="noStrike" cap="none" normalizeH="0" baseline="0" dirty="0">
                <a:ln>
                  <a:noFill/>
                </a:ln>
                <a:solidFill>
                  <a:schemeClr val="tx1">
                    <a:lumMod val="95000"/>
                  </a:schemeClr>
                </a:solidFill>
                <a:effectLst/>
                <a:latin typeface="Courier New" panose="02070309020205020404" pitchFamily="49" charset="0"/>
                <a:cs typeface="Courier New" panose="02070309020205020404" pitchFamily="49" charset="0"/>
              </a:rPr>
              <a:t>-b</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flag to compile and stage the application.</a:t>
            </a:r>
          </a:p>
          <a:p>
            <a:pPr marL="0" marR="0" lvl="0" indent="0" algn="l" defTabSz="914400" rtl="0" eaLnBrk="0" fontAlgn="base" latinLnBrk="0" hangingPunct="0">
              <a:spcBef>
                <a:spcPct val="0"/>
              </a:spcBef>
              <a:spcAft>
                <a:spcPts val="600"/>
              </a:spcAft>
              <a:buClrTx/>
              <a:buSzTx/>
              <a:buFontTx/>
              <a:buAutoNum type="arabicPeriod" startAt="7"/>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8"/>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Cell streams the output of the staging process so the developer can troubleshoot application staging problems.</a:t>
            </a:r>
          </a:p>
          <a:p>
            <a:pPr marL="0" marR="0" lvl="0" indent="0" algn="l" defTabSz="914400" rtl="0" eaLnBrk="0" fontAlgn="base" latinLnBrk="0" hangingPunct="0">
              <a:spcBef>
                <a:spcPct val="0"/>
              </a:spcBef>
              <a:spcAft>
                <a:spcPts val="600"/>
              </a:spcAft>
              <a:buClrTx/>
              <a:buSzTx/>
              <a:buFontTx/>
              <a:buAutoNum type="arabicPeriod" startAt="8"/>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9"/>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Task packages the resulting compiled and staged application into a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tarball</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called a “droplet” and the Cell stores the droplet in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blobstore</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The Task also uploads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buildpack</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cache to the </a:t>
            </a:r>
            <a:r>
              <a:rPr kumimoji="0" lang="en-US" altLang="en-US" sz="1000" b="0" i="0" u="none" strike="noStrike" cap="none" normalizeH="0" baseline="0" dirty="0" err="1">
                <a:ln>
                  <a:noFill/>
                </a:ln>
                <a:solidFill>
                  <a:schemeClr val="tx1">
                    <a:lumMod val="95000"/>
                  </a:schemeClr>
                </a:solidFill>
                <a:effectLst/>
                <a:latin typeface="Source Sans Pro" panose="020B0503030403020204" pitchFamily="34" charset="0"/>
              </a:rPr>
              <a:t>blobstore</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for use the next time the application is staged.</a:t>
            </a:r>
          </a:p>
          <a:p>
            <a:pPr marL="0" marR="0" lvl="0" indent="0" algn="l" defTabSz="914400" rtl="0" eaLnBrk="0" fontAlgn="base" latinLnBrk="0" hangingPunct="0">
              <a:spcBef>
                <a:spcPct val="0"/>
              </a:spcBef>
              <a:spcAft>
                <a:spcPts val="600"/>
              </a:spcAft>
              <a:buClrTx/>
              <a:buSzTx/>
              <a:buFontTx/>
              <a:buAutoNum type="arabicPeriod" startAt="9"/>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10"/>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Diego Bulletin Board System</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reports to the Cloud Controller that staging is complete. Staging must complete within 15 minutes or the staging is considered failed. Apps are given a minimum of 1GB memory to stage, even if the requested running memory is smaller.</a:t>
            </a:r>
          </a:p>
          <a:p>
            <a:pPr marL="0" marR="0" lvl="0" indent="0" algn="l" defTabSz="914400" rtl="0" eaLnBrk="0" fontAlgn="base" latinLnBrk="0" hangingPunct="0">
              <a:spcBef>
                <a:spcPct val="0"/>
              </a:spcBef>
              <a:spcAft>
                <a:spcPts val="600"/>
              </a:spcAft>
              <a:buClrTx/>
              <a:buSzTx/>
              <a:buFontTx/>
              <a:buAutoNum type="arabicPeriod" startAt="10"/>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11"/>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Diego schedules the application as a </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Long Running Process</a:t>
            </a: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 on one or more Diego cells.</a:t>
            </a:r>
          </a:p>
          <a:p>
            <a:pPr marL="0" marR="0" lvl="0" indent="0" algn="l" defTabSz="914400" rtl="0" eaLnBrk="0" fontAlgn="base" latinLnBrk="0" hangingPunct="0">
              <a:spcBef>
                <a:spcPct val="0"/>
              </a:spcBef>
              <a:spcAft>
                <a:spcPts val="600"/>
              </a:spcAft>
              <a:buClrTx/>
              <a:buSzTx/>
              <a:buFontTx/>
              <a:buAutoNum type="arabicPeriod" startAt="11"/>
              <a:tabLst/>
            </a:pPr>
            <a:endPar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endParaRPr>
          </a:p>
          <a:p>
            <a:pPr marL="0" marR="0" lvl="0" indent="0" algn="l" defTabSz="914400" rtl="0" eaLnBrk="0" fontAlgn="base" latinLnBrk="0" hangingPunct="0">
              <a:spcBef>
                <a:spcPct val="0"/>
              </a:spcBef>
              <a:spcAft>
                <a:spcPts val="600"/>
              </a:spcAft>
              <a:buClrTx/>
              <a:buSzTx/>
              <a:buFontTx/>
              <a:buAutoNum type="arabicPeriod" startAt="12"/>
              <a:tabLst/>
            </a:pPr>
            <a:r>
              <a:rPr kumimoji="0" lang="en-US" altLang="en-US" sz="1000" b="0" i="0" u="none" strike="noStrike" cap="none" normalizeH="0" baseline="0" dirty="0">
                <a:ln>
                  <a:noFill/>
                </a:ln>
                <a:solidFill>
                  <a:schemeClr val="tx1">
                    <a:lumMod val="95000"/>
                  </a:schemeClr>
                </a:solidFill>
                <a:effectLst/>
                <a:latin typeface="Source Sans Pro" panose="020B0503030403020204" pitchFamily="34" charset="0"/>
              </a:rPr>
              <a:t>The Diego cells report the status of the application to the Cloud Controller.</a:t>
            </a:r>
          </a:p>
          <a:p>
            <a:pPr marL="0" marR="0" lvl="0" indent="0" algn="l"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solidFill>
                <a:schemeClr val="tx1">
                  <a:lumMod val="95000"/>
                </a:schemeClr>
              </a:solidFill>
              <a:effectLst/>
              <a:latin typeface="Arial" panose="020B0604020202020204" pitchFamily="34" charset="0"/>
            </a:endParaRPr>
          </a:p>
        </p:txBody>
      </p:sp>
      <p:cxnSp>
        <p:nvCxnSpPr>
          <p:cNvPr id="17"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1445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f1">
            <a:extLst>
              <a:ext uri="{FF2B5EF4-FFF2-40B4-BE49-F238E27FC236}">
                <a16:creationId xmlns:a16="http://schemas.microsoft.com/office/drawing/2014/main" id="{9BEADA99-CD71-4C3D-889C-674C0AD53B3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8DD21-850C-43F0-8A4C-9E0E0A8B4433}"/>
              </a:ext>
            </a:extLst>
          </p:cNvPr>
          <p:cNvSpPr>
            <a:spLocks noGrp="1"/>
          </p:cNvSpPr>
          <p:nvPr>
            <p:ph type="title"/>
          </p:nvPr>
        </p:nvSpPr>
        <p:spPr>
          <a:xfrm>
            <a:off x="1524000" y="463967"/>
            <a:ext cx="9144000" cy="1276056"/>
          </a:xfrm>
        </p:spPr>
        <p:txBody>
          <a:bodyPr vert="horz" lIns="91440" tIns="45720" rIns="91440" bIns="45720" rtlCol="0" anchor="b">
            <a:normAutofit fontScale="90000"/>
          </a:bodyPr>
          <a:lstStyle/>
          <a:p>
            <a:pPr algn="ctr"/>
            <a:r>
              <a:rPr lang="en-US" dirty="0">
                <a:solidFill>
                  <a:srgbClr val="FFFFFF"/>
                </a:solidFill>
              </a:rPr>
              <a:t>Pivotal Cloud Foundry Provides…</a:t>
            </a:r>
          </a:p>
        </p:txBody>
      </p:sp>
      <p:sp>
        <p:nvSpPr>
          <p:cNvPr id="3" name="Text Placeholder 2">
            <a:extLst>
              <a:ext uri="{FF2B5EF4-FFF2-40B4-BE49-F238E27FC236}">
                <a16:creationId xmlns:a16="http://schemas.microsoft.com/office/drawing/2014/main" id="{AF89D3A9-1983-4F44-A9D6-6BCD8CF5A8C8}"/>
              </a:ext>
            </a:extLst>
          </p:cNvPr>
          <p:cNvSpPr>
            <a:spLocks noGrp="1"/>
          </p:cNvSpPr>
          <p:nvPr>
            <p:ph type="body" idx="1"/>
          </p:nvPr>
        </p:nvSpPr>
        <p:spPr>
          <a:xfrm>
            <a:off x="1310936" y="2117540"/>
            <a:ext cx="9144000" cy="1098395"/>
          </a:xfrm>
        </p:spPr>
        <p:txBody>
          <a:bodyPr vert="horz" lIns="91440" tIns="45720" rIns="91440" bIns="45720" rtlCol="0">
            <a:normAutofit/>
          </a:bodyPr>
          <a:lstStyle/>
          <a:p>
            <a:pPr algn="ctr"/>
            <a:r>
              <a:rPr lang="en-US" sz="6600" dirty="0">
                <a:solidFill>
                  <a:schemeClr val="accent4">
                    <a:lumMod val="40000"/>
                    <a:lumOff val="60000"/>
                  </a:schemeClr>
                </a:solidFill>
              </a:rPr>
              <a:t>Agility</a:t>
            </a:r>
          </a:p>
        </p:txBody>
      </p:sp>
      <p:sp>
        <p:nvSpPr>
          <p:cNvPr id="6" name="Text Placeholder 2">
            <a:extLst>
              <a:ext uri="{FF2B5EF4-FFF2-40B4-BE49-F238E27FC236}">
                <a16:creationId xmlns:a16="http://schemas.microsoft.com/office/drawing/2014/main" id="{45285C05-C7F7-4BF1-A7C8-76BA315817D7}"/>
              </a:ext>
            </a:extLst>
          </p:cNvPr>
          <p:cNvSpPr txBox="1">
            <a:spLocks/>
          </p:cNvSpPr>
          <p:nvPr/>
        </p:nvSpPr>
        <p:spPr>
          <a:xfrm>
            <a:off x="1310936" y="5572434"/>
            <a:ext cx="9144000" cy="10983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000" dirty="0">
                <a:solidFill>
                  <a:schemeClr val="accent6"/>
                </a:solidFill>
              </a:rPr>
              <a:t>Developer | Operation</a:t>
            </a:r>
          </a:p>
        </p:txBody>
      </p:sp>
    </p:spTree>
    <p:extLst>
      <p:ext uri="{BB962C8B-B14F-4D97-AF65-F5344CB8AC3E}">
        <p14:creationId xmlns:p14="http://schemas.microsoft.com/office/powerpoint/2010/main" val="18538742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Image result for f1">
            <a:extLst>
              <a:ext uri="{FF2B5EF4-FFF2-40B4-BE49-F238E27FC236}">
                <a16:creationId xmlns:a16="http://schemas.microsoft.com/office/drawing/2014/main" id="{9BEADA99-CD71-4C3D-889C-674C0AD53B3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8DD21-850C-43F0-8A4C-9E0E0A8B4433}"/>
              </a:ext>
            </a:extLst>
          </p:cNvPr>
          <p:cNvSpPr>
            <a:spLocks noGrp="1"/>
          </p:cNvSpPr>
          <p:nvPr>
            <p:ph type="title"/>
          </p:nvPr>
        </p:nvSpPr>
        <p:spPr>
          <a:xfrm>
            <a:off x="1524000" y="463967"/>
            <a:ext cx="9144000" cy="1276056"/>
          </a:xfrm>
        </p:spPr>
        <p:txBody>
          <a:bodyPr vert="horz" lIns="91440" tIns="45720" rIns="91440" bIns="45720" rtlCol="0" anchor="b">
            <a:normAutofit fontScale="90000"/>
          </a:bodyPr>
          <a:lstStyle/>
          <a:p>
            <a:pPr algn="ctr"/>
            <a:r>
              <a:rPr lang="en-US" dirty="0">
                <a:solidFill>
                  <a:srgbClr val="FFFFFF"/>
                </a:solidFill>
              </a:rPr>
              <a:t>Pivotal Cloud Foundry Provides…</a:t>
            </a:r>
          </a:p>
        </p:txBody>
      </p:sp>
      <p:sp>
        <p:nvSpPr>
          <p:cNvPr id="3" name="Text Placeholder 2">
            <a:extLst>
              <a:ext uri="{FF2B5EF4-FFF2-40B4-BE49-F238E27FC236}">
                <a16:creationId xmlns:a16="http://schemas.microsoft.com/office/drawing/2014/main" id="{AF89D3A9-1983-4F44-A9D6-6BCD8CF5A8C8}"/>
              </a:ext>
            </a:extLst>
          </p:cNvPr>
          <p:cNvSpPr>
            <a:spLocks noGrp="1"/>
          </p:cNvSpPr>
          <p:nvPr>
            <p:ph type="body" idx="1"/>
          </p:nvPr>
        </p:nvSpPr>
        <p:spPr>
          <a:xfrm>
            <a:off x="1310936" y="2117540"/>
            <a:ext cx="9144000" cy="1098395"/>
          </a:xfrm>
        </p:spPr>
        <p:txBody>
          <a:bodyPr vert="horz" lIns="91440" tIns="45720" rIns="91440" bIns="45720" rtlCol="0">
            <a:normAutofit/>
          </a:bodyPr>
          <a:lstStyle/>
          <a:p>
            <a:pPr algn="ctr"/>
            <a:r>
              <a:rPr lang="en-US" sz="6600" dirty="0">
                <a:solidFill>
                  <a:schemeClr val="accent4">
                    <a:lumMod val="40000"/>
                    <a:lumOff val="60000"/>
                  </a:schemeClr>
                </a:solidFill>
              </a:rPr>
              <a:t>Scalability</a:t>
            </a:r>
          </a:p>
        </p:txBody>
      </p:sp>
      <p:sp>
        <p:nvSpPr>
          <p:cNvPr id="6" name="Text Placeholder 2">
            <a:extLst>
              <a:ext uri="{FF2B5EF4-FFF2-40B4-BE49-F238E27FC236}">
                <a16:creationId xmlns:a16="http://schemas.microsoft.com/office/drawing/2014/main" id="{45285C05-C7F7-4BF1-A7C8-76BA315817D7}"/>
              </a:ext>
            </a:extLst>
          </p:cNvPr>
          <p:cNvSpPr txBox="1">
            <a:spLocks/>
          </p:cNvSpPr>
          <p:nvPr/>
        </p:nvSpPr>
        <p:spPr>
          <a:xfrm>
            <a:off x="1310936" y="5572434"/>
            <a:ext cx="9144000" cy="10983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000" dirty="0">
                <a:solidFill>
                  <a:srgbClr val="70AD47"/>
                </a:solidFill>
                <a:latin typeface="Calibri" panose="020F0502020204030204"/>
                <a:hlinkClick r:id="rId3">
                  <a:extLst>
                    <a:ext uri="{A12FA001-AC4F-418D-AE19-62706E023703}">
                      <ahyp:hlinkClr xmlns:ahyp="http://schemas.microsoft.com/office/drawing/2018/hyperlinkcolor" val="tx"/>
                    </a:ext>
                  </a:extLst>
                </a:hlinkClick>
              </a:rPr>
              <a:t>Horizontal</a:t>
            </a:r>
            <a:r>
              <a:rPr lang="en-US" sz="4000" dirty="0">
                <a:solidFill>
                  <a:srgbClr val="70AD47"/>
                </a:solidFill>
                <a:latin typeface="Calibri" panose="020F0502020204030204"/>
              </a:rPr>
              <a:t> | </a:t>
            </a:r>
            <a:r>
              <a:rPr lang="en-US" sz="4000" dirty="0">
                <a:solidFill>
                  <a:srgbClr val="70AD47"/>
                </a:solidFill>
                <a:latin typeface="Calibri" panose="020F0502020204030204"/>
                <a:hlinkClick r:id="rId4">
                  <a:extLst>
                    <a:ext uri="{A12FA001-AC4F-418D-AE19-62706E023703}">
                      <ahyp:hlinkClr xmlns:ahyp="http://schemas.microsoft.com/office/drawing/2018/hyperlinkcolor" val="tx"/>
                    </a:ext>
                  </a:extLst>
                </a:hlinkClick>
              </a:rPr>
              <a:t>Vertical</a:t>
            </a:r>
            <a:endParaRPr lang="en-US" sz="4000" dirty="0">
              <a:solidFill>
                <a:srgbClr val="70AD47"/>
              </a:solidFill>
              <a:latin typeface="Calibri" panose="020F0502020204030204"/>
            </a:endParaRPr>
          </a:p>
        </p:txBody>
      </p:sp>
    </p:spTree>
    <p:extLst>
      <p:ext uri="{BB962C8B-B14F-4D97-AF65-F5344CB8AC3E}">
        <p14:creationId xmlns:p14="http://schemas.microsoft.com/office/powerpoint/2010/main" val="18857270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Image result for f1">
            <a:extLst>
              <a:ext uri="{FF2B5EF4-FFF2-40B4-BE49-F238E27FC236}">
                <a16:creationId xmlns:a16="http://schemas.microsoft.com/office/drawing/2014/main" id="{9BEADA99-CD71-4C3D-889C-674C0AD53B3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30"/>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88DD21-850C-43F0-8A4C-9E0E0A8B4433}"/>
              </a:ext>
            </a:extLst>
          </p:cNvPr>
          <p:cNvSpPr>
            <a:spLocks noGrp="1"/>
          </p:cNvSpPr>
          <p:nvPr>
            <p:ph type="title"/>
          </p:nvPr>
        </p:nvSpPr>
        <p:spPr>
          <a:xfrm>
            <a:off x="1524000" y="463967"/>
            <a:ext cx="9144000" cy="1276056"/>
          </a:xfrm>
        </p:spPr>
        <p:txBody>
          <a:bodyPr vert="horz" lIns="91440" tIns="45720" rIns="91440" bIns="45720" rtlCol="0" anchor="b">
            <a:normAutofit fontScale="90000"/>
          </a:bodyPr>
          <a:lstStyle/>
          <a:p>
            <a:pPr algn="ctr"/>
            <a:r>
              <a:rPr lang="en-US" dirty="0">
                <a:solidFill>
                  <a:srgbClr val="FFFFFF"/>
                </a:solidFill>
              </a:rPr>
              <a:t>Pivotal Cloud Foundry Provides…</a:t>
            </a:r>
          </a:p>
        </p:txBody>
      </p:sp>
      <p:sp>
        <p:nvSpPr>
          <p:cNvPr id="3" name="Text Placeholder 2">
            <a:extLst>
              <a:ext uri="{FF2B5EF4-FFF2-40B4-BE49-F238E27FC236}">
                <a16:creationId xmlns:a16="http://schemas.microsoft.com/office/drawing/2014/main" id="{AF89D3A9-1983-4F44-A9D6-6BCD8CF5A8C8}"/>
              </a:ext>
            </a:extLst>
          </p:cNvPr>
          <p:cNvSpPr>
            <a:spLocks noGrp="1"/>
          </p:cNvSpPr>
          <p:nvPr>
            <p:ph type="body" idx="1"/>
          </p:nvPr>
        </p:nvSpPr>
        <p:spPr>
          <a:xfrm>
            <a:off x="1310936" y="2117540"/>
            <a:ext cx="9144000" cy="1098395"/>
          </a:xfrm>
        </p:spPr>
        <p:txBody>
          <a:bodyPr vert="horz" lIns="91440" tIns="45720" rIns="91440" bIns="45720" rtlCol="0">
            <a:normAutofit/>
          </a:bodyPr>
          <a:lstStyle/>
          <a:p>
            <a:pPr algn="ctr"/>
            <a:r>
              <a:rPr lang="en-US" sz="6600" dirty="0">
                <a:solidFill>
                  <a:schemeClr val="accent4">
                    <a:lumMod val="40000"/>
                    <a:lumOff val="60000"/>
                  </a:schemeClr>
                </a:solidFill>
                <a:hlinkClick r:id="rId3">
                  <a:extLst>
                    <a:ext uri="{A12FA001-AC4F-418D-AE19-62706E023703}">
                      <ahyp:hlinkClr xmlns:ahyp="http://schemas.microsoft.com/office/drawing/2018/hyperlinkcolor" val="tx"/>
                    </a:ext>
                  </a:extLst>
                </a:hlinkClick>
              </a:rPr>
              <a:t>Security</a:t>
            </a:r>
            <a:endParaRPr lang="en-US" sz="6600" dirty="0">
              <a:solidFill>
                <a:schemeClr val="accent4">
                  <a:lumMod val="40000"/>
                  <a:lumOff val="60000"/>
                </a:schemeClr>
              </a:solidFill>
            </a:endParaRPr>
          </a:p>
        </p:txBody>
      </p:sp>
      <p:sp>
        <p:nvSpPr>
          <p:cNvPr id="6" name="Text Placeholder 2">
            <a:extLst>
              <a:ext uri="{FF2B5EF4-FFF2-40B4-BE49-F238E27FC236}">
                <a16:creationId xmlns:a16="http://schemas.microsoft.com/office/drawing/2014/main" id="{45285C05-C7F7-4BF1-A7C8-76BA315817D7}"/>
              </a:ext>
            </a:extLst>
          </p:cNvPr>
          <p:cNvSpPr txBox="1">
            <a:spLocks/>
          </p:cNvSpPr>
          <p:nvPr/>
        </p:nvSpPr>
        <p:spPr>
          <a:xfrm>
            <a:off x="1310936" y="5572434"/>
            <a:ext cx="9144000" cy="10983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lgn="ctr"/>
            <a:r>
              <a:rPr lang="en-US" sz="4000" dirty="0">
                <a:solidFill>
                  <a:srgbClr val="70AD47"/>
                </a:solidFill>
                <a:latin typeface="Calibri" panose="020F0502020204030204"/>
                <a:hlinkClick r:id="rId4">
                  <a:extLst>
                    <a:ext uri="{A12FA001-AC4F-418D-AE19-62706E023703}">
                      <ahyp:hlinkClr xmlns:ahyp="http://schemas.microsoft.com/office/drawing/2018/hyperlinkcolor" val="tx"/>
                    </a:ext>
                  </a:extLst>
                </a:hlinkClick>
              </a:rPr>
              <a:t>Container</a:t>
            </a:r>
            <a:r>
              <a:rPr lang="en-US" sz="4000" dirty="0">
                <a:solidFill>
                  <a:srgbClr val="70AD47"/>
                </a:solidFill>
                <a:latin typeface="Calibri" panose="020F0502020204030204"/>
              </a:rPr>
              <a:t> | </a:t>
            </a:r>
            <a:r>
              <a:rPr lang="en-US" sz="4000" dirty="0">
                <a:solidFill>
                  <a:srgbClr val="70AD47"/>
                </a:solidFill>
                <a:latin typeface="Calibri" panose="020F0502020204030204"/>
                <a:hlinkClick r:id="rId5">
                  <a:extLst>
                    <a:ext uri="{A12FA001-AC4F-418D-AE19-62706E023703}">
                      <ahyp:hlinkClr xmlns:ahyp="http://schemas.microsoft.com/office/drawing/2018/hyperlinkcolor" val="tx"/>
                    </a:ext>
                  </a:extLst>
                </a:hlinkClick>
              </a:rPr>
              <a:t>UAA</a:t>
            </a:r>
            <a:r>
              <a:rPr lang="en-US" sz="4000" dirty="0">
                <a:solidFill>
                  <a:srgbClr val="70AD47"/>
                </a:solidFill>
                <a:latin typeface="Calibri" panose="020F0502020204030204"/>
              </a:rPr>
              <a:t> | </a:t>
            </a:r>
            <a:r>
              <a:rPr lang="en-US" sz="4000" dirty="0" err="1">
                <a:solidFill>
                  <a:srgbClr val="70AD47"/>
                </a:solidFill>
                <a:latin typeface="Calibri" panose="020F0502020204030204"/>
                <a:hlinkClick r:id="rId5">
                  <a:extLst>
                    <a:ext uri="{A12FA001-AC4F-418D-AE19-62706E023703}">
                      <ahyp:hlinkClr xmlns:ahyp="http://schemas.microsoft.com/office/drawing/2018/hyperlinkcolor" val="tx"/>
                    </a:ext>
                  </a:extLst>
                </a:hlinkClick>
              </a:rPr>
              <a:t>Oauth</a:t>
            </a:r>
            <a:r>
              <a:rPr lang="en-US" sz="4000" dirty="0">
                <a:solidFill>
                  <a:srgbClr val="70AD47"/>
                </a:solidFill>
                <a:latin typeface="Calibri" panose="020F0502020204030204"/>
              </a:rPr>
              <a:t> | </a:t>
            </a:r>
            <a:r>
              <a:rPr lang="en-US" sz="4000" dirty="0">
                <a:solidFill>
                  <a:srgbClr val="70AD47"/>
                </a:solidFill>
                <a:latin typeface="Calibri" panose="020F0502020204030204"/>
                <a:hlinkClick r:id="rId6">
                  <a:extLst>
                    <a:ext uri="{A12FA001-AC4F-418D-AE19-62706E023703}">
                      <ahyp:hlinkClr xmlns:ahyp="http://schemas.microsoft.com/office/drawing/2018/hyperlinkcolor" val="tx"/>
                    </a:ext>
                  </a:extLst>
                </a:hlinkClick>
              </a:rPr>
              <a:t>RBAC</a:t>
            </a:r>
            <a:r>
              <a:rPr lang="en-US" sz="4000" dirty="0">
                <a:solidFill>
                  <a:srgbClr val="70AD47"/>
                </a:solidFill>
                <a:latin typeface="Calibri" panose="020F0502020204030204"/>
              </a:rPr>
              <a:t> | </a:t>
            </a:r>
            <a:r>
              <a:rPr lang="en-US" sz="4000" dirty="0">
                <a:solidFill>
                  <a:srgbClr val="70AD47"/>
                </a:solidFill>
                <a:latin typeface="Calibri" panose="020F0502020204030204"/>
                <a:hlinkClick r:id="rId7">
                  <a:extLst>
                    <a:ext uri="{A12FA001-AC4F-418D-AE19-62706E023703}">
                      <ahyp:hlinkClr xmlns:ahyp="http://schemas.microsoft.com/office/drawing/2018/hyperlinkcolor" val="tx"/>
                    </a:ext>
                  </a:extLst>
                </a:hlinkClick>
              </a:rPr>
              <a:t>ASG</a:t>
            </a:r>
            <a:endParaRPr lang="en-US" sz="4000" dirty="0">
              <a:solidFill>
                <a:srgbClr val="70AD47"/>
              </a:solidFill>
              <a:latin typeface="Calibri" panose="020F0502020204030204"/>
            </a:endParaRPr>
          </a:p>
        </p:txBody>
      </p:sp>
    </p:spTree>
    <p:extLst>
      <p:ext uri="{BB962C8B-B14F-4D97-AF65-F5344CB8AC3E}">
        <p14:creationId xmlns:p14="http://schemas.microsoft.com/office/powerpoint/2010/main" val="2665835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Source Sans Pro</vt:lpstr>
      <vt:lpstr>Office Theme</vt:lpstr>
      <vt:lpstr>Pivotal Cloud Foundry – Basic Concepts</vt:lpstr>
      <vt:lpstr>Developer With PCF</vt:lpstr>
      <vt:lpstr>PCF in picture</vt:lpstr>
      <vt:lpstr>Cloud Foundry with Pivotal</vt:lpstr>
      <vt:lpstr>CF Push Flow</vt:lpstr>
      <vt:lpstr>PowerPoint Presentation</vt:lpstr>
      <vt:lpstr>Pivotal Cloud Foundry Provides…</vt:lpstr>
      <vt:lpstr>Pivotal Cloud Foundry Provides…</vt:lpstr>
      <vt:lpstr>Pivotal Cloud Foundry Provides…</vt:lpstr>
      <vt:lpstr>Pivotal Cloud Foundry Provides…</vt:lpstr>
      <vt:lpstr>Pivotal Cloud Foundry Supports…</vt:lpstr>
      <vt:lpstr>Pivotal Cloud Foundry Supports…</vt:lpstr>
      <vt:lpstr>Elastic Runtime Architecture</vt:lpstr>
      <vt:lpstr>How the Cloud Balances Its Load </vt:lpstr>
      <vt:lpstr>First Step to Cloud 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Pivotal Cloud Foundry – Basic Concepts</dc:title>
  <dc:creator>Kesharwani, Avitesh</dc:creator>
  <cp:lastModifiedBy>Kesharwani, Avitesh</cp:lastModifiedBy>
  <cp:revision>1</cp:revision>
  <dcterms:created xsi:type="dcterms:W3CDTF">2019-03-13T21:09:17Z</dcterms:created>
  <dcterms:modified xsi:type="dcterms:W3CDTF">2019-03-13T21:11:59Z</dcterms:modified>
</cp:coreProperties>
</file>