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2DED9-D153-4460-B731-5C6C329BB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A5E741-6267-4896-AFD5-358EEB84B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A7B20-AAC0-44BB-A24A-AD18326FA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AD1B-72BC-4264-B794-198427E5BD8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7E427-3928-4D0A-AE9F-0BE55F01E3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10794-BF69-47C0-8138-6B3E792CB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9978-7CF2-47F9-AE55-415A125B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71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5B58-7BE3-4236-86C8-555D990FB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1EC225-28FC-4A94-9C75-F7C3BAC5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76285B-652A-4831-A1E9-061D5257A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AD1B-72BC-4264-B794-198427E5BD8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5153E-BDB4-4509-A7A1-DA761D3B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BA6E5-8274-4A5C-B5D7-76F07CFE9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9978-7CF2-47F9-AE55-415A125B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329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5D2235-2531-49DF-A2A4-C91278C2C7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D7BB0E-7ABE-434D-BB64-17DA66823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A0338-67EE-49B8-8734-34D78077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AD1B-72BC-4264-B794-198427E5BD8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73D65-629E-4532-8A36-3CC2465E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1B9D2B-512D-4CA5-AA45-A6E6473B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9978-7CF2-47F9-AE55-415A125B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38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62A71-A985-4DCA-AD09-C8039277E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B53A6-7C28-4198-8D2C-847ACED9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F779-631B-4A66-B2DE-5CB76D855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AD1B-72BC-4264-B794-198427E5BD8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4DB41-4339-4DBA-AA7A-62088BE31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BED2D-9FA1-484E-837D-7E201B3F9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9978-7CF2-47F9-AE55-415A125B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105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5F8CA-798A-430B-95AE-545355CB3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C2B709-20DA-40EB-B6D5-C5D4FDC09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3278F-1F69-4481-BDDE-1E9BB098B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AD1B-72BC-4264-B794-198427E5BD8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E3A84E-5A7C-42BD-BA2E-DB6752DB4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A601A-00E8-4E36-9CE0-CA9518DF4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9978-7CF2-47F9-AE55-415A125B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5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88B6D-69A9-460C-98BC-63A1FA671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E304-64DC-4948-AECC-7EF6CC40F1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D4CB0C-B61A-4659-90B9-A82D01735B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EADC1-45DD-4A90-9D00-2458A89E2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AD1B-72BC-4264-B794-198427E5BD8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9191D1-95AC-4C5B-B234-1A29CF141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11BD2-CC09-4A94-AB21-494BEEBC8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9978-7CF2-47F9-AE55-415A125B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0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4FACC-F79F-4A9A-8B62-506FFB5BD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65274A-B14D-4E72-8A6D-CA934F048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3CEFF-F485-4A57-B4F1-54C07057D0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FD5D2D-43EE-4F86-AE25-5F394F3088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6FF7BB-FBF0-4FED-9B20-E54AD04E4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F2E8F3-575D-4DA9-9910-DE7D0A9A1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AD1B-72BC-4264-B794-198427E5BD8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1F715-E7BF-484F-9E93-656124F417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26AE2-DE0A-4C41-967D-2D99D51EB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9978-7CF2-47F9-AE55-415A125B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92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5F51-476A-41D3-BEBD-B163A9D61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CC2BE-FDA5-4CD4-96C0-C302D02EE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AD1B-72BC-4264-B794-198427E5BD8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9D541F-CCDA-4649-AFA2-24886183B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100E8-35D7-4A4B-89A5-B430E1E64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9978-7CF2-47F9-AE55-415A125B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1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E1A3F6-11F9-4F63-976A-33CCFB44E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AD1B-72BC-4264-B794-198427E5BD8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1F687B3-2851-4C48-BDDA-DCCF72799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172AF-E3AA-48AF-BA48-126F77AE8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9978-7CF2-47F9-AE55-415A125B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98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1B9E-5EFD-4D57-8FB5-D9F5445FA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2BCE6-C7D8-47AD-B12B-3CB3D122C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56E585-714E-4C63-8EE6-4F753ABC6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3FBB9-1CA6-4CE5-B3F6-D9953316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AD1B-72BC-4264-B794-198427E5BD8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7E0348-859F-4FA9-B2C2-420EB054E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15785A-EBBD-4FFE-933A-DFCB37BAC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9978-7CF2-47F9-AE55-415A125B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1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9CFD1-CAA8-4D36-BDFB-ADF15895B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993BF-38E6-493F-B43A-DEF7C24B8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960B3-9D60-4E10-A1B4-6D8C73910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0D572-97E6-4598-BD0B-93BDDF363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01AD1B-72BC-4264-B794-198427E5BD8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36E90B-4FC2-47A2-B74F-8B7526597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E8A384-E27E-4F88-9F83-4DD5FF29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9B9978-7CF2-47F9-AE55-415A125B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83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D1F05B-1FC2-40E9-93C6-238570A54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2AEF9-B668-4A72-A20B-6C73A2B184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12252C-E20F-4EA4-AD8C-1C1A6A3136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01AD1B-72BC-4264-B794-198427E5BD8C}" type="datetimeFigureOut">
              <a:rPr lang="en-US" smtClean="0"/>
              <a:t>3/14/2019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19F2B1-AFE3-4B66-825E-E984B1003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DDA9C-645E-45C3-8749-6E293D811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9B9978-7CF2-47F9-AE55-415A125BA0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330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, table, wall, toy&#10;&#10;Description automatically generated">
            <a:extLst>
              <a:ext uri="{FF2B5EF4-FFF2-40B4-BE49-F238E27FC236}">
                <a16:creationId xmlns:a16="http://schemas.microsoft.com/office/drawing/2014/main" id="{6AE0E620-C2CC-43B4-ADE9-F17C9B8800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Freeform 5">
            <a:extLst>
              <a:ext uri="{FF2B5EF4-FFF2-40B4-BE49-F238E27FC236}">
                <a16:creationId xmlns:a16="http://schemas.microsoft.com/office/drawing/2014/main" id="{87CC2527-562A-4F69-B487-4371E5B24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7488621" y="2277613"/>
            <a:ext cx="4703379" cy="4580387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bg1">
              <a:alpha val="70000"/>
            </a:schemeClr>
          </a:solidFill>
          <a:ln w="50800" cap="sq" cmpd="dbl">
            <a:noFill/>
            <a:miter lim="800000"/>
          </a:ln>
          <a:effectLst/>
          <a:extLst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E89019-D0B6-48B5-B4C1-EE1B16CAB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22021" y="3231931"/>
            <a:ext cx="3852041" cy="1834056"/>
          </a:xfrm>
        </p:spPr>
        <p:txBody>
          <a:bodyPr>
            <a:normAutofit/>
          </a:bodyPr>
          <a:lstStyle/>
          <a:p>
            <a:r>
              <a:rPr lang="en-US" sz="4000"/>
              <a:t>GIT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DAEC91-5BCE-4B55-9CC0-43EF94CB7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80331" y="5123793"/>
            <a:ext cx="935420" cy="0"/>
          </a:xfrm>
          <a:prstGeom prst="line">
            <a:avLst/>
          </a:prstGeom>
          <a:ln w="25400" cap="sq">
            <a:solidFill>
              <a:schemeClr val="tx1">
                <a:lumMod val="85000"/>
                <a:lumOff val="15000"/>
              </a:schemeClr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78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813148-60BD-448C-B780-D3066696D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257" y="965198"/>
            <a:ext cx="6766078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is Git?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3EF0C2-EE57-40DD-B754-BF1477FAB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9870" y="0"/>
            <a:ext cx="4072130" cy="6858000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EB80DA-3C58-499C-867F-D709C4C585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54570" y="965199"/>
            <a:ext cx="3093963" cy="492760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Git manages changes to a tree of files over time</a:t>
            </a:r>
          </a:p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Git is optimized for:</a:t>
            </a:r>
          </a:p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• Distributed development</a:t>
            </a:r>
          </a:p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• Large file counts</a:t>
            </a:r>
          </a:p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• Complex merges</a:t>
            </a:r>
          </a:p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• Making trial branches</a:t>
            </a:r>
          </a:p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• Being very fast</a:t>
            </a:r>
          </a:p>
          <a:p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• Being robust</a:t>
            </a:r>
          </a:p>
        </p:txBody>
      </p:sp>
    </p:spTree>
    <p:extLst>
      <p:ext uri="{BB962C8B-B14F-4D97-AF65-F5344CB8AC3E}">
        <p14:creationId xmlns:p14="http://schemas.microsoft.com/office/powerpoint/2010/main" val="41321576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DD119B-6BFA-4C3F-90CE-97DAFD604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198CA0-8211-4918-9A4C-24985B84B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585" y="862563"/>
            <a:ext cx="2860897" cy="492760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What’s So Special about GIT?</a:t>
            </a:r>
            <a:br>
              <a:rPr lang="en-US" sz="48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7D04F-9595-4497-B5F7-7524952DD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47591" y="647957"/>
            <a:ext cx="6898427" cy="555689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Everyone can...</a:t>
            </a:r>
          </a:p>
          <a:p>
            <a:r>
              <a:rPr lang="en-US" sz="2000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• Clone the tree</a:t>
            </a:r>
          </a:p>
          <a:p>
            <a:r>
              <a:rPr lang="en-US" sz="2000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• Make and test local changes</a:t>
            </a:r>
          </a:p>
          <a:p>
            <a:r>
              <a:rPr lang="en-US" sz="2000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• Submit the changes as patches via mail</a:t>
            </a:r>
          </a:p>
          <a:p>
            <a:r>
              <a:rPr lang="en-US" sz="2000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• OR submit them as a published repository</a:t>
            </a:r>
          </a:p>
          <a:p>
            <a:r>
              <a:rPr lang="en-US" sz="2000" kern="1200" dirty="0">
                <a:solidFill>
                  <a:srgbClr val="FFC000"/>
                </a:solidFill>
                <a:latin typeface="+mn-lt"/>
                <a:ea typeface="+mn-ea"/>
                <a:cs typeface="+mn-cs"/>
              </a:rPr>
              <a:t>• Track the upstream to revise if needed</a:t>
            </a:r>
          </a:p>
          <a:p>
            <a:r>
              <a:rPr lang="en-US" dirty="0">
                <a:solidFill>
                  <a:srgbClr val="FFC000"/>
                </a:solidFill>
              </a:rPr>
              <a:t>• </a:t>
            </a:r>
            <a:r>
              <a:rPr lang="en-US" sz="2000" dirty="0">
                <a:solidFill>
                  <a:srgbClr val="FFC000"/>
                </a:solidFill>
              </a:rPr>
              <a:t>Every “object” has a SHA1 to uniquely identify it</a:t>
            </a:r>
          </a:p>
          <a:p>
            <a:r>
              <a:rPr lang="en-US" sz="2000" dirty="0">
                <a:solidFill>
                  <a:srgbClr val="FFC000"/>
                </a:solidFill>
              </a:rPr>
              <a:t>•</a:t>
            </a:r>
            <a:r>
              <a:rPr lang="en-US" dirty="0"/>
              <a:t> </a:t>
            </a:r>
            <a:r>
              <a:rPr lang="en-US" sz="2000" dirty="0">
                <a:solidFill>
                  <a:srgbClr val="FFC000"/>
                </a:solidFill>
              </a:rPr>
              <a:t>A “working tree” has a “.git” </a:t>
            </a:r>
            <a:r>
              <a:rPr lang="en-US" sz="2000" dirty="0" err="1">
                <a:solidFill>
                  <a:srgbClr val="FFC000"/>
                </a:solidFill>
              </a:rPr>
              <a:t>dir</a:t>
            </a:r>
            <a:r>
              <a:rPr lang="en-US" sz="2000" dirty="0">
                <a:solidFill>
                  <a:srgbClr val="FFC000"/>
                </a:solidFill>
              </a:rPr>
              <a:t> at the top level</a:t>
            </a:r>
          </a:p>
          <a:p>
            <a:r>
              <a:rPr lang="en-US" sz="2000" dirty="0">
                <a:solidFill>
                  <a:srgbClr val="FFC000"/>
                </a:solidFill>
              </a:rPr>
              <a:t>• Unlike CVS, SVN: no pollution of deeper</a:t>
            </a:r>
          </a:p>
          <a:p>
            <a:r>
              <a:rPr lang="en-US" sz="2000" dirty="0">
                <a:solidFill>
                  <a:srgbClr val="FFC000"/>
                </a:solidFill>
              </a:rPr>
              <a:t>Directories</a:t>
            </a:r>
          </a:p>
          <a:p>
            <a:r>
              <a:rPr lang="en-US" sz="2000" dirty="0">
                <a:solidFill>
                  <a:srgbClr val="FFC000"/>
                </a:solidFill>
              </a:rPr>
              <a:t>• Many protocols to transfer between repos</a:t>
            </a:r>
          </a:p>
          <a:p>
            <a:r>
              <a:rPr lang="en-US" sz="2000" dirty="0">
                <a:solidFill>
                  <a:srgbClr val="FFC000"/>
                </a:solidFill>
              </a:rPr>
              <a:t> </a:t>
            </a:r>
            <a:r>
              <a:rPr lang="en-US" sz="2000" dirty="0" err="1">
                <a:solidFill>
                  <a:srgbClr val="FFC000"/>
                </a:solidFill>
              </a:rPr>
              <a:t>rsync</a:t>
            </a:r>
            <a:r>
              <a:rPr lang="en-US" sz="2000" dirty="0">
                <a:solidFill>
                  <a:srgbClr val="FFC000"/>
                </a:solidFill>
              </a:rPr>
              <a:t>, http, https, git, </a:t>
            </a:r>
            <a:r>
              <a:rPr lang="en-US" sz="2000" dirty="0" err="1">
                <a:solidFill>
                  <a:srgbClr val="FFC000"/>
                </a:solidFill>
              </a:rPr>
              <a:t>ssh</a:t>
            </a:r>
            <a:r>
              <a:rPr lang="en-US" sz="2000" dirty="0">
                <a:solidFill>
                  <a:srgbClr val="FFC000"/>
                </a:solidFill>
              </a:rPr>
              <a:t>, local files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C1572D0-F0FD-4D84-8F82-DC59140EB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3641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C0B27210-D0CA-4654-B3E3-9ABB4F178E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6F2D7E-AD9B-41B5-A62D-496B460EC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628" y="1783959"/>
            <a:ext cx="4645250" cy="288911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GIT Workflow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33128A-9101-4A06-8BAD-23635849C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46626" y="4750893"/>
            <a:ext cx="5161673" cy="13049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Modified</a:t>
            </a:r>
          </a:p>
          <a:p>
            <a:r>
              <a:rPr 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Staged</a:t>
            </a:r>
          </a:p>
          <a:p>
            <a:r>
              <a:rPr lang="en-US" sz="19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Commited</a:t>
            </a:r>
          </a:p>
        </p:txBody>
      </p:sp>
      <p:sp>
        <p:nvSpPr>
          <p:cNvPr id="73" name="Freeform: Shape 72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6172782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70B66945-4967-4040-926D-DCA44313C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2415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http://heim.ifi.uio.no/gisle/staging2/drupalprimer/images/git_localop.png">
            <a:extLst>
              <a:ext uri="{FF2B5EF4-FFF2-40B4-BE49-F238E27FC236}">
                <a16:creationId xmlns:a16="http://schemas.microsoft.com/office/drawing/2014/main" id="{637B518F-3E0A-4DD6-ACDE-5A5F29566F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382" y="1231022"/>
            <a:ext cx="4601675" cy="344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9081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Image result for lab">
            <a:extLst>
              <a:ext uri="{FF2B5EF4-FFF2-40B4-BE49-F238E27FC236}">
                <a16:creationId xmlns:a16="http://schemas.microsoft.com/office/drawing/2014/main" id="{B340A5C2-A03E-4D43-8AFC-93D75B7BF2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6EB559-D94F-4656-BCAC-FBC92E149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884" y="1041531"/>
            <a:ext cx="2121852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Lab: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4D366E-2D84-4446-99FB-65A4FEC61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54217" y="1358772"/>
            <a:ext cx="7398296" cy="44576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Go to GitHub and create a repository there.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Copy the git repo </a:t>
            </a:r>
            <a:r>
              <a:rPr lang="en-US" sz="2000" dirty="0" err="1">
                <a:solidFill>
                  <a:srgbClr val="FFFFFF"/>
                </a:solidFill>
              </a:rPr>
              <a:t>url</a:t>
            </a:r>
            <a:r>
              <a:rPr lang="en-US" sz="2000" dirty="0">
                <a:solidFill>
                  <a:srgbClr val="FFFFFF"/>
                </a:solidFill>
              </a:rPr>
              <a:t> of newly created repository.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Go to local project path.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Use command “git </a:t>
            </a:r>
            <a:r>
              <a:rPr lang="en-US" sz="2000" dirty="0" err="1">
                <a:solidFill>
                  <a:srgbClr val="FFFFFF"/>
                </a:solidFill>
              </a:rPr>
              <a:t>init</a:t>
            </a:r>
            <a:r>
              <a:rPr lang="en-US" sz="2000" dirty="0">
                <a:solidFill>
                  <a:srgbClr val="FFFFFF"/>
                </a:solidFill>
              </a:rPr>
              <a:t>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Now stage your files to local repo using “git add *”.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Now commit your command from staging to local repo using “git commit –m &lt;comment&gt;”.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Connect central repo with local repo using “git remote add origin &lt;</a:t>
            </a:r>
            <a:r>
              <a:rPr lang="en-US" sz="2000" dirty="0" err="1">
                <a:solidFill>
                  <a:srgbClr val="FFFFFF"/>
                </a:solidFill>
              </a:rPr>
              <a:t>url</a:t>
            </a:r>
            <a:r>
              <a:rPr lang="en-US" sz="2000" dirty="0">
                <a:solidFill>
                  <a:srgbClr val="FFFFFF"/>
                </a:solidFill>
              </a:rPr>
              <a:t>&gt;”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FFFFFF"/>
                </a:solidFill>
              </a:rPr>
              <a:t>Now Push your local repo to central repo using “ git push origin master”.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A82AF19-0EC0-477A-B701-5F501F117ECE}"/>
              </a:ext>
            </a:extLst>
          </p:cNvPr>
          <p:cNvSpPr txBox="1"/>
          <p:nvPr/>
        </p:nvSpPr>
        <p:spPr>
          <a:xfrm>
            <a:off x="3045041" y="6405470"/>
            <a:ext cx="662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 : IF SSL error occurs, use “git config –global </a:t>
            </a:r>
            <a:r>
              <a:rPr lang="en-US" dirty="0" err="1"/>
              <a:t>http.sslVerify</a:t>
            </a:r>
            <a:r>
              <a:rPr lang="en-US" dirty="0"/>
              <a:t> false”</a:t>
            </a:r>
          </a:p>
        </p:txBody>
      </p:sp>
    </p:spTree>
    <p:extLst>
      <p:ext uri="{BB962C8B-B14F-4D97-AF65-F5344CB8AC3E}">
        <p14:creationId xmlns:p14="http://schemas.microsoft.com/office/powerpoint/2010/main" val="19635035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E20EB187-900F-4AF5-813B-101456D9F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tools">
            <a:extLst>
              <a:ext uri="{FF2B5EF4-FFF2-40B4-BE49-F238E27FC236}">
                <a16:creationId xmlns:a16="http://schemas.microsoft.com/office/drawing/2014/main" id="{B24E4318-F03D-472B-87EB-27B2F4A682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87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108218-9FE5-453B-A4C7-0670E65E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516138"/>
            <a:ext cx="4169152" cy="153371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600" b="1" dirty="0">
                <a:solidFill>
                  <a:srgbClr val="FFFFFF"/>
                </a:solidFill>
              </a:rPr>
              <a:t>Commands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216DF-C45B-435C-A3FC-306295513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56455" y="494522"/>
            <a:ext cx="4984491" cy="579547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FFFF"/>
                </a:solidFill>
              </a:rPr>
              <a:t>git remote add [alias] [</a:t>
            </a:r>
            <a:r>
              <a:rPr lang="en-US" b="1" dirty="0" err="1">
                <a:solidFill>
                  <a:srgbClr val="FFFFFF"/>
                </a:solidFill>
              </a:rPr>
              <a:t>url</a:t>
            </a:r>
            <a:r>
              <a:rPr lang="en-US" b="1" dirty="0">
                <a:solidFill>
                  <a:srgbClr val="FFFFFF"/>
                </a:solidFill>
              </a:rPr>
              <a:t>]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FFFF"/>
                </a:solidFill>
              </a:rPr>
              <a:t>git pull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FFFF"/>
                </a:solidFill>
              </a:rPr>
              <a:t>git status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FFFF"/>
                </a:solidFill>
              </a:rPr>
              <a:t>git diff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FFFF"/>
                </a:solidFill>
              </a:rPr>
              <a:t>git branch [branch-name]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FFFF"/>
                </a:solidFill>
              </a:rPr>
              <a:t>git checkout [branch-name]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FFFF"/>
                </a:solidFill>
              </a:rPr>
              <a:t>git clone [</a:t>
            </a:r>
            <a:r>
              <a:rPr lang="en-US" b="1" dirty="0" err="1">
                <a:solidFill>
                  <a:srgbClr val="FFFFFF"/>
                </a:solidFill>
              </a:rPr>
              <a:t>url</a:t>
            </a:r>
            <a:r>
              <a:rPr lang="en-US" b="1" dirty="0">
                <a:solidFill>
                  <a:srgbClr val="FFFFFF"/>
                </a:solidFill>
              </a:rPr>
              <a:t>]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FFFF"/>
                </a:solidFill>
              </a:rPr>
              <a:t>git rm [file]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FFFF"/>
                </a:solidFill>
              </a:rPr>
              <a:t>git reset --hard [commit]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FFFF"/>
                </a:solidFill>
              </a:rPr>
              <a:t>git fetch [alias]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b="1" dirty="0">
                <a:solidFill>
                  <a:srgbClr val="FFFFFF"/>
                </a:solidFill>
              </a:rPr>
              <a:t>git merge [alias]/[branch]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 b="1" dirty="0">
              <a:solidFill>
                <a:srgbClr val="FFFFFF"/>
              </a:solidFill>
            </a:endParaRPr>
          </a:p>
          <a:p>
            <a:pPr algn="r"/>
            <a:endParaRPr lang="en-US" b="1" dirty="0">
              <a:solidFill>
                <a:srgbClr val="FFFFFF"/>
              </a:solidFill>
            </a:endParaRP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624D17C8-E9C2-48A4-AA36-D7048A6CCC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286000"/>
            <a:ext cx="0" cy="22860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23790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Related image">
            <a:extLst>
              <a:ext uri="{FF2B5EF4-FFF2-40B4-BE49-F238E27FC236}">
                <a16:creationId xmlns:a16="http://schemas.microsoft.com/office/drawing/2014/main" id="{22D6DC44-D335-4C2D-93A2-23B67A4F6D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838" b="4162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6970B1-17F8-4401-A757-E15AE1B1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235954"/>
            <a:ext cx="9144000" cy="85572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What’s Next 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0D1D37-A662-4CAF-AF16-8288D553CE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7860" y="1091682"/>
            <a:ext cx="9144000" cy="541175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Before Starting any lab: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Git pull origin master.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Git branch &lt;</a:t>
            </a:r>
            <a:r>
              <a:rPr lang="en-US" dirty="0" err="1">
                <a:solidFill>
                  <a:srgbClr val="FFFFFF"/>
                </a:solidFill>
              </a:rPr>
              <a:t>branch_name</a:t>
            </a:r>
            <a:r>
              <a:rPr lang="en-US" dirty="0">
                <a:solidFill>
                  <a:srgbClr val="FFFFFF"/>
                </a:solidFill>
              </a:rPr>
              <a:t>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Git checkout &lt;</a:t>
            </a:r>
            <a:r>
              <a:rPr lang="en-US" dirty="0" err="1">
                <a:solidFill>
                  <a:srgbClr val="FFFFFF"/>
                </a:solidFill>
              </a:rPr>
              <a:t>branch_name</a:t>
            </a:r>
            <a:r>
              <a:rPr lang="en-US" dirty="0">
                <a:solidFill>
                  <a:srgbClr val="FFFFFF"/>
                </a:solidFill>
              </a:rPr>
              <a:t>&gt;</a:t>
            </a:r>
          </a:p>
          <a:p>
            <a:endParaRPr lang="en-US" dirty="0">
              <a:solidFill>
                <a:srgbClr val="FFFFFF"/>
              </a:solidFill>
            </a:endParaRPr>
          </a:p>
          <a:p>
            <a:r>
              <a:rPr lang="en-US" sz="3200" dirty="0">
                <a:solidFill>
                  <a:srgbClr val="FFFFFF"/>
                </a:solidFill>
              </a:rPr>
              <a:t>After Completing lab: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Git add *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Git commit –m &lt;comment&gt;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Git push origin master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Pull request from </a:t>
            </a:r>
            <a:r>
              <a:rPr lang="en-US" dirty="0" err="1">
                <a:solidFill>
                  <a:srgbClr val="FFFFFF"/>
                </a:solidFill>
              </a:rPr>
              <a:t>github</a:t>
            </a:r>
            <a:r>
              <a:rPr lang="en-US" dirty="0">
                <a:solidFill>
                  <a:srgbClr val="FFFFFF"/>
                </a:solidFill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FFFF"/>
                </a:solidFill>
              </a:rPr>
              <a:t>Merge into Master.</a:t>
            </a:r>
          </a:p>
        </p:txBody>
      </p:sp>
    </p:spTree>
    <p:extLst>
      <p:ext uri="{BB962C8B-B14F-4D97-AF65-F5344CB8AC3E}">
        <p14:creationId xmlns:p14="http://schemas.microsoft.com/office/powerpoint/2010/main" val="16015879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368</Words>
  <Application>Microsoft Office PowerPoint</Application>
  <PresentationFormat>Widescreen</PresentationFormat>
  <Paragraphs>61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Wingdings</vt:lpstr>
      <vt:lpstr>Office Theme</vt:lpstr>
      <vt:lpstr>GIT</vt:lpstr>
      <vt:lpstr>What is Git?</vt:lpstr>
      <vt:lpstr>What’s So Special about GIT? </vt:lpstr>
      <vt:lpstr>GIT Workflow</vt:lpstr>
      <vt:lpstr>Lab:</vt:lpstr>
      <vt:lpstr>Commands</vt:lpstr>
      <vt:lpstr>What’s Next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</dc:title>
  <dc:creator>Kesharwani, Avitesh</dc:creator>
  <cp:lastModifiedBy>Kesharwani, Avitesh</cp:lastModifiedBy>
  <cp:revision>2</cp:revision>
  <dcterms:created xsi:type="dcterms:W3CDTF">2019-03-13T21:46:24Z</dcterms:created>
  <dcterms:modified xsi:type="dcterms:W3CDTF">2019-03-15T02:08:08Z</dcterms:modified>
</cp:coreProperties>
</file>