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0"/>
          <c:tx>
            <c:strRef>
              <c:f>Sheet1!$A$2:$A$5</c:f>
              <c:strCache>
                <c:ptCount val="4"/>
                <c:pt idx="0">
                  <c:v>Maven</c:v>
                </c:pt>
                <c:pt idx="1">
                  <c:v>Gradle</c:v>
                </c:pt>
                <c:pt idx="2">
                  <c:v>Ant</c:v>
                </c:pt>
                <c:pt idx="3">
                  <c:v>Ivy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C-4EF7-BCC0-C5F6CB7FF7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/>
            </c:spPr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/>
            </c:spPr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54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55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56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57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8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9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/>
            </c:spPr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spPr>
                <a:solidFill>
                  <a:schemeClr val="bg1"/>
                </a:solidFill>
                <a:ln cmpd="sng">
                  <a:solidFill>
                    <a:schemeClr val="bg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99C-4EF7-BCC0-C5F6CB7FF7CE}"/>
                </c:ext>
              </c:extLst>
            </c:dLbl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28</c:v>
                </c:pt>
                <c:pt idx="2">
                  <c:v>12</c:v>
                </c:pt>
                <c:pt idx="3">
                  <c:v>9</c:v>
                </c:pt>
              </c:numCache>
            </c:numRef>
          </c:cat>
          <c:val>
            <c:numRef>
              <c:f>Sheet1!$B$2:$B$77</c:f>
              <c:numCache>
                <c:formatCode>General</c:formatCode>
                <c:ptCount val="76"/>
                <c:pt idx="0">
                  <c:v>51</c:v>
                </c:pt>
                <c:pt idx="1">
                  <c:v>28</c:v>
                </c:pt>
                <c:pt idx="2">
                  <c:v>12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9C-4EF7-BCC0-C5F6CB7FF7C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CF3C-1100-4F62-85EF-E2581C74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9AD24-68BD-4483-8730-2391E903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9B83-9DC2-4814-A5B0-90934208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5562-F105-4596-B4FD-012012DC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FFD9-A403-41CC-82AE-9B016F59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15F4-B939-41A6-BD78-ED4CF60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7CDF0-4640-411B-8A01-1F578F27D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310F-5627-4DE0-A279-853D5748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DED4-7E3C-4F57-8931-D6053CD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5573-68CD-41E5-9156-DB10FF6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03103-0656-4F80-9A0F-B20A76915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1CF31-999B-4705-8471-D99A2958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0F95-C0D7-456F-A2AB-B2C77B54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EADF-2C2E-4482-A9A7-3BE30008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A831-9D27-458F-93CF-400B5B47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BDD-08DF-4D22-87D7-553EA139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454F-F30C-426B-A388-BBF77E1A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D90C-E295-4AB1-9CD7-E0F91D1C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D088-A1CD-4BAA-9DE0-841D01AF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2F93-8E43-4DAD-A1BA-467F1173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74BA-E434-46ED-B227-085D9EF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63923-298E-45A4-860A-C32E272E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577D-3EF6-4C8F-A4CA-610AB91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48428-7672-4CBB-BD0C-598A6FE8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3217-7CF4-4E00-AAFD-9AEA1A8E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5114-4AAB-4D16-8175-20097EB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DD43-4261-4F3C-89BF-08885D27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A5124-3F53-4FB6-A616-5D5324AB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8420-A694-4FE7-99DD-27D38AEF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F5C86-E511-45DB-83AB-69F839B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6A38F-3C56-453B-A43F-F018426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96D9-B766-4455-90EA-050E46B5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0D3B-F91F-4C88-8066-7EEA132F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FA50-B380-4176-B860-18E6AEFAA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0A81F-B039-43BE-85D3-2755A4936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079F-273D-4A5B-8C4F-42DBD7CA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9CEB7-038A-486F-BF8A-EA6C0D7D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9D88-E5FC-49F2-9C99-7B1D423B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06378-AA88-4D62-955E-3445DD10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F337-9FDC-4040-B196-9E6E4C95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CEB7B-93DD-4BB1-B75C-13C908E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F12D9-ABB0-4395-9EB4-CC1990B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182EB-F26C-4416-BD9F-F47B4783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58FBB-E70A-4BC8-884A-0FAB4545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C5285-C402-4AFB-A54F-4C4FA4A9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6DB5-6478-487C-8D99-038779C8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1AD0-EC96-47BA-9295-FB15186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4F6C-FCC5-40FC-8BC7-10F92045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FE41F-7694-4609-9A0A-8A8CE95C1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CBAE-1DED-497C-8ABE-0D1D2DED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54D8-2BCD-4FAC-89B2-E5D70ED3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B149-7867-4DD6-80C7-47250C38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E13C-911C-4184-9348-D97C13B3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C36FC-AE5A-4D7F-8F2C-A7B27A7CF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BB59-5C44-4F84-9F60-0DC781453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53DC-866E-4CEC-91D1-F246D57D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E92F2-6A06-4478-B9B1-8295E84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38226-6177-4A7E-8E93-B069122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74477-9E96-4654-9063-1B743C8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12E49-FB60-41B5-A76C-D97B9777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1B92-6A5E-4EE0-A6B5-9FF0BA157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584D-9E3F-4C50-A887-A7C9F3905C9F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4DEE-494D-4535-96CC-1E535C39C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2754-F9D0-4B0A-995F-EA470ADFD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0547-A9F4-41A3-9C09-7753DBDFD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A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maven or gradle">
            <a:extLst>
              <a:ext uri="{FF2B5EF4-FFF2-40B4-BE49-F238E27FC236}">
                <a16:creationId xmlns:a16="http://schemas.microsoft.com/office/drawing/2014/main" id="{D7DF26BC-9545-4D64-ACBE-8DEEC34D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81" y="2080921"/>
            <a:ext cx="5462546" cy="273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9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9E29D-E9AB-4D26-9352-11828C11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Before and After build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Image result for maven or gradle">
            <a:extLst>
              <a:ext uri="{FF2B5EF4-FFF2-40B4-BE49-F238E27FC236}">
                <a16:creationId xmlns:a16="http://schemas.microsoft.com/office/drawing/2014/main" id="{BD697700-7EEB-4E33-8ABC-3566B9C659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1675227"/>
            <a:ext cx="1054607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9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D6EF-8790-450A-85EE-A54661BB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Build Tool</a:t>
            </a:r>
          </a:p>
        </p:txBody>
      </p:sp>
      <p:cxnSp>
        <p:nvCxnSpPr>
          <p:cNvPr id="3084" name="Straight Arrow Connector 14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E541-5D32-4F54-A9C0-7BC6FBE7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Build tools are programs that automate the creation of executable applications from source code.</a:t>
            </a:r>
          </a:p>
          <a:p>
            <a:pPr fontAlgn="base"/>
            <a:r>
              <a:rPr lang="en-US" sz="1800" dirty="0"/>
              <a:t>Basically build automation is the act of scripting or automating a wide variety of tasks that software developers do in their day-to-day activities like: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Downloading dependencies.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Compiling source code into binary code.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Packaging that binary code.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Running tests.</a:t>
            </a:r>
          </a:p>
          <a:p>
            <a:pPr lvl="1" fontAlgn="base">
              <a:buFont typeface="Wingdings" panose="05000000000000000000" pitchFamily="2" charset="2"/>
              <a:buChar char="§"/>
            </a:pPr>
            <a:r>
              <a:rPr lang="en-US" sz="1800" dirty="0"/>
              <a:t>Pre and Post build activities.</a:t>
            </a:r>
          </a:p>
          <a:p>
            <a:endParaRPr lang="en-US" sz="1800" dirty="0"/>
          </a:p>
        </p:txBody>
      </p:sp>
      <p:pic>
        <p:nvPicPr>
          <p:cNvPr id="3074" name="Picture 2" descr="Image result for automation">
            <a:extLst>
              <a:ext uri="{FF2B5EF4-FFF2-40B4-BE49-F238E27FC236}">
                <a16:creationId xmlns:a16="http://schemas.microsoft.com/office/drawing/2014/main" id="{4D4A5C2D-ECBF-4E0B-8A0A-3779EDBE0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7" r="29360" b="1"/>
          <a:stretch/>
        </p:blipFill>
        <p:spPr bwMode="auto"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6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649FC-2D4F-4D3C-B502-2186D959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Maven Vs Gradle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26A10-64BF-434D-9108-18CE662BA543}"/>
              </a:ext>
            </a:extLst>
          </p:cNvPr>
          <p:cNvSpPr txBox="1"/>
          <p:nvPr/>
        </p:nvSpPr>
        <p:spPr>
          <a:xfrm>
            <a:off x="556532" y="2787276"/>
            <a:ext cx="5453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Much larger user base (Been around for a long time)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Don’t have to learn groovy.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Huge central repository for libraries.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Maven continues to use XML files just like Ant.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Uses Pom.xml for conventions.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Maven’s strict conventions come with a price of being a lot less flexible than Ant.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CF999-90AF-4777-AF6B-39D0542DE8BE}"/>
              </a:ext>
            </a:extLst>
          </p:cNvPr>
          <p:cNvSpPr txBox="1"/>
          <p:nvPr/>
        </p:nvSpPr>
        <p:spPr>
          <a:xfrm>
            <a:off x="6445287" y="2787276"/>
            <a:ext cx="5453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Much faster build of all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Creating a highly customized build is not nightmare.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Very flexible using groovy scripts.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Uses </a:t>
            </a:r>
            <a:r>
              <a:rPr lang="en-US" dirty="0" err="1"/>
              <a:t>build.gradle</a:t>
            </a:r>
            <a:r>
              <a:rPr lang="en-US" dirty="0"/>
              <a:t> and </a:t>
            </a:r>
            <a:r>
              <a:rPr lang="en-US" dirty="0" err="1"/>
              <a:t>settings.gradle</a:t>
            </a:r>
            <a:r>
              <a:rPr lang="en-US" dirty="0"/>
              <a:t> for configuration.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Uses Maven central repository for libraries.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102" name="Picture 6" descr="Image result for gradle">
            <a:extLst>
              <a:ext uri="{FF2B5EF4-FFF2-40B4-BE49-F238E27FC236}">
                <a16:creationId xmlns:a16="http://schemas.microsoft.com/office/drawing/2014/main" id="{7BB85D8F-D3F8-455C-99B9-DA648D6F7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77" y="1777098"/>
            <a:ext cx="2743200" cy="9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maven">
            <a:extLst>
              <a:ext uri="{FF2B5EF4-FFF2-40B4-BE49-F238E27FC236}">
                <a16:creationId xmlns:a16="http://schemas.microsoft.com/office/drawing/2014/main" id="{F3B5FBAB-CB20-4CBF-A22D-07F0CD60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199" y="1900312"/>
            <a:ext cx="2743200" cy="6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7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77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2536-2C84-4583-ACEF-D8AC0E85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Market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00D8F-F5CA-4616-8488-89E760559D33}"/>
              </a:ext>
            </a:extLst>
          </p:cNvPr>
          <p:cNvSpPr txBox="1"/>
          <p:nvPr/>
        </p:nvSpPr>
        <p:spPr>
          <a:xfrm>
            <a:off x="1683897" y="38004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2017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BBC762-16BE-4D47-9C16-29824FBD0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650175"/>
              </p:ext>
            </p:extLst>
          </p:nvPr>
        </p:nvGraphicFramePr>
        <p:xfrm>
          <a:off x="2010268" y="676275"/>
          <a:ext cx="10515600" cy="531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4649EC-ACEE-48B5-BBC9-48EDFC2F19E6}"/>
              </a:ext>
            </a:extLst>
          </p:cNvPr>
          <p:cNvSpPr txBox="1"/>
          <p:nvPr/>
        </p:nvSpPr>
        <p:spPr>
          <a:xfrm>
            <a:off x="7848600" y="3244334"/>
            <a:ext cx="8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Maven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1679A-B4FF-4FD3-8EB3-3D340F321341}"/>
              </a:ext>
            </a:extLst>
          </p:cNvPr>
          <p:cNvSpPr txBox="1"/>
          <p:nvPr/>
        </p:nvSpPr>
        <p:spPr>
          <a:xfrm>
            <a:off x="5861092" y="3764756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71571-6DE4-475F-AFE2-0D0131372B42}"/>
              </a:ext>
            </a:extLst>
          </p:cNvPr>
          <p:cNvSpPr txBox="1"/>
          <p:nvPr/>
        </p:nvSpPr>
        <p:spPr>
          <a:xfrm>
            <a:off x="5883497" y="2459831"/>
            <a:ext cx="45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Ivy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8C674-B035-47D9-84BD-7B207047869A}"/>
              </a:ext>
            </a:extLst>
          </p:cNvPr>
          <p:cNvSpPr txBox="1"/>
          <p:nvPr/>
        </p:nvSpPr>
        <p:spPr>
          <a:xfrm>
            <a:off x="6631171" y="1851184"/>
            <a:ext cx="51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Ant</a:t>
            </a:r>
          </a:p>
        </p:txBody>
      </p:sp>
    </p:spTree>
    <p:extLst>
      <p:ext uri="{BB962C8B-B14F-4D97-AF65-F5344CB8AC3E}">
        <p14:creationId xmlns:p14="http://schemas.microsoft.com/office/powerpoint/2010/main" val="72404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lab">
            <a:extLst>
              <a:ext uri="{FF2B5EF4-FFF2-40B4-BE49-F238E27FC236}">
                <a16:creationId xmlns:a16="http://schemas.microsoft.com/office/drawing/2014/main" id="{D11939DF-C37C-47FA-AEE7-69EA7FF23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DEF87-86F1-4AA4-9B88-24D20A6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u="sng" dirty="0"/>
              <a:t>Gradle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6713-9309-4273-BCDB-952FE1B1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37"/>
            <a:ext cx="5814780" cy="5310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Go to start.spring.io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Enter group and artifact name.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Select packaging type as jar/war whatever you like.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Select </a:t>
            </a:r>
            <a:r>
              <a:rPr lang="en-US" sz="1400" dirty="0" err="1"/>
              <a:t>gradle</a:t>
            </a:r>
            <a:r>
              <a:rPr lang="en-US" sz="1400" dirty="0"/>
              <a:t> as build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Add web dependency.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Generate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Run command ‘</a:t>
            </a:r>
            <a:r>
              <a:rPr lang="en-US" sz="1400" dirty="0" err="1"/>
              <a:t>gradle</a:t>
            </a:r>
            <a:r>
              <a:rPr lang="en-US" sz="1400" dirty="0"/>
              <a:t> eclipse’ in your package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Import project in STS as </a:t>
            </a:r>
            <a:r>
              <a:rPr lang="en-US" sz="1400" dirty="0" err="1"/>
              <a:t>gradle</a:t>
            </a:r>
            <a:r>
              <a:rPr lang="en-US" sz="1400" dirty="0"/>
              <a:t>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Do Git pre lab steps like pull master, create branch and checkout branch.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Create New package named controller and create class in that named </a:t>
            </a:r>
            <a:r>
              <a:rPr lang="en-US" sz="1400" dirty="0" err="1"/>
              <a:t>AppController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Create endpoint for </a:t>
            </a:r>
            <a:r>
              <a:rPr lang="en-US" sz="1400" dirty="0" err="1"/>
              <a:t>gradle</a:t>
            </a:r>
            <a:r>
              <a:rPr lang="en-US" sz="1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Build your app using “</a:t>
            </a:r>
            <a:r>
              <a:rPr lang="en-US" sz="1400" dirty="0" err="1"/>
              <a:t>gradle</a:t>
            </a:r>
            <a:r>
              <a:rPr lang="en-US" sz="1400" dirty="0"/>
              <a:t> build”.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Run your code locally “</a:t>
            </a:r>
            <a:r>
              <a:rPr lang="en-US" sz="1400" dirty="0" err="1"/>
              <a:t>gradle</a:t>
            </a:r>
            <a:r>
              <a:rPr lang="en-US" sz="1400" dirty="0"/>
              <a:t> </a:t>
            </a:r>
            <a:r>
              <a:rPr lang="en-US" sz="1400" dirty="0" err="1"/>
              <a:t>boot:run</a:t>
            </a:r>
            <a:r>
              <a:rPr lang="en-US" sz="1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Push you code to CF.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Test Your code for </a:t>
            </a:r>
            <a:r>
              <a:rPr lang="en-US" sz="1400" dirty="0" err="1"/>
              <a:t>gradle</a:t>
            </a:r>
            <a:r>
              <a:rPr lang="en-US" sz="1400" dirty="0"/>
              <a:t> endpoint.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Do Git post lab steps like stage, commit, push, Pull request and Merge.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7BBB-8158-498A-9261-79F300F561D8}"/>
              </a:ext>
            </a:extLst>
          </p:cNvPr>
          <p:cNvSpPr txBox="1"/>
          <p:nvPr/>
        </p:nvSpPr>
        <p:spPr>
          <a:xfrm>
            <a:off x="6652980" y="954966"/>
            <a:ext cx="5379869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AppController</a:t>
            </a:r>
            <a:r>
              <a:rPr lang="en-US" dirty="0"/>
              <a:t> {</a:t>
            </a:r>
          </a:p>
          <a:p>
            <a:r>
              <a:rPr lang="en-US" dirty="0"/>
              <a:t>	@</a:t>
            </a:r>
            <a:r>
              <a:rPr lang="en-US" dirty="0" err="1"/>
              <a:t>RequestMapping</a:t>
            </a:r>
            <a:r>
              <a:rPr lang="en-US" dirty="0"/>
              <a:t>("/")</a:t>
            </a:r>
          </a:p>
          <a:p>
            <a:r>
              <a:rPr lang="en-US" dirty="0"/>
              <a:t>	public String </a:t>
            </a:r>
            <a:r>
              <a:rPr lang="en-US" dirty="0" err="1"/>
              <a:t>gradleEndpoint</a:t>
            </a:r>
            <a:r>
              <a:rPr lang="en-US" dirty="0"/>
              <a:t>(){</a:t>
            </a:r>
          </a:p>
          <a:p>
            <a:r>
              <a:rPr lang="en-US" dirty="0"/>
              <a:t>		return “Apps is Running";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</a:t>
            </a:r>
            <a:r>
              <a:rPr lang="en-US" dirty="0" err="1"/>
              <a:t>RequestMapping</a:t>
            </a:r>
            <a:r>
              <a:rPr lang="en-US" dirty="0"/>
              <a:t>("/</a:t>
            </a:r>
            <a:r>
              <a:rPr lang="en-US" dirty="0" err="1"/>
              <a:t>gradle</a:t>
            </a:r>
            <a:r>
              <a:rPr lang="en-US" dirty="0"/>
              <a:t>")</a:t>
            </a:r>
          </a:p>
          <a:p>
            <a:r>
              <a:rPr lang="en-US" dirty="0"/>
              <a:t>	public String </a:t>
            </a:r>
            <a:r>
              <a:rPr lang="en-US" dirty="0" err="1"/>
              <a:t>gradleEndpoint</a:t>
            </a:r>
            <a:r>
              <a:rPr lang="en-US" dirty="0"/>
              <a:t>(){</a:t>
            </a:r>
          </a:p>
          <a:p>
            <a:r>
              <a:rPr lang="en-US" dirty="0"/>
              <a:t>		return "This is my </a:t>
            </a:r>
            <a:r>
              <a:rPr lang="en-US" dirty="0" err="1"/>
              <a:t>gradle</a:t>
            </a:r>
            <a:r>
              <a:rPr lang="en-US" dirty="0"/>
              <a:t> version";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92420-341E-40A7-A77D-2BCE96F33DC6}"/>
              </a:ext>
            </a:extLst>
          </p:cNvPr>
          <p:cNvSpPr txBox="1"/>
          <p:nvPr/>
        </p:nvSpPr>
        <p:spPr>
          <a:xfrm>
            <a:off x="6652980" y="4783646"/>
            <a:ext cx="5379869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Branch Name : </a:t>
            </a:r>
            <a:r>
              <a:rPr lang="en-US" dirty="0" err="1"/>
              <a:t>GradleLab</a:t>
            </a:r>
            <a:endParaRPr lang="en-US" dirty="0"/>
          </a:p>
          <a:p>
            <a:r>
              <a:rPr lang="en-US" dirty="0"/>
              <a:t>Commit Comment : Pushing Gradle Lab</a:t>
            </a:r>
          </a:p>
        </p:txBody>
      </p:sp>
    </p:spTree>
    <p:extLst>
      <p:ext uri="{BB962C8B-B14F-4D97-AF65-F5344CB8AC3E}">
        <p14:creationId xmlns:p14="http://schemas.microsoft.com/office/powerpoint/2010/main" val="64889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333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Before and After build tools</vt:lpstr>
      <vt:lpstr>Build Tool</vt:lpstr>
      <vt:lpstr>Maven Vs Gradle</vt:lpstr>
      <vt:lpstr>Market Usage</vt:lpstr>
      <vt:lpstr>Gradle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Kesharwani, Avitesh</dc:creator>
  <cp:lastModifiedBy>Kesharwani, Avitesh</cp:lastModifiedBy>
  <cp:revision>6</cp:revision>
  <dcterms:created xsi:type="dcterms:W3CDTF">2019-03-14T17:19:22Z</dcterms:created>
  <dcterms:modified xsi:type="dcterms:W3CDTF">2019-03-14T18:33:23Z</dcterms:modified>
</cp:coreProperties>
</file>