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F2fjcER+5fSP4KnQ88vKd8Hv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75B5-B812-4903-BE22-E76118FCE939}">
  <a:tblStyle styleId="{C25675B5-B812-4903-BE22-E76118FCE9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11093-0C52-4855-8652-6C8F36053A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1" autoAdjust="0"/>
  </p:normalViewPr>
  <p:slideViewPr>
    <p:cSldViewPr snapToGrid="0">
      <p:cViewPr>
        <p:scale>
          <a:sx n="100" d="100"/>
          <a:sy n="100" d="100"/>
        </p:scale>
        <p:origin x="-522" y="318"/>
      </p:cViewPr>
      <p:guideLst>
        <p:guide orient="horz" pos="213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6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47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5"/>
          <p:cNvGraphicFramePr/>
          <p:nvPr>
            <p:extLst>
              <p:ext uri="{D42A27DB-BD31-4B8C-83A1-F6EECF244321}">
                <p14:modId xmlns:p14="http://schemas.microsoft.com/office/powerpoint/2010/main" val="791883991"/>
              </p:ext>
            </p:extLst>
          </p:nvPr>
        </p:nvGraphicFramePr>
        <p:xfrm>
          <a:off x="283461" y="978412"/>
          <a:ext cx="9327000" cy="4662240"/>
        </p:xfrm>
        <a:graphic>
          <a:graphicData uri="http://schemas.openxmlformats.org/drawingml/2006/table">
            <a:tbl>
              <a:tblPr firstRow="1" bandRow="1">
                <a:noFill/>
                <a:tableStyleId>{C25675B5-B812-4903-BE22-E76118FCE939}</a:tableStyleId>
              </a:tblPr>
              <a:tblGrid>
                <a:gridCol w="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Google Shape;13;p5"/>
          <p:cNvSpPr/>
          <p:nvPr/>
        </p:nvSpPr>
        <p:spPr>
          <a:xfrm>
            <a:off x="321417" y="1549492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321417" y="3126021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4318" y="467290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221715" y="68579"/>
            <a:ext cx="3841327" cy="66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高専ロボコン２０２３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電源－回路ブロック図・無線申告書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27761" y="670556"/>
            <a:ext cx="39215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サンプルは適宜削除し各高専毎の状況を記入のこと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244799" y="5640650"/>
            <a:ext cx="13388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通信申告書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;p5">
            <a:extLst>
              <a:ext uri="{FF2B5EF4-FFF2-40B4-BE49-F238E27FC236}">
                <a16:creationId xmlns:a16="http://schemas.microsoft.com/office/drawing/2014/main" id="{797AA249-8BD1-4856-B030-6E596220CD17}"/>
              </a:ext>
            </a:extLst>
          </p:cNvPr>
          <p:cNvSpPr/>
          <p:nvPr userDrawn="1"/>
        </p:nvSpPr>
        <p:spPr>
          <a:xfrm>
            <a:off x="315748" y="231927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;p5">
            <a:extLst>
              <a:ext uri="{FF2B5EF4-FFF2-40B4-BE49-F238E27FC236}">
                <a16:creationId xmlns:a16="http://schemas.microsoft.com/office/drawing/2014/main" id="{E616952A-7EA4-4AAC-BEF6-5090529F2DAC}"/>
              </a:ext>
            </a:extLst>
          </p:cNvPr>
          <p:cNvSpPr/>
          <p:nvPr userDrawn="1"/>
        </p:nvSpPr>
        <p:spPr>
          <a:xfrm>
            <a:off x="315748" y="3882516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82330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431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23" lvl="1" indent="-4064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34" lvl="2" indent="-3810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46" lvl="3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57" lvl="4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69" lvl="5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80" lvl="6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91" lvl="7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903" lvl="8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0c5dd9de_0_36"/>
          <p:cNvSpPr txBox="1"/>
          <p:nvPr/>
        </p:nvSpPr>
        <p:spPr>
          <a:xfrm>
            <a:off x="6574379" y="2018759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88;g9c0c5dd9de_0_36">
            <a:extLst>
              <a:ext uri="{FF2B5EF4-FFF2-40B4-BE49-F238E27FC236}">
                <a16:creationId xmlns:a16="http://schemas.microsoft.com/office/drawing/2014/main" id="{FD1EF8FA-0668-5CFF-3A4C-C7F57B4C3798}"/>
              </a:ext>
            </a:extLst>
          </p:cNvPr>
          <p:cNvCxnSpPr>
            <a:cxnSpLocks/>
          </p:cNvCxnSpPr>
          <p:nvPr/>
        </p:nvCxnSpPr>
        <p:spPr>
          <a:xfrm>
            <a:off x="6618664" y="1856988"/>
            <a:ext cx="61889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stCxn id="108" idx="3"/>
          </p:cNvCxnSpPr>
          <p:nvPr/>
        </p:nvCxnSpPr>
        <p:spPr>
          <a:xfrm>
            <a:off x="2130648" y="1844362"/>
            <a:ext cx="4084209" cy="202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911091" y="113574"/>
            <a:ext cx="457637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2607119884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lang="en-US" altLang="ja-JP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FEP01</a:t>
                      </a:r>
                      <a:endParaRPr lang="en-US" altLang="ja-JP"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lang="en-US" altLang="ja-JP"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771117" y="102457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29025" y="2289442"/>
            <a:ext cx="0" cy="279618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96225" y="147124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816503" y="1448002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933767" y="134630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65248" y="1347862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22.2V2200mAh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5488105" y="159910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39971" y="1536792"/>
            <a:ext cx="1116300" cy="6557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855570" y="2061047"/>
            <a:ext cx="1539" cy="15588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1091" y="3502036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EEE7FF6-3EF6-4D6A-8FE8-3936AA9DC0D8}"/>
              </a:ext>
            </a:extLst>
          </p:cNvPr>
          <p:cNvSpPr/>
          <p:nvPr/>
        </p:nvSpPr>
        <p:spPr>
          <a:xfrm>
            <a:off x="4473467" y="-1154432"/>
            <a:ext cx="360595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【</a:t>
            </a:r>
            <a:r>
              <a:rPr kumimoji="1" lang="ja-JP" altLang="en-US" b="1" dirty="0">
                <a:solidFill>
                  <a:srgbClr val="FF0000"/>
                </a:solidFill>
              </a:rPr>
              <a:t>提出時は本注釈を消す</a:t>
            </a:r>
            <a:r>
              <a:rPr kumimoji="1" lang="en-US" altLang="ja-JP" b="1" dirty="0">
                <a:solidFill>
                  <a:srgbClr val="FF0000"/>
                </a:solidFill>
              </a:rPr>
              <a:t>】</a:t>
            </a:r>
          </a:p>
          <a:p>
            <a:r>
              <a:rPr kumimoji="1" lang="ja-JP" altLang="en-US" b="1" dirty="0"/>
              <a:t>駆動系と回路制御系をまとめて書いても大丈夫です．書き切れない場合はサンプルのように分けて書いて下さい．</a:t>
            </a:r>
          </a:p>
        </p:txBody>
      </p:sp>
      <p:cxnSp>
        <p:nvCxnSpPr>
          <p:cNvPr id="16" name="Google Shape;90;g9c0c5dd9de_0_36">
            <a:extLst>
              <a:ext uri="{FF2B5EF4-FFF2-40B4-BE49-F238E27FC236}">
                <a16:creationId xmlns:a16="http://schemas.microsoft.com/office/drawing/2014/main" id="{39DAA8D9-09C1-77C9-128D-8C5B9CE2A6A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50817" y="1430856"/>
            <a:ext cx="3678589" cy="64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88;g9c0c5dd9de_0_36">
            <a:extLst>
              <a:ext uri="{FF2B5EF4-FFF2-40B4-BE49-F238E27FC236}">
                <a16:creationId xmlns:a16="http://schemas.microsoft.com/office/drawing/2014/main" id="{11E7B436-7867-DAE0-20CE-71BCA7C6B3DD}"/>
              </a:ext>
            </a:extLst>
          </p:cNvPr>
          <p:cNvCxnSpPr>
            <a:cxnSpLocks/>
          </p:cNvCxnSpPr>
          <p:nvPr/>
        </p:nvCxnSpPr>
        <p:spPr>
          <a:xfrm flipH="1" flipV="1">
            <a:off x="4766427" y="1391754"/>
            <a:ext cx="5960" cy="102964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" name="Google Shape;110;g9c0c5dd9de_0_36">
            <a:extLst>
              <a:ext uri="{FF2B5EF4-FFF2-40B4-BE49-F238E27FC236}">
                <a16:creationId xmlns:a16="http://schemas.microsoft.com/office/drawing/2014/main" id="{73253BA3-CDCB-46F0-C106-EF5C6E4D8B81}"/>
              </a:ext>
            </a:extLst>
          </p:cNvPr>
          <p:cNvSpPr txBox="1"/>
          <p:nvPr/>
        </p:nvSpPr>
        <p:spPr>
          <a:xfrm>
            <a:off x="5038857" y="104704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14EEDA-D429-9DA2-0FFD-2EBFB08F5B3C}"/>
              </a:ext>
            </a:extLst>
          </p:cNvPr>
          <p:cNvCxnSpPr>
            <a:cxnSpLocks/>
          </p:cNvCxnSpPr>
          <p:nvPr/>
        </p:nvCxnSpPr>
        <p:spPr>
          <a:xfrm>
            <a:off x="5126065" y="1494667"/>
            <a:ext cx="10229" cy="203556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11;g9c0c5dd9de_0_36">
            <a:extLst>
              <a:ext uri="{FF2B5EF4-FFF2-40B4-BE49-F238E27FC236}">
                <a16:creationId xmlns:a16="http://schemas.microsoft.com/office/drawing/2014/main" id="{EDEFE231-7CD7-52E8-F05D-46DA909897AA}"/>
              </a:ext>
            </a:extLst>
          </p:cNvPr>
          <p:cNvSpPr txBox="1"/>
          <p:nvPr/>
        </p:nvSpPr>
        <p:spPr>
          <a:xfrm>
            <a:off x="8429406" y="1047047"/>
            <a:ext cx="1116299" cy="78042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 M2006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ブラシレス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dc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ギアモーター</a:t>
            </a:r>
            <a:r>
              <a:rPr lang="en-US" altLang="ja-JP" sz="1100" dirty="0">
                <a:solidFill>
                  <a:srgbClr val="222222"/>
                </a:solidFill>
                <a:latin typeface="Open Sans" panose="020F0502020204030204" pitchFamily="34" charset="0"/>
              </a:rPr>
              <a:t>×4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90;g9c0c5dd9de_0_36">
            <a:extLst>
              <a:ext uri="{FF2B5EF4-FFF2-40B4-BE49-F238E27FC236}">
                <a16:creationId xmlns:a16="http://schemas.microsoft.com/office/drawing/2014/main" id="{7F6B4E22-135E-22F7-C95A-42ECCE3586A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548502" y="2669328"/>
            <a:ext cx="690321" cy="39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110;g9c0c5dd9de_0_36">
            <a:extLst>
              <a:ext uri="{FF2B5EF4-FFF2-40B4-BE49-F238E27FC236}">
                <a16:creationId xmlns:a16="http://schemas.microsoft.com/office/drawing/2014/main" id="{DF88DE63-C35D-BA6C-9AF3-1C7F3B805180}"/>
              </a:ext>
            </a:extLst>
          </p:cNvPr>
          <p:cNvSpPr txBox="1"/>
          <p:nvPr/>
        </p:nvSpPr>
        <p:spPr>
          <a:xfrm>
            <a:off x="4453676" y="2426036"/>
            <a:ext cx="109482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12V&amp;24V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10;g9c0c5dd9de_0_36">
            <a:extLst>
              <a:ext uri="{FF2B5EF4-FFF2-40B4-BE49-F238E27FC236}">
                <a16:creationId xmlns:a16="http://schemas.microsoft.com/office/drawing/2014/main" id="{0CD027B4-34E6-52E8-371D-7D07C6E7B271}"/>
              </a:ext>
            </a:extLst>
          </p:cNvPr>
          <p:cNvSpPr txBox="1"/>
          <p:nvPr/>
        </p:nvSpPr>
        <p:spPr>
          <a:xfrm>
            <a:off x="6232356" y="2416621"/>
            <a:ext cx="807615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電磁弁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88;g9c0c5dd9de_0_36">
            <a:extLst>
              <a:ext uri="{FF2B5EF4-FFF2-40B4-BE49-F238E27FC236}">
                <a16:creationId xmlns:a16="http://schemas.microsoft.com/office/drawing/2014/main" id="{1270AE72-CD96-06B2-BD98-E9CC2B44DAF2}"/>
              </a:ext>
            </a:extLst>
          </p:cNvPr>
          <p:cNvCxnSpPr>
            <a:cxnSpLocks/>
          </p:cNvCxnSpPr>
          <p:nvPr/>
        </p:nvCxnSpPr>
        <p:spPr>
          <a:xfrm flipH="1" flipV="1">
            <a:off x="8270506" y="1437261"/>
            <a:ext cx="19352" cy="11267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88;g9c0c5dd9de_0_36">
            <a:extLst>
              <a:ext uri="{FF2B5EF4-FFF2-40B4-BE49-F238E27FC236}">
                <a16:creationId xmlns:a16="http://schemas.microsoft.com/office/drawing/2014/main" id="{5A469AAE-B48B-515F-01A9-C609C1ED9312}"/>
              </a:ext>
            </a:extLst>
          </p:cNvPr>
          <p:cNvCxnSpPr>
            <a:cxnSpLocks/>
          </p:cNvCxnSpPr>
          <p:nvPr/>
        </p:nvCxnSpPr>
        <p:spPr>
          <a:xfrm flipH="1" flipV="1">
            <a:off x="8289858" y="2553992"/>
            <a:ext cx="945309" cy="67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4" name="Google Shape;110;g9c0c5dd9de_0_36">
            <a:extLst>
              <a:ext uri="{FF2B5EF4-FFF2-40B4-BE49-F238E27FC236}">
                <a16:creationId xmlns:a16="http://schemas.microsoft.com/office/drawing/2014/main" id="{F68E8B5F-2709-5E25-5593-3903630127BC}"/>
              </a:ext>
            </a:extLst>
          </p:cNvPr>
          <p:cNvSpPr txBox="1"/>
          <p:nvPr/>
        </p:nvSpPr>
        <p:spPr>
          <a:xfrm>
            <a:off x="8429406" y="2269158"/>
            <a:ext cx="1001879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エアポンプ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g9c0c5dd9de_0_36"/>
          <p:cNvCxnSpPr/>
          <p:nvPr/>
        </p:nvCxnSpPr>
        <p:spPr>
          <a:xfrm rot="10800000" flipH="1">
            <a:off x="4548384" y="3011050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g9c0c5dd9de_0_36"/>
          <p:cNvSpPr txBox="1"/>
          <p:nvPr/>
        </p:nvSpPr>
        <p:spPr>
          <a:xfrm>
            <a:off x="2969041" y="2783447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c0c5dd9de_0_36"/>
          <p:cNvSpPr txBox="1"/>
          <p:nvPr/>
        </p:nvSpPr>
        <p:spPr>
          <a:xfrm>
            <a:off x="4784435" y="113574"/>
            <a:ext cx="4703031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67593752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dirty="0"/>
                        <a:t>FEP01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67591" y="71501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9c0c5dd9de_0_36"/>
          <p:cNvCxnSpPr>
            <a:cxnSpLocks/>
          </p:cNvCxnSpPr>
          <p:nvPr/>
        </p:nvCxnSpPr>
        <p:spPr>
          <a:xfrm>
            <a:off x="2283723" y="3673466"/>
            <a:ext cx="0" cy="14121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g9c0c5dd9de_0_36"/>
          <p:cNvGrpSpPr/>
          <p:nvPr/>
        </p:nvGrpSpPr>
        <p:grpSpPr>
          <a:xfrm>
            <a:off x="2053330" y="5085624"/>
            <a:ext cx="423000" cy="168275"/>
            <a:chOff x="1165225" y="4314825"/>
            <a:chExt cx="423000" cy="168275"/>
          </a:xfrm>
        </p:grpSpPr>
        <p:cxnSp>
          <p:nvCxnSpPr>
            <p:cNvPr id="102" name="Google Shape;102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5" name="Google Shape;105;g9c0c5dd9de_0_36"/>
          <p:cNvCxnSpPr/>
          <p:nvPr/>
        </p:nvCxnSpPr>
        <p:spPr>
          <a:xfrm rot="10800000" flipH="1">
            <a:off x="2763054" y="3011073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g9c0c5dd9de_0_36"/>
          <p:cNvSpPr/>
          <p:nvPr/>
        </p:nvSpPr>
        <p:spPr>
          <a:xfrm>
            <a:off x="1654419" y="2921947"/>
            <a:ext cx="1265400" cy="7515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回路用電源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モバイルバッテリー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10000mAh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267254" y="153647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c0c5dd9de_0_36"/>
          <p:cNvSpPr txBox="1"/>
          <p:nvPr/>
        </p:nvSpPr>
        <p:spPr>
          <a:xfrm>
            <a:off x="4389800" y="2872050"/>
            <a:ext cx="1151193" cy="556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マイコン回路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9c0c5dd9de_0_36"/>
          <p:cNvSpPr txBox="1"/>
          <p:nvPr/>
        </p:nvSpPr>
        <p:spPr>
          <a:xfrm>
            <a:off x="6194701" y="2870051"/>
            <a:ext cx="2056880" cy="64619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ロータリーエンコーダ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リミットスイッチ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光電センサ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8B6BDE-A0AB-4844-8035-4E2CAF107901}"/>
              </a:ext>
            </a:extLst>
          </p:cNvPr>
          <p:cNvCxnSpPr>
            <a:cxnSpLocks/>
          </p:cNvCxnSpPr>
          <p:nvPr/>
        </p:nvCxnSpPr>
        <p:spPr>
          <a:xfrm flipV="1">
            <a:off x="4784435" y="2038350"/>
            <a:ext cx="0" cy="8317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oogle Shape;87;g9c0c5dd9de_0_36">
            <a:extLst>
              <a:ext uri="{FF2B5EF4-FFF2-40B4-BE49-F238E27FC236}">
                <a16:creationId xmlns:a16="http://schemas.microsoft.com/office/drawing/2014/main" id="{256EB01B-37C5-5F9F-E592-33C315B5E55F}"/>
              </a:ext>
            </a:extLst>
          </p:cNvPr>
          <p:cNvCxnSpPr>
            <a:cxnSpLocks/>
          </p:cNvCxnSpPr>
          <p:nvPr/>
        </p:nvCxnSpPr>
        <p:spPr>
          <a:xfrm>
            <a:off x="5443254" y="1751142"/>
            <a:ext cx="867059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10;g9c0c5dd9de_0_36">
            <a:extLst>
              <a:ext uri="{FF2B5EF4-FFF2-40B4-BE49-F238E27FC236}">
                <a16:creationId xmlns:a16="http://schemas.microsoft.com/office/drawing/2014/main" id="{0E6D7B59-D224-231E-ECEA-C227E9AB6F61}"/>
              </a:ext>
            </a:extLst>
          </p:cNvPr>
          <p:cNvSpPr txBox="1"/>
          <p:nvPr/>
        </p:nvSpPr>
        <p:spPr>
          <a:xfrm>
            <a:off x="5959950" y="1507642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4435A5-F306-1485-0C41-FC2D786AD656}"/>
              </a:ext>
            </a:extLst>
          </p:cNvPr>
          <p:cNvCxnSpPr>
            <a:cxnSpLocks/>
          </p:cNvCxnSpPr>
          <p:nvPr/>
        </p:nvCxnSpPr>
        <p:spPr>
          <a:xfrm flipV="1">
            <a:off x="3641276" y="2454201"/>
            <a:ext cx="0" cy="55547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0;g9c0c5dd9de_0_36">
            <a:extLst>
              <a:ext uri="{FF2B5EF4-FFF2-40B4-BE49-F238E27FC236}">
                <a16:creationId xmlns:a16="http://schemas.microsoft.com/office/drawing/2014/main" id="{22611E6B-0EB7-29B9-A313-D96FB81D1FB0}"/>
              </a:ext>
            </a:extLst>
          </p:cNvPr>
          <p:cNvSpPr txBox="1"/>
          <p:nvPr/>
        </p:nvSpPr>
        <p:spPr>
          <a:xfrm>
            <a:off x="3253633" y="2144137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12V&amp;24V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g9c0c5dd9de_0_36"/>
          <p:cNvCxnSpPr/>
          <p:nvPr/>
        </p:nvCxnSpPr>
        <p:spPr>
          <a:xfrm>
            <a:off x="6086245" y="2616266"/>
            <a:ext cx="935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endCxn id="110" idx="1"/>
          </p:cNvCxnSpPr>
          <p:nvPr/>
        </p:nvCxnSpPr>
        <p:spPr>
          <a:xfrm>
            <a:off x="2100854" y="2612542"/>
            <a:ext cx="2810238" cy="11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668981" y="113574"/>
            <a:ext cx="481848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○○高専　△△キャンパス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/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06413" y="74074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○○地区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34225" y="3180118"/>
            <a:ext cx="0" cy="190550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39574" y="2225515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14.8V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649497" y="2190209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544589" y="216794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１個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34425" y="2187118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7.4V1300mAh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直列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911092" y="2382844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×7</a:t>
            </a:r>
            <a:r>
              <a:rPr lang="ja-JP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21345" y="2289442"/>
            <a:ext cx="1116300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RS-555SH×7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9c0c5dd9de_0_36"/>
          <p:cNvSpPr txBox="1"/>
          <p:nvPr/>
        </p:nvSpPr>
        <p:spPr>
          <a:xfrm>
            <a:off x="6276445" y="231505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338618" y="2844544"/>
            <a:ext cx="0" cy="98872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0245" y="3089868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10C635-AF77-4C5E-A9E9-A3C96C74B459}"/>
              </a:ext>
            </a:extLst>
          </p:cNvPr>
          <p:cNvSpPr/>
          <p:nvPr/>
        </p:nvSpPr>
        <p:spPr>
          <a:xfrm>
            <a:off x="6086245" y="318118"/>
            <a:ext cx="360595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提出時はこのページを削除すること</a:t>
            </a:r>
          </a:p>
        </p:txBody>
      </p:sp>
      <p:sp>
        <p:nvSpPr>
          <p:cNvPr id="22" name="Google Shape;108;g9c0c5dd9de_0_36">
            <a:extLst>
              <a:ext uri="{FF2B5EF4-FFF2-40B4-BE49-F238E27FC236}">
                <a16:creationId xmlns:a16="http://schemas.microsoft.com/office/drawing/2014/main" id="{38D6CD34-D39F-4B24-8979-A5BD31526164}"/>
              </a:ext>
            </a:extLst>
          </p:cNvPr>
          <p:cNvSpPr/>
          <p:nvPr/>
        </p:nvSpPr>
        <p:spPr>
          <a:xfrm>
            <a:off x="1542889" y="3290245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7.4V1300mAh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97;g9c0c5dd9de_0_36">
            <a:extLst>
              <a:ext uri="{FF2B5EF4-FFF2-40B4-BE49-F238E27FC236}">
                <a16:creationId xmlns:a16="http://schemas.microsoft.com/office/drawing/2014/main" id="{B109A2B1-D0F4-470B-B7CF-E021B9EEFAED}"/>
              </a:ext>
            </a:extLst>
          </p:cNvPr>
          <p:cNvGrpSpPr/>
          <p:nvPr/>
        </p:nvGrpSpPr>
        <p:grpSpPr>
          <a:xfrm>
            <a:off x="1928074" y="5090467"/>
            <a:ext cx="423000" cy="168275"/>
            <a:chOff x="1165225" y="4314825"/>
            <a:chExt cx="423000" cy="168275"/>
          </a:xfrm>
        </p:grpSpPr>
        <p:cxnSp>
          <p:nvCxnSpPr>
            <p:cNvPr id="24" name="Google Shape;98;g9c0c5dd9de_0_36">
              <a:extLst>
                <a:ext uri="{FF2B5EF4-FFF2-40B4-BE49-F238E27FC236}">
                  <a16:creationId xmlns:a16="http://schemas.microsoft.com/office/drawing/2014/main" id="{EDA9EB48-98C6-4131-8295-1C078BE1F052}"/>
                </a:ext>
              </a:extLst>
            </p:cNvPr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99;g9c0c5dd9de_0_36">
              <a:extLst>
                <a:ext uri="{FF2B5EF4-FFF2-40B4-BE49-F238E27FC236}">
                  <a16:creationId xmlns:a16="http://schemas.microsoft.com/office/drawing/2014/main" id="{4D3F6A66-7C29-408A-ACFA-D2C19756C2D0}"/>
                </a:ext>
              </a:extLst>
            </p:cNvPr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100;g9c0c5dd9de_0_36">
              <a:extLst>
                <a:ext uri="{FF2B5EF4-FFF2-40B4-BE49-F238E27FC236}">
                  <a16:creationId xmlns:a16="http://schemas.microsoft.com/office/drawing/2014/main" id="{D26A4F39-A1EF-4ED5-B531-ECE8D7F134B2}"/>
                </a:ext>
              </a:extLst>
            </p:cNvPr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94;g9c0c5dd9de_0_36">
            <a:extLst>
              <a:ext uri="{FF2B5EF4-FFF2-40B4-BE49-F238E27FC236}">
                <a16:creationId xmlns:a16="http://schemas.microsoft.com/office/drawing/2014/main" id="{15B66C45-1401-4C1B-82B5-082746FFB79F}"/>
              </a:ext>
            </a:extLst>
          </p:cNvPr>
          <p:cNvCxnSpPr>
            <a:cxnSpLocks/>
          </p:cNvCxnSpPr>
          <p:nvPr/>
        </p:nvCxnSpPr>
        <p:spPr>
          <a:xfrm>
            <a:off x="2134374" y="4283245"/>
            <a:ext cx="0" cy="81329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90;g9c0c5dd9de_0_36">
            <a:extLst>
              <a:ext uri="{FF2B5EF4-FFF2-40B4-BE49-F238E27FC236}">
                <a16:creationId xmlns:a16="http://schemas.microsoft.com/office/drawing/2014/main" id="{23544F91-CB1E-4286-A509-7FFD5A59030D}"/>
              </a:ext>
            </a:extLst>
          </p:cNvPr>
          <p:cNvCxnSpPr>
            <a:cxnSpLocks/>
          </p:cNvCxnSpPr>
          <p:nvPr/>
        </p:nvCxnSpPr>
        <p:spPr>
          <a:xfrm>
            <a:off x="2808289" y="3835476"/>
            <a:ext cx="2810238" cy="11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06;g9c0c5dd9de_0_36">
            <a:extLst>
              <a:ext uri="{FF2B5EF4-FFF2-40B4-BE49-F238E27FC236}">
                <a16:creationId xmlns:a16="http://schemas.microsoft.com/office/drawing/2014/main" id="{ECD23222-4EFD-4677-A1D8-9B91409CC14D}"/>
              </a:ext>
            </a:extLst>
          </p:cNvPr>
          <p:cNvSpPr/>
          <p:nvPr/>
        </p:nvSpPr>
        <p:spPr>
          <a:xfrm>
            <a:off x="3059978" y="3490368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;g9c0c5dd9de_0_36">
            <a:extLst>
              <a:ext uri="{FF2B5EF4-FFF2-40B4-BE49-F238E27FC236}">
                <a16:creationId xmlns:a16="http://schemas.microsoft.com/office/drawing/2014/main" id="{122CF74D-0E2F-45B9-AD4E-86C118D86D88}"/>
              </a:ext>
            </a:extLst>
          </p:cNvPr>
          <p:cNvSpPr txBox="1"/>
          <p:nvPr/>
        </p:nvSpPr>
        <p:spPr>
          <a:xfrm>
            <a:off x="4910245" y="377825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88;g9c0c5dd9de_0_36">
            <a:extLst>
              <a:ext uri="{FF2B5EF4-FFF2-40B4-BE49-F238E27FC236}">
                <a16:creationId xmlns:a16="http://schemas.microsoft.com/office/drawing/2014/main" id="{5540CECE-605D-4E75-AB04-CD8831386906}"/>
              </a:ext>
            </a:extLst>
          </p:cNvPr>
          <p:cNvCxnSpPr/>
          <p:nvPr/>
        </p:nvCxnSpPr>
        <p:spPr>
          <a:xfrm>
            <a:off x="6086245" y="3833268"/>
            <a:ext cx="935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4" name="Google Shape;111;g9c0c5dd9de_0_36">
            <a:extLst>
              <a:ext uri="{FF2B5EF4-FFF2-40B4-BE49-F238E27FC236}">
                <a16:creationId xmlns:a16="http://schemas.microsoft.com/office/drawing/2014/main" id="{11DD0AEE-D343-4801-90F0-32E1A320825D}"/>
              </a:ext>
            </a:extLst>
          </p:cNvPr>
          <p:cNvSpPr txBox="1"/>
          <p:nvPr/>
        </p:nvSpPr>
        <p:spPr>
          <a:xfrm>
            <a:off x="7021345" y="3667605"/>
            <a:ext cx="1116300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RS-385SH×2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C8A27538-2D87-45D8-801F-2000D33453D9}"/>
              </a:ext>
            </a:extLst>
          </p:cNvPr>
          <p:cNvSpPr/>
          <p:nvPr/>
        </p:nvSpPr>
        <p:spPr>
          <a:xfrm>
            <a:off x="3484535" y="1067293"/>
            <a:ext cx="2435973" cy="889200"/>
          </a:xfrm>
          <a:prstGeom prst="wedgeRoundRectCallout">
            <a:avLst>
              <a:gd name="adj1" fmla="val -64625"/>
              <a:gd name="adj2" fmla="val 97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複数の駆動系がある場合は</a:t>
            </a:r>
          </a:p>
          <a:p>
            <a:pPr algn="ctr"/>
            <a:r>
              <a:rPr kumimoji="1" lang="ja-JP" altLang="en-US" b="1" dirty="0"/>
              <a:t>ロボット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台あたりのヒューズ合計を</a:t>
            </a:r>
            <a:r>
              <a:rPr kumimoji="1" lang="en-US" altLang="ja-JP" b="1" dirty="0"/>
              <a:t>30A</a:t>
            </a:r>
            <a:r>
              <a:rPr kumimoji="1" lang="ja-JP" altLang="en-US" b="1" dirty="0"/>
              <a:t>以下とすること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例）</a:t>
            </a:r>
            <a:r>
              <a:rPr kumimoji="1" lang="en-US" altLang="ja-JP" b="1" dirty="0"/>
              <a:t>20A+10A=30A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B0E6175-40D3-4BC3-B8CE-A9BCA17584DD}"/>
              </a:ext>
            </a:extLst>
          </p:cNvPr>
          <p:cNvSpPr/>
          <p:nvPr/>
        </p:nvSpPr>
        <p:spPr>
          <a:xfrm>
            <a:off x="4084288" y="4645891"/>
            <a:ext cx="2390403" cy="703178"/>
          </a:xfrm>
          <a:prstGeom prst="wedgeRoundRectCallout">
            <a:avLst>
              <a:gd name="adj1" fmla="val -34088"/>
              <a:gd name="adj2" fmla="val -1643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配線の容量も調べること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例）</a:t>
            </a:r>
            <a:r>
              <a:rPr kumimoji="1" lang="en-US" altLang="ja-JP" b="1" dirty="0"/>
              <a:t>AWG10</a:t>
            </a:r>
            <a:r>
              <a:rPr kumimoji="1" lang="ja-JP" altLang="en-US" b="1" dirty="0"/>
              <a:t>は約</a:t>
            </a:r>
            <a:r>
              <a:rPr kumimoji="1" lang="en-US" altLang="ja-JP" b="1" dirty="0"/>
              <a:t>50A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1447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303</Words>
  <Application>Microsoft Office PowerPoint</Application>
  <PresentationFormat>A4 210 x 297 mm</PresentationFormat>
  <Paragraphs>108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kasuga</dc:creator>
  <cp:lastModifiedBy>fujita sota</cp:lastModifiedBy>
  <cp:revision>15</cp:revision>
  <dcterms:created xsi:type="dcterms:W3CDTF">2015-09-06T23:42:52Z</dcterms:created>
  <dcterms:modified xsi:type="dcterms:W3CDTF">2023-06-21T14:41:46Z</dcterms:modified>
</cp:coreProperties>
</file>