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43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F2fjcER+5fSP4KnQ88vKd8Hvl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5675B5-B812-4903-BE22-E76118FCE939}">
  <a:tblStyle styleId="{C25675B5-B812-4903-BE22-E76118FCE93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611093-0C52-4855-8652-6C8F36053A8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1" autoAdjust="0"/>
  </p:normalViewPr>
  <p:slideViewPr>
    <p:cSldViewPr snapToGrid="0">
      <p:cViewPr varScale="1">
        <p:scale>
          <a:sx n="80" d="100"/>
          <a:sy n="80" d="100"/>
        </p:scale>
        <p:origin x="1330" y="58"/>
      </p:cViewPr>
      <p:guideLst>
        <p:guide orient="horz" pos="2137"/>
        <p:guide pos="3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customschemas.google.com/relationships/presentationmetadata" Target="metadata"/><Relationship Id="rId15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86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c0c5dd9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9c0c5dd9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>
  <p:cSld name="タイトル スライド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oogle Shape;12;p5"/>
          <p:cNvGraphicFramePr/>
          <p:nvPr>
            <p:extLst>
              <p:ext uri="{D42A27DB-BD31-4B8C-83A1-F6EECF244321}">
                <p14:modId xmlns:p14="http://schemas.microsoft.com/office/powerpoint/2010/main" val="791883991"/>
              </p:ext>
            </p:extLst>
          </p:nvPr>
        </p:nvGraphicFramePr>
        <p:xfrm>
          <a:off x="283461" y="978412"/>
          <a:ext cx="9327000" cy="4662240"/>
        </p:xfrm>
        <a:graphic>
          <a:graphicData uri="http://schemas.openxmlformats.org/drawingml/2006/table">
            <a:tbl>
              <a:tblPr firstRow="1" bandRow="1">
                <a:noFill/>
                <a:tableStyleId>{C25675B5-B812-4903-BE22-E76118FCE939}</a:tableStyleId>
              </a:tblPr>
              <a:tblGrid>
                <a:gridCol w="5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7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704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b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Google Shape;13;p5"/>
          <p:cNvSpPr/>
          <p:nvPr/>
        </p:nvSpPr>
        <p:spPr>
          <a:xfrm>
            <a:off x="321417" y="1549492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/>
          <p:nvPr/>
        </p:nvSpPr>
        <p:spPr>
          <a:xfrm>
            <a:off x="321417" y="3126021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304318" y="4672909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/>
        </p:nvSpPr>
        <p:spPr>
          <a:xfrm>
            <a:off x="221715" y="68579"/>
            <a:ext cx="3841327" cy="66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高専ロボコン２０２３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電源－回路ブロック図・無線申告書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"/>
          <p:cNvSpPr txBox="1"/>
          <p:nvPr/>
        </p:nvSpPr>
        <p:spPr>
          <a:xfrm>
            <a:off x="227761" y="670556"/>
            <a:ext cx="392154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サンプルは適宜削除し各高専毎の状況を記入のこと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"/>
          <p:cNvSpPr txBox="1"/>
          <p:nvPr/>
        </p:nvSpPr>
        <p:spPr>
          <a:xfrm>
            <a:off x="244799" y="5640650"/>
            <a:ext cx="133882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通信申告書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3;p5">
            <a:extLst>
              <a:ext uri="{FF2B5EF4-FFF2-40B4-BE49-F238E27FC236}">
                <a16:creationId xmlns:a16="http://schemas.microsoft.com/office/drawing/2014/main" id="{797AA249-8BD1-4856-B030-6E596220CD17}"/>
              </a:ext>
            </a:extLst>
          </p:cNvPr>
          <p:cNvSpPr/>
          <p:nvPr userDrawn="1"/>
        </p:nvSpPr>
        <p:spPr>
          <a:xfrm>
            <a:off x="315748" y="2319279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4;p5">
            <a:extLst>
              <a:ext uri="{FF2B5EF4-FFF2-40B4-BE49-F238E27FC236}">
                <a16:creationId xmlns:a16="http://schemas.microsoft.com/office/drawing/2014/main" id="{E616952A-7EA4-4AAC-BEF6-5090529F2DAC}"/>
              </a:ext>
            </a:extLst>
          </p:cNvPr>
          <p:cNvSpPr/>
          <p:nvPr userDrawn="1"/>
        </p:nvSpPr>
        <p:spPr>
          <a:xfrm>
            <a:off x="315748" y="3882516"/>
            <a:ext cx="516640" cy="365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6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682330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682330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4211341" y="987429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4318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23" lvl="1" indent="-40641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34" lvl="2" indent="-38101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46" lvl="3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57" lvl="4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69" lvl="5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80" lvl="6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91" lvl="7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903" lvl="8" indent="-35560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>
            <a:spLocks noGrp="1"/>
          </p:cNvSpPr>
          <p:nvPr>
            <p:ph type="pic" idx="2"/>
          </p:nvPr>
        </p:nvSpPr>
        <p:spPr>
          <a:xfrm>
            <a:off x="4211341" y="987429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682329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2286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23" lvl="1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34" lvl="2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46" lvl="3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57" lvl="4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69" lvl="5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80" lvl="6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91" lvl="7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903" lvl="8" indent="-2286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12" lvl="0" indent="-342908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23" lvl="1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34" lvl="2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46" lvl="3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57" lvl="4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69" lvl="5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80" lvl="6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91" lvl="7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03" lvl="8" indent="-3429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0c5dd9de_0_36"/>
          <p:cNvSpPr txBox="1"/>
          <p:nvPr/>
        </p:nvSpPr>
        <p:spPr>
          <a:xfrm>
            <a:off x="6574379" y="2018759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PWM</a:t>
            </a:r>
            <a:endParaRPr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88;g9c0c5dd9de_0_36">
            <a:extLst>
              <a:ext uri="{FF2B5EF4-FFF2-40B4-BE49-F238E27FC236}">
                <a16:creationId xmlns:a16="http://schemas.microsoft.com/office/drawing/2014/main" id="{FD1EF8FA-0668-5CFF-3A4C-C7F57B4C3798}"/>
              </a:ext>
            </a:extLst>
          </p:cNvPr>
          <p:cNvCxnSpPr>
            <a:cxnSpLocks/>
          </p:cNvCxnSpPr>
          <p:nvPr/>
        </p:nvCxnSpPr>
        <p:spPr>
          <a:xfrm>
            <a:off x="6618664" y="1856988"/>
            <a:ext cx="618891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g9c0c5dd9de_0_36"/>
          <p:cNvCxnSpPr>
            <a:cxnSpLocks/>
            <a:stCxn id="108" idx="3"/>
          </p:cNvCxnSpPr>
          <p:nvPr/>
        </p:nvCxnSpPr>
        <p:spPr>
          <a:xfrm>
            <a:off x="2130648" y="1844362"/>
            <a:ext cx="4084209" cy="2029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g9c0c5dd9de_0_36"/>
          <p:cNvSpPr txBox="1"/>
          <p:nvPr/>
        </p:nvSpPr>
        <p:spPr>
          <a:xfrm>
            <a:off x="4911091" y="113574"/>
            <a:ext cx="4576375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神戸高専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周回最速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仮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>
            <p:extLst>
              <p:ext uri="{D42A27DB-BD31-4B8C-83A1-F6EECF244321}">
                <p14:modId xmlns:p14="http://schemas.microsoft.com/office/powerpoint/2010/main" val="2607119884"/>
              </p:ext>
            </p:extLst>
          </p:nvPr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DUALSHOCK3</a:t>
                      </a:r>
                      <a:endParaRPr lang="en-US" altLang="ja-JP"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400" dirty="0"/>
                        <a:t>FEP01</a:t>
                      </a:r>
                      <a:endParaRPr lang="en-US" altLang="ja-JP"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007AB0090</a:t>
                      </a:r>
                      <a:endParaRPr lang="en-US" altLang="ja-JP" sz="14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001-A11788</a:t>
                      </a: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771117" y="102457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近畿地区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g9c0c5dd9de_0_36"/>
          <p:cNvCxnSpPr>
            <a:cxnSpLocks/>
          </p:cNvCxnSpPr>
          <p:nvPr/>
        </p:nvCxnSpPr>
        <p:spPr>
          <a:xfrm>
            <a:off x="1329025" y="2289442"/>
            <a:ext cx="0" cy="279618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g9c0c5dd9de_0_36"/>
          <p:cNvSpPr txBox="1"/>
          <p:nvPr/>
        </p:nvSpPr>
        <p:spPr>
          <a:xfrm>
            <a:off x="2196225" y="1471246"/>
            <a:ext cx="5547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22.2V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g9c0c5dd9de_0_36"/>
          <p:cNvGrpSpPr/>
          <p:nvPr/>
        </p:nvGrpSpPr>
        <p:grpSpPr>
          <a:xfrm>
            <a:off x="1122725" y="5085624"/>
            <a:ext cx="423000" cy="168275"/>
            <a:chOff x="1165225" y="4314825"/>
            <a:chExt cx="423000" cy="168275"/>
          </a:xfrm>
        </p:grpSpPr>
        <p:cxnSp>
          <p:nvCxnSpPr>
            <p:cNvPr id="98" name="Google Shape;98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" name="Google Shape;99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" name="Google Shape;100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6" name="Google Shape;106;g9c0c5dd9de_0_36"/>
          <p:cNvSpPr/>
          <p:nvPr/>
        </p:nvSpPr>
        <p:spPr>
          <a:xfrm>
            <a:off x="2816503" y="1448002"/>
            <a:ext cx="769162" cy="685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ヒューズ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15A×2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9c0c5dd9de_0_36"/>
          <p:cNvSpPr/>
          <p:nvPr/>
        </p:nvSpPr>
        <p:spPr>
          <a:xfrm>
            <a:off x="3933767" y="1346302"/>
            <a:ext cx="539700" cy="8892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非常停止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SW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r>
              <a:rPr lang="en-US" altLang="ja-JP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r>
              <a:rPr lang="ja-JP" alt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9c0c5dd9de_0_36"/>
          <p:cNvSpPr/>
          <p:nvPr/>
        </p:nvSpPr>
        <p:spPr>
          <a:xfrm>
            <a:off x="865248" y="1347862"/>
            <a:ext cx="1265400" cy="993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駆動用電源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リチウムポリマー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22.2V2200mAh </a:t>
            </a:r>
          </a:p>
          <a:p>
            <a:pPr algn="ctr"/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5488105" y="1599105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9c0c5dd9de_0_36"/>
          <p:cNvSpPr txBox="1"/>
          <p:nvPr/>
        </p:nvSpPr>
        <p:spPr>
          <a:xfrm>
            <a:off x="7039971" y="1536792"/>
            <a:ext cx="1116300" cy="65572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マブチ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RS-555SH×4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D2C0A20-B4E2-454E-8105-0E8007D0D54E}"/>
              </a:ext>
            </a:extLst>
          </p:cNvPr>
          <p:cNvCxnSpPr>
            <a:cxnSpLocks/>
          </p:cNvCxnSpPr>
          <p:nvPr/>
        </p:nvCxnSpPr>
        <p:spPr>
          <a:xfrm>
            <a:off x="5855570" y="2061047"/>
            <a:ext cx="1539" cy="155885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110;g9c0c5dd9de_0_36">
            <a:extLst>
              <a:ext uri="{FF2B5EF4-FFF2-40B4-BE49-F238E27FC236}">
                <a16:creationId xmlns:a16="http://schemas.microsoft.com/office/drawing/2014/main" id="{76D3D061-ED0E-468C-9F8B-CAB8F67CF0DD}"/>
              </a:ext>
            </a:extLst>
          </p:cNvPr>
          <p:cNvSpPr txBox="1"/>
          <p:nvPr/>
        </p:nvSpPr>
        <p:spPr>
          <a:xfrm>
            <a:off x="4911091" y="3502036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（次ページ）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90;g9c0c5dd9de_0_36">
            <a:extLst>
              <a:ext uri="{FF2B5EF4-FFF2-40B4-BE49-F238E27FC236}">
                <a16:creationId xmlns:a16="http://schemas.microsoft.com/office/drawing/2014/main" id="{39DAA8D9-09C1-77C9-128D-8C5B9CE2A6A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750817" y="1430856"/>
            <a:ext cx="3678589" cy="640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88;g9c0c5dd9de_0_36">
            <a:extLst>
              <a:ext uri="{FF2B5EF4-FFF2-40B4-BE49-F238E27FC236}">
                <a16:creationId xmlns:a16="http://schemas.microsoft.com/office/drawing/2014/main" id="{11E7B436-7867-DAE0-20CE-71BCA7C6B3DD}"/>
              </a:ext>
            </a:extLst>
          </p:cNvPr>
          <p:cNvCxnSpPr>
            <a:cxnSpLocks/>
          </p:cNvCxnSpPr>
          <p:nvPr/>
        </p:nvCxnSpPr>
        <p:spPr>
          <a:xfrm flipH="1" flipV="1">
            <a:off x="4766427" y="1391754"/>
            <a:ext cx="5960" cy="102964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" name="Google Shape;110;g9c0c5dd9de_0_36">
            <a:extLst>
              <a:ext uri="{FF2B5EF4-FFF2-40B4-BE49-F238E27FC236}">
                <a16:creationId xmlns:a16="http://schemas.microsoft.com/office/drawing/2014/main" id="{73253BA3-CDCB-46F0-C106-EF5C6E4D8B81}"/>
              </a:ext>
            </a:extLst>
          </p:cNvPr>
          <p:cNvSpPr txBox="1"/>
          <p:nvPr/>
        </p:nvSpPr>
        <p:spPr>
          <a:xfrm>
            <a:off x="5038857" y="1047047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100" b="0" i="0" dirty="0" err="1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RoboMaster</a:t>
            </a:r>
            <a:r>
              <a:rPr lang="en-US" altLang="ja-JP" sz="1100" b="0" i="0" dirty="0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 C620 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14EEDA-D429-9DA2-0FFD-2EBFB08F5B3C}"/>
              </a:ext>
            </a:extLst>
          </p:cNvPr>
          <p:cNvCxnSpPr>
            <a:cxnSpLocks/>
          </p:cNvCxnSpPr>
          <p:nvPr/>
        </p:nvCxnSpPr>
        <p:spPr>
          <a:xfrm>
            <a:off x="5126065" y="1494667"/>
            <a:ext cx="10229" cy="203556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111;g9c0c5dd9de_0_36">
            <a:extLst>
              <a:ext uri="{FF2B5EF4-FFF2-40B4-BE49-F238E27FC236}">
                <a16:creationId xmlns:a16="http://schemas.microsoft.com/office/drawing/2014/main" id="{EDEFE231-7CD7-52E8-F05D-46DA909897AA}"/>
              </a:ext>
            </a:extLst>
          </p:cNvPr>
          <p:cNvSpPr txBox="1"/>
          <p:nvPr/>
        </p:nvSpPr>
        <p:spPr>
          <a:xfrm>
            <a:off x="8429406" y="1047047"/>
            <a:ext cx="1116299" cy="78042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100" b="0" i="0" dirty="0" err="1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Robomaster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 M2006</a:t>
            </a:r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ブラシレス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dc</a:t>
            </a:r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ギアモーター</a:t>
            </a:r>
            <a:r>
              <a:rPr lang="en-US" altLang="ja-JP" sz="1100" dirty="0">
                <a:solidFill>
                  <a:srgbClr val="222222"/>
                </a:solidFill>
                <a:latin typeface="Open Sans" panose="020F0502020204030204" pitchFamily="34" charset="0"/>
              </a:rPr>
              <a:t>×4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90;g9c0c5dd9de_0_36">
            <a:extLst>
              <a:ext uri="{FF2B5EF4-FFF2-40B4-BE49-F238E27FC236}">
                <a16:creationId xmlns:a16="http://schemas.microsoft.com/office/drawing/2014/main" id="{7F6B4E22-135E-22F7-C95A-42ECCE3586A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5548502" y="2669328"/>
            <a:ext cx="690321" cy="396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110;g9c0c5dd9de_0_36">
            <a:extLst>
              <a:ext uri="{FF2B5EF4-FFF2-40B4-BE49-F238E27FC236}">
                <a16:creationId xmlns:a16="http://schemas.microsoft.com/office/drawing/2014/main" id="{DF88DE63-C35D-BA6C-9AF3-1C7F3B805180}"/>
              </a:ext>
            </a:extLst>
          </p:cNvPr>
          <p:cNvSpPr txBox="1"/>
          <p:nvPr/>
        </p:nvSpPr>
        <p:spPr>
          <a:xfrm>
            <a:off x="4453676" y="2426036"/>
            <a:ext cx="1094826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昇圧回路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12V,24V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10;g9c0c5dd9de_0_36">
            <a:extLst>
              <a:ext uri="{FF2B5EF4-FFF2-40B4-BE49-F238E27FC236}">
                <a16:creationId xmlns:a16="http://schemas.microsoft.com/office/drawing/2014/main" id="{0CD027B4-34E6-52E8-371D-7D07C6E7B271}"/>
              </a:ext>
            </a:extLst>
          </p:cNvPr>
          <p:cNvSpPr txBox="1"/>
          <p:nvPr/>
        </p:nvSpPr>
        <p:spPr>
          <a:xfrm>
            <a:off x="6232356" y="2416621"/>
            <a:ext cx="807615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電磁弁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88;g9c0c5dd9de_0_36">
            <a:extLst>
              <a:ext uri="{FF2B5EF4-FFF2-40B4-BE49-F238E27FC236}">
                <a16:creationId xmlns:a16="http://schemas.microsoft.com/office/drawing/2014/main" id="{1270AE72-CD96-06B2-BD98-E9CC2B44DAF2}"/>
              </a:ext>
            </a:extLst>
          </p:cNvPr>
          <p:cNvCxnSpPr>
            <a:cxnSpLocks/>
          </p:cNvCxnSpPr>
          <p:nvPr/>
        </p:nvCxnSpPr>
        <p:spPr>
          <a:xfrm flipH="1" flipV="1">
            <a:off x="8270506" y="1437261"/>
            <a:ext cx="19352" cy="1126787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2" name="Google Shape;88;g9c0c5dd9de_0_36">
            <a:extLst>
              <a:ext uri="{FF2B5EF4-FFF2-40B4-BE49-F238E27FC236}">
                <a16:creationId xmlns:a16="http://schemas.microsoft.com/office/drawing/2014/main" id="{5A469AAE-B48B-515F-01A9-C609C1ED9312}"/>
              </a:ext>
            </a:extLst>
          </p:cNvPr>
          <p:cNvCxnSpPr>
            <a:cxnSpLocks/>
          </p:cNvCxnSpPr>
          <p:nvPr/>
        </p:nvCxnSpPr>
        <p:spPr>
          <a:xfrm flipH="1" flipV="1">
            <a:off x="8289858" y="2553992"/>
            <a:ext cx="945309" cy="676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74" name="Google Shape;110;g9c0c5dd9de_0_36">
            <a:extLst>
              <a:ext uri="{FF2B5EF4-FFF2-40B4-BE49-F238E27FC236}">
                <a16:creationId xmlns:a16="http://schemas.microsoft.com/office/drawing/2014/main" id="{F68E8B5F-2709-5E25-5593-3903630127BC}"/>
              </a:ext>
            </a:extLst>
          </p:cNvPr>
          <p:cNvSpPr txBox="1"/>
          <p:nvPr/>
        </p:nvSpPr>
        <p:spPr>
          <a:xfrm>
            <a:off x="8429406" y="2269159"/>
            <a:ext cx="1001879" cy="91443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高圧ピストン電動エアレス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12V,25l/m</a:t>
            </a:r>
            <a:r>
              <a:rPr lang="ja-JP" altLang="en-US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フロー</a:t>
            </a:r>
            <a:r>
              <a:rPr lang="en-US" altLang="ja-JP" sz="11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500kpa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82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E8AF411-98EC-A372-2AF5-E66A62216FB6}"/>
              </a:ext>
            </a:extLst>
          </p:cNvPr>
          <p:cNvCxnSpPr>
            <a:cxnSpLocks/>
          </p:cNvCxnSpPr>
          <p:nvPr/>
        </p:nvCxnSpPr>
        <p:spPr>
          <a:xfrm flipV="1">
            <a:off x="6374608" y="1854008"/>
            <a:ext cx="0" cy="34486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F149365-17F1-83A8-DD47-3BAE9E7CAC37}"/>
              </a:ext>
            </a:extLst>
          </p:cNvPr>
          <p:cNvCxnSpPr>
            <a:cxnSpLocks/>
          </p:cNvCxnSpPr>
          <p:nvPr/>
        </p:nvCxnSpPr>
        <p:spPr>
          <a:xfrm flipV="1">
            <a:off x="6729416" y="2816033"/>
            <a:ext cx="0" cy="36963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9BEB8CB-D3F5-B2F1-4309-AEE67636448E}"/>
              </a:ext>
            </a:extLst>
          </p:cNvPr>
          <p:cNvCxnSpPr>
            <a:cxnSpLocks/>
          </p:cNvCxnSpPr>
          <p:nvPr/>
        </p:nvCxnSpPr>
        <p:spPr>
          <a:xfrm flipH="1">
            <a:off x="6013136" y="2816033"/>
            <a:ext cx="722944" cy="331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89;g9c0c5dd9de_0_36">
            <a:extLst>
              <a:ext uri="{FF2B5EF4-FFF2-40B4-BE49-F238E27FC236}">
                <a16:creationId xmlns:a16="http://schemas.microsoft.com/office/drawing/2014/main" id="{F82FD7D2-8AAB-4312-335F-E1D1A7324DE6}"/>
              </a:ext>
            </a:extLst>
          </p:cNvPr>
          <p:cNvSpPr txBox="1"/>
          <p:nvPr/>
        </p:nvSpPr>
        <p:spPr>
          <a:xfrm>
            <a:off x="3021581" y="2682399"/>
            <a:ext cx="619693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05;g9c0c5dd9de_0_36">
            <a:extLst>
              <a:ext uri="{FF2B5EF4-FFF2-40B4-BE49-F238E27FC236}">
                <a16:creationId xmlns:a16="http://schemas.microsoft.com/office/drawing/2014/main" id="{7903243F-4B2D-5D39-EB5E-AD84C33B7522}"/>
              </a:ext>
            </a:extLst>
          </p:cNvPr>
          <p:cNvCxnSpPr>
            <a:cxnSpLocks/>
          </p:cNvCxnSpPr>
          <p:nvPr/>
        </p:nvCxnSpPr>
        <p:spPr>
          <a:xfrm>
            <a:off x="2693212" y="2987179"/>
            <a:ext cx="2555063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87;g9c0c5dd9de_0_36"/>
          <p:cNvCxnSpPr/>
          <p:nvPr/>
        </p:nvCxnSpPr>
        <p:spPr>
          <a:xfrm rot="10800000" flipH="1">
            <a:off x="4967036" y="3367488"/>
            <a:ext cx="2092200" cy="72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g9c0c5dd9de_0_36"/>
          <p:cNvSpPr txBox="1"/>
          <p:nvPr/>
        </p:nvSpPr>
        <p:spPr>
          <a:xfrm>
            <a:off x="2995483" y="3028465"/>
            <a:ext cx="5163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9c0c5dd9de_0_36"/>
          <p:cNvSpPr txBox="1"/>
          <p:nvPr/>
        </p:nvSpPr>
        <p:spPr>
          <a:xfrm>
            <a:off x="4784435" y="113574"/>
            <a:ext cx="4703031" cy="64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神戸高専　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チーム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プロジェクト名　周回最速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ja-JP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仮</a:t>
            </a:r>
            <a:r>
              <a:rPr lang="en-US" altLang="ja-JP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2" name="Google Shape;92;g9c0c5dd9de_0_36"/>
          <p:cNvGraphicFramePr/>
          <p:nvPr>
            <p:extLst>
              <p:ext uri="{D42A27DB-BD31-4B8C-83A1-F6EECF244321}">
                <p14:modId xmlns:p14="http://schemas.microsoft.com/office/powerpoint/2010/main" val="67593752"/>
              </p:ext>
            </p:extLst>
          </p:nvPr>
        </p:nvGraphicFramePr>
        <p:xfrm>
          <a:off x="1613728" y="5691969"/>
          <a:ext cx="7961650" cy="914430"/>
        </p:xfrm>
        <a:graphic>
          <a:graphicData uri="http://schemas.openxmlformats.org/drawingml/2006/table">
            <a:tbl>
              <a:tblPr firstRow="1" bandRow="1">
                <a:noFill/>
                <a:tableStyleId>{04611093-0C52-4855-8652-6C8F36053A84}</a:tableStyleId>
              </a:tblPr>
              <a:tblGrid>
                <a:gridCol w="165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メイン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サブ１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サブ２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サブ３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通信機器の種類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DUALSHOCK3</a:t>
                      </a:r>
                      <a:endParaRPr sz="1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dirty="0"/>
                        <a:t>FEP01</a:t>
                      </a:r>
                      <a:endParaRPr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400"/>
                        <a:t>※無線の技適番号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007AB0090</a:t>
                      </a:r>
                      <a:endParaRPr sz="1400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001-A11788</a:t>
                      </a:r>
                      <a:endParaRPr sz="1400" u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Google Shape;93;g9c0c5dd9de_0_36"/>
          <p:cNvSpPr/>
          <p:nvPr/>
        </p:nvSpPr>
        <p:spPr>
          <a:xfrm>
            <a:off x="2667591" y="71501"/>
            <a:ext cx="1979700" cy="296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12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ja-JP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近畿地区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g9c0c5dd9de_0_36"/>
          <p:cNvCxnSpPr>
            <a:cxnSpLocks/>
          </p:cNvCxnSpPr>
          <p:nvPr/>
        </p:nvCxnSpPr>
        <p:spPr>
          <a:xfrm>
            <a:off x="2283723" y="3673466"/>
            <a:ext cx="0" cy="141215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1" name="Google Shape;101;g9c0c5dd9de_0_36"/>
          <p:cNvGrpSpPr/>
          <p:nvPr/>
        </p:nvGrpSpPr>
        <p:grpSpPr>
          <a:xfrm>
            <a:off x="2053330" y="5085624"/>
            <a:ext cx="423000" cy="168275"/>
            <a:chOff x="1165225" y="4314825"/>
            <a:chExt cx="423000" cy="168275"/>
          </a:xfrm>
        </p:grpSpPr>
        <p:cxnSp>
          <p:nvCxnSpPr>
            <p:cNvPr id="102" name="Google Shape;102;g9c0c5dd9de_0_36"/>
            <p:cNvCxnSpPr/>
            <p:nvPr/>
          </p:nvCxnSpPr>
          <p:spPr>
            <a:xfrm>
              <a:off x="1165225" y="4314825"/>
              <a:ext cx="423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" name="Google Shape;103;g9c0c5dd9de_0_36"/>
            <p:cNvCxnSpPr/>
            <p:nvPr/>
          </p:nvCxnSpPr>
          <p:spPr>
            <a:xfrm>
              <a:off x="1247775" y="4400550"/>
              <a:ext cx="247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g9c0c5dd9de_0_36"/>
            <p:cNvCxnSpPr/>
            <p:nvPr/>
          </p:nvCxnSpPr>
          <p:spPr>
            <a:xfrm>
              <a:off x="1298861" y="4483100"/>
              <a:ext cx="145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05" name="Google Shape;105;g9c0c5dd9de_0_36"/>
          <p:cNvCxnSpPr/>
          <p:nvPr/>
        </p:nvCxnSpPr>
        <p:spPr>
          <a:xfrm rot="10800000" flipH="1">
            <a:off x="2763054" y="3374688"/>
            <a:ext cx="2092200" cy="72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g9c0c5dd9de_0_36"/>
          <p:cNvSpPr/>
          <p:nvPr/>
        </p:nvSpPr>
        <p:spPr>
          <a:xfrm>
            <a:off x="1654419" y="2630720"/>
            <a:ext cx="1265400" cy="1042727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5600" tIns="17800" rIns="35600" bIns="17800" anchor="ctr" anchorCtr="0">
            <a:noAutofit/>
          </a:bodyPr>
          <a:lstStyle/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回路用電源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モバイルバッテリー</a:t>
            </a:r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10000mAh×</a:t>
            </a:r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２</a:t>
            </a:r>
            <a:endParaRPr lang="en-US" altLang="ja-JP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11.1V</a:t>
            </a:r>
            <a:r>
              <a:rPr lang="ja-JP" alt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リポバッテリー</a:t>
            </a:r>
            <a:r>
              <a:rPr lang="en-US" altLang="ja-JP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×2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9c0c5dd9de_0_36"/>
          <p:cNvSpPr txBox="1"/>
          <p:nvPr/>
        </p:nvSpPr>
        <p:spPr>
          <a:xfrm>
            <a:off x="4267254" y="1536477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モータードライバー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9c0c5dd9de_0_36"/>
          <p:cNvSpPr txBox="1"/>
          <p:nvPr/>
        </p:nvSpPr>
        <p:spPr>
          <a:xfrm>
            <a:off x="4389799" y="3184559"/>
            <a:ext cx="1151193" cy="5568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マイコン回路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9c0c5dd9de_0_36"/>
          <p:cNvSpPr txBox="1"/>
          <p:nvPr/>
        </p:nvSpPr>
        <p:spPr>
          <a:xfrm>
            <a:off x="6211394" y="2987178"/>
            <a:ext cx="2056880" cy="999035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ロータリーエンコーダ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×8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リミットスイッチ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光電センサ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ライダー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サーボモータ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×8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98B6BDE-A0AB-4844-8035-4E2CAF107901}"/>
              </a:ext>
            </a:extLst>
          </p:cNvPr>
          <p:cNvCxnSpPr>
            <a:cxnSpLocks/>
          </p:cNvCxnSpPr>
          <p:nvPr/>
        </p:nvCxnSpPr>
        <p:spPr>
          <a:xfrm flipV="1">
            <a:off x="4784435" y="2038350"/>
            <a:ext cx="0" cy="111373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10;g9c0c5dd9de_0_36">
            <a:extLst>
              <a:ext uri="{FF2B5EF4-FFF2-40B4-BE49-F238E27FC236}">
                <a16:creationId xmlns:a16="http://schemas.microsoft.com/office/drawing/2014/main" id="{0E6D7B59-D224-231E-ECEA-C227E9AB6F61}"/>
              </a:ext>
            </a:extLst>
          </p:cNvPr>
          <p:cNvSpPr txBox="1"/>
          <p:nvPr/>
        </p:nvSpPr>
        <p:spPr>
          <a:xfrm>
            <a:off x="5959950" y="1507642"/>
            <a:ext cx="1176000" cy="4617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ja-JP" sz="1100" b="0" i="0" dirty="0" err="1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RoboMaster</a:t>
            </a:r>
            <a:r>
              <a:rPr lang="en-US" altLang="ja-JP" sz="1100" b="0" i="0" dirty="0">
                <a:solidFill>
                  <a:srgbClr val="3B3E40"/>
                </a:solidFill>
                <a:effectLst/>
                <a:latin typeface="Open Sans" panose="020B0606030504020204" pitchFamily="34" charset="0"/>
              </a:rPr>
              <a:t> C620 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×4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個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94435A5-F306-1485-0C41-FC2D786AD656}"/>
              </a:ext>
            </a:extLst>
          </p:cNvPr>
          <p:cNvCxnSpPr>
            <a:cxnSpLocks/>
          </p:cNvCxnSpPr>
          <p:nvPr/>
        </p:nvCxnSpPr>
        <p:spPr>
          <a:xfrm flipV="1">
            <a:off x="3641276" y="2454201"/>
            <a:ext cx="0" cy="91328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10;g9c0c5dd9de_0_36">
            <a:extLst>
              <a:ext uri="{FF2B5EF4-FFF2-40B4-BE49-F238E27FC236}">
                <a16:creationId xmlns:a16="http://schemas.microsoft.com/office/drawing/2014/main" id="{22611E6B-0EB7-29B9-A313-D96FB81D1FB0}"/>
              </a:ext>
            </a:extLst>
          </p:cNvPr>
          <p:cNvSpPr txBox="1"/>
          <p:nvPr/>
        </p:nvSpPr>
        <p:spPr>
          <a:xfrm>
            <a:off x="3253633" y="2144137"/>
            <a:ext cx="1136166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昇圧回路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12V,24V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10;g9c0c5dd9de_0_36">
            <a:extLst>
              <a:ext uri="{FF2B5EF4-FFF2-40B4-BE49-F238E27FC236}">
                <a16:creationId xmlns:a16="http://schemas.microsoft.com/office/drawing/2014/main" id="{8C3CB1D2-1B56-12BB-D9B4-B828346D0E3E}"/>
              </a:ext>
            </a:extLst>
          </p:cNvPr>
          <p:cNvSpPr txBox="1"/>
          <p:nvPr/>
        </p:nvSpPr>
        <p:spPr>
          <a:xfrm>
            <a:off x="4972909" y="2572742"/>
            <a:ext cx="1136166" cy="486583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降圧回路</a:t>
            </a:r>
            <a:endParaRPr lang="en-US" altLang="ja-JP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11.1V</a:t>
            </a:r>
            <a:r>
              <a:rPr lang="ja-JP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</a:t>
            </a:r>
            <a:r>
              <a:rPr lang="en-US" altLang="ja-JP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F2D33D9-0C53-D449-9B50-8BFED5E429EB}"/>
              </a:ext>
            </a:extLst>
          </p:cNvPr>
          <p:cNvCxnSpPr>
            <a:cxnSpLocks/>
          </p:cNvCxnSpPr>
          <p:nvPr/>
        </p:nvCxnSpPr>
        <p:spPr>
          <a:xfrm flipH="1">
            <a:off x="4760094" y="2186673"/>
            <a:ext cx="1614514" cy="1219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175</Words>
  <Application>Microsoft Office PowerPoint</Application>
  <PresentationFormat>A4 210 x 297 mm</PresentationFormat>
  <Paragraphs>67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kasuga</dc:creator>
  <cp:lastModifiedBy>sota fujita</cp:lastModifiedBy>
  <cp:revision>23</cp:revision>
  <dcterms:created xsi:type="dcterms:W3CDTF">2015-09-06T23:42:52Z</dcterms:created>
  <dcterms:modified xsi:type="dcterms:W3CDTF">2023-06-28T13:03:50Z</dcterms:modified>
</cp:coreProperties>
</file>