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tamaran" panose="020B0604020202020204" charset="0"/>
      <p:regular r:id="rId19"/>
      <p:bold r:id="rId20"/>
    </p:embeddedFont>
    <p:embeddedFont>
      <p:font typeface="Catamaran Light"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7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cfc150f2c2_0_2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cfc150f2c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cfc150f2c2_0_1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cfc150f2c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67bfb5fdb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067bfb5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fc150f2c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fc150f2c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fc150f2c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fc150f2c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fc150f2c2_0_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fc150f2c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fc150f2c2_0_1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fc150f2c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fc150f2c2_0_2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fc150f2c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3" name="Google Shape;143;p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4" name="Google Shape;144;p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5" name="Google Shape;145;p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6" name="Google Shape;146;p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7" name="Google Shape;147;p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8" name="Google Shape;148;p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9" name="Google Shape;149;p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0" name="Google Shape;150;p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1" name="Google Shape;151;p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2" name="Google Shape;152;p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3" name="Google Shape;153;p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54" name="Google Shape;154;p9"/>
          <p:cNvSpPr txBox="1">
            <a:spLocks noGrp="1"/>
          </p:cNvSpPr>
          <p:nvPr>
            <p:ph type="body" idx="1"/>
          </p:nvPr>
        </p:nvSpPr>
        <p:spPr>
          <a:xfrm>
            <a:off x="855300" y="4330100"/>
            <a:ext cx="7433400" cy="2802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155" name="Google Shape;15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marL="914400" lvl="1" indent="-3302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marL="1371600" lvl="2" indent="-3302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marL="1828800" lvl="3"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marL="2286000" lvl="4"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marL="2743200" lvl="5"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marL="3200400" lvl="6"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marL="3657600" lvl="7"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marL="4114800" lvl="8" indent="-3810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702900" y="3250075"/>
            <a:ext cx="7273200" cy="1483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Vehicle Security System Using Facial Recognition</a:t>
            </a:r>
            <a:endParaRPr dirty="0"/>
          </a:p>
        </p:txBody>
      </p:sp>
      <p:pic>
        <p:nvPicPr>
          <p:cNvPr id="199" name="Google Shape;199;p12"/>
          <p:cNvPicPr preferRelativeResize="0"/>
          <p:nvPr/>
        </p:nvPicPr>
        <p:blipFill>
          <a:blip r:embed="rId3">
            <a:alphaModFix/>
          </a:blip>
          <a:stretch>
            <a:fillRect/>
          </a:stretch>
        </p:blipFill>
        <p:spPr>
          <a:xfrm>
            <a:off x="4462913" y="301525"/>
            <a:ext cx="4394200" cy="24734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title"/>
          </p:nvPr>
        </p:nvSpPr>
        <p:spPr>
          <a:xfrm>
            <a:off x="729450" y="309725"/>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16" name="Google Shape;31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17" name="Google Shape;317;p21"/>
          <p:cNvGrpSpPr/>
          <p:nvPr/>
        </p:nvGrpSpPr>
        <p:grpSpPr>
          <a:xfrm>
            <a:off x="135880" y="874786"/>
            <a:ext cx="257118" cy="276131"/>
            <a:chOff x="611175" y="2326900"/>
            <a:chExt cx="362700" cy="389575"/>
          </a:xfrm>
        </p:grpSpPr>
        <p:sp>
          <p:nvSpPr>
            <p:cNvPr id="318" name="Google Shape;318;p21"/>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9" name="Google Shape;319;p21"/>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0" name="Google Shape;320;p21"/>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1" name="Google Shape;321;p21"/>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22" name="Google Shape;322;p21"/>
          <p:cNvSpPr/>
          <p:nvPr/>
        </p:nvSpPr>
        <p:spPr>
          <a:xfrm>
            <a:off x="3167525" y="993125"/>
            <a:ext cx="1593300" cy="704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USER AUTHENTICATION</a:t>
            </a:r>
            <a:endParaRPr>
              <a:solidFill>
                <a:schemeClr val="lt1"/>
              </a:solidFill>
              <a:latin typeface="Catamaran"/>
              <a:ea typeface="Catamaran"/>
              <a:cs typeface="Catamaran"/>
              <a:sym typeface="Catamaran"/>
            </a:endParaRPr>
          </a:p>
        </p:txBody>
      </p:sp>
      <p:sp>
        <p:nvSpPr>
          <p:cNvPr id="323" name="Google Shape;323;p21"/>
          <p:cNvSpPr/>
          <p:nvPr/>
        </p:nvSpPr>
        <p:spPr>
          <a:xfrm>
            <a:off x="1489195" y="23227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ADD NEW USER </a:t>
            </a:r>
            <a:endParaRPr>
              <a:solidFill>
                <a:schemeClr val="lt1"/>
              </a:solidFill>
              <a:latin typeface="Catamaran"/>
              <a:ea typeface="Catamaran"/>
              <a:cs typeface="Catamaran"/>
              <a:sym typeface="Catamaran"/>
            </a:endParaRPr>
          </a:p>
        </p:txBody>
      </p:sp>
      <p:sp>
        <p:nvSpPr>
          <p:cNvPr id="324" name="Google Shape;324;p21"/>
          <p:cNvSpPr/>
          <p:nvPr/>
        </p:nvSpPr>
        <p:spPr>
          <a:xfrm>
            <a:off x="729450" y="3296248"/>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USER CAN ADD NEW USER </a:t>
            </a:r>
            <a:endParaRPr>
              <a:solidFill>
                <a:schemeClr val="lt1"/>
              </a:solidFill>
              <a:latin typeface="Catamaran"/>
              <a:ea typeface="Catamaran"/>
              <a:cs typeface="Catamaran"/>
              <a:sym typeface="Catamaran"/>
            </a:endParaRPr>
          </a:p>
        </p:txBody>
      </p:sp>
      <p:sp>
        <p:nvSpPr>
          <p:cNvPr id="325" name="Google Shape;325;p21"/>
          <p:cNvSpPr/>
          <p:nvPr/>
        </p:nvSpPr>
        <p:spPr>
          <a:xfrm>
            <a:off x="2361440" y="3296248"/>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ADD NEW USER THEY CAN GO BACK</a:t>
            </a:r>
            <a:endParaRPr sz="1300">
              <a:solidFill>
                <a:schemeClr val="lt1"/>
              </a:solidFill>
              <a:latin typeface="Catamaran"/>
              <a:ea typeface="Catamaran"/>
              <a:cs typeface="Catamaran"/>
              <a:sym typeface="Catamaran"/>
            </a:endParaRPr>
          </a:p>
        </p:txBody>
      </p:sp>
      <p:cxnSp>
        <p:nvCxnSpPr>
          <p:cNvPr id="326" name="Google Shape;326;p21"/>
          <p:cNvCxnSpPr>
            <a:stCxn id="323" idx="0"/>
            <a:endCxn id="322" idx="2"/>
          </p:cNvCxnSpPr>
          <p:nvPr/>
        </p:nvCxnSpPr>
        <p:spPr>
          <a:xfrm rot="-5400000">
            <a:off x="2769295" y="1127887"/>
            <a:ext cx="624900" cy="1764900"/>
          </a:xfrm>
          <a:prstGeom prst="bentConnector3">
            <a:avLst>
              <a:gd name="adj1" fmla="val 50005"/>
            </a:avLst>
          </a:prstGeom>
          <a:noFill/>
          <a:ln w="9525" cap="flat" cmpd="sng">
            <a:solidFill>
              <a:schemeClr val="dk2"/>
            </a:solidFill>
            <a:prstDash val="solid"/>
            <a:round/>
            <a:headEnd type="none" w="sm" len="sm"/>
            <a:tailEnd type="none" w="sm" len="sm"/>
          </a:ln>
        </p:spPr>
      </p:cxnSp>
      <p:cxnSp>
        <p:nvCxnSpPr>
          <p:cNvPr id="327" name="Google Shape;327;p21"/>
          <p:cNvCxnSpPr>
            <a:stCxn id="323" idx="2"/>
            <a:endCxn id="325" idx="0"/>
          </p:cNvCxnSpPr>
          <p:nvPr/>
        </p:nvCxnSpPr>
        <p:spPr>
          <a:xfrm rot="-5400000" flipH="1">
            <a:off x="2422045" y="2646937"/>
            <a:ext cx="426600" cy="872100"/>
          </a:xfrm>
          <a:prstGeom prst="bentConnector3">
            <a:avLst>
              <a:gd name="adj1" fmla="val 49996"/>
            </a:avLst>
          </a:prstGeom>
          <a:noFill/>
          <a:ln w="9525" cap="flat" cmpd="sng">
            <a:solidFill>
              <a:schemeClr val="dk2"/>
            </a:solidFill>
            <a:prstDash val="solid"/>
            <a:round/>
            <a:headEnd type="none" w="sm" len="sm"/>
            <a:tailEnd type="none" w="sm" len="sm"/>
          </a:ln>
        </p:spPr>
      </p:cxnSp>
      <p:cxnSp>
        <p:nvCxnSpPr>
          <p:cNvPr id="328" name="Google Shape;328;p21"/>
          <p:cNvCxnSpPr>
            <a:stCxn id="324" idx="0"/>
            <a:endCxn id="323" idx="2"/>
          </p:cNvCxnSpPr>
          <p:nvPr/>
        </p:nvCxnSpPr>
        <p:spPr>
          <a:xfrm rot="-5400000">
            <a:off x="1606050" y="2703148"/>
            <a:ext cx="426600" cy="759600"/>
          </a:xfrm>
          <a:prstGeom prst="bentConnector3">
            <a:avLst>
              <a:gd name="adj1" fmla="val 49996"/>
            </a:avLst>
          </a:prstGeom>
          <a:noFill/>
          <a:ln w="9525" cap="flat" cmpd="sng">
            <a:solidFill>
              <a:schemeClr val="dk2"/>
            </a:solidFill>
            <a:prstDash val="solid"/>
            <a:round/>
            <a:headEnd type="none" w="sm" len="sm"/>
            <a:tailEnd type="none" w="sm" len="sm"/>
          </a:ln>
        </p:spPr>
      </p:cxnSp>
      <p:sp>
        <p:nvSpPr>
          <p:cNvPr id="329" name="Google Shape;329;p21"/>
          <p:cNvSpPr/>
          <p:nvPr/>
        </p:nvSpPr>
        <p:spPr>
          <a:xfrm>
            <a:off x="5509450" y="1658875"/>
            <a:ext cx="14202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Catamaran"/>
                <a:ea typeface="Catamaran"/>
                <a:cs typeface="Catamaran"/>
                <a:sym typeface="Catamaran"/>
              </a:rPr>
              <a:t>CONTINUE TO FACIAL RECOGNITION </a:t>
            </a:r>
            <a:endParaRPr>
              <a:solidFill>
                <a:schemeClr val="lt1"/>
              </a:solidFill>
              <a:latin typeface="Catamaran"/>
              <a:ea typeface="Catamaran"/>
              <a:cs typeface="Catamaran"/>
              <a:sym typeface="Catamaran"/>
            </a:endParaRPr>
          </a:p>
        </p:txBody>
      </p:sp>
      <p:sp>
        <p:nvSpPr>
          <p:cNvPr id="330" name="Google Shape;330;p21"/>
          <p:cNvSpPr/>
          <p:nvPr/>
        </p:nvSpPr>
        <p:spPr>
          <a:xfrm>
            <a:off x="5509440" y="2749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Catamaran"/>
                <a:ea typeface="Catamaran"/>
                <a:cs typeface="Catamaran"/>
                <a:sym typeface="Catamaran"/>
              </a:rPr>
              <a:t>SYSTEM WILL RECOGNISE THE FACE </a:t>
            </a:r>
            <a:endParaRPr sz="1300">
              <a:solidFill>
                <a:schemeClr val="lt1"/>
              </a:solidFill>
              <a:latin typeface="Catamaran"/>
              <a:ea typeface="Catamaran"/>
              <a:cs typeface="Catamaran"/>
              <a:sym typeface="Catamaran"/>
            </a:endParaRPr>
          </a:p>
        </p:txBody>
      </p:sp>
      <p:cxnSp>
        <p:nvCxnSpPr>
          <p:cNvPr id="331" name="Google Shape;331;p21"/>
          <p:cNvCxnSpPr>
            <a:stCxn id="329" idx="2"/>
            <a:endCxn id="330" idx="0"/>
          </p:cNvCxnSpPr>
          <p:nvPr/>
        </p:nvCxnSpPr>
        <p:spPr>
          <a:xfrm>
            <a:off x="6219550" y="2363575"/>
            <a:ext cx="0" cy="385800"/>
          </a:xfrm>
          <a:prstGeom prst="straightConnector1">
            <a:avLst/>
          </a:prstGeom>
          <a:noFill/>
          <a:ln w="9525" cap="flat" cmpd="sng">
            <a:solidFill>
              <a:schemeClr val="dk2"/>
            </a:solidFill>
            <a:prstDash val="solid"/>
            <a:round/>
            <a:headEnd type="none" w="med" len="med"/>
            <a:tailEnd type="none" w="med" len="med"/>
          </a:ln>
        </p:spPr>
      </p:cxnSp>
      <p:sp>
        <p:nvSpPr>
          <p:cNvPr id="332" name="Google Shape;332;p21"/>
          <p:cNvSpPr/>
          <p:nvPr/>
        </p:nvSpPr>
        <p:spPr>
          <a:xfrm>
            <a:off x="4368851" y="3843147"/>
            <a:ext cx="15933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IF THE FACE IS RECOGNISED PROPERLY. USER IS GOOD TO GO </a:t>
            </a:r>
            <a:endParaRPr>
              <a:solidFill>
                <a:schemeClr val="lt1"/>
              </a:solidFill>
              <a:latin typeface="Catamaran"/>
              <a:ea typeface="Catamaran"/>
              <a:cs typeface="Catamaran"/>
              <a:sym typeface="Catamaran"/>
            </a:endParaRPr>
          </a:p>
        </p:txBody>
      </p:sp>
      <p:sp>
        <p:nvSpPr>
          <p:cNvPr id="333" name="Google Shape;333;p21"/>
          <p:cNvSpPr/>
          <p:nvPr/>
        </p:nvSpPr>
        <p:spPr>
          <a:xfrm>
            <a:off x="6563425" y="3843150"/>
            <a:ext cx="17874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IF FACE MATCHING DEALS WITH ANY PROBLEM USER CAN USE MASTER PASSWORD.  </a:t>
            </a:r>
            <a:endParaRPr>
              <a:solidFill>
                <a:schemeClr val="lt1"/>
              </a:solidFill>
              <a:latin typeface="Catamaran"/>
              <a:ea typeface="Catamaran"/>
              <a:cs typeface="Catamaran"/>
              <a:sym typeface="Catamaran"/>
            </a:endParaRPr>
          </a:p>
        </p:txBody>
      </p:sp>
      <p:cxnSp>
        <p:nvCxnSpPr>
          <p:cNvPr id="334" name="Google Shape;334;p21"/>
          <p:cNvCxnSpPr/>
          <p:nvPr/>
        </p:nvCxnSpPr>
        <p:spPr>
          <a:xfrm>
            <a:off x="3964200" y="2008525"/>
            <a:ext cx="1537500" cy="54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21"/>
          <p:cNvCxnSpPr>
            <a:stCxn id="330" idx="2"/>
            <a:endCxn id="332" idx="0"/>
          </p:cNvCxnSpPr>
          <p:nvPr/>
        </p:nvCxnSpPr>
        <p:spPr>
          <a:xfrm flipH="1">
            <a:off x="5165640" y="3296273"/>
            <a:ext cx="1053900" cy="5469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21"/>
          <p:cNvCxnSpPr>
            <a:stCxn id="330" idx="2"/>
            <a:endCxn id="333" idx="0"/>
          </p:cNvCxnSpPr>
          <p:nvPr/>
        </p:nvCxnSpPr>
        <p:spPr>
          <a:xfrm>
            <a:off x="6219540" y="3296273"/>
            <a:ext cx="1237500" cy="546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40"/>
        <p:cNvGrpSpPr/>
        <p:nvPr/>
      </p:nvGrpSpPr>
      <p:grpSpPr>
        <a:xfrm>
          <a:off x="0" y="0"/>
          <a:ext cx="0" cy="0"/>
          <a:chOff x="0" y="0"/>
          <a:chExt cx="0" cy="0"/>
        </a:xfrm>
      </p:grpSpPr>
      <p:sp>
        <p:nvSpPr>
          <p:cNvPr id="341" name="Google Shape;34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grpSp>
        <p:nvGrpSpPr>
          <p:cNvPr id="342" name="Google Shape;342;p22"/>
          <p:cNvGrpSpPr/>
          <p:nvPr/>
        </p:nvGrpSpPr>
        <p:grpSpPr>
          <a:xfrm>
            <a:off x="4042613" y="451684"/>
            <a:ext cx="4986672" cy="3357453"/>
            <a:chOff x="1177450" y="241631"/>
            <a:chExt cx="6173152" cy="3616776"/>
          </a:xfrm>
        </p:grpSpPr>
        <p:sp>
          <p:nvSpPr>
            <p:cNvPr id="343" name="Google Shape;343;p2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7" name="Google Shape;347;p22"/>
          <p:cNvSpPr txBox="1">
            <a:spLocks noGrp="1"/>
          </p:cNvSpPr>
          <p:nvPr>
            <p:ph type="body" idx="4294967295"/>
          </p:nvPr>
        </p:nvSpPr>
        <p:spPr>
          <a:xfrm>
            <a:off x="119150" y="278025"/>
            <a:ext cx="4136100" cy="353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AFTER THE SUCCESSFUL VERIFICATION,</a:t>
            </a:r>
            <a:endParaRPr sz="2100" b="1">
              <a:solidFill>
                <a:schemeClr val="lt1"/>
              </a:solidFill>
              <a:latin typeface="Catamaran"/>
              <a:ea typeface="Catamaran"/>
              <a:cs typeface="Catamaran"/>
              <a:sym typeface="Catamaran"/>
            </a:endParaRPr>
          </a:p>
          <a:p>
            <a:pPr marL="0" lvl="0" indent="0" algn="l" rtl="0">
              <a:spcBef>
                <a:spcPts val="800"/>
              </a:spcBef>
              <a:spcAft>
                <a:spcPts val="0"/>
              </a:spcAft>
              <a:buNone/>
            </a:pPr>
            <a:r>
              <a:rPr lang="en" sz="2100" b="1">
                <a:solidFill>
                  <a:schemeClr val="lt1"/>
                </a:solidFill>
                <a:latin typeface="Catamaran"/>
                <a:ea typeface="Catamaran"/>
                <a:cs typeface="Catamaran"/>
                <a:sym typeface="Catamaran"/>
              </a:rPr>
              <a:t>USER CAN ADD SOME MORE NEW USERS OR CAN CONTINUE WITH THE FACE RECOGNITION .</a:t>
            </a:r>
            <a:endParaRPr sz="2100" b="1">
              <a:solidFill>
                <a:schemeClr val="lt1"/>
              </a:solidFill>
              <a:latin typeface="Catamaran"/>
              <a:ea typeface="Catamaran"/>
              <a:cs typeface="Catamaran"/>
              <a:sym typeface="Catamaran"/>
            </a:endParaRPr>
          </a:p>
          <a:p>
            <a:pPr marL="0" lvl="0" indent="0" algn="l" rtl="0">
              <a:spcBef>
                <a:spcPts val="800"/>
              </a:spcBef>
              <a:spcAft>
                <a:spcPts val="800"/>
              </a:spcAft>
              <a:buNone/>
            </a:pPr>
            <a:r>
              <a:rPr lang="en" sz="2100" b="1">
                <a:solidFill>
                  <a:schemeClr val="lt1"/>
                </a:solidFill>
                <a:latin typeface="Catamaran"/>
                <a:ea typeface="Catamaran"/>
                <a:cs typeface="Catamaran"/>
                <a:sym typeface="Catamaran"/>
              </a:rPr>
              <a:t>IF THE FACE IS NOT RECOGNISED USER CAN USE MASTER PASSWORD PROVIDED BY THE COMPANY.</a:t>
            </a:r>
            <a:endParaRPr sz="2100" b="1">
              <a:solidFill>
                <a:schemeClr val="lt1"/>
              </a:solidFill>
              <a:latin typeface="Catamaran"/>
              <a:ea typeface="Catamaran"/>
              <a:cs typeface="Catamaran"/>
              <a:sym typeface="Catamaran"/>
            </a:endParaRPr>
          </a:p>
        </p:txBody>
      </p:sp>
      <p:pic>
        <p:nvPicPr>
          <p:cNvPr id="348" name="Google Shape;348;p22"/>
          <p:cNvPicPr preferRelativeResize="0"/>
          <p:nvPr/>
        </p:nvPicPr>
        <p:blipFill>
          <a:blip r:embed="rId3">
            <a:alphaModFix/>
          </a:blip>
          <a:stretch>
            <a:fillRect/>
          </a:stretch>
        </p:blipFill>
        <p:spPr>
          <a:xfrm>
            <a:off x="4651688" y="693300"/>
            <a:ext cx="3768526" cy="2735226"/>
          </a:xfrm>
          <a:prstGeom prst="rect">
            <a:avLst/>
          </a:prstGeom>
          <a:noFill/>
          <a:ln>
            <a:noFill/>
          </a:ln>
        </p:spPr>
      </p:pic>
      <p:sp>
        <p:nvSpPr>
          <p:cNvPr id="349" name="Google Shape;349;p22"/>
          <p:cNvSpPr txBox="1"/>
          <p:nvPr/>
        </p:nvSpPr>
        <p:spPr>
          <a:xfrm>
            <a:off x="476625" y="4021450"/>
            <a:ext cx="741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IN CASE IF THE MASTER PASSWORD IS WRONG,  ALARM WILL START AND USER WILL GET THE NOTIFICATION.</a:t>
            </a:r>
            <a:endParaRPr sz="2100" b="1">
              <a:solidFill>
                <a:schemeClr val="lt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55" name="Google Shape;355;p23"/>
          <p:cNvSpPr txBox="1"/>
          <p:nvPr/>
        </p:nvSpPr>
        <p:spPr>
          <a:xfrm>
            <a:off x="290100" y="3201200"/>
            <a:ext cx="8457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FFFFFF"/>
                </a:solidFill>
                <a:highlight>
                  <a:srgbClr val="4C4C4C"/>
                </a:highlight>
                <a:latin typeface="Catamaran"/>
                <a:ea typeface="Catamaran"/>
                <a:cs typeface="Catamaran"/>
                <a:sym typeface="Catamaran"/>
              </a:rPr>
              <a:t> NOW LET’S PROCEED TO OUR PROJECT   </a:t>
            </a:r>
            <a:endParaRPr sz="3700" b="1">
              <a:solidFill>
                <a:srgbClr val="FFFFFF"/>
              </a:solidFill>
              <a:highlight>
                <a:srgbClr val="4C4C4C"/>
              </a:highlight>
              <a:latin typeface="Catamaran"/>
              <a:ea typeface="Catamaran"/>
              <a:cs typeface="Catamaran"/>
              <a:sym typeface="Catamaran"/>
            </a:endParaRPr>
          </a:p>
        </p:txBody>
      </p:sp>
      <p:pic>
        <p:nvPicPr>
          <p:cNvPr id="356" name="Google Shape;356;p23"/>
          <p:cNvPicPr preferRelativeResize="0"/>
          <p:nvPr/>
        </p:nvPicPr>
        <p:blipFill>
          <a:blip r:embed="rId3">
            <a:alphaModFix/>
          </a:blip>
          <a:stretch>
            <a:fillRect/>
          </a:stretch>
        </p:blipFill>
        <p:spPr>
          <a:xfrm>
            <a:off x="1852130" y="319775"/>
            <a:ext cx="4774350" cy="238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The Project </a:t>
            </a:r>
            <a:endParaRPr/>
          </a:p>
        </p:txBody>
      </p:sp>
      <p:sp>
        <p:nvSpPr>
          <p:cNvPr id="205" name="Google Shape;205;p13"/>
          <p:cNvSpPr txBox="1">
            <a:spLocks noGrp="1"/>
          </p:cNvSpPr>
          <p:nvPr>
            <p:ph type="body" idx="2"/>
          </p:nvPr>
        </p:nvSpPr>
        <p:spPr>
          <a:xfrm>
            <a:off x="779075" y="1438425"/>
            <a:ext cx="6010500" cy="3186900"/>
          </a:xfrm>
          <a:prstGeom prst="rect">
            <a:avLst/>
          </a:prstGeom>
        </p:spPr>
        <p:txBody>
          <a:bodyPr spcFirstLastPara="1" wrap="square" lIns="0" tIns="0" rIns="0" bIns="0" anchor="t" anchorCtr="0">
            <a:noAutofit/>
          </a:bodyPr>
          <a:lstStyle/>
          <a:p>
            <a:pPr marL="50800" lvl="0" indent="0" algn="just" rtl="0">
              <a:lnSpc>
                <a:spcPct val="90000"/>
              </a:lnSpc>
              <a:spcBef>
                <a:spcPts val="1400"/>
              </a:spcBef>
              <a:spcAft>
                <a:spcPts val="0"/>
              </a:spcAft>
              <a:buNone/>
            </a:pPr>
            <a:r>
              <a:rPr lang="en" sz="1700">
                <a:latin typeface="Arial"/>
                <a:ea typeface="Arial"/>
                <a:cs typeface="Arial"/>
                <a:sym typeface="Arial"/>
              </a:rPr>
              <a:t>Automotive theft and accidents are arguably the growing type of crime which are least-solved in our country. While a majority of stolen vehicles are motorcycles, scooters, cars and remaining are heavy vehicles like trucks. </a:t>
            </a:r>
            <a:endParaRPr sz="1700">
              <a:latin typeface="Arial"/>
              <a:ea typeface="Arial"/>
              <a:cs typeface="Arial"/>
              <a:sym typeface="Arial"/>
            </a:endParaRPr>
          </a:p>
          <a:p>
            <a:pPr marL="50800" lvl="0" indent="0" algn="just" rtl="0">
              <a:lnSpc>
                <a:spcPct val="90000"/>
              </a:lnSpc>
              <a:spcBef>
                <a:spcPts val="1400"/>
              </a:spcBef>
              <a:spcAft>
                <a:spcPts val="0"/>
              </a:spcAft>
              <a:buNone/>
            </a:pPr>
            <a:r>
              <a:rPr lang="en" sz="1700">
                <a:latin typeface="Arial"/>
                <a:ea typeface="Arial"/>
                <a:cs typeface="Arial"/>
                <a:sym typeface="Arial"/>
              </a:rPr>
              <a:t>The use of Face recognition plays an important role in both security and surveillance which is already being used in different fields, its use and applications are rapidly spreading one of which is the implementation of Machine learning trained face recognition based automotive ignition system, which provides enhanced security and safety to both the user and vehicle.</a:t>
            </a:r>
            <a:endParaRPr sz="1700">
              <a:latin typeface="Arial"/>
              <a:ea typeface="Arial"/>
              <a:cs typeface="Arial"/>
              <a:sym typeface="Arial"/>
            </a:endParaRPr>
          </a:p>
          <a:p>
            <a:pPr marL="0" lvl="0" indent="0" algn="l" rtl="0">
              <a:spcBef>
                <a:spcPts val="0"/>
              </a:spcBef>
              <a:spcAft>
                <a:spcPts val="0"/>
              </a:spcAft>
              <a:buNone/>
            </a:pPr>
            <a:endParaRPr sz="1700" b="1"/>
          </a:p>
        </p:txBody>
      </p:sp>
      <p:sp>
        <p:nvSpPr>
          <p:cNvPr id="206" name="Google Shape;20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07" name="Google Shape;207;p13"/>
          <p:cNvGrpSpPr/>
          <p:nvPr/>
        </p:nvGrpSpPr>
        <p:grpSpPr>
          <a:xfrm>
            <a:off x="132749" y="915045"/>
            <a:ext cx="269364" cy="224087"/>
            <a:chOff x="1926350" y="995225"/>
            <a:chExt cx="428650" cy="356600"/>
          </a:xfrm>
        </p:grpSpPr>
        <p:sp>
          <p:nvSpPr>
            <p:cNvPr id="208" name="Google Shape;208;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9" name="Google Shape;209;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0" name="Google Shape;210;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ctrTitle" idx="4294967295"/>
          </p:nvPr>
        </p:nvSpPr>
        <p:spPr>
          <a:xfrm>
            <a:off x="940200" y="269575"/>
            <a:ext cx="5325600" cy="126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100"/>
              <a:t>Teammate</a:t>
            </a:r>
            <a:endParaRPr sz="7100"/>
          </a:p>
        </p:txBody>
      </p:sp>
      <p:sp>
        <p:nvSpPr>
          <p:cNvPr id="217" name="Google Shape;217;p14"/>
          <p:cNvSpPr txBox="1">
            <a:spLocks noGrp="1"/>
          </p:cNvSpPr>
          <p:nvPr>
            <p:ph type="subTitle" idx="4294967295"/>
          </p:nvPr>
        </p:nvSpPr>
        <p:spPr>
          <a:xfrm>
            <a:off x="3293975" y="1752550"/>
            <a:ext cx="5325600" cy="3652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b="1" dirty="0"/>
              <a:t>Rishikesh Chouksey - 11904832</a:t>
            </a:r>
            <a:endParaRPr lang="en-IN" b="1" dirty="0"/>
          </a:p>
          <a:p>
            <a:pPr marL="0" lvl="0" indent="0" algn="l" rtl="0">
              <a:spcBef>
                <a:spcPts val="800"/>
              </a:spcBef>
              <a:spcAft>
                <a:spcPts val="0"/>
              </a:spcAft>
              <a:buClr>
                <a:schemeClr val="dk1"/>
              </a:buClr>
              <a:buSzPts val="1100"/>
              <a:buFont typeface="Arial"/>
              <a:buNone/>
            </a:pPr>
            <a:r>
              <a:rPr lang="en-IN" b="1" dirty="0" err="1"/>
              <a:t>Sahyogvir</a:t>
            </a:r>
            <a:r>
              <a:rPr lang="en-IN" b="1" dirty="0"/>
              <a:t> Singh - 11904949</a:t>
            </a:r>
          </a:p>
          <a:p>
            <a:pPr marL="0" lvl="0" indent="0" algn="l" rtl="0">
              <a:spcBef>
                <a:spcPts val="800"/>
              </a:spcBef>
              <a:spcAft>
                <a:spcPts val="800"/>
              </a:spcAft>
              <a:buClr>
                <a:schemeClr val="dk1"/>
              </a:buClr>
              <a:buSzPts val="1100"/>
              <a:buFont typeface="Arial"/>
              <a:buNone/>
            </a:pPr>
            <a:r>
              <a:rPr lang="en" b="1" dirty="0"/>
              <a:t>Prateek Tripathi - 11908181</a:t>
            </a:r>
            <a:endParaRPr b="1" dirty="0"/>
          </a:p>
        </p:txBody>
      </p:sp>
      <p:sp>
        <p:nvSpPr>
          <p:cNvPr id="218" name="Google Shape;218;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ctrTitle" idx="4294967295"/>
          </p:nvPr>
        </p:nvSpPr>
        <p:spPr>
          <a:xfrm>
            <a:off x="714200" y="688675"/>
            <a:ext cx="4182300" cy="192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100">
                <a:solidFill>
                  <a:schemeClr val="lt1"/>
                </a:solidFill>
              </a:rPr>
              <a:t>Technology</a:t>
            </a:r>
            <a:endParaRPr sz="6100">
              <a:solidFill>
                <a:schemeClr val="lt1"/>
              </a:solidFill>
            </a:endParaRPr>
          </a:p>
        </p:txBody>
      </p:sp>
      <p:sp>
        <p:nvSpPr>
          <p:cNvPr id="224" name="Google Shape;224;p15"/>
          <p:cNvSpPr txBox="1">
            <a:spLocks noGrp="1"/>
          </p:cNvSpPr>
          <p:nvPr>
            <p:ph type="subTitle" idx="4294967295"/>
          </p:nvPr>
        </p:nvSpPr>
        <p:spPr>
          <a:xfrm>
            <a:off x="156350" y="2718200"/>
            <a:ext cx="3659400" cy="1739400"/>
          </a:xfrm>
          <a:prstGeom prst="rect">
            <a:avLst/>
          </a:prstGeom>
        </p:spPr>
        <p:txBody>
          <a:bodyPr spcFirstLastPara="1" wrap="square" lIns="0" tIns="0" rIns="0" bIns="0" anchor="t" anchorCtr="0">
            <a:noAutofit/>
          </a:bodyPr>
          <a:lstStyle/>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OPEN CV</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TKINTER</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MACHINE LEARNING</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PYTHON</a:t>
            </a:r>
            <a:endParaRPr sz="1500" b="1">
              <a:solidFill>
                <a:schemeClr val="lt1"/>
              </a:solidFill>
              <a:latin typeface="Catamaran"/>
              <a:ea typeface="Catamaran"/>
              <a:cs typeface="Catamaran"/>
              <a:sym typeface="Catamaran"/>
            </a:endParaRPr>
          </a:p>
        </p:txBody>
      </p:sp>
      <p:sp>
        <p:nvSpPr>
          <p:cNvPr id="225" name="Google Shape;225;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
        <p:nvSpPr>
          <p:cNvPr id="226" name="Google Shape;226;p15"/>
          <p:cNvSpPr/>
          <p:nvPr/>
        </p:nvSpPr>
        <p:spPr>
          <a:xfrm>
            <a:off x="4303900" y="1851926"/>
            <a:ext cx="4495770" cy="3291579"/>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dist="95250" dir="16200000" algn="bl" rotWithShape="0">
              <a:schemeClr val="dk1">
                <a:alpha val="25000"/>
              </a:scheme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 name="Google Shape;227;p15"/>
          <p:cNvSpPr/>
          <p:nvPr/>
        </p:nvSpPr>
        <p:spPr>
          <a:xfrm>
            <a:off x="6842030" y="4523001"/>
            <a:ext cx="322719" cy="308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2466650">
            <a:off x="5211679" y="3060758"/>
            <a:ext cx="448377" cy="4281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1609598">
            <a:off x="5867355" y="3330098"/>
            <a:ext cx="322650" cy="3080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609409">
            <a:off x="6408419" y="2595964"/>
            <a:ext cx="217724" cy="2078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5"/>
          <p:cNvGrpSpPr/>
          <p:nvPr/>
        </p:nvGrpSpPr>
        <p:grpSpPr>
          <a:xfrm>
            <a:off x="6661329" y="3160228"/>
            <a:ext cx="1340640" cy="1146952"/>
            <a:chOff x="5526246" y="1011207"/>
            <a:chExt cx="592758" cy="720086"/>
          </a:xfrm>
        </p:grpSpPr>
        <p:sp>
          <p:nvSpPr>
            <p:cNvPr id="232" name="Google Shape;232;p15"/>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3" name="Google Shape;233;p15"/>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4" name="Google Shape;234;p15"/>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5" name="Google Shape;235;p15"/>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6" name="Google Shape;236;p15"/>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7" name="Google Shape;237;p15"/>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38" name="Google Shape;238;p15"/>
          <p:cNvGrpSpPr/>
          <p:nvPr/>
        </p:nvGrpSpPr>
        <p:grpSpPr>
          <a:xfrm>
            <a:off x="5223431" y="3840219"/>
            <a:ext cx="824844" cy="617372"/>
            <a:chOff x="3241525" y="3039450"/>
            <a:chExt cx="494600" cy="312625"/>
          </a:xfrm>
        </p:grpSpPr>
        <p:sp>
          <p:nvSpPr>
            <p:cNvPr id="239" name="Google Shape;239;p15"/>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5"/>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body" idx="1"/>
          </p:nvPr>
        </p:nvSpPr>
        <p:spPr>
          <a:xfrm>
            <a:off x="811775" y="304850"/>
            <a:ext cx="6010500" cy="44451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None/>
            </a:pPr>
            <a:r>
              <a:rPr lang="en" sz="3200" b="1" dirty="0">
                <a:solidFill>
                  <a:schemeClr val="accent1"/>
                </a:solidFill>
                <a:latin typeface="Catamaran"/>
                <a:ea typeface="Catamaran"/>
                <a:cs typeface="Catamaran"/>
                <a:sym typeface="Catamaran"/>
              </a:rPr>
              <a:t>OPEN CV</a:t>
            </a:r>
            <a:endParaRPr sz="3200" b="1" dirty="0">
              <a:solidFill>
                <a:schemeClr val="accent1"/>
              </a:solidFill>
              <a:latin typeface="Catamaran"/>
              <a:ea typeface="Catamaran"/>
              <a:cs typeface="Catamaran"/>
              <a:sym typeface="Catamaran"/>
            </a:endParaRPr>
          </a:p>
          <a:p>
            <a:pPr marL="0" lvl="0" indent="0" algn="l" rtl="0">
              <a:lnSpc>
                <a:spcPct val="90000"/>
              </a:lnSpc>
              <a:spcBef>
                <a:spcPts val="0"/>
              </a:spcBef>
              <a:spcAft>
                <a:spcPts val="0"/>
              </a:spcAft>
              <a:buNone/>
            </a:pPr>
            <a:endParaRPr sz="15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Berkely Software Distribution - licensed product, OpenCV makes it easy for businesses to utilize and modify the code.</a:t>
            </a:r>
            <a:endParaRPr sz="1500" dirty="0"/>
          </a:p>
          <a:p>
            <a:pPr marL="0" lvl="0" indent="0" algn="l" rtl="0">
              <a:lnSpc>
                <a:spcPct val="90000"/>
              </a:lnSpc>
              <a:spcBef>
                <a:spcPts val="800"/>
              </a:spcBef>
              <a:spcAft>
                <a:spcPts val="0"/>
              </a:spcAft>
              <a:buNone/>
            </a:pPr>
            <a:r>
              <a:rPr lang="en" sz="3200" b="1" dirty="0">
                <a:solidFill>
                  <a:schemeClr val="accent1"/>
                </a:solidFill>
                <a:latin typeface="Catamaran"/>
                <a:ea typeface="Catamaran"/>
                <a:cs typeface="Catamaran"/>
                <a:sym typeface="Catamaran"/>
              </a:rPr>
              <a:t>TKINTER</a:t>
            </a:r>
            <a:endParaRPr sz="3200" b="1" dirty="0">
              <a:solidFill>
                <a:schemeClr val="accent1"/>
              </a:solidFill>
              <a:latin typeface="Catamaran"/>
              <a:ea typeface="Catamaran"/>
              <a:cs typeface="Catamaran"/>
              <a:sym typeface="Catamaran"/>
            </a:endParaRPr>
          </a:p>
          <a:p>
            <a:pPr marL="0" lvl="0" indent="0" algn="l" rtl="0">
              <a:lnSpc>
                <a:spcPct val="90000"/>
              </a:lnSpc>
              <a:spcBef>
                <a:spcPts val="0"/>
              </a:spcBef>
              <a:spcAft>
                <a:spcPts val="0"/>
              </a:spcAft>
              <a:buNone/>
            </a:pPr>
            <a:endParaRPr sz="15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The Tkinter package (“Tk interface”) is the standard Python interface to the Tcl/Tk GUI toolkit.Tkinter is not a thin wrapper, but adds a fair amount of its own logic to make the experience more pythonic.</a:t>
            </a:r>
            <a:endParaRPr sz="1500" dirty="0"/>
          </a:p>
          <a:p>
            <a:pPr marL="0" lvl="0" indent="0" algn="l" rtl="0">
              <a:spcBef>
                <a:spcPts val="800"/>
              </a:spcBef>
              <a:spcAft>
                <a:spcPts val="800"/>
              </a:spcAft>
              <a:buNone/>
            </a:pPr>
            <a:endParaRPr sz="1500" dirty="0"/>
          </a:p>
        </p:txBody>
      </p:sp>
      <p:sp>
        <p:nvSpPr>
          <p:cNvPr id="246" name="Google Shape;246;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47" name="Google Shape;247;p16"/>
          <p:cNvGrpSpPr/>
          <p:nvPr/>
        </p:nvGrpSpPr>
        <p:grpSpPr>
          <a:xfrm>
            <a:off x="135880" y="874786"/>
            <a:ext cx="257118" cy="276131"/>
            <a:chOff x="611175" y="2326900"/>
            <a:chExt cx="362700" cy="389575"/>
          </a:xfrm>
        </p:grpSpPr>
        <p:sp>
          <p:nvSpPr>
            <p:cNvPr id="248" name="Google Shape;248;p16"/>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9" name="Google Shape;249;p16"/>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0" name="Google Shape;250;p16"/>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1" name="Google Shape;251;p16"/>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body" idx="1"/>
          </p:nvPr>
        </p:nvSpPr>
        <p:spPr>
          <a:xfrm>
            <a:off x="811775" y="304850"/>
            <a:ext cx="6010500" cy="44451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None/>
            </a:pPr>
            <a:r>
              <a:rPr lang="en" sz="3200" b="1" dirty="0">
                <a:solidFill>
                  <a:schemeClr val="accent1"/>
                </a:solidFill>
                <a:latin typeface="Catamaran"/>
                <a:ea typeface="Catamaran"/>
                <a:cs typeface="Catamaran"/>
                <a:sym typeface="Catamaran"/>
              </a:rPr>
              <a:t>MACHINE LEARNING</a:t>
            </a:r>
            <a:endParaRPr sz="32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solidFill>
                  <a:srgbClr val="4C4C4C"/>
                </a:solidFill>
                <a:highlight>
                  <a:srgbClr val="FFFFFF"/>
                </a:highlight>
                <a:latin typeface="Catamaran"/>
                <a:ea typeface="Catamaran"/>
                <a:cs typeface="Catamaran"/>
                <a:sym typeface="Catamaran"/>
              </a:rPr>
              <a:t>Facial recognition is a technology that is capable of recognizing a person based on their face. It employs machine learning algorithms which find, capture, store and analyse facial features in order to match them with images of individuals in a pre-existing database.</a:t>
            </a:r>
            <a:endParaRPr sz="1500" dirty="0">
              <a:solidFill>
                <a:srgbClr val="4C4C4C"/>
              </a:solidFill>
              <a:highlight>
                <a:srgbClr val="FFFFFF"/>
              </a:highlight>
              <a:latin typeface="Catamaran"/>
              <a:ea typeface="Catamaran"/>
              <a:cs typeface="Catamaran"/>
              <a:sym typeface="Catamaran"/>
            </a:endParaRPr>
          </a:p>
          <a:p>
            <a:pPr marL="0" lvl="0" indent="0" algn="l" rtl="0">
              <a:spcBef>
                <a:spcPts val="800"/>
              </a:spcBef>
              <a:spcAft>
                <a:spcPts val="0"/>
              </a:spcAft>
              <a:buNone/>
            </a:pPr>
            <a:endParaRPr sz="1500" dirty="0">
              <a:solidFill>
                <a:srgbClr val="4C4C4C"/>
              </a:solidFill>
              <a:highlight>
                <a:srgbClr val="FFFFFF"/>
              </a:highlight>
              <a:latin typeface="Catamaran"/>
              <a:ea typeface="Catamaran"/>
              <a:cs typeface="Catamaran"/>
              <a:sym typeface="Catamaran"/>
            </a:endParaRPr>
          </a:p>
          <a:p>
            <a:pPr marL="0" lvl="0" indent="0" algn="l" rtl="0">
              <a:lnSpc>
                <a:spcPct val="90000"/>
              </a:lnSpc>
              <a:spcBef>
                <a:spcPts val="800"/>
              </a:spcBef>
              <a:spcAft>
                <a:spcPts val="0"/>
              </a:spcAft>
              <a:buNone/>
            </a:pPr>
            <a:r>
              <a:rPr lang="en" sz="3200" b="1" dirty="0">
                <a:solidFill>
                  <a:schemeClr val="accent1"/>
                </a:solidFill>
                <a:latin typeface="Catamaran"/>
                <a:ea typeface="Catamaran"/>
                <a:cs typeface="Catamaran"/>
                <a:sym typeface="Catamaran"/>
              </a:rPr>
              <a:t>PYTHON FOR VOICE SOUNDS</a:t>
            </a:r>
            <a:endParaRPr sz="32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The query for the assistant can be manipulated as per the user's need. Speech recognition is the process of converting audio into text. This is commonly used in voice assistants like Alexa, Siri, etc. </a:t>
            </a:r>
            <a:endParaRPr sz="1500" dirty="0"/>
          </a:p>
          <a:p>
            <a:pPr marL="0" lvl="0" indent="0" algn="l" rtl="0">
              <a:spcBef>
                <a:spcPts val="800"/>
              </a:spcBef>
              <a:spcAft>
                <a:spcPts val="0"/>
              </a:spcAft>
              <a:buNone/>
            </a:pPr>
            <a:endParaRPr sz="1500" dirty="0"/>
          </a:p>
          <a:p>
            <a:pPr marL="0" lvl="0" indent="0" algn="l" rtl="0">
              <a:spcBef>
                <a:spcPts val="800"/>
              </a:spcBef>
              <a:spcAft>
                <a:spcPts val="800"/>
              </a:spcAft>
              <a:buNone/>
            </a:pPr>
            <a:endParaRPr sz="1500" dirty="0"/>
          </a:p>
        </p:txBody>
      </p:sp>
      <p:sp>
        <p:nvSpPr>
          <p:cNvPr id="257" name="Google Shape;257;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58" name="Google Shape;258;p17"/>
          <p:cNvGrpSpPr/>
          <p:nvPr/>
        </p:nvGrpSpPr>
        <p:grpSpPr>
          <a:xfrm>
            <a:off x="135880" y="874786"/>
            <a:ext cx="257118" cy="276131"/>
            <a:chOff x="611175" y="2326900"/>
            <a:chExt cx="362700" cy="389575"/>
          </a:xfrm>
        </p:grpSpPr>
        <p:sp>
          <p:nvSpPr>
            <p:cNvPr id="259" name="Google Shape;259;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0" name="Google Shape;260;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1" name="Google Shape;261;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2" name="Google Shape;262;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66"/>
        <p:cNvGrpSpPr/>
        <p:nvPr/>
      </p:nvGrpSpPr>
      <p:grpSpPr>
        <a:xfrm>
          <a:off x="0" y="0"/>
          <a:ext cx="0" cy="0"/>
          <a:chOff x="0" y="0"/>
          <a:chExt cx="0" cy="0"/>
        </a:xfrm>
      </p:grpSpPr>
      <p:sp>
        <p:nvSpPr>
          <p:cNvPr id="267" name="Google Shape;267;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grpSp>
        <p:nvGrpSpPr>
          <p:cNvPr id="268" name="Google Shape;268;p18"/>
          <p:cNvGrpSpPr/>
          <p:nvPr/>
        </p:nvGrpSpPr>
        <p:grpSpPr>
          <a:xfrm>
            <a:off x="3938413" y="544846"/>
            <a:ext cx="4986672" cy="3357453"/>
            <a:chOff x="1177450" y="241631"/>
            <a:chExt cx="6173152" cy="3616776"/>
          </a:xfrm>
        </p:grpSpPr>
        <p:sp>
          <p:nvSpPr>
            <p:cNvPr id="269" name="Google Shape;269;p18"/>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8"/>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8"/>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8"/>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 name="Google Shape;273;p18"/>
          <p:cNvSpPr txBox="1">
            <a:spLocks noGrp="1"/>
          </p:cNvSpPr>
          <p:nvPr>
            <p:ph type="body" idx="4294967295"/>
          </p:nvPr>
        </p:nvSpPr>
        <p:spPr>
          <a:xfrm>
            <a:off x="348925" y="373650"/>
            <a:ext cx="3589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FROM THIS SCREEN USER WILL BE ABLE TO NAVIGATE TO :-</a:t>
            </a:r>
            <a:endParaRPr sz="2100" b="1">
              <a:solidFill>
                <a:schemeClr val="lt1"/>
              </a:solidFill>
              <a:latin typeface="Catamaran"/>
              <a:ea typeface="Catamaran"/>
              <a:cs typeface="Catamaran"/>
              <a:sym typeface="Catamaran"/>
            </a:endParaRPr>
          </a:p>
          <a:p>
            <a:pPr marL="457200" lvl="0" indent="-361950" algn="l" rtl="0">
              <a:spcBef>
                <a:spcPts val="80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DEVELOPERS PAGE </a:t>
            </a:r>
            <a:endParaRPr sz="2100" b="1">
              <a:solidFill>
                <a:schemeClr val="lt1"/>
              </a:solidFill>
              <a:latin typeface="Catamaran"/>
              <a:ea typeface="Catamaran"/>
              <a:cs typeface="Catamaran"/>
              <a:sym typeface="Catamaran"/>
            </a:endParaRPr>
          </a:p>
          <a:p>
            <a:pPr marL="457200" lvl="0" indent="-361950" algn="l" rtl="0">
              <a:spcBef>
                <a:spcPts val="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HOW TO USE PAGE </a:t>
            </a:r>
            <a:endParaRPr sz="2100" b="1">
              <a:solidFill>
                <a:schemeClr val="lt1"/>
              </a:solidFill>
              <a:latin typeface="Catamaran"/>
              <a:ea typeface="Catamaran"/>
              <a:cs typeface="Catamaran"/>
              <a:sym typeface="Catamaran"/>
            </a:endParaRPr>
          </a:p>
          <a:p>
            <a:pPr marL="457200" lvl="0" indent="-361950" algn="l" rtl="0">
              <a:spcBef>
                <a:spcPts val="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USER AUTHENTICATION</a:t>
            </a:r>
            <a:endParaRPr sz="2100" b="1">
              <a:solidFill>
                <a:schemeClr val="lt1"/>
              </a:solidFill>
              <a:latin typeface="Catamaran"/>
              <a:ea typeface="Catamaran"/>
              <a:cs typeface="Catamaran"/>
              <a:sym typeface="Catamaran"/>
            </a:endParaRPr>
          </a:p>
        </p:txBody>
      </p:sp>
      <p:pic>
        <p:nvPicPr>
          <p:cNvPr id="274" name="Google Shape;274;p18"/>
          <p:cNvPicPr preferRelativeResize="0"/>
          <p:nvPr/>
        </p:nvPicPr>
        <p:blipFill rotWithShape="1">
          <a:blip r:embed="rId3">
            <a:alphaModFix/>
          </a:blip>
          <a:srcRect l="16794" r="20022" b="12288"/>
          <a:stretch/>
        </p:blipFill>
        <p:spPr>
          <a:xfrm>
            <a:off x="4565950" y="761350"/>
            <a:ext cx="3737750" cy="2747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80" name="Google Shape;28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81" name="Google Shape;281;p19"/>
          <p:cNvGrpSpPr/>
          <p:nvPr/>
        </p:nvGrpSpPr>
        <p:grpSpPr>
          <a:xfrm>
            <a:off x="135880" y="874786"/>
            <a:ext cx="257118" cy="276131"/>
            <a:chOff x="611175" y="2326900"/>
            <a:chExt cx="362700" cy="389575"/>
          </a:xfrm>
        </p:grpSpPr>
        <p:sp>
          <p:nvSpPr>
            <p:cNvPr id="282" name="Google Shape;282;p1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86" name="Google Shape;286;p19"/>
          <p:cNvSpPr/>
          <p:nvPr/>
        </p:nvSpPr>
        <p:spPr>
          <a:xfrm>
            <a:off x="3194043" y="1758000"/>
            <a:ext cx="1420200" cy="54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HOME SCREEN</a:t>
            </a:r>
            <a:endParaRPr>
              <a:solidFill>
                <a:schemeClr val="lt1"/>
              </a:solidFill>
              <a:latin typeface="Catamaran"/>
              <a:ea typeface="Catamaran"/>
              <a:cs typeface="Catamaran"/>
              <a:sym typeface="Catamaran"/>
            </a:endParaRPr>
          </a:p>
        </p:txBody>
      </p:sp>
      <p:sp>
        <p:nvSpPr>
          <p:cNvPr id="287" name="Google Shape;287;p19"/>
          <p:cNvSpPr/>
          <p:nvPr/>
        </p:nvSpPr>
        <p:spPr>
          <a:xfrm>
            <a:off x="4828566" y="28696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HOW TO USE </a:t>
            </a:r>
            <a:endParaRPr>
              <a:solidFill>
                <a:schemeClr val="lt1"/>
              </a:solidFill>
              <a:latin typeface="Catamaran"/>
              <a:ea typeface="Catamaran"/>
              <a:cs typeface="Catamaran"/>
              <a:sym typeface="Catamaran"/>
            </a:endParaRPr>
          </a:p>
        </p:txBody>
      </p:sp>
      <p:sp>
        <p:nvSpPr>
          <p:cNvPr id="288" name="Google Shape;288;p19"/>
          <p:cNvSpPr/>
          <p:nvPr/>
        </p:nvSpPr>
        <p:spPr>
          <a:xfrm>
            <a:off x="1559520" y="28696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DEVELOPERS </a:t>
            </a:r>
            <a:endParaRPr>
              <a:solidFill>
                <a:schemeClr val="lt1"/>
              </a:solidFill>
              <a:latin typeface="Catamaran"/>
              <a:ea typeface="Catamaran"/>
              <a:cs typeface="Catamaran"/>
              <a:sym typeface="Catamaran"/>
            </a:endParaRPr>
          </a:p>
        </p:txBody>
      </p:sp>
      <p:sp>
        <p:nvSpPr>
          <p:cNvPr id="289" name="Google Shape;289;p19"/>
          <p:cNvSpPr/>
          <p:nvPr/>
        </p:nvSpPr>
        <p:spPr>
          <a:xfrm>
            <a:off x="779100"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THIS WILL SHOW THE DETAILS OF DEVELOPERS </a:t>
            </a:r>
            <a:endParaRPr>
              <a:solidFill>
                <a:schemeClr val="lt1"/>
              </a:solidFill>
              <a:latin typeface="Catamaran"/>
              <a:ea typeface="Catamaran"/>
              <a:cs typeface="Catamaran"/>
              <a:sym typeface="Catamaran"/>
            </a:endParaRPr>
          </a:p>
        </p:txBody>
      </p:sp>
      <p:sp>
        <p:nvSpPr>
          <p:cNvPr id="290" name="Google Shape;290;p19"/>
          <p:cNvSpPr/>
          <p:nvPr/>
        </p:nvSpPr>
        <p:spPr>
          <a:xfrm>
            <a:off x="2339940"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SEE THE DETAILS THEY CAN GO BACK</a:t>
            </a:r>
            <a:endParaRPr sz="1300">
              <a:solidFill>
                <a:schemeClr val="lt1"/>
              </a:solidFill>
              <a:latin typeface="Catamaran"/>
              <a:ea typeface="Catamaran"/>
              <a:cs typeface="Catamaran"/>
              <a:sym typeface="Catamaran"/>
            </a:endParaRPr>
          </a:p>
        </p:txBody>
      </p:sp>
      <p:sp>
        <p:nvSpPr>
          <p:cNvPr id="291" name="Google Shape;291;p19"/>
          <p:cNvSpPr/>
          <p:nvPr/>
        </p:nvSpPr>
        <p:spPr>
          <a:xfrm>
            <a:off x="4048152"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THIS WILL HELP USER TO KNOW HOW TO USE </a:t>
            </a:r>
            <a:endParaRPr>
              <a:solidFill>
                <a:schemeClr val="lt1"/>
              </a:solidFill>
              <a:latin typeface="Catamaran"/>
              <a:ea typeface="Catamaran"/>
              <a:cs typeface="Catamaran"/>
              <a:sym typeface="Catamaran"/>
            </a:endParaRPr>
          </a:p>
        </p:txBody>
      </p:sp>
      <p:sp>
        <p:nvSpPr>
          <p:cNvPr id="292" name="Google Shape;292;p19"/>
          <p:cNvSpPr/>
          <p:nvPr/>
        </p:nvSpPr>
        <p:spPr>
          <a:xfrm>
            <a:off x="5608992"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SEE THE DETAILS THEY CAN GO BACK</a:t>
            </a:r>
            <a:endParaRPr>
              <a:solidFill>
                <a:schemeClr val="lt1"/>
              </a:solidFill>
              <a:latin typeface="Catamaran"/>
              <a:ea typeface="Catamaran"/>
              <a:cs typeface="Catamaran"/>
              <a:sym typeface="Catamaran"/>
            </a:endParaRPr>
          </a:p>
        </p:txBody>
      </p:sp>
      <p:cxnSp>
        <p:nvCxnSpPr>
          <p:cNvPr id="293" name="Google Shape;293;p19"/>
          <p:cNvCxnSpPr>
            <a:stCxn id="286" idx="2"/>
            <a:endCxn id="287" idx="0"/>
          </p:cNvCxnSpPr>
          <p:nvPr/>
        </p:nvCxnSpPr>
        <p:spPr>
          <a:xfrm rot="-5400000" flipH="1">
            <a:off x="4438893" y="1770150"/>
            <a:ext cx="564900" cy="1634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4" name="Google Shape;294;p19"/>
          <p:cNvCxnSpPr>
            <a:stCxn id="288" idx="0"/>
            <a:endCxn id="286" idx="2"/>
          </p:cNvCxnSpPr>
          <p:nvPr/>
        </p:nvCxnSpPr>
        <p:spPr>
          <a:xfrm rot="-5400000">
            <a:off x="2804370" y="1770037"/>
            <a:ext cx="564900" cy="1634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5" name="Google Shape;295;p19"/>
          <p:cNvCxnSpPr>
            <a:stCxn id="288" idx="2"/>
            <a:endCxn id="290" idx="0"/>
          </p:cNvCxnSpPr>
          <p:nvPr/>
        </p:nvCxnSpPr>
        <p:spPr>
          <a:xfrm rot="-5400000" flipH="1">
            <a:off x="2377320" y="3308887"/>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6" name="Google Shape;296;p19"/>
          <p:cNvCxnSpPr>
            <a:stCxn id="289" idx="0"/>
            <a:endCxn id="288" idx="2"/>
          </p:cNvCxnSpPr>
          <p:nvPr/>
        </p:nvCxnSpPr>
        <p:spPr>
          <a:xfrm rot="-5400000">
            <a:off x="1596900" y="3308773"/>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7" name="Google Shape;297;p19"/>
          <p:cNvCxnSpPr>
            <a:stCxn id="287" idx="2"/>
            <a:endCxn id="292" idx="0"/>
          </p:cNvCxnSpPr>
          <p:nvPr/>
        </p:nvCxnSpPr>
        <p:spPr>
          <a:xfrm rot="-5400000" flipH="1">
            <a:off x="5646366" y="3308887"/>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8" name="Google Shape;298;p19"/>
          <p:cNvCxnSpPr>
            <a:stCxn id="291" idx="0"/>
            <a:endCxn id="287" idx="2"/>
          </p:cNvCxnSpPr>
          <p:nvPr/>
        </p:nvCxnSpPr>
        <p:spPr>
          <a:xfrm rot="-5400000">
            <a:off x="4865952" y="3308773"/>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2"/>
        <p:cNvGrpSpPr/>
        <p:nvPr/>
      </p:nvGrpSpPr>
      <p:grpSpPr>
        <a:xfrm>
          <a:off x="0" y="0"/>
          <a:ext cx="0" cy="0"/>
          <a:chOff x="0" y="0"/>
          <a:chExt cx="0" cy="0"/>
        </a:xfrm>
      </p:grpSpPr>
      <p:sp>
        <p:nvSpPr>
          <p:cNvPr id="303" name="Google Shape;30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grpSp>
        <p:nvGrpSpPr>
          <p:cNvPr id="304" name="Google Shape;304;p20"/>
          <p:cNvGrpSpPr/>
          <p:nvPr/>
        </p:nvGrpSpPr>
        <p:grpSpPr>
          <a:xfrm>
            <a:off x="3938413" y="544846"/>
            <a:ext cx="4986672" cy="3357453"/>
            <a:chOff x="1177450" y="241631"/>
            <a:chExt cx="6173152" cy="3616776"/>
          </a:xfrm>
        </p:grpSpPr>
        <p:sp>
          <p:nvSpPr>
            <p:cNvPr id="305" name="Google Shape;305;p20"/>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0"/>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0"/>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0"/>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 name="Google Shape;309;p20"/>
          <p:cNvSpPr txBox="1">
            <a:spLocks noGrp="1"/>
          </p:cNvSpPr>
          <p:nvPr>
            <p:ph type="body" idx="4294967295"/>
          </p:nvPr>
        </p:nvSpPr>
        <p:spPr>
          <a:xfrm>
            <a:off x="417050" y="373575"/>
            <a:ext cx="3673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b="1">
                <a:solidFill>
                  <a:schemeClr val="lt1"/>
                </a:solidFill>
                <a:latin typeface="Catamaran"/>
                <a:ea typeface="Catamaran"/>
                <a:cs typeface="Catamaran"/>
                <a:sym typeface="Catamaran"/>
              </a:rPr>
              <a:t>USER AUTHENTICATION IS THE FIRST PRIORITY OF OUR SYSTEM AND BEFORE THE FACIAL RECOGNITION, USER MUST KNOW THE CREDENTIALS PROVIDED BY THE CAR COMPANY. </a:t>
            </a:r>
            <a:endParaRPr sz="2000" b="1">
              <a:solidFill>
                <a:schemeClr val="lt1"/>
              </a:solidFill>
              <a:latin typeface="Catamaran"/>
              <a:ea typeface="Catamaran"/>
              <a:cs typeface="Catamaran"/>
              <a:sym typeface="Catamaran"/>
            </a:endParaRPr>
          </a:p>
          <a:p>
            <a:pPr marL="0" lvl="0" indent="0" algn="l" rtl="0">
              <a:spcBef>
                <a:spcPts val="800"/>
              </a:spcBef>
              <a:spcAft>
                <a:spcPts val="800"/>
              </a:spcAft>
              <a:buNone/>
            </a:pPr>
            <a:endParaRPr sz="2000" b="1">
              <a:solidFill>
                <a:schemeClr val="lt1"/>
              </a:solidFill>
              <a:latin typeface="Catamaran"/>
              <a:ea typeface="Catamaran"/>
              <a:cs typeface="Catamaran"/>
              <a:sym typeface="Catamaran"/>
            </a:endParaRPr>
          </a:p>
        </p:txBody>
      </p:sp>
      <p:pic>
        <p:nvPicPr>
          <p:cNvPr id="310" name="Google Shape;310;p20"/>
          <p:cNvPicPr preferRelativeResize="0"/>
          <p:nvPr/>
        </p:nvPicPr>
        <p:blipFill>
          <a:blip r:embed="rId3">
            <a:alphaModFix/>
          </a:blip>
          <a:stretch>
            <a:fillRect/>
          </a:stretch>
        </p:blipFill>
        <p:spPr>
          <a:xfrm>
            <a:off x="4521175" y="784600"/>
            <a:ext cx="3821148" cy="2724324"/>
          </a:xfrm>
          <a:prstGeom prst="rect">
            <a:avLst/>
          </a:prstGeom>
          <a:noFill/>
          <a:ln>
            <a:noFill/>
          </a:ln>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548</Words>
  <Application>Microsoft Office PowerPoint</Application>
  <PresentationFormat>On-screen Show (16:9)</PresentationFormat>
  <Paragraphs>60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Catamaran</vt:lpstr>
      <vt:lpstr>Arial</vt:lpstr>
      <vt:lpstr>Catamaran Light</vt:lpstr>
      <vt:lpstr>Dauphin template</vt:lpstr>
      <vt:lpstr>Vehicle Security System Using Facial Recognition</vt:lpstr>
      <vt:lpstr>About The Project </vt:lpstr>
      <vt:lpstr>Teammate</vt:lpstr>
      <vt:lpstr>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Security System Using Deep Learning</dc:title>
  <cp:lastModifiedBy>Prateek Tripathi</cp:lastModifiedBy>
  <cp:revision>3</cp:revision>
  <dcterms:modified xsi:type="dcterms:W3CDTF">2021-12-09T12:36:14Z</dcterms:modified>
</cp:coreProperties>
</file>