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62" r:id="rId2"/>
    <p:sldId id="257" r:id="rId3"/>
    <p:sldId id="258" r:id="rId4"/>
    <p:sldId id="259" r:id="rId5"/>
    <p:sldId id="263" r:id="rId6"/>
    <p:sldId id="264" r:id="rId7"/>
    <p:sldId id="267" r:id="rId8"/>
    <p:sldId id="270" r:id="rId9"/>
    <p:sldId id="271" r:id="rId10"/>
    <p:sldId id="266" r:id="rId11"/>
    <p:sldId id="272" r:id="rId12"/>
    <p:sldId id="273" r:id="rId13"/>
    <p:sldId id="274" r:id="rId14"/>
    <p:sldId id="260" r:id="rId15"/>
    <p:sldId id="26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D63C2BE-33B8-4747-ADBD-1792918216D0}" type="datetimeFigureOut">
              <a:rPr lang="en-US" smtClean="0"/>
              <a:t>05-Nov-20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B3CA563-47EA-44BC-AFB0-8606368C43F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D63C2BE-33B8-4747-ADBD-1792918216D0}" type="datetimeFigureOut">
              <a:rPr lang="en-US" smtClean="0"/>
              <a:t>05-Nov-20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B3CA563-47EA-44BC-AFB0-8606368C43F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D63C2BE-33B8-4747-ADBD-1792918216D0}" type="datetimeFigureOut">
              <a:rPr lang="en-US" smtClean="0"/>
              <a:t>05-Nov-20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B3CA563-47EA-44BC-AFB0-8606368C43F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D63C2BE-33B8-4747-ADBD-1792918216D0}" type="datetimeFigureOut">
              <a:rPr lang="en-US" smtClean="0"/>
              <a:t>05-Nov-20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B3CA563-47EA-44BC-AFB0-8606368C43F1}"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D63C2BE-33B8-4747-ADBD-1792918216D0}" type="datetimeFigureOut">
              <a:rPr lang="en-US" smtClean="0"/>
              <a:t>05-Nov-20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B3CA563-47EA-44BC-AFB0-8606368C43F1}"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D63C2BE-33B8-4747-ADBD-1792918216D0}" type="datetimeFigureOut">
              <a:rPr lang="en-US" smtClean="0"/>
              <a:t>05-Nov-20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B3CA563-47EA-44BC-AFB0-8606368C43F1}"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D63C2BE-33B8-4747-ADBD-1792918216D0}" type="datetimeFigureOut">
              <a:rPr lang="en-US" smtClean="0"/>
              <a:t>05-Nov-20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B3CA563-47EA-44BC-AFB0-8606368C43F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FD63C2BE-33B8-4747-ADBD-1792918216D0}" type="datetimeFigureOut">
              <a:rPr lang="en-US" smtClean="0"/>
              <a:t>05-Nov-20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B3CA563-47EA-44BC-AFB0-8606368C43F1}"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D63C2BE-33B8-4747-ADBD-1792918216D0}" type="datetimeFigureOut">
              <a:rPr lang="en-US" smtClean="0"/>
              <a:t>05-Nov-20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B3CA563-47EA-44BC-AFB0-8606368C43F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FD63C2BE-33B8-4747-ADBD-1792918216D0}" type="datetimeFigureOut">
              <a:rPr lang="en-US" smtClean="0"/>
              <a:t>05-Nov-20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B3CA563-47EA-44BC-AFB0-8606368C43F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D63C2BE-33B8-4747-ADBD-1792918216D0}" type="datetimeFigureOut">
              <a:rPr lang="en-US" smtClean="0"/>
              <a:t>05-Nov-20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B3CA563-47EA-44BC-AFB0-8606368C43F1}"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D63C2BE-33B8-4747-ADBD-1792918216D0}" type="datetimeFigureOut">
              <a:rPr lang="en-US" smtClean="0"/>
              <a:t>05-Nov-20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B3CA563-47EA-44BC-AFB0-8606368C43F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426).png"/>
          <p:cNvPicPr>
            <a:picLocks noGrp="1" noChangeAspect="1"/>
          </p:cNvPicPr>
          <p:nvPr>
            <p:ph idx="1"/>
          </p:nvPr>
        </p:nvPicPr>
        <p:blipFill>
          <a:blip r:embed="rId2" cstate="print"/>
          <a:stretch>
            <a:fillRect/>
          </a:stretch>
        </p:blipFill>
        <p:spPr>
          <a:xfrm>
            <a:off x="1143000" y="1481138"/>
            <a:ext cx="6629400" cy="4525962"/>
          </a:xfrm>
        </p:spPr>
      </p:pic>
      <p:sp>
        <p:nvSpPr>
          <p:cNvPr id="3" name="Title 2"/>
          <p:cNvSpPr>
            <a:spLocks noGrp="1"/>
          </p:cNvSpPr>
          <p:nvPr>
            <p:ph type="title"/>
          </p:nvPr>
        </p:nvSpPr>
        <p:spPr/>
        <p:txBody>
          <a:bodyPr>
            <a:normAutofit/>
          </a:bodyPr>
          <a:lstStyle/>
          <a:p>
            <a:pPr algn="ctr"/>
            <a:r>
              <a:rPr lang="en-US" dirty="0" smtClean="0"/>
              <a:t>Battle Of </a:t>
            </a:r>
            <a:r>
              <a:rPr lang="en-US" dirty="0" err="1" smtClean="0"/>
              <a:t>Neighbourhoods</a:t>
            </a:r>
            <a:r>
              <a:rPr lang="en-US" dirty="0" smtClean="0"/>
              <a:t/>
            </a:r>
            <a:br>
              <a:rPr lang="en-US" dirty="0" smtClean="0"/>
            </a:br>
            <a:r>
              <a:rPr lang="en-US" sz="2700" dirty="0" smtClean="0"/>
              <a:t>(Delhi Metro Rail Corporation)</a:t>
            </a:r>
            <a:endParaRPr lang="en-US" sz="27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429).png"/>
          <p:cNvPicPr>
            <a:picLocks noGrp="1" noChangeAspect="1"/>
          </p:cNvPicPr>
          <p:nvPr>
            <p:ph idx="1"/>
          </p:nvPr>
        </p:nvPicPr>
        <p:blipFill>
          <a:blip r:embed="rId2" cstate="print"/>
          <a:stretch>
            <a:fillRect/>
          </a:stretch>
        </p:blipFill>
        <p:spPr>
          <a:xfrm>
            <a:off x="1140937" y="1481138"/>
            <a:ext cx="6862125" cy="4525962"/>
          </a:xfrm>
        </p:spPr>
      </p:pic>
      <p:sp>
        <p:nvSpPr>
          <p:cNvPr id="3" name="Title 2"/>
          <p:cNvSpPr>
            <a:spLocks noGrp="1"/>
          </p:cNvSpPr>
          <p:nvPr>
            <p:ph type="title"/>
          </p:nvPr>
        </p:nvSpPr>
        <p:spPr/>
        <p:txBody>
          <a:bodyPr>
            <a:normAutofit/>
          </a:bodyPr>
          <a:lstStyle/>
          <a:p>
            <a:r>
              <a:rPr lang="en-US" sz="2800" dirty="0" err="1" smtClean="0"/>
              <a:t>Neighbourhood’s</a:t>
            </a:r>
            <a:r>
              <a:rPr lang="en-US" sz="2800" dirty="0" smtClean="0"/>
              <a:t> Most Common Venues</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432).png"/>
          <p:cNvPicPr>
            <a:picLocks noGrp="1" noChangeAspect="1"/>
          </p:cNvPicPr>
          <p:nvPr>
            <p:ph idx="1"/>
          </p:nvPr>
        </p:nvPicPr>
        <p:blipFill>
          <a:blip r:embed="rId2" cstate="print"/>
          <a:stretch>
            <a:fillRect/>
          </a:stretch>
        </p:blipFill>
        <p:spPr>
          <a:xfrm>
            <a:off x="76200" y="1676399"/>
            <a:ext cx="4038600" cy="3608963"/>
          </a:xfrm>
        </p:spPr>
      </p:pic>
      <p:sp>
        <p:nvSpPr>
          <p:cNvPr id="3" name="Title 2"/>
          <p:cNvSpPr>
            <a:spLocks noGrp="1"/>
          </p:cNvSpPr>
          <p:nvPr>
            <p:ph type="title"/>
          </p:nvPr>
        </p:nvSpPr>
        <p:spPr/>
        <p:txBody>
          <a:bodyPr/>
          <a:lstStyle/>
          <a:p>
            <a:r>
              <a:rPr lang="en-US" dirty="0" smtClean="0"/>
              <a:t>Clustering using K-Means</a:t>
            </a:r>
            <a:endParaRPr lang="en-US" dirty="0"/>
          </a:p>
        </p:txBody>
      </p:sp>
      <p:pic>
        <p:nvPicPr>
          <p:cNvPr id="7" name="Picture 6" descr="Screenshot (433).png"/>
          <p:cNvPicPr>
            <a:picLocks noChangeAspect="1"/>
          </p:cNvPicPr>
          <p:nvPr/>
        </p:nvPicPr>
        <p:blipFill>
          <a:blip r:embed="rId3" cstate="print"/>
          <a:stretch>
            <a:fillRect/>
          </a:stretch>
        </p:blipFill>
        <p:spPr>
          <a:xfrm>
            <a:off x="4191000" y="1600200"/>
            <a:ext cx="4952998" cy="390070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434).png"/>
          <p:cNvPicPr>
            <a:picLocks noGrp="1" noChangeAspect="1"/>
          </p:cNvPicPr>
          <p:nvPr>
            <p:ph idx="1"/>
          </p:nvPr>
        </p:nvPicPr>
        <p:blipFill>
          <a:blip r:embed="rId2" cstate="print"/>
          <a:stretch>
            <a:fillRect/>
          </a:stretch>
        </p:blipFill>
        <p:spPr>
          <a:xfrm>
            <a:off x="457200" y="1447800"/>
            <a:ext cx="8229600" cy="4038600"/>
          </a:xfrm>
        </p:spPr>
      </p:pic>
      <p:sp>
        <p:nvSpPr>
          <p:cNvPr id="3" name="Title 2"/>
          <p:cNvSpPr>
            <a:spLocks noGrp="1"/>
          </p:cNvSpPr>
          <p:nvPr>
            <p:ph type="title"/>
          </p:nvPr>
        </p:nvSpPr>
        <p:spPr/>
        <p:txBody>
          <a:bodyPr/>
          <a:lstStyle/>
          <a:p>
            <a:r>
              <a:rPr lang="en-US" dirty="0" smtClean="0"/>
              <a:t>Cluster Visualization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437).png"/>
          <p:cNvPicPr>
            <a:picLocks noGrp="1" noChangeAspect="1"/>
          </p:cNvPicPr>
          <p:nvPr>
            <p:ph idx="1"/>
          </p:nvPr>
        </p:nvPicPr>
        <p:blipFill>
          <a:blip r:embed="rId2" cstate="print"/>
          <a:stretch>
            <a:fillRect/>
          </a:stretch>
        </p:blipFill>
        <p:spPr>
          <a:xfrm>
            <a:off x="2971800" y="4038600"/>
            <a:ext cx="6172200" cy="2819400"/>
          </a:xfrm>
        </p:spPr>
      </p:pic>
      <p:sp>
        <p:nvSpPr>
          <p:cNvPr id="3" name="Title 2"/>
          <p:cNvSpPr>
            <a:spLocks noGrp="1"/>
          </p:cNvSpPr>
          <p:nvPr>
            <p:ph type="title"/>
          </p:nvPr>
        </p:nvSpPr>
        <p:spPr/>
        <p:txBody>
          <a:bodyPr/>
          <a:lstStyle/>
          <a:p>
            <a:r>
              <a:rPr lang="en-US" dirty="0" smtClean="0"/>
              <a:t>Cluster Interpretation</a:t>
            </a:r>
            <a:endParaRPr lang="en-US" dirty="0"/>
          </a:p>
        </p:txBody>
      </p:sp>
      <p:pic>
        <p:nvPicPr>
          <p:cNvPr id="6" name="Picture 5" descr="Screenshot (436).png"/>
          <p:cNvPicPr>
            <a:picLocks noChangeAspect="1"/>
          </p:cNvPicPr>
          <p:nvPr/>
        </p:nvPicPr>
        <p:blipFill>
          <a:blip r:embed="rId3" cstate="print"/>
          <a:stretch>
            <a:fillRect/>
          </a:stretch>
        </p:blipFill>
        <p:spPr>
          <a:xfrm>
            <a:off x="4403042" y="990600"/>
            <a:ext cx="4664758" cy="2967356"/>
          </a:xfrm>
          <a:prstGeom prst="rect">
            <a:avLst/>
          </a:prstGeom>
        </p:spPr>
      </p:pic>
      <p:pic>
        <p:nvPicPr>
          <p:cNvPr id="9" name="Picture 8" descr="Screenshot (435).png"/>
          <p:cNvPicPr>
            <a:picLocks noChangeAspect="1"/>
          </p:cNvPicPr>
          <p:nvPr/>
        </p:nvPicPr>
        <p:blipFill>
          <a:blip r:embed="rId4" cstate="print"/>
          <a:stretch>
            <a:fillRect/>
          </a:stretch>
        </p:blipFill>
        <p:spPr>
          <a:xfrm>
            <a:off x="152400" y="1066800"/>
            <a:ext cx="4367204" cy="2971800"/>
          </a:xfrm>
          <a:prstGeom prst="rect">
            <a:avLst/>
          </a:prstGeom>
        </p:spPr>
      </p:pic>
      <p:sp>
        <p:nvSpPr>
          <p:cNvPr id="10" name="TextBox 9"/>
          <p:cNvSpPr txBox="1"/>
          <p:nvPr/>
        </p:nvSpPr>
        <p:spPr>
          <a:xfrm>
            <a:off x="0" y="4495800"/>
            <a:ext cx="2971800" cy="830997"/>
          </a:xfrm>
          <a:prstGeom prst="rect">
            <a:avLst/>
          </a:prstGeom>
          <a:noFill/>
        </p:spPr>
        <p:txBody>
          <a:bodyPr wrap="square" rtlCol="0">
            <a:spAutoFit/>
          </a:bodyPr>
          <a:lstStyle/>
          <a:p>
            <a:r>
              <a:rPr lang="en-US" dirty="0" smtClean="0"/>
              <a:t>Locations Suggested from Cluster 1</a:t>
            </a:r>
          </a:p>
          <a:p>
            <a:r>
              <a:rPr lang="en-US" sz="1200" dirty="0" smtClean="0"/>
              <a:t>(similar Analysis for each Cluster)</a:t>
            </a:r>
            <a:endParaRPr lang="en-US"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7500" lnSpcReduction="20000"/>
          </a:bodyPr>
          <a:lstStyle/>
          <a:p>
            <a:endParaRPr lang="en-US" dirty="0" smtClean="0"/>
          </a:p>
          <a:p>
            <a:r>
              <a:rPr lang="en-US" dirty="0" smtClean="0"/>
              <a:t>Our analysis shows that although there is a great number of restaurants/Cafe's in Delhi (~1800 in our initial area of interest which was whole DMRC network), there are pockets of low restaurant density fairly close to some Metro Stations. Highest concentration of Cafeteria's was detected in Cluster 0 and 2 along Blue , Yellow ,Violet and Magenta Line of DMRC, so we focused our attention to areas where Cafe intensity is comparatively low. Another Metro Line was identified as potentially interesting (</a:t>
            </a:r>
            <a:r>
              <a:rPr lang="en-US" dirty="0" err="1" smtClean="0"/>
              <a:t>Magenta_Line</a:t>
            </a:r>
            <a:r>
              <a:rPr lang="en-US" dirty="0" smtClean="0"/>
              <a:t> and Green Line), but our attention was focused on Cluster 1 which offer a combination of popularity among </a:t>
            </a:r>
            <a:r>
              <a:rPr lang="en-US" dirty="0" err="1" smtClean="0"/>
              <a:t>travellers</a:t>
            </a:r>
            <a:r>
              <a:rPr lang="en-US" dirty="0" smtClean="0"/>
              <a:t>, closeness to city center, strong socio-economic dynamics </a:t>
            </a:r>
            <a:r>
              <a:rPr lang="en-US" i="1" dirty="0" smtClean="0"/>
              <a:t>and</a:t>
            </a:r>
            <a:r>
              <a:rPr lang="en-US" dirty="0" smtClean="0"/>
              <a:t> a number of pockets of low Cafe density.</a:t>
            </a:r>
          </a:p>
          <a:p>
            <a:r>
              <a:rPr lang="en-US" dirty="0" smtClean="0"/>
              <a:t>After directing our attention to this more narrow area of interest (covering cluster 1) we first created a dense grid of location candidates ; those locations are identified as Tagore </a:t>
            </a:r>
            <a:r>
              <a:rPr lang="en-US" dirty="0" err="1" smtClean="0"/>
              <a:t>Garden,India</a:t>
            </a:r>
            <a:r>
              <a:rPr lang="en-US" dirty="0" smtClean="0"/>
              <a:t> </a:t>
            </a:r>
            <a:r>
              <a:rPr lang="en-US" dirty="0" err="1" smtClean="0"/>
              <a:t>Gate,Kalkaji</a:t>
            </a:r>
            <a:r>
              <a:rPr lang="en-US" dirty="0" smtClean="0"/>
              <a:t> </a:t>
            </a:r>
            <a:r>
              <a:rPr lang="en-US" dirty="0" err="1" smtClean="0"/>
              <a:t>Mandir,AIIMS</a:t>
            </a:r>
            <a:r>
              <a:rPr lang="en-US" dirty="0" smtClean="0"/>
              <a:t> and </a:t>
            </a:r>
            <a:r>
              <a:rPr lang="en-US" dirty="0" err="1" smtClean="0"/>
              <a:t>Laxmi</a:t>
            </a:r>
            <a:r>
              <a:rPr lang="en-US" dirty="0" smtClean="0"/>
              <a:t> Nagar. These location candidates are our zones of interest which contain lowest number of existing Cafe's. Addresses of centers of those zones were also generated using reverse </a:t>
            </a:r>
            <a:r>
              <a:rPr lang="en-US" dirty="0" err="1" smtClean="0"/>
              <a:t>geocoding</a:t>
            </a:r>
            <a:r>
              <a:rPr lang="en-US" dirty="0" smtClean="0"/>
              <a:t> to be used as markers/starting points for more detailed local analysis based on other factors.</a:t>
            </a:r>
          </a:p>
          <a:p>
            <a:r>
              <a:rPr lang="en-US" dirty="0" smtClean="0"/>
              <a:t>Result of all this is 6 zones containing largest number of potential new Cafe locations based on number of and distance to existing venues - both Self Serving Restaurants in general and Cafeteria particularly. This, of course, does not imply that those zones are actually optimal locations for a new Cafeteria! Purpose of this analysis was to only provide info on areas close to Metro Stations but not crowded with existing Self Serving Restaurants (particularly Cafe) - it is entirely possible that there is a very good reason for small number of restaurants in any of those areas, reasons which would make them unsuitable for a new restaurant regardless of lack of competition in the area. Recommended zones should therefore be considered only as a starting point for more detailed analysis which could eventually result in location which has not only no nearby competition but also other factors taken into account and all other relevant conditions met</a:t>
            </a:r>
            <a:r>
              <a:rPr lang="en-US" dirty="0" smtClean="0"/>
              <a:t>.</a:t>
            </a:r>
            <a:endParaRPr lang="en-US" dirty="0" smtClean="0"/>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Results and Discussion </a:t>
            </a:r>
            <a:br>
              <a:rPr lang="en-US" dirty="0" smtClean="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8229600" cy="4559491"/>
          </a:xfrm>
        </p:spPr>
        <p:txBody>
          <a:bodyPr>
            <a:normAutofit fontScale="62500" lnSpcReduction="20000"/>
          </a:bodyPr>
          <a:lstStyle/>
          <a:p>
            <a:r>
              <a:rPr lang="en-US" dirty="0" smtClean="0"/>
              <a:t>Purpose of this project was to identify Delhi areas close to DMRC Metro Stations with low number of Self Serving - Restaurants (particularly Cafeteria) in order to aid stakeholders in narrowing down the search for optimal location for a new Cafeteria. By calculating restaurant density distribution from Foursquare data we have first identified general boroughs that justify further analysis (Cluster 1 and 2), and then generated extensive collection of locations which satisfy some basic requirements regarding existing nearby restaurants. Clustering of those locations was then performed in order to create major zones of interest (containing greatest number of potential locations) and addresses of those zone centers were created to be used as starting points for final exploration by stakeholders.</a:t>
            </a:r>
          </a:p>
          <a:p>
            <a:r>
              <a:rPr lang="en-US" dirty="0" smtClean="0"/>
              <a:t>Final </a:t>
            </a:r>
            <a:r>
              <a:rPr lang="en-US" dirty="0" err="1" smtClean="0"/>
              <a:t>decission</a:t>
            </a:r>
            <a:r>
              <a:rPr lang="en-US" dirty="0" smtClean="0"/>
              <a:t> on optimal Cafe location will be made by stakeholders based on specific characteristics of neighborhoods and locations in every recommended zone, taking into consideration additional factors like attractiveness of each location (proximity to park or water), levels of noise / proximity to major roads, real estate availability, prices, social and economic dynamics of every neighborhood etc</a:t>
            </a:r>
            <a:r>
              <a:rPr lang="en-US" dirty="0" smtClean="0"/>
              <a:t>.</a:t>
            </a:r>
            <a:endParaRPr lang="en-US" dirty="0" smtClean="0"/>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Conclusion </a:t>
            </a:r>
            <a:br>
              <a:rPr lang="en-US" dirty="0"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In this project we will try to find an optimal location for a Cafeteria. Specifically, this report will be targeted to stakeholders interested in opening an </a:t>
            </a:r>
            <a:r>
              <a:rPr lang="en-US" b="1" dirty="0" smtClean="0"/>
              <a:t>Cafeteria</a:t>
            </a:r>
            <a:r>
              <a:rPr lang="en-US" dirty="0" smtClean="0"/>
              <a:t> in </a:t>
            </a:r>
            <a:r>
              <a:rPr lang="en-US" b="1" dirty="0" smtClean="0"/>
              <a:t>Delhi</a:t>
            </a:r>
            <a:r>
              <a:rPr lang="en-US" dirty="0" smtClean="0"/>
              <a:t>, India.</a:t>
            </a:r>
          </a:p>
          <a:p>
            <a:r>
              <a:rPr lang="en-US" dirty="0" smtClean="0"/>
              <a:t>Since there are lots of Cafe's in Delhi we will try to detect </a:t>
            </a:r>
            <a:r>
              <a:rPr lang="en-US" b="1" dirty="0" smtClean="0"/>
              <a:t>locations that are not already crowded with self serving Cafeteria's</a:t>
            </a:r>
            <a:r>
              <a:rPr lang="en-US" dirty="0" smtClean="0"/>
              <a:t>. We are also particularly interested in </a:t>
            </a:r>
            <a:r>
              <a:rPr lang="en-US" b="1" dirty="0" smtClean="0"/>
              <a:t>all the areas within 500m radius of Metro Stations along Delhi </a:t>
            </a:r>
            <a:r>
              <a:rPr lang="en-US" b="1" dirty="0" err="1" smtClean="0"/>
              <a:t>Mtero</a:t>
            </a:r>
            <a:r>
              <a:rPr lang="en-US" b="1" dirty="0" smtClean="0"/>
              <a:t> Rail Corp. network</a:t>
            </a:r>
            <a:r>
              <a:rPr lang="en-US" dirty="0" smtClean="0"/>
              <a:t>. We would also prefer locations </a:t>
            </a:r>
            <a:r>
              <a:rPr lang="en-US" b="1" dirty="0" smtClean="0"/>
              <a:t>as close to Metro Station as possible</a:t>
            </a:r>
            <a:r>
              <a:rPr lang="en-US" dirty="0" smtClean="0"/>
              <a:t>, assuming that first two conditions are met.</a:t>
            </a:r>
          </a:p>
          <a:p>
            <a:r>
              <a:rPr lang="en-US" dirty="0" smtClean="0"/>
              <a:t>We will use our data science powers to generate a few most </a:t>
            </a:r>
            <a:r>
              <a:rPr lang="en-US" dirty="0" err="1" smtClean="0"/>
              <a:t>promissing</a:t>
            </a:r>
            <a:r>
              <a:rPr lang="en-US" dirty="0" smtClean="0"/>
              <a:t> neighborhoods based on this criteria. Advantages of each area will then be clearly expressed so that best possible final location can be chosen by stakeholders.</a:t>
            </a:r>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Introduction: Business Problem </a:t>
            </a:r>
            <a:br>
              <a:rPr lang="en-US" b="1"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endParaRPr lang="en-US" dirty="0" smtClean="0"/>
          </a:p>
          <a:p>
            <a:r>
              <a:rPr lang="en-US" dirty="0" smtClean="0"/>
              <a:t>Based on definition of our problem, factors that will influence our decision are:</a:t>
            </a:r>
          </a:p>
          <a:p>
            <a:r>
              <a:rPr lang="en-US" dirty="0" smtClean="0"/>
              <a:t>number of metro stations in DMRC network ( included Rapid Metro Stations)</a:t>
            </a:r>
          </a:p>
          <a:p>
            <a:r>
              <a:rPr lang="en-US" dirty="0" smtClean="0"/>
              <a:t>number of existing Cafe/restaurants in the 500m radius of Metro Station (any type of Self Serving Restaurant/Cafe)</a:t>
            </a:r>
          </a:p>
          <a:p>
            <a:r>
              <a:rPr lang="en-US" dirty="0" smtClean="0"/>
              <a:t>number of and distance to nearby Cafeteria in the neighborhood, if any</a:t>
            </a:r>
          </a:p>
          <a:p>
            <a:r>
              <a:rPr lang="en-US" dirty="0" smtClean="0"/>
              <a:t>distance of neighborhood from Metro Stations</a:t>
            </a:r>
          </a:p>
          <a:p>
            <a:r>
              <a:rPr lang="en-US" dirty="0" smtClean="0"/>
              <a:t>We decided to use regularly spaced grid of locations, centered around each Metro Station, to define our neighborhoods.</a:t>
            </a:r>
          </a:p>
          <a:p>
            <a:endParaRPr lang="en-US" dirty="0" smtClean="0"/>
          </a:p>
          <a:p>
            <a:r>
              <a:rPr lang="en-US" dirty="0" smtClean="0"/>
              <a:t>Following </a:t>
            </a:r>
            <a:r>
              <a:rPr lang="en-US" dirty="0" smtClean="0"/>
              <a:t>data sources will be needed to extract/generate the required information:</a:t>
            </a:r>
          </a:p>
          <a:p>
            <a:r>
              <a:rPr lang="en-US" dirty="0" smtClean="0"/>
              <a:t>centers of candidate areas will be generated algorithmically and approximate addresses of centers of those areas will be obtained using </a:t>
            </a:r>
            <a:r>
              <a:rPr lang="en-US" b="1" dirty="0" smtClean="0"/>
              <a:t>Google Maps API reverse </a:t>
            </a:r>
            <a:r>
              <a:rPr lang="en-US" b="1" dirty="0" err="1" smtClean="0"/>
              <a:t>geocoding</a:t>
            </a:r>
            <a:r>
              <a:rPr lang="en-US" dirty="0" smtClean="0"/>
              <a:t> </a:t>
            </a:r>
          </a:p>
          <a:p>
            <a:r>
              <a:rPr lang="en-US" dirty="0" smtClean="0"/>
              <a:t>number of restaurants and their type and location in every neighborhood will be obtained using </a:t>
            </a:r>
            <a:r>
              <a:rPr lang="en-US" b="1" dirty="0" smtClean="0"/>
              <a:t>Foursquare API</a:t>
            </a:r>
            <a:r>
              <a:rPr lang="en-US" dirty="0" smtClean="0"/>
              <a:t> </a:t>
            </a:r>
          </a:p>
          <a:p>
            <a:r>
              <a:rPr lang="en-US" dirty="0" smtClean="0"/>
              <a:t>coordinate of Berlin center will be obtained using </a:t>
            </a:r>
            <a:r>
              <a:rPr lang="en-US" b="1" dirty="0" smtClean="0"/>
              <a:t>Google Maps API </a:t>
            </a:r>
            <a:r>
              <a:rPr lang="en-US" b="1" dirty="0" err="1" smtClean="0"/>
              <a:t>geocoding</a:t>
            </a:r>
            <a:r>
              <a:rPr lang="en-US" dirty="0" smtClean="0"/>
              <a:t> of well known Berlin location (</a:t>
            </a:r>
            <a:r>
              <a:rPr lang="en-US" dirty="0" err="1" smtClean="0"/>
              <a:t>Alexanderplatz</a:t>
            </a:r>
            <a:r>
              <a:rPr lang="en-US" dirty="0" smtClean="0"/>
              <a:t>)</a:t>
            </a:r>
          </a:p>
          <a:p>
            <a:endParaRPr lang="en-US" dirty="0"/>
          </a:p>
        </p:txBody>
      </p:sp>
      <p:sp>
        <p:nvSpPr>
          <p:cNvPr id="3" name="Title 2"/>
          <p:cNvSpPr>
            <a:spLocks noGrp="1"/>
          </p:cNvSpPr>
          <p:nvPr>
            <p:ph type="title"/>
          </p:nvPr>
        </p:nvSpPr>
        <p:spPr/>
        <p:txBody>
          <a:bodyPr>
            <a:normAutofit/>
          </a:bodyPr>
          <a:lstStyle/>
          <a:p>
            <a:r>
              <a:rPr lang="en-US" dirty="0" smtClean="0"/>
              <a:t>Data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Let's create latitude &amp; longitude coordinates for </a:t>
            </a:r>
            <a:r>
              <a:rPr lang="en-US" dirty="0" err="1" smtClean="0"/>
              <a:t>centroids</a:t>
            </a:r>
            <a:r>
              <a:rPr lang="en-US" dirty="0" smtClean="0"/>
              <a:t> of our candidate neighborhoods. We will create a grid of cells covering our area of interest which is </a:t>
            </a:r>
            <a:r>
              <a:rPr lang="en-US" dirty="0" err="1" smtClean="0"/>
              <a:t>aprox</a:t>
            </a:r>
            <a:r>
              <a:rPr lang="en-US" dirty="0" smtClean="0"/>
              <a:t>. 500 meters centered around each Metro Station of Delhi Metro.</a:t>
            </a:r>
          </a:p>
          <a:p>
            <a:r>
              <a:rPr lang="en-US" dirty="0" smtClean="0"/>
              <a:t>Let's first find the Unique name of each Metro Station by Web Scraping the Metro Network Data from DMRC website using </a:t>
            </a:r>
            <a:r>
              <a:rPr lang="en-US" dirty="0" err="1" smtClean="0"/>
              <a:t>BeautifulSoup</a:t>
            </a:r>
            <a:r>
              <a:rPr lang="en-US" dirty="0" smtClean="0"/>
              <a:t> package and further Geo-Coding each using well known address and Google Maps </a:t>
            </a:r>
            <a:r>
              <a:rPr lang="en-US" dirty="0" err="1" smtClean="0"/>
              <a:t>geocoding</a:t>
            </a:r>
            <a:r>
              <a:rPr lang="en-US" dirty="0" smtClean="0"/>
              <a:t> API</a:t>
            </a:r>
            <a:r>
              <a:rPr lang="en-US" dirty="0" smtClean="0"/>
              <a:t>.</a:t>
            </a:r>
            <a:endParaRPr lang="en-US" dirty="0" smtClean="0"/>
          </a:p>
        </p:txBody>
      </p:sp>
      <p:sp>
        <p:nvSpPr>
          <p:cNvPr id="3" name="Title 2"/>
          <p:cNvSpPr>
            <a:spLocks noGrp="1"/>
          </p:cNvSpPr>
          <p:nvPr>
            <p:ph type="title"/>
          </p:nvPr>
        </p:nvSpPr>
        <p:spPr/>
        <p:txBody>
          <a:bodyPr>
            <a:normAutofit/>
          </a:bodyPr>
          <a:lstStyle/>
          <a:p>
            <a:r>
              <a:rPr lang="en-US" dirty="0" smtClean="0"/>
              <a:t>Neighborhood </a:t>
            </a:r>
            <a:r>
              <a:rPr lang="en-US" dirty="0" smtClean="0"/>
              <a:t>Candidates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eoCoding.png"/>
          <p:cNvPicPr>
            <a:picLocks noGrp="1" noChangeAspect="1"/>
          </p:cNvPicPr>
          <p:nvPr>
            <p:ph idx="1"/>
          </p:nvPr>
        </p:nvPicPr>
        <p:blipFill>
          <a:blip r:embed="rId2" cstate="print"/>
          <a:stretch>
            <a:fillRect/>
          </a:stretch>
        </p:blipFill>
        <p:spPr>
          <a:xfrm>
            <a:off x="1176297" y="1481138"/>
            <a:ext cx="6791406" cy="4525962"/>
          </a:xfrm>
        </p:spPr>
      </p:pic>
      <p:sp>
        <p:nvSpPr>
          <p:cNvPr id="3" name="Title 2"/>
          <p:cNvSpPr>
            <a:spLocks noGrp="1"/>
          </p:cNvSpPr>
          <p:nvPr>
            <p:ph type="title"/>
          </p:nvPr>
        </p:nvSpPr>
        <p:spPr/>
        <p:txBody>
          <a:bodyPr>
            <a:normAutofit fontScale="90000"/>
          </a:bodyPr>
          <a:lstStyle/>
          <a:p>
            <a:r>
              <a:rPr lang="en-US" dirty="0" smtClean="0"/>
              <a:t>Geo-Coding using Foursquare API</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endParaRPr lang="en-US" dirty="0" smtClean="0"/>
          </a:p>
          <a:p>
            <a:r>
              <a:rPr lang="en-US" dirty="0" smtClean="0"/>
              <a:t>In this project we will direct our efforts on detecting areas along Delhi Metro Network that have low restaurant density, particularly those with low number of self serving Cafeteria's. We will limit our analysis to area ~500m around each Metro Station in DMRC network.</a:t>
            </a:r>
          </a:p>
          <a:p>
            <a:r>
              <a:rPr lang="en-US" dirty="0" smtClean="0"/>
              <a:t>In first step we have collected the required </a:t>
            </a:r>
            <a:r>
              <a:rPr lang="en-US" b="1" dirty="0" smtClean="0"/>
              <a:t>data: location and type (category) of every venue within 500m from each Metro Station center</a:t>
            </a:r>
            <a:r>
              <a:rPr lang="en-US" dirty="0" smtClean="0"/>
              <a:t> . We have also </a:t>
            </a:r>
            <a:r>
              <a:rPr lang="en-US" b="1" dirty="0" smtClean="0"/>
              <a:t>identified all the existing Cafeteria's</a:t>
            </a:r>
            <a:r>
              <a:rPr lang="en-US" dirty="0" smtClean="0"/>
              <a:t> (according to Foursquare categorization).</a:t>
            </a:r>
          </a:p>
          <a:p>
            <a:r>
              <a:rPr lang="en-US" dirty="0" smtClean="0"/>
              <a:t>Second step in our analysis will be calculation and exploration of '</a:t>
            </a:r>
            <a:r>
              <a:rPr lang="en-US" b="1" dirty="0" smtClean="0"/>
              <a:t>Cafeteria density</a:t>
            </a:r>
            <a:r>
              <a:rPr lang="en-US" dirty="0" smtClean="0"/>
              <a:t>' across different Metro Stations of DMRC network - we will use </a:t>
            </a:r>
            <a:r>
              <a:rPr lang="en-US" b="1" dirty="0" smtClean="0"/>
              <a:t>folium map visualizations</a:t>
            </a:r>
            <a:r>
              <a:rPr lang="en-US" dirty="0" smtClean="0"/>
              <a:t> to identify a few promising areas close to Metro Stations with low number of Cafeteria's in general (</a:t>
            </a:r>
            <a:r>
              <a:rPr lang="en-US" i="1" dirty="0" smtClean="0"/>
              <a:t>and</a:t>
            </a:r>
            <a:r>
              <a:rPr lang="en-US" dirty="0" smtClean="0"/>
              <a:t> no Self Serving Cafeteria in vicinity) and focus our attention on those areas.</a:t>
            </a:r>
          </a:p>
          <a:p>
            <a:r>
              <a:rPr lang="en-US" dirty="0" smtClean="0"/>
              <a:t>In third and final step we will focus on most promising areas and within those create </a:t>
            </a:r>
            <a:r>
              <a:rPr lang="en-US" b="1" dirty="0" smtClean="0"/>
              <a:t>clusters of locations that meet some basic requirements</a:t>
            </a:r>
            <a:r>
              <a:rPr lang="en-US" dirty="0" smtClean="0"/>
              <a:t> established in discussion with stakeholders: we will take into consideration locations with </a:t>
            </a:r>
            <a:r>
              <a:rPr lang="en-US" b="1" dirty="0" smtClean="0"/>
              <a:t>all the Venues/Restaurants in radius of 500 meters</a:t>
            </a:r>
            <a:r>
              <a:rPr lang="en-US" dirty="0" smtClean="0"/>
              <a:t>, and we want locations </a:t>
            </a:r>
            <a:r>
              <a:rPr lang="en-US" b="1" dirty="0" smtClean="0"/>
              <a:t>without much Cafe's in radius of 500 meters</a:t>
            </a:r>
            <a:r>
              <a:rPr lang="en-US" dirty="0" smtClean="0"/>
              <a:t>. We will present map of all such locations but also create clusters (using </a:t>
            </a:r>
            <a:r>
              <a:rPr lang="en-US" b="1" dirty="0" smtClean="0"/>
              <a:t>k-means clustering</a:t>
            </a:r>
            <a:r>
              <a:rPr lang="en-US" dirty="0" smtClean="0"/>
              <a:t>) of those locations to identify general zones / neighborhoods / addresses which should be a starting point for final 'street level' exploration and search for optimal venue location by stakeholders.</a:t>
            </a:r>
          </a:p>
          <a:p>
            <a:endParaRPr lang="en-US" dirty="0"/>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Methodology </a:t>
            </a:r>
            <a:br>
              <a:rPr lang="en-US" dirty="0" smtClean="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430).png"/>
          <p:cNvPicPr>
            <a:picLocks noGrp="1" noChangeAspect="1"/>
          </p:cNvPicPr>
          <p:nvPr>
            <p:ph idx="1"/>
          </p:nvPr>
        </p:nvPicPr>
        <p:blipFill>
          <a:blip r:embed="rId2" cstate="print"/>
          <a:stretch>
            <a:fillRect/>
          </a:stretch>
        </p:blipFill>
        <p:spPr>
          <a:xfrm>
            <a:off x="801392" y="1481138"/>
            <a:ext cx="7541215" cy="4525962"/>
          </a:xfrm>
        </p:spPr>
      </p:pic>
      <p:sp>
        <p:nvSpPr>
          <p:cNvPr id="3" name="Title 2"/>
          <p:cNvSpPr>
            <a:spLocks noGrp="1"/>
          </p:cNvSpPr>
          <p:nvPr>
            <p:ph type="title"/>
          </p:nvPr>
        </p:nvSpPr>
        <p:spPr/>
        <p:txBody>
          <a:bodyPr>
            <a:normAutofit/>
          </a:bodyPr>
          <a:lstStyle/>
          <a:p>
            <a:r>
              <a:rPr lang="en-US" dirty="0" smtClean="0"/>
              <a:t>Map Visualization using Folium</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428).png"/>
          <p:cNvPicPr>
            <a:picLocks noGrp="1" noChangeAspect="1"/>
          </p:cNvPicPr>
          <p:nvPr>
            <p:ph idx="1"/>
          </p:nvPr>
        </p:nvPicPr>
        <p:blipFill>
          <a:blip r:embed="rId2" cstate="print"/>
          <a:stretch>
            <a:fillRect/>
          </a:stretch>
        </p:blipFill>
        <p:spPr>
          <a:xfrm>
            <a:off x="1059664" y="1481138"/>
            <a:ext cx="7024671" cy="4525962"/>
          </a:xfrm>
        </p:spPr>
      </p:pic>
      <p:sp>
        <p:nvSpPr>
          <p:cNvPr id="3" name="Title 2"/>
          <p:cNvSpPr>
            <a:spLocks noGrp="1"/>
          </p:cNvSpPr>
          <p:nvPr>
            <p:ph type="title"/>
          </p:nvPr>
        </p:nvSpPr>
        <p:spPr/>
        <p:txBody>
          <a:bodyPr/>
          <a:lstStyle/>
          <a:p>
            <a:r>
              <a:rPr lang="en-US" dirty="0" smtClean="0"/>
              <a:t>Foursquare Venues Collection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431).png"/>
          <p:cNvPicPr>
            <a:picLocks noGrp="1" noChangeAspect="1"/>
          </p:cNvPicPr>
          <p:nvPr>
            <p:ph idx="1"/>
          </p:nvPr>
        </p:nvPicPr>
        <p:blipFill>
          <a:blip r:embed="rId2" cstate="print"/>
          <a:stretch>
            <a:fillRect/>
          </a:stretch>
        </p:blipFill>
        <p:spPr>
          <a:xfrm>
            <a:off x="457200" y="2025487"/>
            <a:ext cx="8229600" cy="3437263"/>
          </a:xfrm>
        </p:spPr>
      </p:pic>
      <p:sp>
        <p:nvSpPr>
          <p:cNvPr id="3" name="Title 2"/>
          <p:cNvSpPr>
            <a:spLocks noGrp="1"/>
          </p:cNvSpPr>
          <p:nvPr>
            <p:ph type="title"/>
          </p:nvPr>
        </p:nvSpPr>
        <p:spPr/>
        <p:txBody>
          <a:bodyPr>
            <a:normAutofit/>
          </a:bodyPr>
          <a:lstStyle/>
          <a:p>
            <a:r>
              <a:rPr lang="en-US" sz="2800" dirty="0" err="1" smtClean="0"/>
              <a:t>Neighbourhood</a:t>
            </a:r>
            <a:r>
              <a:rPr lang="en-US" sz="2800" dirty="0" smtClean="0"/>
              <a:t> Venues Data Collection</a:t>
            </a:r>
            <a:endParaRPr lang="en-US" sz="2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60</TotalTime>
  <Words>1253</Words>
  <Application>Microsoft Office PowerPoint</Application>
  <PresentationFormat>On-screen Show (4:3)</PresentationFormat>
  <Paragraphs>45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Concourse</vt:lpstr>
      <vt:lpstr>Battle Of Neighbourhoods (Delhi Metro Rail Corporation)</vt:lpstr>
      <vt:lpstr> Introduction: Business Problem  </vt:lpstr>
      <vt:lpstr>Data </vt:lpstr>
      <vt:lpstr>Neighborhood Candidates</vt:lpstr>
      <vt:lpstr>Geo-Coding using Foursquare API</vt:lpstr>
      <vt:lpstr> Methodology  </vt:lpstr>
      <vt:lpstr>Map Visualization using Folium</vt:lpstr>
      <vt:lpstr>Foursquare Venues Collection</vt:lpstr>
      <vt:lpstr>Neighbourhood Venues Data Collection</vt:lpstr>
      <vt:lpstr>Neighbourhood’s Most Common Venues</vt:lpstr>
      <vt:lpstr>Clustering using K-Means</vt:lpstr>
      <vt:lpstr>Cluster Visualization</vt:lpstr>
      <vt:lpstr>Cluster Interpretation</vt:lpstr>
      <vt:lpstr> Results and Discussion  </vt:lpstr>
      <vt:lpstr> 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Business Problem</dc:title>
  <dc:creator>YOunG SOORMA</dc:creator>
  <cp:lastModifiedBy>YOunG SOORMA</cp:lastModifiedBy>
  <cp:revision>7</cp:revision>
  <dcterms:created xsi:type="dcterms:W3CDTF">2020-11-05T10:18:25Z</dcterms:created>
  <dcterms:modified xsi:type="dcterms:W3CDTF">2020-11-05T11:19:10Z</dcterms:modified>
</cp:coreProperties>
</file>