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7" r:id="rId4"/>
    <p:sldId id="258" r:id="rId5"/>
    <p:sldId id="259" r:id="rId6"/>
    <p:sldId id="269" r:id="rId7"/>
    <p:sldId id="260" r:id="rId8"/>
    <p:sldId id="279" r:id="rId9"/>
    <p:sldId id="268" r:id="rId10"/>
    <p:sldId id="263" r:id="rId11"/>
    <p:sldId id="264" r:id="rId12"/>
    <p:sldId id="271" r:id="rId13"/>
    <p:sldId id="261" r:id="rId14"/>
    <p:sldId id="262" r:id="rId15"/>
    <p:sldId id="266" r:id="rId16"/>
    <p:sldId id="265" r:id="rId17"/>
    <p:sldId id="276" r:id="rId18"/>
    <p:sldId id="277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38CB-3015-454C-80DF-E1EBA753C69A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E2FB-7DD5-4F90-8A57-DF75805B9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1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53659E-AF80-44D2-BD46-531A8C8B697D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E77A-176F-4B35-8660-E046D00344CB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E6E-4FCE-4C07-AA7C-2047255681F9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05D0-CAEC-400D-AD04-52BE43A7FDEB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2530-0BFE-47D4-AC1B-3A3C44690F73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30D8-E23F-46B6-8840-C40F7D9214C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FC44-184F-4B72-86B2-497BECF51F8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37B6A5-EE6F-454B-8460-0A36A285C286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8D7FB9-57BE-4685-9FAC-C34DAE2228E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5FC5-EF9C-4588-8666-ADDFA70619DF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B57D-AAE4-4BF6-A3DA-07EB8C7885F9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B5731-A520-487F-895F-08CF5E144597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8FA3-EF29-47BF-8341-0BAADCD1CD12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383B-30CA-4B99-8AFC-F26E38CAA8AC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F2A-248B-4662-BA6E-77CC4203058C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1680-95CB-419C-ADC9-B978BCFFF0A6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7504-D21B-4A6A-85F1-7A6693011FC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33FE06-6313-4068-9063-3E79B9D3B2BB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ro.iitb.ac.in/satelliteWiki/index.php/Link_Budget" TargetMode="External"/><Relationship Id="rId2" Type="http://schemas.openxmlformats.org/officeDocument/2006/relationships/hyperlink" Target="https://www.tutorialspoint.com/satellite_communication/images/satellite-communication-mini-logo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ectronicsdesk.com/satellite-link-budg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86F1-B4A2-0BEA-3940-CE6AB8FE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5825"/>
            <a:ext cx="8825658" cy="4101484"/>
          </a:xfrm>
        </p:spPr>
        <p:txBody>
          <a:bodyPr/>
          <a:lstStyle/>
          <a:p>
            <a:r>
              <a:rPr lang="en-US" sz="3200" b="1" dirty="0"/>
              <a:t> 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                                                          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DEPARTMENT OF ELECTRONICS AND TELECOMMUNICATIONS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1" dirty="0"/>
              <a:t>SATELLITE LINK BUDGET ANALYSIS FOR DOWNLINK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62A4-6BDC-1A92-2A12-A66A9E9D5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3630967"/>
            <a:ext cx="10537793" cy="2459115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                                                       BY – SMRUTI SNIGDHA PANI (1902070103)</a:t>
            </a:r>
          </a:p>
          <a:p>
            <a:r>
              <a:rPr lang="en-US" b="1" dirty="0"/>
              <a:t>                                                                                                                  Pratima nag (1902070105)</a:t>
            </a:r>
          </a:p>
          <a:p>
            <a:r>
              <a:rPr lang="en-US" b="1" dirty="0"/>
              <a:t>                                                                                                        </a:t>
            </a:r>
            <a:r>
              <a:rPr lang="en-US" b="1" dirty="0" err="1"/>
              <a:t>subhasish</a:t>
            </a:r>
            <a:r>
              <a:rPr lang="en-US" b="1" dirty="0"/>
              <a:t> Patnaik (1902070106)</a:t>
            </a:r>
          </a:p>
          <a:p>
            <a:r>
              <a:rPr lang="en-US" b="1" dirty="0"/>
              <a:t>                                                                                                 Kunwar Dilshad khan (1902070107)</a:t>
            </a:r>
          </a:p>
          <a:p>
            <a:r>
              <a:rPr lang="en-US" b="1" dirty="0"/>
              <a:t>                                                                                                              Anurag </a:t>
            </a:r>
            <a:r>
              <a:rPr lang="en-US" b="1" dirty="0" err="1"/>
              <a:t>nayak</a:t>
            </a:r>
            <a:r>
              <a:rPr lang="en-US" b="1" dirty="0"/>
              <a:t> (1902070109)</a:t>
            </a:r>
          </a:p>
          <a:p>
            <a:r>
              <a:rPr lang="en-US" b="1" dirty="0"/>
              <a:t>  DATE : 28.11.2022                                                                            </a:t>
            </a:r>
            <a:r>
              <a:rPr lang="en-US" b="1" dirty="0" err="1"/>
              <a:t>sidhant</a:t>
            </a:r>
            <a:r>
              <a:rPr lang="en-US" b="1" dirty="0"/>
              <a:t> Patnaik (1902070110)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3E4D5-3D2D-1CD9-5F04-AF9745C2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1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46D8-C228-303B-2267-AF71B45F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7341" cy="706964"/>
          </a:xfrm>
        </p:spPr>
        <p:txBody>
          <a:bodyPr/>
          <a:lstStyle/>
          <a:p>
            <a:r>
              <a:rPr lang="en-US" b="1" dirty="0"/>
              <a:t>SYSTEM NOISE TEMPERATURE, T</a:t>
            </a:r>
            <a:r>
              <a:rPr lang="en-US" b="1" baseline="-25000" dirty="0"/>
              <a:t>s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3462-311B-2DBF-A995-A3B196EE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0" y="2603500"/>
            <a:ext cx="11576482" cy="4054752"/>
          </a:xfrm>
        </p:spPr>
        <p:txBody>
          <a:bodyPr>
            <a:normAutofit/>
          </a:bodyPr>
          <a:lstStyle/>
          <a:p>
            <a:r>
              <a:rPr lang="en-US" sz="1600" dirty="0"/>
              <a:t>The receiver system performance is determined by system noise temperature . It is also known as effective input noise temperature of receiver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Equivalent circuit of Receiver where each device is replaced by single noise source</a:t>
            </a:r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235C9-F191-954E-0C6D-15A35990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6" y="3258105"/>
            <a:ext cx="7516004" cy="1615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D45AE8-278D-3EF2-6081-B863B3A9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32" y="5255581"/>
            <a:ext cx="9589409" cy="1402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E94B-E470-E147-F7A0-6E8E38C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5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E770-1F16-FDD7-FE63-4781F26D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2" y="973668"/>
            <a:ext cx="9818703" cy="706964"/>
          </a:xfrm>
        </p:spPr>
        <p:txBody>
          <a:bodyPr/>
          <a:lstStyle/>
          <a:p>
            <a:r>
              <a:rPr lang="en-US" b="1" dirty="0"/>
              <a:t>CONT...      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CBE-4C3D-18D9-4A7E-4975D87B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2396971"/>
            <a:ext cx="11549849" cy="446102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Equivalent circuit of Receiver where each device is replaced by single noise source</a:t>
            </a:r>
          </a:p>
          <a:p>
            <a:pPr marL="0" indent="0">
              <a:buNone/>
            </a:pPr>
            <a:endParaRPr lang="en-US" dirty="0"/>
          </a:p>
          <a:p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noise power at the output of IF amplifier is : </a:t>
            </a:r>
          </a:p>
          <a:p>
            <a:pPr marL="0" indent="0">
              <a:buNone/>
            </a:pPr>
            <a:r>
              <a:rPr lang="en-US" b="1" dirty="0"/>
              <a:t>                                  </a:t>
            </a:r>
            <a:r>
              <a:rPr lang="en-US" b="1" dirty="0" err="1"/>
              <a:t>P</a:t>
            </a:r>
            <a:r>
              <a:rPr lang="en-US" b="1" baseline="-25000" dirty="0" err="1"/>
              <a:t>n</a:t>
            </a:r>
            <a:r>
              <a:rPr lang="en-US" b="1" baseline="-25000" dirty="0"/>
              <a:t>  </a:t>
            </a:r>
            <a:r>
              <a:rPr lang="en-US" b="1" dirty="0"/>
              <a:t> =    G</a:t>
            </a:r>
            <a:r>
              <a:rPr lang="en-US" b="1" baseline="-25000" dirty="0"/>
              <a:t>IF</a:t>
            </a:r>
            <a:r>
              <a:rPr lang="en-US" b="1" dirty="0"/>
              <a:t> K T</a:t>
            </a:r>
            <a:r>
              <a:rPr lang="en-US" b="1" baseline="-25000" dirty="0"/>
              <a:t>IF</a:t>
            </a:r>
            <a:r>
              <a:rPr lang="en-US" b="1" dirty="0"/>
              <a:t> B    +     G</a:t>
            </a:r>
            <a:r>
              <a:rPr lang="en-US" b="1" baseline="-25000" dirty="0"/>
              <a:t>IF</a:t>
            </a:r>
            <a:r>
              <a:rPr lang="en-US" b="1" dirty="0"/>
              <a:t> G</a:t>
            </a:r>
            <a:r>
              <a:rPr lang="en-US" b="1" baseline="-25000" dirty="0"/>
              <a:t>m</a:t>
            </a:r>
            <a:r>
              <a:rPr lang="en-US" b="1" dirty="0"/>
              <a:t> K T</a:t>
            </a:r>
            <a:r>
              <a:rPr lang="en-US" b="1" baseline="-25000" dirty="0"/>
              <a:t>m</a:t>
            </a:r>
            <a:r>
              <a:rPr lang="en-US" b="1" dirty="0"/>
              <a:t> B    +    G</a:t>
            </a:r>
            <a:r>
              <a:rPr lang="en-US" b="1" baseline="-25000" dirty="0"/>
              <a:t>RF</a:t>
            </a:r>
            <a:r>
              <a:rPr lang="en-US" b="1" dirty="0"/>
              <a:t>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IF</a:t>
            </a:r>
            <a:r>
              <a:rPr lang="en-US" b="1" dirty="0"/>
              <a:t> K B (T</a:t>
            </a:r>
            <a:r>
              <a:rPr lang="en-US" b="1" baseline="-25000" dirty="0"/>
              <a:t>in</a:t>
            </a:r>
            <a:r>
              <a:rPr lang="en-US" b="1" dirty="0"/>
              <a:t> + T</a:t>
            </a:r>
            <a:r>
              <a:rPr lang="en-US" b="1" baseline="-25000" dirty="0"/>
              <a:t>RF</a:t>
            </a:r>
            <a:r>
              <a:rPr lang="en-US" b="1" dirty="0"/>
              <a:t> )</a:t>
            </a:r>
          </a:p>
          <a:p>
            <a:pPr marL="0" indent="0">
              <a:buNone/>
            </a:pPr>
            <a:r>
              <a:rPr lang="en-US" b="1" dirty="0"/>
              <a:t>                             =&gt; </a:t>
            </a:r>
            <a:r>
              <a:rPr lang="en-US" b="1" dirty="0" err="1"/>
              <a:t>P</a:t>
            </a:r>
            <a:r>
              <a:rPr lang="en-US" b="1" baseline="-25000" dirty="0" err="1"/>
              <a:t>n</a:t>
            </a:r>
            <a:r>
              <a:rPr lang="en-US" b="1" baseline="-25000" dirty="0"/>
              <a:t>  </a:t>
            </a:r>
            <a:r>
              <a:rPr lang="en-US" b="1" dirty="0"/>
              <a:t> =    G</a:t>
            </a:r>
            <a:r>
              <a:rPr lang="en-US" b="1" baseline="-25000" dirty="0"/>
              <a:t>IF</a:t>
            </a:r>
            <a:r>
              <a:rPr lang="en-US" b="1" dirty="0"/>
              <a:t>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RF</a:t>
            </a:r>
            <a:r>
              <a:rPr lang="en-US" b="1" dirty="0"/>
              <a:t> K B[T</a:t>
            </a:r>
            <a:r>
              <a:rPr lang="en-US" b="1" baseline="-25000" dirty="0"/>
              <a:t>RF   </a:t>
            </a:r>
            <a:r>
              <a:rPr lang="en-US" b="1" dirty="0"/>
              <a:t> +    T</a:t>
            </a:r>
            <a:r>
              <a:rPr lang="en-US" b="1" baseline="-25000" dirty="0"/>
              <a:t>in   </a:t>
            </a:r>
            <a:r>
              <a:rPr lang="en-US" b="1" dirty="0"/>
              <a:t> +    T</a:t>
            </a:r>
            <a:r>
              <a:rPr lang="en-US" b="1" baseline="-25000" dirty="0"/>
              <a:t>m</a:t>
            </a:r>
            <a:r>
              <a:rPr lang="en-US" b="1" dirty="0"/>
              <a:t> / G</a:t>
            </a:r>
            <a:r>
              <a:rPr lang="en-US" b="1" baseline="-25000" dirty="0"/>
              <a:t>RF   </a:t>
            </a:r>
            <a:r>
              <a:rPr lang="en-US" b="1" dirty="0"/>
              <a:t> +       T</a:t>
            </a:r>
            <a:r>
              <a:rPr lang="en-US" b="1" baseline="-25000" dirty="0"/>
              <a:t>IF</a:t>
            </a:r>
            <a:r>
              <a:rPr lang="en-US" b="1" dirty="0"/>
              <a:t> /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RF</a:t>
            </a:r>
            <a:r>
              <a:rPr lang="en-US" b="1" dirty="0"/>
              <a:t>]</a:t>
            </a:r>
          </a:p>
          <a:p>
            <a:r>
              <a:rPr lang="en-US" dirty="0"/>
              <a:t>With system noise temperature </a:t>
            </a:r>
            <a:r>
              <a:rPr lang="en-US" b="1" dirty="0"/>
              <a:t>T</a:t>
            </a:r>
            <a:r>
              <a:rPr lang="en-US" b="1" baseline="-25000" dirty="0"/>
              <a:t>S</a:t>
            </a:r>
            <a:r>
              <a:rPr lang="en-US" dirty="0"/>
              <a:t> , the noise power </a:t>
            </a:r>
            <a:r>
              <a:rPr lang="en-US" b="1" dirty="0" err="1"/>
              <a:t>P</a:t>
            </a:r>
            <a:r>
              <a:rPr lang="en-US" b="1" baseline="-25000" dirty="0" err="1"/>
              <a:t>n</a:t>
            </a:r>
            <a:r>
              <a:rPr lang="en-US" dirty="0"/>
              <a:t> at the output of IF amplifier is :</a:t>
            </a:r>
          </a:p>
          <a:p>
            <a:pPr marL="0" indent="0">
              <a:buNone/>
            </a:pPr>
            <a:r>
              <a:rPr lang="en-US" b="1" dirty="0"/>
              <a:t>                                   </a:t>
            </a:r>
            <a:r>
              <a:rPr lang="en-US" b="1" dirty="0" err="1"/>
              <a:t>P</a:t>
            </a:r>
            <a:r>
              <a:rPr lang="en-US" b="1" baseline="-25000" dirty="0" err="1"/>
              <a:t>n</a:t>
            </a:r>
            <a:r>
              <a:rPr lang="en-US" b="1" dirty="0"/>
              <a:t> = G</a:t>
            </a:r>
            <a:r>
              <a:rPr lang="en-US" b="1" baseline="-25000" dirty="0"/>
              <a:t>RF</a:t>
            </a:r>
            <a:r>
              <a:rPr lang="en-US" b="1" dirty="0"/>
              <a:t>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IF</a:t>
            </a:r>
            <a:r>
              <a:rPr lang="en-US" b="1" dirty="0"/>
              <a:t> K T</a:t>
            </a:r>
            <a:r>
              <a:rPr lang="en-US" b="1" baseline="-25000" dirty="0"/>
              <a:t>s</a:t>
            </a:r>
            <a:r>
              <a:rPr lang="en-US" b="1" dirty="0"/>
              <a:t> B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C8F13-8992-D8A4-E398-18D0B4BB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3" y="3187083"/>
            <a:ext cx="10190708" cy="14026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B0C7B-7C26-8386-5BA3-2165998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2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EB01-A591-6E64-FC7F-33746252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0" y="973668"/>
            <a:ext cx="9951867" cy="706964"/>
          </a:xfrm>
        </p:spPr>
        <p:txBody>
          <a:bodyPr/>
          <a:lstStyle/>
          <a:p>
            <a:r>
              <a:rPr lang="en-US" b="1" dirty="0"/>
              <a:t>CONT…   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BF74-11A4-5FAB-7FF3-B53B5C6B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=&gt; G</a:t>
            </a:r>
            <a:r>
              <a:rPr lang="en-US" b="1" baseline="-25000" dirty="0"/>
              <a:t>RF</a:t>
            </a:r>
            <a:r>
              <a:rPr lang="en-US" b="1" dirty="0"/>
              <a:t>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IF</a:t>
            </a:r>
            <a:r>
              <a:rPr lang="en-US" b="1" dirty="0"/>
              <a:t> K T</a:t>
            </a:r>
            <a:r>
              <a:rPr lang="en-US" b="1" baseline="-25000" dirty="0"/>
              <a:t>s</a:t>
            </a:r>
            <a:r>
              <a:rPr lang="en-US" b="1" dirty="0"/>
              <a:t> B  =  G</a:t>
            </a:r>
            <a:r>
              <a:rPr lang="en-US" b="1" baseline="-25000" dirty="0"/>
              <a:t>IF</a:t>
            </a:r>
            <a:r>
              <a:rPr lang="en-US" b="1" dirty="0"/>
              <a:t>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RF</a:t>
            </a:r>
            <a:r>
              <a:rPr lang="en-US" b="1" dirty="0"/>
              <a:t> K B[T</a:t>
            </a:r>
            <a:r>
              <a:rPr lang="en-US" b="1" baseline="-25000" dirty="0"/>
              <a:t>RF   </a:t>
            </a:r>
            <a:r>
              <a:rPr lang="en-US" b="1" dirty="0"/>
              <a:t> +    T</a:t>
            </a:r>
            <a:r>
              <a:rPr lang="en-US" b="1" baseline="-25000" dirty="0"/>
              <a:t>in   </a:t>
            </a:r>
            <a:r>
              <a:rPr lang="en-US" b="1" dirty="0"/>
              <a:t> +    T</a:t>
            </a:r>
            <a:r>
              <a:rPr lang="en-US" b="1" baseline="-25000" dirty="0"/>
              <a:t>m</a:t>
            </a:r>
            <a:r>
              <a:rPr lang="en-US" b="1" dirty="0"/>
              <a:t> / G</a:t>
            </a:r>
            <a:r>
              <a:rPr lang="en-US" b="1" baseline="-25000" dirty="0"/>
              <a:t>RF   </a:t>
            </a:r>
            <a:r>
              <a:rPr lang="en-US" b="1" dirty="0"/>
              <a:t> +     T</a:t>
            </a:r>
            <a:r>
              <a:rPr lang="en-US" b="1" baseline="-25000" dirty="0"/>
              <a:t>IF</a:t>
            </a:r>
            <a:r>
              <a:rPr lang="en-US" b="1" dirty="0"/>
              <a:t> /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RF</a:t>
            </a:r>
            <a:r>
              <a:rPr lang="en-US" b="1" dirty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So,  </a:t>
            </a:r>
            <a:r>
              <a:rPr lang="en-IN" b="1" dirty="0"/>
              <a:t>T</a:t>
            </a:r>
            <a:r>
              <a:rPr lang="en-IN" b="1" baseline="-25000" dirty="0"/>
              <a:t>S</a:t>
            </a:r>
            <a:r>
              <a:rPr lang="en-IN" b="1" dirty="0"/>
              <a:t>  =  </a:t>
            </a:r>
            <a:r>
              <a:rPr lang="en-US" b="1" dirty="0"/>
              <a:t>[T</a:t>
            </a:r>
            <a:r>
              <a:rPr lang="en-US" b="1" baseline="-25000" dirty="0"/>
              <a:t>RF   </a:t>
            </a:r>
            <a:r>
              <a:rPr lang="en-US" b="1" dirty="0"/>
              <a:t> +    T</a:t>
            </a:r>
            <a:r>
              <a:rPr lang="en-US" b="1" baseline="-25000" dirty="0"/>
              <a:t>in   </a:t>
            </a:r>
            <a:r>
              <a:rPr lang="en-US" b="1" dirty="0"/>
              <a:t> +    T</a:t>
            </a:r>
            <a:r>
              <a:rPr lang="en-US" b="1" baseline="-25000" dirty="0"/>
              <a:t>m</a:t>
            </a:r>
            <a:r>
              <a:rPr lang="en-US" b="1" dirty="0"/>
              <a:t> / G</a:t>
            </a:r>
            <a:r>
              <a:rPr lang="en-US" b="1" baseline="-25000" dirty="0"/>
              <a:t>RF   </a:t>
            </a:r>
            <a:r>
              <a:rPr lang="en-US" b="1" dirty="0"/>
              <a:t> +   T</a:t>
            </a:r>
            <a:r>
              <a:rPr lang="en-US" b="1" baseline="-25000" dirty="0"/>
              <a:t>IF</a:t>
            </a:r>
            <a:r>
              <a:rPr lang="en-US" b="1" dirty="0"/>
              <a:t> / G</a:t>
            </a:r>
            <a:r>
              <a:rPr lang="en-US" b="1" baseline="-25000" dirty="0"/>
              <a:t>m</a:t>
            </a:r>
            <a:r>
              <a:rPr lang="en-US" b="1" dirty="0"/>
              <a:t> G</a:t>
            </a:r>
            <a:r>
              <a:rPr lang="en-US" b="1" baseline="-25000" dirty="0"/>
              <a:t>RF</a:t>
            </a:r>
            <a:r>
              <a:rPr lang="en-US" b="1" dirty="0"/>
              <a:t>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Since the gain of each stage  is added in the receiver, so the succeeding stages contribute less and less noise.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741FE-9BD9-483F-7F36-B6BF300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8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5B8E-DB10-75C8-EC30-2E515F59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34" y="973668"/>
            <a:ext cx="10111665" cy="706964"/>
          </a:xfrm>
        </p:spPr>
        <p:txBody>
          <a:bodyPr/>
          <a:lstStyle/>
          <a:p>
            <a:r>
              <a:rPr lang="en-US" sz="2400" b="1" dirty="0"/>
              <a:t>NOISE POWER, NOISE TEMPERATURE AND NOISE FIGURE                  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7550-2210-85BF-5D5E-86C648EA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603500"/>
            <a:ext cx="10955044" cy="4161284"/>
          </a:xfrm>
        </p:spPr>
        <p:txBody>
          <a:bodyPr/>
          <a:lstStyle/>
          <a:p>
            <a:r>
              <a:rPr lang="en-US" sz="1200" dirty="0"/>
              <a:t>The major source of noise in equipment, arises from the </a:t>
            </a:r>
            <a:r>
              <a:rPr lang="en-US" sz="1200" b="1" dirty="0"/>
              <a:t>lossy components of antenna</a:t>
            </a:r>
            <a:r>
              <a:rPr lang="en-US" sz="1200" dirty="0"/>
              <a:t> in receiver. The noise power from a thermal noise source is : </a:t>
            </a:r>
          </a:p>
          <a:p>
            <a:pPr marL="0" indent="0">
              <a:buNone/>
            </a:pPr>
            <a:r>
              <a:rPr lang="en-US" sz="1200" b="1" dirty="0"/>
              <a:t>                                                                                P</a:t>
            </a:r>
            <a:r>
              <a:rPr lang="en-US" sz="1200" b="1" baseline="-25000" dirty="0"/>
              <a:t>N</a:t>
            </a:r>
            <a:r>
              <a:rPr lang="en-US" sz="1200" b="1" dirty="0"/>
              <a:t> = k T</a:t>
            </a:r>
            <a:r>
              <a:rPr lang="en-US" sz="1200" b="1" baseline="-25000" dirty="0"/>
              <a:t>N</a:t>
            </a:r>
            <a:r>
              <a:rPr lang="en-US" sz="1200" b="1" dirty="0"/>
              <a:t> B</a:t>
            </a:r>
          </a:p>
          <a:p>
            <a:pPr marL="0" indent="0">
              <a:buNone/>
            </a:pPr>
            <a:r>
              <a:rPr lang="en-US" sz="1200" dirty="0"/>
              <a:t>        where, T</a:t>
            </a:r>
            <a:r>
              <a:rPr lang="en-US" sz="1200" baseline="-25000" dirty="0"/>
              <a:t>N</a:t>
            </a:r>
            <a:r>
              <a:rPr lang="en-US" sz="1200" dirty="0"/>
              <a:t> = equivalent noise temperature</a:t>
            </a:r>
          </a:p>
          <a:p>
            <a:pPr marL="0" indent="0">
              <a:buNone/>
            </a:pPr>
            <a:r>
              <a:rPr lang="en-US" sz="1200" dirty="0"/>
              <a:t>                     B = Bandwidth</a:t>
            </a:r>
          </a:p>
          <a:p>
            <a:pPr marL="0" indent="0">
              <a:buNone/>
            </a:pPr>
            <a:r>
              <a:rPr lang="en-US" sz="1200" dirty="0"/>
              <a:t>                     K = Boltzmann’s constant (1.38 x 10 </a:t>
            </a:r>
            <a:r>
              <a:rPr lang="en-US" sz="1200" baseline="30000" dirty="0"/>
              <a:t>-23 </a:t>
            </a:r>
            <a:r>
              <a:rPr lang="en-US" sz="1200" dirty="0"/>
              <a:t>J / K)</a:t>
            </a:r>
          </a:p>
          <a:p>
            <a:r>
              <a:rPr lang="en-US" sz="1200" dirty="0"/>
              <a:t>The noise power per unit bandwidth is known as noise power spectral density</a:t>
            </a:r>
            <a:r>
              <a:rPr lang="en-US" sz="1200" b="1" dirty="0"/>
              <a:t>, N</a:t>
            </a:r>
            <a:r>
              <a:rPr lang="en-US" sz="1200" b="1" baseline="-25000" dirty="0"/>
              <a:t>O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                                                                        N</a:t>
            </a:r>
            <a:r>
              <a:rPr lang="en-US" sz="1200" b="1" baseline="-25000" dirty="0"/>
              <a:t>O</a:t>
            </a:r>
            <a:r>
              <a:rPr lang="en-US" sz="1200" b="1" dirty="0"/>
              <a:t> = P</a:t>
            </a:r>
            <a:r>
              <a:rPr lang="en-US" sz="1200" b="1" baseline="-25000" dirty="0"/>
              <a:t>N </a:t>
            </a:r>
            <a:r>
              <a:rPr lang="en-US" sz="1200" b="1" dirty="0"/>
              <a:t>/ B = k T</a:t>
            </a:r>
            <a:r>
              <a:rPr lang="en-US" sz="1200" b="1" baseline="-25000" dirty="0"/>
              <a:t>N</a:t>
            </a:r>
            <a:endParaRPr lang="en-US" sz="1200" b="1" dirty="0"/>
          </a:p>
          <a:p>
            <a:r>
              <a:rPr lang="en-US" sz="1200" dirty="0"/>
              <a:t>Noise temperature </a:t>
            </a:r>
            <a:r>
              <a:rPr lang="en-US" sz="1200" b="1" dirty="0"/>
              <a:t>( T</a:t>
            </a:r>
            <a:r>
              <a:rPr lang="en-US" sz="1200" b="1" baseline="-25000" dirty="0"/>
              <a:t>D </a:t>
            </a:r>
            <a:r>
              <a:rPr lang="en-US" sz="1200" b="1" dirty="0"/>
              <a:t>) </a:t>
            </a:r>
            <a:r>
              <a:rPr lang="en-US" sz="1200" dirty="0"/>
              <a:t>is a very important parameter as it provides a way of determining thermal noise generated in receiver. The noise temperature is directly related to physical temperature of noise source but not always equal to it.</a:t>
            </a:r>
          </a:p>
          <a:p>
            <a:r>
              <a:rPr lang="en-US" sz="1200" dirty="0"/>
              <a:t>Noise figure is frequently used to specify the noise generated within the device.</a:t>
            </a:r>
          </a:p>
          <a:p>
            <a:pPr marL="0" indent="0">
              <a:buNone/>
            </a:pPr>
            <a:r>
              <a:rPr lang="en-US" sz="1200" dirty="0"/>
              <a:t>                                                                             </a:t>
            </a:r>
            <a:r>
              <a:rPr lang="en-US" sz="1200" b="1" dirty="0"/>
              <a:t>Noise figure, NF = (S / N)</a:t>
            </a:r>
            <a:r>
              <a:rPr lang="en-US" sz="1200" b="1" baseline="-25000" dirty="0"/>
              <a:t>IN</a:t>
            </a:r>
            <a:r>
              <a:rPr lang="en-US" sz="1200" b="1" dirty="0"/>
              <a:t> / (S / N)</a:t>
            </a:r>
            <a:r>
              <a:rPr lang="en-US" sz="1200" b="1" baseline="-25000" dirty="0"/>
              <a:t>OUT</a:t>
            </a:r>
            <a:endParaRPr lang="en-US" sz="1200" b="1" dirty="0"/>
          </a:p>
          <a:p>
            <a:r>
              <a:rPr lang="en-US" sz="1200" dirty="0"/>
              <a:t>The relation between noise temperature and noise figure is : </a:t>
            </a:r>
          </a:p>
          <a:p>
            <a:pPr marL="0" indent="0">
              <a:buNone/>
            </a:pPr>
            <a:r>
              <a:rPr lang="en-US" sz="1200" b="1" dirty="0"/>
              <a:t>                                                                                T</a:t>
            </a:r>
            <a:r>
              <a:rPr lang="en-US" sz="1200" b="1" baseline="-25000" dirty="0"/>
              <a:t>D</a:t>
            </a:r>
            <a:r>
              <a:rPr lang="en-US" sz="1200" b="1" dirty="0"/>
              <a:t> = T</a:t>
            </a:r>
            <a:r>
              <a:rPr lang="en-US" sz="1200" b="1" baseline="-25000" dirty="0"/>
              <a:t>O </a:t>
            </a:r>
            <a:r>
              <a:rPr lang="en-US" sz="1200" b="1" dirty="0"/>
              <a:t>(NF-1)           </a:t>
            </a:r>
            <a:r>
              <a:rPr lang="en-US" sz="1200" dirty="0"/>
              <a:t>where, </a:t>
            </a:r>
            <a:r>
              <a:rPr lang="en-US" sz="1200" b="1" dirty="0"/>
              <a:t>T</a:t>
            </a:r>
            <a:r>
              <a:rPr lang="en-US" sz="1200" b="1" baseline="-25000" dirty="0"/>
              <a:t>O</a:t>
            </a:r>
            <a:r>
              <a:rPr lang="en-US" sz="1200" dirty="0"/>
              <a:t> = Reference temperature usually </a:t>
            </a:r>
            <a:r>
              <a:rPr lang="en-US" sz="1200" b="1" dirty="0"/>
              <a:t>290 K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2ED2E-61FE-F6BF-9F74-2C39B2A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5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893-DE98-A795-A17B-FFE550B2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6320" cy="706964"/>
          </a:xfrm>
        </p:spPr>
        <p:txBody>
          <a:bodyPr/>
          <a:lstStyle/>
          <a:p>
            <a:r>
              <a:rPr lang="en-US" b="1" dirty="0"/>
              <a:t>C / N RATIO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554E-B55F-1B95-FD3F-995F15FF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0465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If </a:t>
            </a:r>
            <a:r>
              <a:rPr lang="en-US" sz="6400" b="1" dirty="0"/>
              <a:t>overall gain </a:t>
            </a:r>
            <a:r>
              <a:rPr lang="en-US" sz="6400" dirty="0"/>
              <a:t>of receiver is </a:t>
            </a:r>
            <a:r>
              <a:rPr lang="en-US" sz="6400" b="1" dirty="0"/>
              <a:t>G</a:t>
            </a:r>
            <a:r>
              <a:rPr lang="en-US" sz="6400" dirty="0"/>
              <a:t>, then noise power at demodulator input is :</a:t>
            </a:r>
          </a:p>
          <a:p>
            <a:pPr marL="0" indent="0">
              <a:buNone/>
            </a:pPr>
            <a:r>
              <a:rPr lang="en-US" sz="6400" b="1" dirty="0"/>
              <a:t>                                                           P</a:t>
            </a:r>
            <a:r>
              <a:rPr lang="en-US" sz="6400" b="1" baseline="-25000" dirty="0"/>
              <a:t>N</a:t>
            </a:r>
            <a:r>
              <a:rPr lang="en-US" sz="6400" b="1" dirty="0"/>
              <a:t> = k T</a:t>
            </a:r>
            <a:r>
              <a:rPr lang="en-US" sz="6400" b="1" baseline="-25000" dirty="0"/>
              <a:t>N</a:t>
            </a:r>
            <a:r>
              <a:rPr lang="en-US" sz="6400" b="1" dirty="0"/>
              <a:t> B G</a:t>
            </a:r>
          </a:p>
          <a:p>
            <a:r>
              <a:rPr lang="en-US" sz="6400" dirty="0"/>
              <a:t>If </a:t>
            </a:r>
            <a:r>
              <a:rPr lang="en-US" sz="6400" b="1" dirty="0"/>
              <a:t>P</a:t>
            </a:r>
            <a:r>
              <a:rPr lang="en-US" sz="6400" b="1" baseline="-25000" dirty="0"/>
              <a:t>R</a:t>
            </a:r>
            <a:r>
              <a:rPr lang="en-US" sz="6400" dirty="0"/>
              <a:t> is the signal power at the input to the receiver then signal power at demodulator input is :</a:t>
            </a:r>
          </a:p>
          <a:p>
            <a:pPr marL="0" indent="0">
              <a:buNone/>
            </a:pPr>
            <a:r>
              <a:rPr lang="en-US" sz="6400" dirty="0"/>
              <a:t>                                                           </a:t>
            </a:r>
            <a:r>
              <a:rPr lang="en-US" sz="6400" b="1" dirty="0"/>
              <a:t>C = P</a:t>
            </a:r>
            <a:r>
              <a:rPr lang="en-US" sz="6400" b="1" baseline="-25000" dirty="0"/>
              <a:t>R</a:t>
            </a:r>
            <a:r>
              <a:rPr lang="en-US" sz="6400" b="1" dirty="0"/>
              <a:t> G</a:t>
            </a:r>
          </a:p>
          <a:p>
            <a:r>
              <a:rPr lang="en-US" sz="6400" dirty="0"/>
              <a:t> Hence, </a:t>
            </a:r>
            <a:r>
              <a:rPr lang="en-US" sz="6400" b="1" dirty="0"/>
              <a:t>carrier to noise ratio </a:t>
            </a:r>
            <a:r>
              <a:rPr lang="en-US" sz="6400" dirty="0"/>
              <a:t>is : </a:t>
            </a:r>
            <a:r>
              <a:rPr lang="en-US" sz="6400" b="1" dirty="0"/>
              <a:t>C / N = P</a:t>
            </a:r>
            <a:r>
              <a:rPr lang="en-US" sz="6400" b="1" baseline="-25000" dirty="0"/>
              <a:t>R</a:t>
            </a:r>
            <a:r>
              <a:rPr lang="en-US" sz="6400" b="1" dirty="0"/>
              <a:t> G / K T</a:t>
            </a:r>
            <a:r>
              <a:rPr lang="en-US" sz="6400" b="1" baseline="-25000" dirty="0"/>
              <a:t>S</a:t>
            </a:r>
            <a:r>
              <a:rPr lang="en-US" sz="6400" b="1" dirty="0"/>
              <a:t> B G </a:t>
            </a:r>
          </a:p>
          <a:p>
            <a:pPr marL="0" indent="0">
              <a:buNone/>
            </a:pPr>
            <a:r>
              <a:rPr lang="en-US" sz="6400" b="1" dirty="0"/>
              <a:t>                                                 So,     C / N = P</a:t>
            </a:r>
            <a:r>
              <a:rPr lang="en-US" sz="6400" b="1" baseline="-25000" dirty="0"/>
              <a:t>R</a:t>
            </a:r>
            <a:r>
              <a:rPr lang="en-US" sz="6400" b="1" dirty="0"/>
              <a:t> / K T</a:t>
            </a:r>
            <a:r>
              <a:rPr lang="en-US" sz="6400" b="1" baseline="-25000" dirty="0"/>
              <a:t>S</a:t>
            </a:r>
            <a:r>
              <a:rPr lang="en-US" sz="6400" b="1" dirty="0"/>
              <a:t> B </a:t>
            </a:r>
          </a:p>
          <a:p>
            <a:pPr marL="0" indent="0">
              <a:buNone/>
            </a:pPr>
            <a:endParaRPr lang="en-US" sz="6400" dirty="0"/>
          </a:p>
          <a:p>
            <a:r>
              <a:rPr lang="en-IN" sz="6400" dirty="0"/>
              <a:t>We know, </a:t>
            </a:r>
            <a:r>
              <a:rPr lang="en-US" sz="6400" b="1" dirty="0"/>
              <a:t>P</a:t>
            </a:r>
            <a:r>
              <a:rPr lang="en-US" sz="6400" b="1" baseline="-25000" dirty="0"/>
              <a:t>R</a:t>
            </a:r>
            <a:r>
              <a:rPr lang="en-US" sz="6400" b="1" dirty="0"/>
              <a:t> = P</a:t>
            </a:r>
            <a:r>
              <a:rPr lang="en-US" sz="6400" b="1" baseline="-25000" dirty="0"/>
              <a:t>T</a:t>
            </a:r>
            <a:r>
              <a:rPr lang="en-US" sz="6400" b="1" dirty="0"/>
              <a:t> G</a:t>
            </a:r>
            <a:r>
              <a:rPr lang="en-US" sz="6400" b="1" baseline="-25000" dirty="0"/>
              <a:t>T</a:t>
            </a:r>
            <a:r>
              <a:rPr lang="en-US" sz="6400" b="1" dirty="0"/>
              <a:t> G</a:t>
            </a:r>
            <a:r>
              <a:rPr lang="en-US" sz="6400" b="1" baseline="-25000" dirty="0"/>
              <a:t>R</a:t>
            </a:r>
            <a:r>
              <a:rPr lang="en-US" sz="6400" b="1" dirty="0"/>
              <a:t>(</a:t>
            </a:r>
            <a:r>
              <a:rPr lang="el-GR" sz="6400" b="1" dirty="0">
                <a:cs typeface="Lao UI" panose="020B0604020202020204" pitchFamily="34" charset="0"/>
              </a:rPr>
              <a:t>λ</a:t>
            </a:r>
            <a:r>
              <a:rPr lang="en-US" sz="6400" b="1" dirty="0">
                <a:cs typeface="Lao UI" panose="020B0604020202020204" pitchFamily="34" charset="0"/>
              </a:rPr>
              <a:t> / 4 </a:t>
            </a:r>
            <a:r>
              <a:rPr lang="el-GR" sz="6600" b="1" dirty="0"/>
              <a:t>π</a:t>
            </a:r>
            <a:r>
              <a:rPr lang="en-US" sz="6400" b="1" dirty="0">
                <a:cs typeface="Lao UI" panose="020B0604020202020204" pitchFamily="34" charset="0"/>
              </a:rPr>
              <a:t> R</a:t>
            </a:r>
            <a:r>
              <a:rPr lang="en-US" sz="6400" b="1" dirty="0"/>
              <a:t>)</a:t>
            </a:r>
            <a:r>
              <a:rPr lang="en-US" sz="6400" b="1" baseline="30000" dirty="0"/>
              <a:t>2</a:t>
            </a:r>
          </a:p>
          <a:p>
            <a:pPr marL="0" indent="0">
              <a:buNone/>
            </a:pPr>
            <a:r>
              <a:rPr lang="en-US" sz="6400" b="1" baseline="30000" dirty="0"/>
              <a:t>                                    </a:t>
            </a:r>
            <a:r>
              <a:rPr lang="en-US" sz="6400" b="1" dirty="0"/>
              <a:t>C / N = P</a:t>
            </a:r>
            <a:r>
              <a:rPr lang="en-US" sz="6400" b="1" baseline="-25000" dirty="0"/>
              <a:t>T</a:t>
            </a:r>
            <a:r>
              <a:rPr lang="en-US" sz="6400" b="1" dirty="0"/>
              <a:t> G</a:t>
            </a:r>
            <a:r>
              <a:rPr lang="en-US" sz="6400" b="1" baseline="-25000" dirty="0"/>
              <a:t>T</a:t>
            </a:r>
            <a:r>
              <a:rPr lang="en-US" sz="6400" b="1" dirty="0"/>
              <a:t> G</a:t>
            </a:r>
            <a:r>
              <a:rPr lang="en-US" sz="6400" b="1" baseline="-25000" dirty="0"/>
              <a:t>R</a:t>
            </a:r>
            <a:r>
              <a:rPr lang="en-US" sz="6400" b="1" dirty="0"/>
              <a:t>(</a:t>
            </a:r>
            <a:r>
              <a:rPr lang="el-GR" sz="6400" b="1" dirty="0">
                <a:cs typeface="Lao UI" panose="020B0604020202020204" pitchFamily="34" charset="0"/>
              </a:rPr>
              <a:t>λ</a:t>
            </a:r>
            <a:r>
              <a:rPr lang="en-US" sz="6400" b="1" dirty="0">
                <a:cs typeface="Lao UI" panose="020B0604020202020204" pitchFamily="34" charset="0"/>
              </a:rPr>
              <a:t>)</a:t>
            </a:r>
            <a:r>
              <a:rPr lang="en-US" sz="6400" b="1" baseline="30000" dirty="0">
                <a:cs typeface="Lao UI" panose="020B0604020202020204" pitchFamily="34" charset="0"/>
              </a:rPr>
              <a:t>2</a:t>
            </a:r>
            <a:r>
              <a:rPr lang="en-US" sz="6400" b="1" dirty="0">
                <a:cs typeface="Lao UI" panose="020B0604020202020204" pitchFamily="34" charset="0"/>
              </a:rPr>
              <a:t> / </a:t>
            </a:r>
            <a:r>
              <a:rPr lang="en-US" sz="6400" b="1" dirty="0"/>
              <a:t>K T</a:t>
            </a:r>
            <a:r>
              <a:rPr lang="en-US" sz="6400" b="1" baseline="-25000" dirty="0"/>
              <a:t>S</a:t>
            </a:r>
            <a:r>
              <a:rPr lang="en-US" sz="6400" b="1" dirty="0"/>
              <a:t> B (</a:t>
            </a:r>
            <a:r>
              <a:rPr lang="en-US" sz="6400" b="1" dirty="0">
                <a:cs typeface="Lao UI" panose="020B0604020202020204" pitchFamily="34" charset="0"/>
              </a:rPr>
              <a:t>4 </a:t>
            </a:r>
            <a:r>
              <a:rPr lang="el-GR" sz="6600" b="1" dirty="0"/>
              <a:t>π</a:t>
            </a:r>
            <a:r>
              <a:rPr lang="en-US" sz="6400" b="1" dirty="0">
                <a:cs typeface="Lao UI" panose="020B0604020202020204" pitchFamily="34" charset="0"/>
              </a:rPr>
              <a:t> R</a:t>
            </a:r>
            <a:r>
              <a:rPr lang="en-US" sz="6400" b="1" dirty="0"/>
              <a:t>)</a:t>
            </a:r>
            <a:r>
              <a:rPr lang="en-US" sz="6400" b="1" baseline="30000" dirty="0"/>
              <a:t>2</a:t>
            </a:r>
          </a:p>
          <a:p>
            <a:pPr marL="0" indent="0">
              <a:buNone/>
            </a:pPr>
            <a:endParaRPr lang="en-US" sz="6400" b="1" baseline="30000" dirty="0"/>
          </a:p>
          <a:p>
            <a:r>
              <a:rPr lang="en-US" sz="6400" dirty="0"/>
              <a:t>Ratio of </a:t>
            </a:r>
            <a:r>
              <a:rPr lang="en-US" sz="6400" b="1" dirty="0"/>
              <a:t>carrier to noise power spectral density (N</a:t>
            </a:r>
            <a:r>
              <a:rPr lang="en-US" sz="6400" b="1" baseline="-25000" dirty="0"/>
              <a:t>O</a:t>
            </a:r>
            <a:r>
              <a:rPr lang="en-US" sz="6400" b="1" dirty="0"/>
              <a:t>),</a:t>
            </a:r>
          </a:p>
          <a:p>
            <a:pPr marL="0" indent="0">
              <a:buNone/>
            </a:pPr>
            <a:r>
              <a:rPr lang="en-US" sz="6400" b="1" dirty="0"/>
              <a:t>                         C / N</a:t>
            </a:r>
            <a:r>
              <a:rPr lang="en-US" sz="6400" b="1" baseline="-25000" dirty="0"/>
              <a:t>O</a:t>
            </a:r>
            <a:r>
              <a:rPr lang="en-US" sz="6400" b="1" dirty="0"/>
              <a:t> = P</a:t>
            </a:r>
            <a:r>
              <a:rPr lang="en-US" sz="6400" b="1" baseline="-25000" dirty="0"/>
              <a:t>T</a:t>
            </a:r>
            <a:r>
              <a:rPr lang="en-US" sz="6400" b="1" dirty="0"/>
              <a:t> G</a:t>
            </a:r>
            <a:r>
              <a:rPr lang="en-US" sz="6400" b="1" baseline="-25000" dirty="0"/>
              <a:t>T</a:t>
            </a:r>
            <a:r>
              <a:rPr lang="en-US" sz="6400" b="1" dirty="0"/>
              <a:t> G</a:t>
            </a:r>
            <a:r>
              <a:rPr lang="en-US" sz="6400" b="1" baseline="-25000" dirty="0"/>
              <a:t>R</a:t>
            </a:r>
            <a:r>
              <a:rPr lang="en-US" sz="6400" b="1" dirty="0"/>
              <a:t>(</a:t>
            </a:r>
            <a:r>
              <a:rPr lang="el-GR" sz="6400" b="1" dirty="0">
                <a:cs typeface="Lao UI" panose="020B0604020202020204" pitchFamily="34" charset="0"/>
              </a:rPr>
              <a:t>λ</a:t>
            </a:r>
            <a:r>
              <a:rPr lang="en-US" sz="6400" b="1" dirty="0">
                <a:cs typeface="Lao UI" panose="020B0604020202020204" pitchFamily="34" charset="0"/>
              </a:rPr>
              <a:t>)</a:t>
            </a:r>
            <a:r>
              <a:rPr lang="en-US" sz="6400" b="1" baseline="30000" dirty="0">
                <a:cs typeface="Lao UI" panose="020B0604020202020204" pitchFamily="34" charset="0"/>
              </a:rPr>
              <a:t>2</a:t>
            </a:r>
            <a:r>
              <a:rPr lang="en-US" sz="6400" b="1" dirty="0">
                <a:cs typeface="Lao UI" panose="020B0604020202020204" pitchFamily="34" charset="0"/>
              </a:rPr>
              <a:t> / </a:t>
            </a:r>
            <a:r>
              <a:rPr lang="en-US" sz="6400" b="1" dirty="0"/>
              <a:t>K T</a:t>
            </a:r>
            <a:r>
              <a:rPr lang="en-US" sz="6400" b="1" baseline="-25000" dirty="0"/>
              <a:t>S</a:t>
            </a:r>
            <a:r>
              <a:rPr lang="en-US" sz="6400" b="1" dirty="0"/>
              <a:t> (</a:t>
            </a:r>
            <a:r>
              <a:rPr lang="en-US" sz="6400" b="1" dirty="0">
                <a:cs typeface="Lao UI" panose="020B0604020202020204" pitchFamily="34" charset="0"/>
              </a:rPr>
              <a:t>4 </a:t>
            </a:r>
            <a:r>
              <a:rPr lang="el-GR" sz="6600" b="1" dirty="0"/>
              <a:t>π</a:t>
            </a:r>
            <a:r>
              <a:rPr lang="en-US" sz="6400" b="1" dirty="0">
                <a:cs typeface="Lao UI" panose="020B0604020202020204" pitchFamily="34" charset="0"/>
              </a:rPr>
              <a:t> R</a:t>
            </a:r>
            <a:r>
              <a:rPr lang="en-US" sz="6400" b="1" dirty="0"/>
              <a:t>)</a:t>
            </a:r>
            <a:r>
              <a:rPr lang="en-US" sz="6400" b="1" baseline="30000" dirty="0"/>
              <a:t>2                               </a:t>
            </a:r>
            <a:r>
              <a:rPr lang="en-US" sz="6400" b="1" dirty="0"/>
              <a:t>where, N</a:t>
            </a:r>
            <a:r>
              <a:rPr lang="en-US" sz="6400" b="1" baseline="-25000" dirty="0"/>
              <a:t>O</a:t>
            </a:r>
            <a:r>
              <a:rPr lang="en-US" sz="6400" b="1" dirty="0"/>
              <a:t> = N / B </a:t>
            </a:r>
            <a:endParaRPr lang="en-US" sz="6400" b="1" baseline="300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1600" b="1" baseline="30000" dirty="0"/>
          </a:p>
          <a:p>
            <a:endParaRPr lang="en-US" sz="1600" b="1" baseline="30000" dirty="0"/>
          </a:p>
          <a:p>
            <a:pPr marL="0" indent="0">
              <a:buNone/>
            </a:pPr>
            <a:endParaRPr lang="en-US" sz="1600" b="1" baseline="30000" dirty="0"/>
          </a:p>
          <a:p>
            <a:pPr marL="0" indent="0">
              <a:buNone/>
            </a:pPr>
            <a:r>
              <a:rPr lang="en-US" sz="1200" b="1" baseline="30000" dirty="0"/>
              <a:t>                                   </a:t>
            </a:r>
            <a:endParaRPr lang="en-US" sz="12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7ADB-9295-B25E-8E68-28B9ED74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5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5E4-C808-1E93-3B32-E2A9FAD5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42" cy="706964"/>
          </a:xfrm>
        </p:spPr>
        <p:txBody>
          <a:bodyPr/>
          <a:lstStyle/>
          <a:p>
            <a:r>
              <a:rPr lang="en-US" b="1" dirty="0"/>
              <a:t>G / T RATIO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54DF-3EAD-04CE-8A2B-30E521A8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99586" cy="3983731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G / T (dB / K) ratio is a figure of merit, </a:t>
            </a:r>
            <a:r>
              <a:rPr lang="en-US" sz="3300" dirty="0"/>
              <a:t>which is widely used to specify quality of an earth station. </a:t>
            </a:r>
          </a:p>
          <a:p>
            <a:r>
              <a:rPr lang="en-IN" sz="3300" dirty="0"/>
              <a:t>We know, </a:t>
            </a:r>
            <a:r>
              <a:rPr lang="en-US" sz="3300" b="1" dirty="0"/>
              <a:t> C / N = P</a:t>
            </a:r>
            <a:r>
              <a:rPr lang="en-US" sz="3300" b="1" baseline="-25000" dirty="0"/>
              <a:t>T</a:t>
            </a:r>
            <a:r>
              <a:rPr lang="en-US" sz="3300" b="1" dirty="0"/>
              <a:t> G</a:t>
            </a:r>
            <a:r>
              <a:rPr lang="en-US" sz="3300" b="1" baseline="-25000" dirty="0"/>
              <a:t>T</a:t>
            </a:r>
            <a:r>
              <a:rPr lang="en-US" sz="3300" b="1" dirty="0"/>
              <a:t> G</a:t>
            </a:r>
            <a:r>
              <a:rPr lang="en-US" sz="3300" b="1" baseline="-25000" dirty="0"/>
              <a:t>R</a:t>
            </a:r>
            <a:r>
              <a:rPr lang="en-US" sz="3300" b="1" dirty="0"/>
              <a:t>(</a:t>
            </a:r>
            <a:r>
              <a:rPr lang="el-GR" sz="3300" b="1" dirty="0">
                <a:cs typeface="Lao UI" panose="020B0604020202020204" pitchFamily="34" charset="0"/>
              </a:rPr>
              <a:t>λ</a:t>
            </a:r>
            <a:r>
              <a:rPr lang="en-US" sz="3300" b="1" dirty="0">
                <a:cs typeface="Lao UI" panose="020B0604020202020204" pitchFamily="34" charset="0"/>
              </a:rPr>
              <a:t>)</a:t>
            </a:r>
            <a:r>
              <a:rPr lang="en-US" sz="3300" b="1" baseline="30000" dirty="0">
                <a:cs typeface="Lao UI" panose="020B0604020202020204" pitchFamily="34" charset="0"/>
              </a:rPr>
              <a:t>2</a:t>
            </a:r>
            <a:r>
              <a:rPr lang="en-US" sz="3300" b="1" dirty="0">
                <a:cs typeface="Lao UI" panose="020B0604020202020204" pitchFamily="34" charset="0"/>
              </a:rPr>
              <a:t> / </a:t>
            </a:r>
            <a:r>
              <a:rPr lang="en-US" sz="3300" b="1" dirty="0"/>
              <a:t>K T</a:t>
            </a:r>
            <a:r>
              <a:rPr lang="en-US" sz="3300" b="1" baseline="-25000" dirty="0"/>
              <a:t>S</a:t>
            </a:r>
            <a:r>
              <a:rPr lang="en-US" sz="3300" b="1" dirty="0"/>
              <a:t> B (</a:t>
            </a:r>
            <a:r>
              <a:rPr lang="en-US" sz="3300" b="1" dirty="0">
                <a:cs typeface="Lao UI" panose="020B0604020202020204" pitchFamily="34" charset="0"/>
              </a:rPr>
              <a:t>4 </a:t>
            </a:r>
            <a:r>
              <a:rPr lang="el-GR" sz="3300" b="1" dirty="0"/>
              <a:t>π</a:t>
            </a:r>
            <a:r>
              <a:rPr lang="en-US" sz="3300" b="1" dirty="0">
                <a:cs typeface="Lao UI" panose="020B0604020202020204" pitchFamily="34" charset="0"/>
              </a:rPr>
              <a:t> R</a:t>
            </a:r>
            <a:r>
              <a:rPr lang="en-US" sz="3300" b="1" dirty="0"/>
              <a:t>)</a:t>
            </a:r>
            <a:r>
              <a:rPr lang="en-US" sz="3300" b="1" baseline="30000" dirty="0"/>
              <a:t>2</a:t>
            </a:r>
          </a:p>
          <a:p>
            <a:pPr marL="0" indent="0">
              <a:buNone/>
            </a:pPr>
            <a:r>
              <a:rPr lang="en-US" sz="3300" b="1" baseline="30000" dirty="0"/>
              <a:t>           </a:t>
            </a:r>
            <a:r>
              <a:rPr lang="en-US" sz="3300" dirty="0"/>
              <a:t> Hence,</a:t>
            </a:r>
            <a:r>
              <a:rPr lang="en-US" sz="3300" b="1" baseline="30000" dirty="0"/>
              <a:t>  </a:t>
            </a:r>
            <a:r>
              <a:rPr lang="en-IN" sz="3300" b="1" baseline="30000" dirty="0"/>
              <a:t>    </a:t>
            </a:r>
            <a:r>
              <a:rPr lang="en-US" sz="3300" b="1" dirty="0"/>
              <a:t>C / N   </a:t>
            </a:r>
            <a:r>
              <a:rPr lang="el-GR" sz="3300" dirty="0"/>
              <a:t>α</a:t>
            </a:r>
            <a:r>
              <a:rPr lang="en-US" sz="3300" dirty="0"/>
              <a:t> </a:t>
            </a:r>
            <a:r>
              <a:rPr lang="en-US" sz="3300" b="1" dirty="0"/>
              <a:t> G</a:t>
            </a:r>
            <a:r>
              <a:rPr lang="en-US" sz="3300" b="1" baseline="-25000" dirty="0"/>
              <a:t>R</a:t>
            </a:r>
            <a:r>
              <a:rPr lang="en-US" sz="3300" b="1" baseline="30000" dirty="0"/>
              <a:t> </a:t>
            </a:r>
            <a:r>
              <a:rPr lang="en-US" sz="3300" b="1" dirty="0">
                <a:cs typeface="Lao UI" panose="020B0604020202020204" pitchFamily="34" charset="0"/>
              </a:rPr>
              <a:t>/</a:t>
            </a:r>
            <a:r>
              <a:rPr lang="en-US" sz="3300" b="1" dirty="0"/>
              <a:t> T</a:t>
            </a:r>
            <a:r>
              <a:rPr lang="en-US" sz="3300" b="1" baseline="-25000" dirty="0"/>
              <a:t>S         </a:t>
            </a:r>
            <a:r>
              <a:rPr lang="en-US" sz="3300" dirty="0"/>
              <a:t>where, </a:t>
            </a:r>
            <a:r>
              <a:rPr lang="en-US" sz="3300" b="1" dirty="0"/>
              <a:t>T</a:t>
            </a:r>
            <a:r>
              <a:rPr lang="en-US" sz="3300" b="1" baseline="-25000" dirty="0"/>
              <a:t>s</a:t>
            </a:r>
            <a:r>
              <a:rPr lang="en-US" sz="3300" dirty="0"/>
              <a:t> is sky temp.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/>
              <a:t>Carrier to noise power ratio in dB is</a:t>
            </a:r>
            <a:r>
              <a:rPr lang="en-US" sz="3300" dirty="0"/>
              <a:t> </a:t>
            </a:r>
            <a:r>
              <a:rPr lang="en-US" sz="3300" b="1" dirty="0"/>
              <a:t>: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300" b="1" dirty="0"/>
              <a:t>              (C / N)</a:t>
            </a:r>
            <a:r>
              <a:rPr lang="en-US" sz="3300" b="1" baseline="-25000" dirty="0"/>
              <a:t>dB</a:t>
            </a:r>
            <a:r>
              <a:rPr lang="en-US" sz="3300" b="1" dirty="0"/>
              <a:t> = 10 log P</a:t>
            </a:r>
            <a:r>
              <a:rPr lang="en-US" sz="3300" b="1" baseline="-25000" dirty="0"/>
              <a:t>T </a:t>
            </a:r>
            <a:r>
              <a:rPr lang="en-US" sz="3300" b="1" dirty="0"/>
              <a:t>G</a:t>
            </a:r>
            <a:r>
              <a:rPr lang="en-US" sz="3300" b="1" baseline="-25000" dirty="0"/>
              <a:t>T </a:t>
            </a:r>
            <a:r>
              <a:rPr lang="en-US" sz="3300" b="1" dirty="0"/>
              <a:t>–</a:t>
            </a:r>
            <a:r>
              <a:rPr lang="en-US" sz="3300" b="1" baseline="-25000" dirty="0"/>
              <a:t> </a:t>
            </a:r>
            <a:r>
              <a:rPr lang="en-US" sz="3300" b="1" dirty="0"/>
              <a:t>20 log (</a:t>
            </a:r>
            <a:r>
              <a:rPr lang="en-US" sz="3300" b="1" dirty="0">
                <a:cs typeface="Lao UI" panose="020B0604020202020204" pitchFamily="34" charset="0"/>
              </a:rPr>
              <a:t>4 </a:t>
            </a:r>
            <a:r>
              <a:rPr lang="el-GR" sz="3300" b="1" dirty="0"/>
              <a:t>π</a:t>
            </a:r>
            <a:r>
              <a:rPr lang="en-US" sz="3300" b="1" dirty="0">
                <a:cs typeface="Lao UI" panose="020B0604020202020204" pitchFamily="34" charset="0"/>
              </a:rPr>
              <a:t> R /</a:t>
            </a:r>
            <a:r>
              <a:rPr lang="el-GR" sz="3300" b="1" dirty="0">
                <a:cs typeface="Lao UI" panose="020B0604020202020204" pitchFamily="34" charset="0"/>
              </a:rPr>
              <a:t> λ</a:t>
            </a:r>
            <a:r>
              <a:rPr lang="en-US" sz="3300" b="1" dirty="0">
                <a:cs typeface="Lao UI" panose="020B0604020202020204" pitchFamily="34" charset="0"/>
              </a:rPr>
              <a:t>) </a:t>
            </a:r>
            <a:r>
              <a:rPr lang="en-US" sz="3300" b="1" dirty="0"/>
              <a:t> + 10 log (G</a:t>
            </a:r>
            <a:r>
              <a:rPr lang="en-US" sz="3300" b="1" baseline="-25000" dirty="0"/>
              <a:t>R</a:t>
            </a:r>
            <a:r>
              <a:rPr lang="en-US" sz="3300" b="1" baseline="30000" dirty="0"/>
              <a:t> </a:t>
            </a:r>
            <a:r>
              <a:rPr lang="en-US" sz="3300" b="1" dirty="0">
                <a:cs typeface="Lao UI" panose="020B0604020202020204" pitchFamily="34" charset="0"/>
              </a:rPr>
              <a:t>/</a:t>
            </a:r>
            <a:r>
              <a:rPr lang="en-US" sz="3300" b="1" dirty="0"/>
              <a:t> T</a:t>
            </a:r>
            <a:r>
              <a:rPr lang="en-US" sz="3300" b="1" baseline="-25000" dirty="0"/>
              <a:t>S</a:t>
            </a:r>
            <a:r>
              <a:rPr lang="en-US" sz="3300" b="1" dirty="0"/>
              <a:t> ) – 10 log (K) – 10 log (B)</a:t>
            </a:r>
          </a:p>
          <a:p>
            <a:pPr marL="0" indent="0">
              <a:buNone/>
            </a:pPr>
            <a:endParaRPr lang="en-US" sz="3300" b="1" dirty="0"/>
          </a:p>
          <a:p>
            <a:r>
              <a:rPr lang="en-US" sz="3300" b="1" dirty="0"/>
              <a:t>Carrier to noise power spectral density ratio in dB is</a:t>
            </a:r>
            <a:r>
              <a:rPr lang="en-US" sz="3300" dirty="0"/>
              <a:t> </a:t>
            </a:r>
            <a:r>
              <a:rPr lang="en-US" sz="3300" b="1" dirty="0"/>
              <a:t>: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300" dirty="0"/>
              <a:t>             </a:t>
            </a:r>
            <a:r>
              <a:rPr lang="en-US" sz="3300" b="1" dirty="0"/>
              <a:t> (C / N</a:t>
            </a:r>
            <a:r>
              <a:rPr lang="en-US" sz="3300" b="1" baseline="-25000" dirty="0"/>
              <a:t>o</a:t>
            </a:r>
            <a:r>
              <a:rPr lang="en-US" sz="3300" b="1" dirty="0"/>
              <a:t>)</a:t>
            </a:r>
            <a:r>
              <a:rPr lang="en-US" sz="3300" b="1" baseline="-25000" dirty="0"/>
              <a:t>dB</a:t>
            </a:r>
            <a:r>
              <a:rPr lang="en-US" sz="3300" b="1" dirty="0"/>
              <a:t> = 10 log P</a:t>
            </a:r>
            <a:r>
              <a:rPr lang="en-US" sz="3300" b="1" baseline="-25000" dirty="0"/>
              <a:t>T </a:t>
            </a:r>
            <a:r>
              <a:rPr lang="en-US" sz="3300" b="1" dirty="0"/>
              <a:t>G</a:t>
            </a:r>
            <a:r>
              <a:rPr lang="en-US" sz="3300" b="1" baseline="-25000" dirty="0"/>
              <a:t>T </a:t>
            </a:r>
            <a:r>
              <a:rPr lang="en-US" sz="3300" b="1" dirty="0"/>
              <a:t>–</a:t>
            </a:r>
            <a:r>
              <a:rPr lang="en-US" sz="3300" b="1" baseline="-25000" dirty="0"/>
              <a:t> </a:t>
            </a:r>
            <a:r>
              <a:rPr lang="en-US" sz="3300" b="1" dirty="0"/>
              <a:t>20 log (</a:t>
            </a:r>
            <a:r>
              <a:rPr lang="en-US" sz="3300" b="1" dirty="0">
                <a:cs typeface="Lao UI" panose="020B0604020202020204" pitchFamily="34" charset="0"/>
              </a:rPr>
              <a:t>4 </a:t>
            </a:r>
            <a:r>
              <a:rPr lang="el-GR" sz="3300" b="1" dirty="0"/>
              <a:t>π</a:t>
            </a:r>
            <a:r>
              <a:rPr lang="en-US" sz="3300" b="1" dirty="0">
                <a:cs typeface="Lao UI" panose="020B0604020202020204" pitchFamily="34" charset="0"/>
              </a:rPr>
              <a:t> R /</a:t>
            </a:r>
            <a:r>
              <a:rPr lang="el-GR" sz="3300" b="1" dirty="0">
                <a:cs typeface="Lao UI" panose="020B0604020202020204" pitchFamily="34" charset="0"/>
              </a:rPr>
              <a:t> λ</a:t>
            </a:r>
            <a:r>
              <a:rPr lang="en-US" sz="3300" b="1" dirty="0">
                <a:cs typeface="Lao UI" panose="020B0604020202020204" pitchFamily="34" charset="0"/>
              </a:rPr>
              <a:t>) </a:t>
            </a:r>
            <a:r>
              <a:rPr lang="en-US" sz="3300" b="1" dirty="0"/>
              <a:t> + 10 log (G</a:t>
            </a:r>
            <a:r>
              <a:rPr lang="en-US" sz="3300" b="1" baseline="-25000" dirty="0"/>
              <a:t>R</a:t>
            </a:r>
            <a:r>
              <a:rPr lang="en-US" sz="3300" b="1" baseline="30000" dirty="0"/>
              <a:t> </a:t>
            </a:r>
            <a:r>
              <a:rPr lang="en-US" sz="3300" b="1" dirty="0">
                <a:cs typeface="Lao UI" panose="020B0604020202020204" pitchFamily="34" charset="0"/>
              </a:rPr>
              <a:t>/</a:t>
            </a:r>
            <a:r>
              <a:rPr lang="en-US" sz="3300" b="1" dirty="0"/>
              <a:t> T</a:t>
            </a:r>
            <a:r>
              <a:rPr lang="en-US" sz="3300" b="1" baseline="-25000" dirty="0"/>
              <a:t>S</a:t>
            </a:r>
            <a:r>
              <a:rPr lang="en-US" sz="3300" b="1" dirty="0"/>
              <a:t> ) – 10 log (K)</a:t>
            </a:r>
          </a:p>
          <a:p>
            <a:pPr marL="0" indent="0">
              <a:buNone/>
            </a:pPr>
            <a:r>
              <a:rPr lang="en-US" sz="3300" dirty="0"/>
              <a:t>        where, </a:t>
            </a:r>
            <a:r>
              <a:rPr lang="en-US" sz="3300" b="1" dirty="0"/>
              <a:t>N</a:t>
            </a:r>
            <a:r>
              <a:rPr lang="en-US" sz="3300" b="1" baseline="-25000" dirty="0"/>
              <a:t>o</a:t>
            </a:r>
            <a:r>
              <a:rPr lang="en-US" sz="3300" b="1" dirty="0"/>
              <a:t> = N / B</a:t>
            </a:r>
          </a:p>
          <a:p>
            <a:pPr marL="0" indent="0">
              <a:buNone/>
            </a:pPr>
            <a:r>
              <a:rPr lang="en-US" sz="3300" b="1" baseline="-25000" dirty="0"/>
              <a:t>        </a:t>
            </a:r>
            <a:endParaRPr lang="en-US" sz="3300" b="1" baseline="300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FA553-FC7A-C94C-D5AB-2B3439F7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0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213D-1F63-B64F-F86C-C50D1277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72953" cy="706964"/>
          </a:xfrm>
        </p:spPr>
        <p:txBody>
          <a:bodyPr/>
          <a:lstStyle/>
          <a:p>
            <a:r>
              <a:rPr lang="en-US" b="1" dirty="0"/>
              <a:t>EFFECT OF RAIN ON DOWNLINK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893A-522B-15B2-EF99-FCD539E4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2603499"/>
            <a:ext cx="11230252" cy="4134651"/>
          </a:xfrm>
        </p:spPr>
        <p:txBody>
          <a:bodyPr>
            <a:normAutofit/>
          </a:bodyPr>
          <a:lstStyle/>
          <a:p>
            <a:r>
              <a:rPr lang="en-US" sz="1200" b="1" dirty="0"/>
              <a:t>Rainfall </a:t>
            </a:r>
            <a:r>
              <a:rPr lang="en-US" sz="1200" dirty="0"/>
              <a:t>results in </a:t>
            </a:r>
            <a:r>
              <a:rPr lang="en-US" sz="1200" b="1" dirty="0"/>
              <a:t>attenuation</a:t>
            </a:r>
            <a:r>
              <a:rPr lang="en-US" sz="1200" dirty="0"/>
              <a:t> of radio waves by scattering and by absorption of energy from the wave.</a:t>
            </a:r>
          </a:p>
          <a:p>
            <a:r>
              <a:rPr lang="en-US" sz="1200" b="1" dirty="0"/>
              <a:t>Rain</a:t>
            </a:r>
            <a:r>
              <a:rPr lang="en-IN" sz="1200" b="1" dirty="0"/>
              <a:t> attenuation increases with increasing frequency</a:t>
            </a:r>
            <a:r>
              <a:rPr lang="en-IN" sz="1200" dirty="0"/>
              <a:t> and is worse in Ku band in comparison to C band.</a:t>
            </a:r>
          </a:p>
          <a:p>
            <a:r>
              <a:rPr lang="en-IN" sz="1200" b="1" dirty="0"/>
              <a:t>Rainfall</a:t>
            </a:r>
            <a:r>
              <a:rPr lang="en-IN" sz="1200" dirty="0"/>
              <a:t> impacts both </a:t>
            </a:r>
            <a:r>
              <a:rPr lang="en-IN" sz="1200" b="1" dirty="0"/>
              <a:t>Uplink</a:t>
            </a:r>
            <a:r>
              <a:rPr lang="en-IN" sz="1200" dirty="0"/>
              <a:t> and </a:t>
            </a:r>
            <a:r>
              <a:rPr lang="en-IN" sz="1200" b="1" dirty="0"/>
              <a:t>Downlink. </a:t>
            </a:r>
          </a:p>
          <a:p>
            <a:r>
              <a:rPr lang="en-IN" sz="1200" dirty="0"/>
              <a:t>In case of </a:t>
            </a:r>
            <a:r>
              <a:rPr lang="en-IN" sz="1200" b="1" dirty="0"/>
              <a:t>Downlink</a:t>
            </a:r>
            <a:r>
              <a:rPr lang="en-IN" sz="1200" dirty="0"/>
              <a:t>, rainfall introduces attenuation by various factors like :</a:t>
            </a:r>
          </a:p>
          <a:p>
            <a:pPr marL="0" indent="0">
              <a:buNone/>
            </a:pPr>
            <a:r>
              <a:rPr lang="en-IN" sz="1200" b="1" dirty="0"/>
              <a:t>                                     (1)  Absorption </a:t>
            </a:r>
          </a:p>
          <a:p>
            <a:pPr marL="0" indent="0">
              <a:buNone/>
            </a:pPr>
            <a:r>
              <a:rPr lang="en-IN" sz="1200" b="1" dirty="0"/>
              <a:t>                                     (2)  Scattering of signal energy</a:t>
            </a:r>
          </a:p>
          <a:p>
            <a:r>
              <a:rPr lang="en-IN" sz="1200" dirty="0"/>
              <a:t>Let </a:t>
            </a:r>
            <a:r>
              <a:rPr lang="en-IN" sz="1200" b="1" dirty="0"/>
              <a:t>[A] dB </a:t>
            </a:r>
            <a:r>
              <a:rPr lang="en-IN" sz="1200" dirty="0"/>
              <a:t>represents </a:t>
            </a:r>
            <a:r>
              <a:rPr lang="en-IN" sz="1200" b="1" dirty="0"/>
              <a:t>the rain attenuation </a:t>
            </a:r>
            <a:r>
              <a:rPr lang="en-IN" sz="1200" dirty="0"/>
              <a:t>caused by absorption then associated power loss ratio is :    </a:t>
            </a:r>
            <a:r>
              <a:rPr lang="en-IN" sz="1200" b="1" dirty="0"/>
              <a:t>A = 10</a:t>
            </a:r>
            <a:r>
              <a:rPr lang="en-IN" sz="1200" b="1" baseline="30000" dirty="0"/>
              <a:t> (A) /10</a:t>
            </a:r>
            <a:endParaRPr lang="en-IN" sz="1200" b="1" dirty="0"/>
          </a:p>
          <a:p>
            <a:r>
              <a:rPr lang="en-IN" sz="1200" dirty="0"/>
              <a:t>The effective noise temperature due to rain is expressed as : </a:t>
            </a:r>
          </a:p>
          <a:p>
            <a:pPr marL="0" indent="0">
              <a:buNone/>
            </a:pPr>
            <a:r>
              <a:rPr lang="en-IN" sz="1200" b="1" dirty="0"/>
              <a:t>                                                                                           T</a:t>
            </a:r>
            <a:r>
              <a:rPr lang="en-IN" sz="1200" b="1" baseline="-25000" dirty="0"/>
              <a:t>RAIN</a:t>
            </a:r>
            <a:r>
              <a:rPr lang="en-IN" sz="1200" b="1" dirty="0"/>
              <a:t> = T</a:t>
            </a:r>
            <a:r>
              <a:rPr lang="en-IN" sz="1200" b="1" baseline="-25000" dirty="0"/>
              <a:t>a</a:t>
            </a:r>
            <a:r>
              <a:rPr lang="en-IN" sz="1200" b="1" dirty="0"/>
              <a:t>  ( 1 – 1/A )</a:t>
            </a:r>
          </a:p>
          <a:p>
            <a:r>
              <a:rPr lang="en-IN" sz="1200" dirty="0"/>
              <a:t>The total sky noise temperature is :     </a:t>
            </a:r>
            <a:r>
              <a:rPr lang="en-IN" sz="1200" b="1" dirty="0"/>
              <a:t>T</a:t>
            </a:r>
            <a:r>
              <a:rPr lang="en-IN" sz="1200" b="1" baseline="-25000" dirty="0"/>
              <a:t>SKY</a:t>
            </a:r>
            <a:r>
              <a:rPr lang="en-IN" sz="1200" b="1" dirty="0"/>
              <a:t> = T</a:t>
            </a:r>
            <a:r>
              <a:rPr lang="en-IN" sz="1200" b="1" baseline="-25000" dirty="0"/>
              <a:t>S</a:t>
            </a:r>
            <a:r>
              <a:rPr lang="en-IN" sz="1200" b="1" dirty="0"/>
              <a:t> + T</a:t>
            </a:r>
            <a:r>
              <a:rPr lang="en-IN" sz="1200" b="1" baseline="-25000" dirty="0"/>
              <a:t>RAIN</a:t>
            </a:r>
            <a:endParaRPr lang="en-IN" sz="1200" b="1" dirty="0"/>
          </a:p>
          <a:p>
            <a:r>
              <a:rPr lang="en-IN" sz="1200" dirty="0"/>
              <a:t>The relation between </a:t>
            </a:r>
            <a:r>
              <a:rPr lang="en-IN" sz="1200" b="1" dirty="0"/>
              <a:t>Downlink ( C / N</a:t>
            </a:r>
            <a:r>
              <a:rPr lang="en-IN" sz="1200" b="1" baseline="-25000" dirty="0"/>
              <a:t>o</a:t>
            </a:r>
            <a:r>
              <a:rPr lang="en-IN" sz="1200" b="1" dirty="0"/>
              <a:t> ) power ratio </a:t>
            </a:r>
            <a:r>
              <a:rPr lang="en-IN" sz="1200" dirty="0"/>
              <a:t>and </a:t>
            </a:r>
            <a:r>
              <a:rPr lang="en-IN" sz="1200" b="1" dirty="0"/>
              <a:t>clear sky </a:t>
            </a:r>
            <a:r>
              <a:rPr lang="en-IN" sz="1200" dirty="0"/>
              <a:t>is : </a:t>
            </a:r>
          </a:p>
          <a:p>
            <a:pPr marL="0" indent="0">
              <a:buNone/>
            </a:pPr>
            <a:r>
              <a:rPr lang="en-IN" sz="1200" dirty="0"/>
              <a:t>                             </a:t>
            </a:r>
            <a:r>
              <a:rPr lang="en-IN" sz="1200" b="1" dirty="0"/>
              <a:t>( N</a:t>
            </a:r>
            <a:r>
              <a:rPr lang="en-IN" sz="1200" b="1" baseline="-25000" dirty="0"/>
              <a:t>O</a:t>
            </a:r>
            <a:r>
              <a:rPr lang="en-IN" sz="1200" b="1" dirty="0"/>
              <a:t> / C )</a:t>
            </a:r>
            <a:r>
              <a:rPr lang="en-IN" sz="1200" b="1" baseline="-25000" dirty="0"/>
              <a:t>RAIN</a:t>
            </a:r>
            <a:r>
              <a:rPr lang="en-IN" sz="1200" b="1" dirty="0"/>
              <a:t> =   ( N</a:t>
            </a:r>
            <a:r>
              <a:rPr lang="en-IN" sz="1200" b="1" baseline="-25000" dirty="0"/>
              <a:t>O</a:t>
            </a:r>
            <a:r>
              <a:rPr lang="en-IN" sz="1200" b="1" dirty="0"/>
              <a:t> / C  ) [ A + ( A – 1 )T</a:t>
            </a:r>
            <a:r>
              <a:rPr lang="en-IN" sz="1200" b="1" baseline="-25000" dirty="0"/>
              <a:t>a</a:t>
            </a:r>
            <a:r>
              <a:rPr lang="en-IN" sz="1200" b="1" dirty="0"/>
              <a:t> / T</a:t>
            </a:r>
            <a:r>
              <a:rPr lang="en-IN" sz="1200" b="1" baseline="-25000" dirty="0"/>
              <a:t>S</a:t>
            </a:r>
            <a:r>
              <a:rPr lang="en-IN" sz="1200" b="1" dirty="0"/>
              <a:t>  ]</a:t>
            </a:r>
            <a:r>
              <a:rPr lang="en-IN" sz="1200" dirty="0"/>
              <a:t>                                          where, </a:t>
            </a:r>
            <a:r>
              <a:rPr lang="en-IN" sz="1200" b="1" dirty="0"/>
              <a:t>T</a:t>
            </a:r>
            <a:r>
              <a:rPr lang="en-IN" sz="1200" b="1" baseline="-25000" dirty="0"/>
              <a:t>a</a:t>
            </a:r>
            <a:r>
              <a:rPr lang="en-IN" sz="1200" dirty="0"/>
              <a:t> = Apparent temperature, </a:t>
            </a:r>
            <a:r>
              <a:rPr lang="en-IN" sz="1200" b="1" dirty="0"/>
              <a:t>(270 – 290)</a:t>
            </a:r>
            <a:r>
              <a:rPr lang="en-IN" sz="1200" b="1" baseline="30000" dirty="0"/>
              <a:t>◦</a:t>
            </a:r>
            <a:r>
              <a:rPr lang="en-IN" sz="1200" b="1" dirty="0"/>
              <a:t> K</a:t>
            </a:r>
          </a:p>
          <a:p>
            <a:pPr marL="0" indent="0">
              <a:buNone/>
            </a:pPr>
            <a:endParaRPr lang="en-IN" dirty="0"/>
          </a:p>
          <a:p>
            <a:pPr marL="2743200" lvl="6" indent="0">
              <a:buNone/>
            </a:pPr>
            <a:endParaRPr lang="en-IN" sz="1800" dirty="0"/>
          </a:p>
          <a:p>
            <a:pPr marL="2743200" lvl="6" indent="0">
              <a:buNone/>
            </a:pPr>
            <a:endParaRPr lang="en-IN" sz="1800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6E5F3-7D8E-CAC7-DAF4-C32C1202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09F-266D-3CAA-CAF5-ECA2BAA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 OF Scintillation ON DOWNLINK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5598-BB79-9ADE-1701-210D47D0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Rapid Fluctuation of the amplitude and the phase of a radio wave caused by small scale irregularities in the transmission path with time.</a:t>
            </a:r>
          </a:p>
          <a:p>
            <a:r>
              <a:rPr lang="en-IN" dirty="0"/>
              <a:t>In propagation, scintillation refers to the rapid variation of the amplitude and phase of a received signal.</a:t>
            </a:r>
          </a:p>
          <a:p>
            <a:r>
              <a:rPr lang="en-IN" dirty="0"/>
              <a:t>Scintillation is produced by structure in the ionosphere.</a:t>
            </a:r>
          </a:p>
          <a:p>
            <a:r>
              <a:rPr lang="en-IN" dirty="0"/>
              <a:t>Specifically, scintillation at the received is produced by constructive and destructive interference of refracted and diffracted components if the broadcast signal.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FFE61-02C8-1DC9-E060-509F3F62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75" y="2037145"/>
            <a:ext cx="2157448" cy="36851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1087-FD11-26BE-15B7-2CA216C7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5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A8B3-E27B-E0EF-907A-7980D7D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 OF Multipath ON DOWNLINK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012D-82CD-576C-64CD-8D28FB69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occurs when a transmitted radio wave reaching the receiving antenna by two or more propagation path. Multipath can result from refractive index irregularities in the troposphere or ionosphere; or from structural and terrain scattering on the earth’s surface.</a:t>
            </a:r>
          </a:p>
          <a:p>
            <a:r>
              <a:rPr lang="en-IN" dirty="0"/>
              <a:t>Causes of multipath include atmospheric ducting, ionospheric reflection and refraction from water bodies and terrestrial objects such as mountains and building.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9FA15-ABCF-BE4C-06E3-EC79903F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57" y="4564658"/>
            <a:ext cx="2771883" cy="22008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6E69-73B1-C64D-1344-582DC5D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6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12E1-186C-898C-87EE-E7621EEE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55197" cy="706964"/>
          </a:xfrm>
        </p:spPr>
        <p:txBody>
          <a:bodyPr/>
          <a:lstStyle/>
          <a:p>
            <a:r>
              <a:rPr lang="en-US" sz="4800" b="1" dirty="0"/>
              <a:t>REFERENCES                                  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44C8-AD80-6A5A-27ED-F96802CF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https://www.tutorialspoint.com/satellite_communication/images/satellite-communication-mini-logo.jpg</a:t>
            </a:r>
            <a:endParaRPr lang="en-IN" dirty="0"/>
          </a:p>
          <a:p>
            <a:r>
              <a:rPr lang="en-IN" dirty="0">
                <a:hlinkClick r:id="rId3"/>
              </a:rPr>
              <a:t>https://www.aero.iitb.ac.in/satelliteWiki/index.php/Link_Budget</a:t>
            </a:r>
            <a:endParaRPr lang="en-IN" dirty="0"/>
          </a:p>
          <a:p>
            <a:r>
              <a:rPr lang="en-IN" dirty="0">
                <a:hlinkClick r:id="rId4"/>
              </a:rPr>
              <a:t>https://electronicsdesk.com/satellite-link-budget.html</a:t>
            </a:r>
            <a:endParaRPr lang="en-IN" dirty="0"/>
          </a:p>
          <a:p>
            <a:r>
              <a:rPr lang="en-IN" dirty="0">
                <a:hlinkClick r:id="rId4"/>
              </a:rPr>
              <a:t>https://electronicsdesk.com/satellite-link-budget.html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69AF2-CA03-2904-0C6D-27F02ACF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1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CB78-08D6-305E-1DB3-D6E13427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66421" cy="706964"/>
          </a:xfrm>
        </p:spPr>
        <p:txBody>
          <a:bodyPr/>
          <a:lstStyle/>
          <a:p>
            <a:r>
              <a:rPr lang="en-US" b="1" dirty="0"/>
              <a:t>CONTENT</a:t>
            </a:r>
            <a:r>
              <a:rPr lang="en-US" dirty="0"/>
              <a:t>     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E998-9771-728D-ED61-E2DFC18C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2603500"/>
            <a:ext cx="11255909" cy="4072508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INTRODUCTION TO SATELLITE LINK DESIGN</a:t>
            </a:r>
          </a:p>
          <a:p>
            <a:r>
              <a:rPr lang="en-US" sz="3600" b="1" dirty="0"/>
              <a:t>COMPLETE LINK DESIGN</a:t>
            </a:r>
          </a:p>
          <a:p>
            <a:r>
              <a:rPr lang="en-US" sz="3600" b="1" dirty="0"/>
              <a:t>DOWNLINK DESIGN</a:t>
            </a:r>
          </a:p>
          <a:p>
            <a:r>
              <a:rPr lang="en-US" sz="3600" b="1" dirty="0"/>
              <a:t>SYSTEM NOISE TEMPERATURE, T</a:t>
            </a:r>
            <a:r>
              <a:rPr lang="en-US" sz="3600" b="1" baseline="-25000" dirty="0"/>
              <a:t>s</a:t>
            </a:r>
          </a:p>
          <a:p>
            <a:r>
              <a:rPr lang="en-US" sz="3600" b="1" dirty="0"/>
              <a:t>NOISE POWER, NOISE TEMPERATURE AND NOISE FIGURE</a:t>
            </a:r>
          </a:p>
          <a:p>
            <a:r>
              <a:rPr lang="en-US" sz="3600" b="1" dirty="0"/>
              <a:t>C / N RATIO</a:t>
            </a:r>
          </a:p>
          <a:p>
            <a:r>
              <a:rPr lang="en-US" sz="3600" b="1" dirty="0"/>
              <a:t>G / T RATIO</a:t>
            </a:r>
          </a:p>
          <a:p>
            <a:r>
              <a:rPr lang="en-US" sz="3600" b="1" dirty="0"/>
              <a:t>EFFECT OF RAIN ON DOWNLINK (INCLUDES OTHER FACTORS)</a:t>
            </a:r>
          </a:p>
          <a:p>
            <a:r>
              <a:rPr lang="en-US" sz="3600" b="1" dirty="0"/>
              <a:t>REFERENCES</a:t>
            </a:r>
          </a:p>
          <a:p>
            <a:pPr marL="0" indent="0">
              <a:buNone/>
            </a:pPr>
            <a:r>
              <a:rPr lang="en-US" sz="3600" b="1" dirty="0"/>
              <a:t>          </a:t>
            </a:r>
          </a:p>
          <a:p>
            <a:pPr marL="0" indent="0">
              <a:buNone/>
            </a:pPr>
            <a:r>
              <a:rPr lang="en-US" sz="3300" b="1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F888-7C17-B18A-3BE4-FDE0FFA2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06DB-9F71-233D-1662-CD202104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165" y="1695634"/>
            <a:ext cx="10119687" cy="704089"/>
          </a:xfrm>
        </p:spPr>
        <p:txBody>
          <a:bodyPr/>
          <a:lstStyle/>
          <a:p>
            <a:r>
              <a:rPr lang="en-US" dirty="0"/>
              <a:t>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2CA5-0050-1F99-0C90-33C0122D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329127"/>
            <a:ext cx="9906623" cy="20951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sz="1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YOU...</a:t>
            </a:r>
            <a:endParaRPr lang="en-IN" sz="1240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C6BF5-FAAD-4D49-F1B4-6EF1055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4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C098-2670-5847-A5D8-18152739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90708" cy="706964"/>
          </a:xfrm>
        </p:spPr>
        <p:txBody>
          <a:bodyPr/>
          <a:lstStyle/>
          <a:p>
            <a:r>
              <a:rPr lang="en-US" sz="3200" b="1" dirty="0"/>
              <a:t>INTRODUCTION TO SATELLITE LINK DESIGN           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E7B7-DF04-9631-A5DA-C332AD9B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03499"/>
            <a:ext cx="11629747" cy="4090263"/>
          </a:xfrm>
        </p:spPr>
        <p:txBody>
          <a:bodyPr>
            <a:normAutofit/>
          </a:bodyPr>
          <a:lstStyle/>
          <a:p>
            <a:r>
              <a:rPr lang="en-US" dirty="0"/>
              <a:t>The design of satellite link gives the estimate of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(1) Power that the satellite receive from transmitting earth station </a:t>
            </a:r>
            <a:r>
              <a:rPr lang="en-US" b="1" dirty="0"/>
              <a:t>(P</a:t>
            </a:r>
            <a:r>
              <a:rPr lang="en-US" b="1" baseline="-25000" dirty="0"/>
              <a:t>T</a:t>
            </a:r>
            <a:r>
              <a:rPr lang="en-US" b="1" dirty="0"/>
              <a:t>), </a:t>
            </a:r>
            <a:r>
              <a:rPr lang="en-US" dirty="0"/>
              <a:t>that is Transmitting Power Calculation.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(2) Power that the satellite transmit to receiving earth station </a:t>
            </a:r>
            <a:r>
              <a:rPr lang="en-US" b="1" dirty="0"/>
              <a:t>(P</a:t>
            </a:r>
            <a:r>
              <a:rPr lang="en-US" b="1" baseline="-25000" dirty="0"/>
              <a:t>R</a:t>
            </a:r>
            <a:r>
              <a:rPr lang="en-US" b="1" dirty="0"/>
              <a:t>), </a:t>
            </a:r>
            <a:r>
              <a:rPr lang="en-US" dirty="0"/>
              <a:t>that is Receiving Power Calculation.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these </a:t>
            </a:r>
            <a:r>
              <a:rPr lang="en-US" b="1" dirty="0"/>
              <a:t>Power Calculations </a:t>
            </a:r>
            <a:r>
              <a:rPr lang="en-US" dirty="0"/>
              <a:t>are known as </a:t>
            </a:r>
            <a:r>
              <a:rPr lang="en-US" b="1" dirty="0"/>
              <a:t>Link Budget Calculations </a:t>
            </a:r>
            <a:r>
              <a:rPr lang="en-US" dirty="0"/>
              <a:t>and the unit of power is </a:t>
            </a:r>
            <a:r>
              <a:rPr lang="en-US" b="1" dirty="0" err="1"/>
              <a:t>dB.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              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BD5C9-C16B-BE75-2E3E-CF4DADB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8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392B-0BA8-FA98-0DBF-E7183A95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81830" cy="706964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CONT…</a:t>
            </a:r>
            <a:r>
              <a:rPr lang="en-US" dirty="0"/>
              <a:t>     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B9FC-F1AE-6530-36E8-4223E261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6071469" cy="3983731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Consider a transmitting source is radiating power, </a:t>
            </a:r>
            <a:r>
              <a:rPr lang="en-US" sz="1400" b="1" dirty="0"/>
              <a:t>P</a:t>
            </a:r>
            <a:r>
              <a:rPr lang="en-US" sz="1400" b="1" baseline="-25000" dirty="0"/>
              <a:t>T</a:t>
            </a:r>
            <a:r>
              <a:rPr lang="en-US" sz="1400" dirty="0"/>
              <a:t> Watt uniformly in all directions, such type of source is known as isotropic.</a:t>
            </a:r>
          </a:p>
          <a:p>
            <a:r>
              <a:rPr lang="en-US" sz="1400" b="1" dirty="0"/>
              <a:t>Flux density </a:t>
            </a:r>
            <a:r>
              <a:rPr lang="en-US" sz="1400" dirty="0"/>
              <a:t>in the direction of antenna at a distance </a:t>
            </a:r>
            <a:r>
              <a:rPr lang="en-US" sz="1400" b="1" dirty="0"/>
              <a:t>R</a:t>
            </a:r>
            <a:r>
              <a:rPr lang="en-US" sz="1400" dirty="0"/>
              <a:t> is :</a:t>
            </a:r>
          </a:p>
          <a:p>
            <a:pPr marL="0" indent="0">
              <a:buNone/>
            </a:pPr>
            <a:r>
              <a:rPr lang="en-US" sz="1400" b="1" dirty="0"/>
              <a:t>                                            F = P</a:t>
            </a:r>
            <a:r>
              <a:rPr lang="en-US" sz="1400" b="1" baseline="-25000" dirty="0"/>
              <a:t>T</a:t>
            </a:r>
            <a:r>
              <a:rPr lang="en-US" sz="1400" b="1" dirty="0"/>
              <a:t> G</a:t>
            </a:r>
            <a:r>
              <a:rPr lang="en-US" sz="1400" b="1" baseline="-25000" dirty="0"/>
              <a:t>T</a:t>
            </a:r>
            <a:r>
              <a:rPr lang="en-US" sz="1400" b="1" dirty="0"/>
              <a:t>/4 </a:t>
            </a:r>
            <a:r>
              <a:rPr lang="el-GR" sz="1400" b="1" dirty="0"/>
              <a:t>π </a:t>
            </a:r>
            <a:r>
              <a:rPr lang="en-US" sz="1400" b="1" dirty="0"/>
              <a:t>R</a:t>
            </a:r>
            <a:r>
              <a:rPr lang="en-US" sz="1400" b="1" baseline="30000" dirty="0"/>
              <a:t>2</a:t>
            </a:r>
          </a:p>
          <a:p>
            <a:r>
              <a:rPr lang="en-US" sz="1400" dirty="0"/>
              <a:t>The product </a:t>
            </a:r>
            <a:r>
              <a:rPr lang="en-US" sz="1400" b="1" dirty="0"/>
              <a:t>P</a:t>
            </a:r>
            <a:r>
              <a:rPr lang="en-US" sz="1400" b="1" baseline="-25000" dirty="0"/>
              <a:t>T</a:t>
            </a:r>
            <a:r>
              <a:rPr lang="en-US" sz="1400" b="1" dirty="0"/>
              <a:t> G</a:t>
            </a:r>
            <a:r>
              <a:rPr lang="en-US" sz="1400" b="1" baseline="-25000" dirty="0"/>
              <a:t>T</a:t>
            </a:r>
            <a:r>
              <a:rPr lang="en-US" sz="1400" dirty="0"/>
              <a:t> is known as </a:t>
            </a:r>
            <a:r>
              <a:rPr lang="en-US" sz="1400" b="1" dirty="0"/>
              <a:t>Effective Isotropic Radiated Power(E I R P).</a:t>
            </a:r>
          </a:p>
          <a:p>
            <a:r>
              <a:rPr lang="en-US" sz="1400" dirty="0"/>
              <a:t>If the receiving antenna aperture area is </a:t>
            </a:r>
            <a:r>
              <a:rPr lang="en-US" sz="1400" b="1" dirty="0"/>
              <a:t>A</a:t>
            </a:r>
            <a:r>
              <a:rPr lang="en-US" sz="1400" b="1" baseline="-25000" dirty="0"/>
              <a:t>R</a:t>
            </a:r>
            <a:r>
              <a:rPr lang="en-US" sz="1400" dirty="0"/>
              <a:t> m</a:t>
            </a:r>
            <a:r>
              <a:rPr lang="en-US" sz="1400" baseline="30000" dirty="0"/>
              <a:t>2</a:t>
            </a:r>
            <a:r>
              <a:rPr lang="en-US" sz="1400" dirty="0"/>
              <a:t> then power received is : </a:t>
            </a:r>
          </a:p>
          <a:p>
            <a:pPr marL="0" indent="0">
              <a:buNone/>
            </a:pPr>
            <a:r>
              <a:rPr lang="en-US" sz="1400" b="1" dirty="0"/>
              <a:t>                                                P</a:t>
            </a:r>
            <a:r>
              <a:rPr lang="en-US" sz="1400" b="1" baseline="-25000" dirty="0"/>
              <a:t>R </a:t>
            </a:r>
            <a:r>
              <a:rPr lang="en-US" sz="1400" b="1" dirty="0"/>
              <a:t>= F.A</a:t>
            </a:r>
            <a:r>
              <a:rPr lang="en-US" sz="1400" b="1" baseline="-25000" dirty="0"/>
              <a:t>R</a:t>
            </a:r>
            <a:endParaRPr lang="en-US" sz="1400" b="1" dirty="0"/>
          </a:p>
          <a:p>
            <a:r>
              <a:rPr lang="en-US" sz="1400" dirty="0"/>
              <a:t>In case of practical antenna, the relation between aperture area, </a:t>
            </a:r>
            <a:r>
              <a:rPr lang="en-US" sz="1400" b="1" dirty="0"/>
              <a:t>A</a:t>
            </a:r>
            <a:r>
              <a:rPr lang="en-US" sz="1400" b="1" baseline="-25000" dirty="0"/>
              <a:t>R</a:t>
            </a:r>
            <a:r>
              <a:rPr lang="en-US" sz="1400" dirty="0"/>
              <a:t> and effective aperture, </a:t>
            </a:r>
            <a:r>
              <a:rPr lang="en-US" sz="1400" b="1" dirty="0"/>
              <a:t>A</a:t>
            </a:r>
            <a:r>
              <a:rPr lang="en-US" sz="1400" b="1" baseline="-25000" dirty="0"/>
              <a:t>e</a:t>
            </a:r>
            <a:r>
              <a:rPr lang="en-US" sz="1400" dirty="0"/>
              <a:t> is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</a:t>
            </a:r>
            <a:r>
              <a:rPr lang="en-US" sz="1400" b="1" dirty="0"/>
              <a:t>A</a:t>
            </a:r>
            <a:r>
              <a:rPr lang="en-US" sz="1400" b="1" baseline="-25000" dirty="0"/>
              <a:t>e</a:t>
            </a:r>
            <a:r>
              <a:rPr lang="en-US" sz="1400" b="1" dirty="0"/>
              <a:t> = </a:t>
            </a:r>
            <a:r>
              <a:rPr lang="el-GR" sz="1400" b="1" dirty="0"/>
              <a:t>η</a:t>
            </a:r>
            <a:r>
              <a:rPr lang="en-US" sz="1400" b="1" dirty="0"/>
              <a:t>.A</a:t>
            </a:r>
            <a:r>
              <a:rPr lang="en-US" sz="1400" b="1" baseline="-25000" dirty="0"/>
              <a:t>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        where </a:t>
            </a:r>
            <a:r>
              <a:rPr lang="el-GR" sz="1400" b="1" dirty="0"/>
              <a:t>η</a:t>
            </a:r>
            <a:r>
              <a:rPr lang="en-US" sz="1400" dirty="0"/>
              <a:t> is aperture efficiency of antenna</a:t>
            </a:r>
          </a:p>
          <a:p>
            <a:pPr marL="0" indent="0">
              <a:buNone/>
            </a:pPr>
            <a:endParaRPr lang="en-US" baseline="300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08D8E-8E1D-4989-1F59-910C99C6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12" y="2465033"/>
            <a:ext cx="5124450" cy="381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9C1B4-3BDA-7D17-9EC8-AF648AF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F84F-C7D1-0FCC-D1BD-2597ACC5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13155" cy="706964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CONT…    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21A7-FEBF-AD2E-A823-36917EC6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359"/>
            <a:ext cx="9773458" cy="4190260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So, </a:t>
            </a:r>
            <a:r>
              <a:rPr lang="en-US" sz="1500" b="1" dirty="0"/>
              <a:t>Power received by real antenna </a:t>
            </a:r>
            <a:r>
              <a:rPr lang="en-US" sz="1500" dirty="0"/>
              <a:t>with receiving area </a:t>
            </a:r>
            <a:r>
              <a:rPr lang="en-US" sz="1500" b="1" dirty="0"/>
              <a:t>A</a:t>
            </a:r>
            <a:r>
              <a:rPr lang="en-US" sz="1500" b="1" baseline="-25000" dirty="0"/>
              <a:t>R</a:t>
            </a:r>
            <a:r>
              <a:rPr lang="en-US" sz="1500" baseline="-25000" dirty="0"/>
              <a:t> </a:t>
            </a:r>
            <a:r>
              <a:rPr lang="en-US" sz="1500" dirty="0"/>
              <a:t>and effective aperture area </a:t>
            </a:r>
            <a:r>
              <a:rPr lang="en-US" sz="1500" b="1" dirty="0"/>
              <a:t>A</a:t>
            </a:r>
            <a:r>
              <a:rPr lang="en-US" sz="1500" b="1" baseline="-25000" dirty="0"/>
              <a:t>e</a:t>
            </a:r>
            <a:r>
              <a:rPr lang="en-US" sz="1500" dirty="0"/>
              <a:t>  : </a:t>
            </a:r>
          </a:p>
          <a:p>
            <a:pPr marL="0" indent="0">
              <a:buNone/>
            </a:pPr>
            <a:r>
              <a:rPr lang="en-US" sz="1500" b="1" dirty="0"/>
              <a:t>                                                    P</a:t>
            </a:r>
            <a:r>
              <a:rPr lang="en-US" sz="1500" b="1" baseline="-25000" dirty="0"/>
              <a:t>R</a:t>
            </a:r>
            <a:r>
              <a:rPr lang="en-US" sz="1500" b="1" dirty="0"/>
              <a:t> = </a:t>
            </a:r>
            <a:r>
              <a:rPr lang="en-US" sz="1600" b="1" dirty="0"/>
              <a:t>P</a:t>
            </a:r>
            <a:r>
              <a:rPr lang="en-US" sz="1600" b="1" baseline="-25000" dirty="0"/>
              <a:t>T</a:t>
            </a:r>
            <a:r>
              <a:rPr lang="en-US" sz="1600" b="1" dirty="0"/>
              <a:t>  G</a:t>
            </a:r>
            <a:r>
              <a:rPr lang="en-US" sz="1600" b="1" baseline="-25000" dirty="0"/>
              <a:t>T  </a:t>
            </a:r>
            <a:r>
              <a:rPr lang="en-US" sz="1600" b="1" dirty="0"/>
              <a:t>A</a:t>
            </a:r>
            <a:r>
              <a:rPr lang="en-US" sz="1600" b="1" baseline="-25000" dirty="0"/>
              <a:t>e  </a:t>
            </a:r>
            <a:r>
              <a:rPr lang="en-US" sz="1600" b="1" dirty="0"/>
              <a:t>/4 </a:t>
            </a:r>
            <a:r>
              <a:rPr lang="el-GR" sz="1600" b="1" dirty="0"/>
              <a:t>π</a:t>
            </a:r>
            <a:r>
              <a:rPr lang="en-US" sz="1600" b="1" dirty="0"/>
              <a:t> R</a:t>
            </a:r>
            <a:r>
              <a:rPr lang="en-US" sz="1600" b="1" baseline="30000" dirty="0"/>
              <a:t>2</a:t>
            </a:r>
            <a:endParaRPr lang="en-US" sz="1500" b="1" dirty="0"/>
          </a:p>
          <a:p>
            <a:r>
              <a:rPr lang="en-US" sz="1500" dirty="0"/>
              <a:t>The relation between receiving antenna gain </a:t>
            </a:r>
            <a:r>
              <a:rPr lang="en-US" sz="1500" b="1" dirty="0"/>
              <a:t>G</a:t>
            </a:r>
            <a:r>
              <a:rPr lang="en-US" sz="1500" b="1" baseline="-25000" dirty="0"/>
              <a:t>R</a:t>
            </a:r>
            <a:r>
              <a:rPr lang="en-US" sz="1500" dirty="0"/>
              <a:t> and effective aperture area </a:t>
            </a:r>
            <a:r>
              <a:rPr lang="en-US" sz="1500" b="1" dirty="0"/>
              <a:t>A</a:t>
            </a:r>
            <a:r>
              <a:rPr lang="en-US" sz="1500" b="1" baseline="-25000" dirty="0"/>
              <a:t>e</a:t>
            </a:r>
            <a:r>
              <a:rPr lang="en-US" sz="1500" dirty="0"/>
              <a:t> is :</a:t>
            </a:r>
          </a:p>
          <a:p>
            <a:pPr marL="0" indent="0">
              <a:buNone/>
            </a:pPr>
            <a:r>
              <a:rPr lang="en-US" sz="1500" dirty="0"/>
              <a:t>                                                    </a:t>
            </a:r>
            <a:r>
              <a:rPr lang="en-US" sz="1500" b="1" dirty="0"/>
              <a:t>G</a:t>
            </a:r>
            <a:r>
              <a:rPr lang="en-US" sz="1500" b="1" baseline="-25000" dirty="0"/>
              <a:t>R</a:t>
            </a:r>
            <a:r>
              <a:rPr lang="en-US" sz="1500" b="1" dirty="0"/>
              <a:t> </a:t>
            </a:r>
            <a:r>
              <a:rPr lang="en-IN" sz="1500" b="1" dirty="0"/>
              <a:t>= (</a:t>
            </a:r>
            <a:r>
              <a:rPr lang="en-US" sz="1500" b="1" dirty="0">
                <a:cs typeface="Lao UI" panose="020B0604020202020204" pitchFamily="34" charset="0"/>
              </a:rPr>
              <a:t>4 </a:t>
            </a:r>
            <a:r>
              <a:rPr lang="el-GR" sz="1600" b="1" dirty="0"/>
              <a:t>π</a:t>
            </a:r>
            <a:r>
              <a:rPr lang="en-US" sz="1500" b="1" dirty="0">
                <a:cs typeface="Lao UI" panose="020B0604020202020204" pitchFamily="34" charset="0"/>
              </a:rPr>
              <a:t> / </a:t>
            </a:r>
            <a:r>
              <a:rPr lang="el-GR" sz="1500" b="1" dirty="0">
                <a:cs typeface="Lao UI" panose="020B0604020202020204" pitchFamily="34" charset="0"/>
              </a:rPr>
              <a:t>λ</a:t>
            </a:r>
            <a:r>
              <a:rPr lang="en-US" sz="1500" b="1" baseline="30000" dirty="0">
                <a:cs typeface="Lao UI" panose="020B0604020202020204" pitchFamily="34" charset="0"/>
              </a:rPr>
              <a:t>2</a:t>
            </a:r>
            <a:r>
              <a:rPr lang="en-US" sz="1500" b="1" dirty="0"/>
              <a:t> ) A</a:t>
            </a:r>
            <a:r>
              <a:rPr lang="en-US" sz="1500" b="1" baseline="-25000" dirty="0"/>
              <a:t>e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                                          So,     P</a:t>
            </a:r>
            <a:r>
              <a:rPr lang="en-US" sz="1500" b="1" baseline="-25000" dirty="0"/>
              <a:t>R</a:t>
            </a:r>
            <a:r>
              <a:rPr lang="en-US" sz="1500" b="1" dirty="0"/>
              <a:t> = P</a:t>
            </a:r>
            <a:r>
              <a:rPr lang="en-US" sz="1500" b="1" baseline="-25000" dirty="0"/>
              <a:t>T</a:t>
            </a:r>
            <a:r>
              <a:rPr lang="en-US" sz="1500" b="1" dirty="0"/>
              <a:t> G</a:t>
            </a:r>
            <a:r>
              <a:rPr lang="en-US" sz="1500" b="1" baseline="-25000" dirty="0"/>
              <a:t>T</a:t>
            </a:r>
            <a:r>
              <a:rPr lang="en-US" sz="1500" b="1" dirty="0"/>
              <a:t> G</a:t>
            </a:r>
            <a:r>
              <a:rPr lang="en-US" sz="1500" b="1" baseline="-25000" dirty="0"/>
              <a:t>R</a:t>
            </a:r>
            <a:r>
              <a:rPr lang="en-US" sz="1500" b="1" dirty="0"/>
              <a:t>(</a:t>
            </a:r>
            <a:r>
              <a:rPr lang="el-GR" sz="1500" b="1" dirty="0">
                <a:cs typeface="Lao UI" panose="020B0604020202020204" pitchFamily="34" charset="0"/>
              </a:rPr>
              <a:t>λ</a:t>
            </a:r>
            <a:r>
              <a:rPr lang="en-US" sz="1500" b="1" dirty="0">
                <a:cs typeface="Lao UI" panose="020B0604020202020204" pitchFamily="34" charset="0"/>
              </a:rPr>
              <a:t> / 4 </a:t>
            </a:r>
            <a:r>
              <a:rPr lang="el-GR" sz="1600" b="1" dirty="0"/>
              <a:t>π</a:t>
            </a:r>
            <a:r>
              <a:rPr lang="en-US" sz="1500" b="1" dirty="0">
                <a:cs typeface="Lao UI" panose="020B0604020202020204" pitchFamily="34" charset="0"/>
              </a:rPr>
              <a:t> R</a:t>
            </a:r>
            <a:r>
              <a:rPr lang="en-US" sz="1500" b="1" dirty="0"/>
              <a:t>)</a:t>
            </a:r>
            <a:r>
              <a:rPr lang="en-US" sz="1500" b="1" baseline="30000" dirty="0"/>
              <a:t>2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        which is</a:t>
            </a:r>
            <a:r>
              <a:rPr lang="en-US" sz="1500" b="1" dirty="0"/>
              <a:t>, Power received = (EIRP x Receiving antenna gain)/Path loss</a:t>
            </a:r>
            <a:endParaRPr lang="en-IN" sz="1500" b="1" dirty="0"/>
          </a:p>
          <a:p>
            <a:r>
              <a:rPr lang="en-IN" sz="1500" dirty="0"/>
              <a:t>This equation is known as </a:t>
            </a:r>
            <a:r>
              <a:rPr lang="en-IN" sz="1500" b="1" dirty="0" err="1"/>
              <a:t>Friis</a:t>
            </a:r>
            <a:r>
              <a:rPr lang="en-IN" sz="1500" b="1" dirty="0"/>
              <a:t> Transmission Equation</a:t>
            </a:r>
            <a:r>
              <a:rPr lang="en-IN" sz="1500" dirty="0"/>
              <a:t> and the </a:t>
            </a:r>
            <a:r>
              <a:rPr lang="en-IN" sz="1500" b="1" dirty="0"/>
              <a:t>path loss/free-space loss</a:t>
            </a:r>
            <a:r>
              <a:rPr lang="en-IN" sz="1500" dirty="0"/>
              <a:t> is :</a:t>
            </a:r>
          </a:p>
          <a:p>
            <a:pPr marL="0" indent="0">
              <a:buNone/>
            </a:pPr>
            <a:r>
              <a:rPr lang="en-IN" sz="1500" dirty="0"/>
              <a:t>                                                                  </a:t>
            </a:r>
            <a:r>
              <a:rPr lang="en-IN" sz="1500" b="1" dirty="0"/>
              <a:t>L</a:t>
            </a:r>
            <a:r>
              <a:rPr lang="en-IN" sz="1500" b="1" baseline="-25000" dirty="0"/>
              <a:t>FS</a:t>
            </a:r>
            <a:r>
              <a:rPr lang="en-IN" sz="1500" b="1" dirty="0"/>
              <a:t> = (</a:t>
            </a:r>
            <a:r>
              <a:rPr lang="en-US" sz="1500" b="1" dirty="0">
                <a:cs typeface="Lao UI" panose="020B0604020202020204" pitchFamily="34" charset="0"/>
              </a:rPr>
              <a:t>4 </a:t>
            </a:r>
            <a:r>
              <a:rPr lang="el-GR" sz="1600" b="1" dirty="0"/>
              <a:t>π</a:t>
            </a:r>
            <a:r>
              <a:rPr lang="en-US" sz="1500" b="1" dirty="0">
                <a:cs typeface="Lao UI" panose="020B0604020202020204" pitchFamily="34" charset="0"/>
              </a:rPr>
              <a:t> R / </a:t>
            </a:r>
            <a:r>
              <a:rPr lang="el-GR" sz="1500" b="1" dirty="0">
                <a:cs typeface="Lao UI" panose="020B0604020202020204" pitchFamily="34" charset="0"/>
              </a:rPr>
              <a:t>λ</a:t>
            </a:r>
            <a:r>
              <a:rPr lang="en-US" sz="1500" b="1" dirty="0">
                <a:cs typeface="Lao UI" panose="020B0604020202020204" pitchFamily="34" charset="0"/>
              </a:rPr>
              <a:t>)</a:t>
            </a:r>
            <a:r>
              <a:rPr lang="en-US" sz="1500" b="1" baseline="30000" dirty="0">
                <a:cs typeface="Lao UI" panose="020B0604020202020204" pitchFamily="34" charset="0"/>
              </a:rPr>
              <a:t>2</a:t>
            </a:r>
            <a:endParaRPr lang="en-IN" sz="1500" b="1" dirty="0"/>
          </a:p>
          <a:p>
            <a:r>
              <a:rPr lang="en-IN" sz="1500" dirty="0"/>
              <a:t>The received power in dB is :</a:t>
            </a:r>
          </a:p>
          <a:p>
            <a:pPr marL="0" indent="0">
              <a:buNone/>
            </a:pPr>
            <a:r>
              <a:rPr lang="en-IN" sz="1500" dirty="0"/>
              <a:t>                                                        </a:t>
            </a:r>
            <a:r>
              <a:rPr lang="en-IN" sz="1500" b="1" dirty="0"/>
              <a:t>P</a:t>
            </a:r>
            <a:r>
              <a:rPr lang="en-IN" sz="1500" b="1" baseline="-25000" dirty="0"/>
              <a:t>R</a:t>
            </a:r>
            <a:r>
              <a:rPr lang="en-IN" sz="1500" b="1" dirty="0"/>
              <a:t> = EIRP + G</a:t>
            </a:r>
            <a:r>
              <a:rPr lang="en-IN" sz="1500" b="1" baseline="-25000" dirty="0"/>
              <a:t>R</a:t>
            </a:r>
            <a:r>
              <a:rPr lang="en-IN" sz="1500" b="1" dirty="0"/>
              <a:t> – L</a:t>
            </a:r>
            <a:r>
              <a:rPr lang="en-IN" sz="1500" b="1" baseline="-25000" dirty="0"/>
              <a:t>FS</a:t>
            </a:r>
            <a:endParaRPr lang="en-IN" sz="1500" b="1" dirty="0"/>
          </a:p>
          <a:p>
            <a:r>
              <a:rPr lang="en-IN" sz="1500" dirty="0"/>
              <a:t>where, </a:t>
            </a:r>
            <a:r>
              <a:rPr lang="en-IN" sz="1500" b="1" dirty="0"/>
              <a:t>P</a:t>
            </a:r>
            <a:r>
              <a:rPr lang="en-IN" sz="1500" b="1" baseline="-25000" dirty="0"/>
              <a:t>R</a:t>
            </a:r>
            <a:r>
              <a:rPr lang="en-IN" sz="1500" b="1" dirty="0"/>
              <a:t> </a:t>
            </a:r>
            <a:r>
              <a:rPr lang="en-IN" sz="1500" dirty="0"/>
              <a:t>= received power in </a:t>
            </a:r>
            <a:r>
              <a:rPr lang="en-IN" sz="1500" dirty="0" err="1"/>
              <a:t>dBW</a:t>
            </a:r>
            <a:endParaRPr lang="en-IN" sz="1500" dirty="0"/>
          </a:p>
          <a:p>
            <a:pPr marL="0" indent="0">
              <a:buNone/>
            </a:pPr>
            <a:r>
              <a:rPr lang="en-IN" sz="1500" b="1" dirty="0"/>
              <a:t>                   G</a:t>
            </a:r>
            <a:r>
              <a:rPr lang="en-IN" sz="1500" b="1" baseline="-25000" dirty="0"/>
              <a:t>R</a:t>
            </a:r>
            <a:r>
              <a:rPr lang="en-IN" sz="1500" b="1" dirty="0"/>
              <a:t> </a:t>
            </a:r>
            <a:r>
              <a:rPr lang="en-IN" sz="1500" dirty="0"/>
              <a:t>= </a:t>
            </a:r>
            <a:r>
              <a:rPr lang="en-US" sz="1500" dirty="0"/>
              <a:t>receiving antenna gain in dB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b="1" dirty="0"/>
              <a:t>L</a:t>
            </a:r>
            <a:r>
              <a:rPr lang="en-US" sz="1500" b="1" baseline="-25000" dirty="0"/>
              <a:t>FS</a:t>
            </a:r>
            <a:r>
              <a:rPr lang="en-US" sz="1500" dirty="0"/>
              <a:t> = </a:t>
            </a:r>
            <a:r>
              <a:rPr lang="en-IN" sz="1500" dirty="0"/>
              <a:t>path loss/free-space loss in dB                                                                                                    </a:t>
            </a:r>
            <a:endParaRPr lang="en-IN" b="1" dirty="0"/>
          </a:p>
          <a:p>
            <a:endParaRPr lang="en-IN" sz="15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81A4E-D004-0205-0F29-1D945682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9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9B58-2ED2-9290-5D2A-0E5DEF38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6320" cy="706964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CONT…                 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57C6-5B7D-DA00-9092-B70874B8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32751" cy="401924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real scenario</a:t>
            </a:r>
            <a:r>
              <a:rPr lang="en-US" dirty="0"/>
              <a:t>, there may be </a:t>
            </a:r>
            <a:r>
              <a:rPr lang="en-US" b="1" dirty="0"/>
              <a:t>some additional losses :</a:t>
            </a:r>
          </a:p>
          <a:p>
            <a:r>
              <a:rPr lang="en-US" b="1" dirty="0" err="1"/>
              <a:t>L</a:t>
            </a:r>
            <a:r>
              <a:rPr lang="en-US" b="1" baseline="-25000" dirty="0" err="1"/>
              <a:t>ta</a:t>
            </a:r>
            <a:r>
              <a:rPr lang="en-US" dirty="0"/>
              <a:t> : Losses due to transmitting antenna</a:t>
            </a:r>
          </a:p>
          <a:p>
            <a:r>
              <a:rPr lang="en-US" b="1" dirty="0"/>
              <a:t>L</a:t>
            </a:r>
            <a:r>
              <a:rPr lang="en-US" b="1" baseline="-25000" dirty="0"/>
              <a:t>ra</a:t>
            </a:r>
            <a:r>
              <a:rPr lang="en-US" dirty="0"/>
              <a:t> : Losses due to receiving antenna</a:t>
            </a:r>
          </a:p>
          <a:p>
            <a:r>
              <a:rPr lang="en-US" b="1" dirty="0"/>
              <a:t>L</a:t>
            </a:r>
            <a:r>
              <a:rPr lang="en-US" b="1" baseline="-25000" dirty="0"/>
              <a:t>POL</a:t>
            </a:r>
            <a:r>
              <a:rPr lang="en-US" dirty="0"/>
              <a:t> : Losses due to polarization mismatch</a:t>
            </a:r>
          </a:p>
          <a:p>
            <a:r>
              <a:rPr lang="en-US" b="1" dirty="0" err="1"/>
              <a:t>L</a:t>
            </a:r>
            <a:r>
              <a:rPr lang="en-US" b="1" baseline="-25000" dirty="0" err="1"/>
              <a:t>point</a:t>
            </a:r>
            <a:r>
              <a:rPr lang="en-US" dirty="0"/>
              <a:t> : Losses due to antenna </a:t>
            </a:r>
            <a:r>
              <a:rPr lang="en-US" dirty="0" err="1"/>
              <a:t>depointing</a:t>
            </a:r>
            <a:endParaRPr lang="en-US" dirty="0"/>
          </a:p>
          <a:p>
            <a:r>
              <a:rPr lang="en-US" b="1" dirty="0"/>
              <a:t>A</a:t>
            </a:r>
            <a:r>
              <a:rPr lang="en-US" b="1" baseline="-25000" dirty="0"/>
              <a:t>rain</a:t>
            </a:r>
            <a:r>
              <a:rPr lang="en-US" dirty="0"/>
              <a:t> : attenuation due to precipitation and clouds</a:t>
            </a:r>
          </a:p>
          <a:p>
            <a:r>
              <a:rPr lang="en-US" b="1" dirty="0"/>
              <a:t>A</a:t>
            </a:r>
            <a:r>
              <a:rPr lang="en-US" b="1" baseline="-25000" dirty="0"/>
              <a:t>AG</a:t>
            </a:r>
            <a:r>
              <a:rPr lang="en-US" dirty="0"/>
              <a:t> : attenuation due to atmosphere</a:t>
            </a:r>
          </a:p>
          <a:p>
            <a:r>
              <a:rPr lang="en-IN" sz="1800" dirty="0"/>
              <a:t>The received power in dB is :</a:t>
            </a:r>
          </a:p>
          <a:p>
            <a:pPr marL="0" indent="0">
              <a:buNone/>
            </a:pPr>
            <a:r>
              <a:rPr lang="en-IN" b="1" dirty="0"/>
              <a:t>               [P</a:t>
            </a:r>
            <a:r>
              <a:rPr lang="en-IN" b="1" baseline="-25000" dirty="0"/>
              <a:t>R</a:t>
            </a:r>
            <a:r>
              <a:rPr lang="en-IN" b="1" dirty="0"/>
              <a:t>] = </a:t>
            </a:r>
            <a:r>
              <a:rPr lang="en-IN" sz="1800" b="1" dirty="0"/>
              <a:t>EIRP + G</a:t>
            </a:r>
            <a:r>
              <a:rPr lang="en-IN" sz="1800" b="1" baseline="-25000" dirty="0"/>
              <a:t>R</a:t>
            </a:r>
            <a:r>
              <a:rPr lang="en-IN" sz="1800" b="1" dirty="0"/>
              <a:t> – L</a:t>
            </a:r>
            <a:r>
              <a:rPr lang="en-IN" sz="1800" b="1" baseline="-25000" dirty="0"/>
              <a:t>FS </a:t>
            </a:r>
            <a:r>
              <a:rPr lang="en-US" b="1" dirty="0"/>
              <a:t> –  [</a:t>
            </a:r>
            <a:r>
              <a:rPr lang="en-US" b="1" dirty="0" err="1"/>
              <a:t>L</a:t>
            </a:r>
            <a:r>
              <a:rPr lang="en-US" b="1" baseline="-25000" dirty="0" err="1"/>
              <a:t>ta</a:t>
            </a:r>
            <a:r>
              <a:rPr lang="en-US" b="1" dirty="0"/>
              <a:t>] – [L</a:t>
            </a:r>
            <a:r>
              <a:rPr lang="en-US" b="1" baseline="-25000" dirty="0"/>
              <a:t>ra</a:t>
            </a:r>
            <a:r>
              <a:rPr lang="en-US" b="1" dirty="0"/>
              <a:t>] – [L</a:t>
            </a:r>
            <a:r>
              <a:rPr lang="en-US" b="1" baseline="-25000" dirty="0"/>
              <a:t>POL</a:t>
            </a:r>
            <a:r>
              <a:rPr lang="en-US" b="1" dirty="0"/>
              <a:t>] – [</a:t>
            </a:r>
            <a:r>
              <a:rPr lang="en-US" b="1" dirty="0" err="1"/>
              <a:t>L</a:t>
            </a:r>
            <a:r>
              <a:rPr lang="en-US" b="1" baseline="-25000" dirty="0" err="1"/>
              <a:t>point</a:t>
            </a:r>
            <a:r>
              <a:rPr lang="en-US" b="1" dirty="0"/>
              <a:t>] – [A</a:t>
            </a:r>
            <a:r>
              <a:rPr lang="en-US" b="1" baseline="-25000" dirty="0"/>
              <a:t>rain</a:t>
            </a:r>
            <a:r>
              <a:rPr lang="en-US" b="1" dirty="0"/>
              <a:t>] – [A</a:t>
            </a:r>
            <a:r>
              <a:rPr lang="en-US" b="1" baseline="-25000" dirty="0"/>
              <a:t>AG</a:t>
            </a:r>
            <a:r>
              <a:rPr lang="en-US" b="1" dirty="0"/>
              <a:t>]                                   </a:t>
            </a:r>
          </a:p>
          <a:p>
            <a:endParaRPr lang="en-IN" sz="18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E583-2126-154C-842C-BB4462C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4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A50F-9750-2FD3-3573-3A148E43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93054" cy="70696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COMPLETE LINK DESIGN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0991-67CE-4F70-9C29-15D44196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9116"/>
            <a:ext cx="10563570" cy="4398884"/>
          </a:xfrm>
        </p:spPr>
        <p:txBody>
          <a:bodyPr>
            <a:normAutofit/>
          </a:bodyPr>
          <a:lstStyle/>
          <a:p>
            <a:r>
              <a:rPr lang="en-US" dirty="0"/>
              <a:t>A complete link consist of two earth stations and a satellite, so complete link is made up of uplink and downlink.</a:t>
            </a:r>
          </a:p>
          <a:p>
            <a:r>
              <a:rPr lang="en-US" dirty="0"/>
              <a:t>So, the quality of information received on earth station depends on uplink, satellite transponder and downlink.</a:t>
            </a:r>
          </a:p>
          <a:p>
            <a:r>
              <a:rPr lang="en-US" dirty="0"/>
              <a:t>The uplink is characterized by (C / N</a:t>
            </a:r>
            <a:r>
              <a:rPr lang="en-US" baseline="-25000" dirty="0"/>
              <a:t>o</a:t>
            </a:r>
            <a:r>
              <a:rPr lang="en-US" dirty="0"/>
              <a:t>)</a:t>
            </a:r>
            <a:r>
              <a:rPr lang="en-US" baseline="-25000" dirty="0"/>
              <a:t>U</a:t>
            </a:r>
            <a:r>
              <a:rPr lang="en-US" dirty="0"/>
              <a:t> at the transponder input and downlink is characterized by (C / N</a:t>
            </a:r>
            <a:r>
              <a:rPr lang="en-US" baseline="-25000" dirty="0"/>
              <a:t>o</a:t>
            </a:r>
            <a:r>
              <a:rPr lang="en-US" dirty="0"/>
              <a:t>)</a:t>
            </a:r>
            <a:r>
              <a:rPr lang="en-US" baseline="-25000" dirty="0"/>
              <a:t>D.</a:t>
            </a:r>
            <a:endParaRPr lang="en-US" dirty="0"/>
          </a:p>
          <a:p>
            <a:r>
              <a:rPr lang="en-US" dirty="0"/>
              <a:t>The carrier to noise power spectral density ratio is (C / N</a:t>
            </a:r>
            <a:r>
              <a:rPr lang="en-US" baseline="-25000" dirty="0"/>
              <a:t>o</a:t>
            </a:r>
            <a:r>
              <a:rPr lang="en-US" dirty="0"/>
              <a:t>)</a:t>
            </a:r>
            <a:r>
              <a:rPr lang="en-US" baseline="-25000" dirty="0"/>
              <a:t>T</a:t>
            </a:r>
            <a:r>
              <a:rPr lang="en-US" dirty="0"/>
              <a:t>  at the receiving earth station by considering uplink and downlink.</a:t>
            </a:r>
          </a:p>
          <a:p>
            <a:pPr marL="0" indent="0">
              <a:buNone/>
            </a:pPr>
            <a:r>
              <a:rPr lang="en-US" b="1" dirty="0"/>
              <a:t>                                         (C / N</a:t>
            </a:r>
            <a:r>
              <a:rPr lang="en-US" b="1" baseline="-25000" dirty="0"/>
              <a:t>o</a:t>
            </a:r>
            <a:r>
              <a:rPr lang="en-US" b="1" dirty="0"/>
              <a:t>)</a:t>
            </a:r>
            <a:r>
              <a:rPr lang="en-US" b="1" baseline="-25000" dirty="0"/>
              <a:t>T</a:t>
            </a:r>
            <a:r>
              <a:rPr lang="en-US" b="1" baseline="30000" dirty="0"/>
              <a:t>-1</a:t>
            </a:r>
            <a:r>
              <a:rPr lang="en-US" b="1" baseline="-25000" dirty="0"/>
              <a:t>  </a:t>
            </a:r>
            <a:r>
              <a:rPr lang="en-US" b="1" dirty="0"/>
              <a:t>= </a:t>
            </a:r>
            <a:r>
              <a:rPr lang="en-US" b="1" baseline="-25000" dirty="0"/>
              <a:t> </a:t>
            </a:r>
            <a:r>
              <a:rPr lang="en-US" b="1" dirty="0"/>
              <a:t>(C / N</a:t>
            </a:r>
            <a:r>
              <a:rPr lang="en-US" b="1" baseline="-25000" dirty="0"/>
              <a:t>o</a:t>
            </a:r>
            <a:r>
              <a:rPr lang="en-US" b="1" dirty="0"/>
              <a:t>)</a:t>
            </a:r>
            <a:r>
              <a:rPr lang="en-US" b="1" baseline="-25000" dirty="0"/>
              <a:t>U</a:t>
            </a:r>
            <a:r>
              <a:rPr lang="en-US" b="1" baseline="30000" dirty="0"/>
              <a:t>-1</a:t>
            </a:r>
            <a:r>
              <a:rPr lang="en-US" b="1" dirty="0"/>
              <a:t> + (C / N</a:t>
            </a:r>
            <a:r>
              <a:rPr lang="en-US" b="1" baseline="-25000" dirty="0"/>
              <a:t>o</a:t>
            </a:r>
            <a:r>
              <a:rPr lang="en-US" b="1" dirty="0"/>
              <a:t>)</a:t>
            </a:r>
            <a:r>
              <a:rPr lang="en-US" b="1" baseline="-25000" dirty="0"/>
              <a:t>D</a:t>
            </a:r>
            <a:r>
              <a:rPr lang="en-US" b="1" baseline="30000" dirty="0"/>
              <a:t>-1</a:t>
            </a:r>
            <a:endParaRPr lang="en-US" b="1" dirty="0"/>
          </a:p>
          <a:p>
            <a:r>
              <a:rPr lang="en-US" dirty="0"/>
              <a:t>Normally, (C / N</a:t>
            </a:r>
            <a:r>
              <a:rPr lang="en-US" baseline="-25000" dirty="0"/>
              <a:t>o</a:t>
            </a:r>
            <a:r>
              <a:rPr lang="en-US" dirty="0"/>
              <a:t>)</a:t>
            </a:r>
            <a:r>
              <a:rPr lang="en-US" baseline="-25000" dirty="0"/>
              <a:t>U</a:t>
            </a:r>
            <a:r>
              <a:rPr lang="en-US" dirty="0"/>
              <a:t>  is much greater than (C / N</a:t>
            </a:r>
            <a:r>
              <a:rPr lang="en-US" baseline="-25000" dirty="0"/>
              <a:t>o</a:t>
            </a:r>
            <a:r>
              <a:rPr lang="en-US" dirty="0"/>
              <a:t>)</a:t>
            </a:r>
            <a:r>
              <a:rPr lang="en-US" baseline="-25000" dirty="0"/>
              <a:t>D</a:t>
            </a:r>
            <a:r>
              <a:rPr lang="en-US" dirty="0"/>
              <a:t> . So</a:t>
            </a:r>
            <a:r>
              <a:rPr lang="en-US" b="1" dirty="0"/>
              <a:t>, (C / N</a:t>
            </a:r>
            <a:r>
              <a:rPr lang="en-US" b="1" baseline="-25000" dirty="0"/>
              <a:t>o</a:t>
            </a:r>
            <a:r>
              <a:rPr lang="en-US" b="1" dirty="0"/>
              <a:t>)</a:t>
            </a:r>
            <a:r>
              <a:rPr lang="en-US" b="1" baseline="-25000" dirty="0"/>
              <a:t>T</a:t>
            </a:r>
            <a:r>
              <a:rPr lang="en-US" b="1" dirty="0"/>
              <a:t> = (C / N</a:t>
            </a:r>
            <a:r>
              <a:rPr lang="en-US" b="1" baseline="-25000" dirty="0"/>
              <a:t>o</a:t>
            </a:r>
            <a:r>
              <a:rPr lang="en-US" b="1" dirty="0"/>
              <a:t>)</a:t>
            </a:r>
            <a:r>
              <a:rPr lang="en-US" b="1" baseline="-25000" dirty="0"/>
              <a:t>D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Complete link design depends on quality of downlink, </a:t>
            </a:r>
            <a:r>
              <a:rPr lang="en-US" dirty="0"/>
              <a:t>especially on </a:t>
            </a:r>
            <a:r>
              <a:rPr lang="en-US" b="1" dirty="0"/>
              <a:t>(C / N</a:t>
            </a:r>
            <a:r>
              <a:rPr lang="en-US" b="1" baseline="-25000" dirty="0"/>
              <a:t>o</a:t>
            </a:r>
            <a:r>
              <a:rPr lang="en-US" b="1" dirty="0"/>
              <a:t>)</a:t>
            </a:r>
            <a:r>
              <a:rPr lang="en-US" b="1" baseline="-25000" dirty="0"/>
              <a:t>D                                </a:t>
            </a:r>
            <a:endParaRPr lang="en-US" sz="3200" b="1" baseline="-25000" dirty="0"/>
          </a:p>
          <a:p>
            <a:pPr marL="0" indent="0">
              <a:buNone/>
            </a:pPr>
            <a:endParaRPr lang="en-US" sz="32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41FD-5DF9-9872-34EB-C6B2C966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2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529-CBBE-F6DC-86D9-DE51A39F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Design Of Satellite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DDB13-4AAB-ACB9-2C4A-171AE0CDC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40" y="2501154"/>
            <a:ext cx="8785254" cy="426719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965C-2349-7724-5407-04B8083C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06FA-D523-8CAB-8E4C-0FE15ECE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99586" cy="706964"/>
          </a:xfrm>
        </p:spPr>
        <p:txBody>
          <a:bodyPr/>
          <a:lstStyle/>
          <a:p>
            <a:r>
              <a:rPr lang="en-US" b="1" dirty="0"/>
              <a:t>DOWNLINK DESIGN                                       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A3B5-B682-14F9-5A32-94079020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2603500"/>
            <a:ext cx="6489577" cy="39127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downlink of a satellite circuit is the one in which the satellite is transmitting the signal and the earth station is receiving it.</a:t>
            </a:r>
          </a:p>
          <a:p>
            <a:r>
              <a:rPr lang="en-US" dirty="0"/>
              <a:t>Design of downlink is difficult as compared to uplink.</a:t>
            </a:r>
          </a:p>
          <a:p>
            <a:r>
              <a:rPr lang="en-US" dirty="0"/>
              <a:t>When the input backoff (in uplink design) is employed, a corresponding output backoff must be allowed. The </a:t>
            </a:r>
            <a:r>
              <a:rPr lang="en-US" b="1" dirty="0"/>
              <a:t>backoff</a:t>
            </a:r>
            <a:r>
              <a:rPr lang="en-US" dirty="0"/>
              <a:t> is required for the </a:t>
            </a:r>
            <a:r>
              <a:rPr lang="en-US" b="1" dirty="0"/>
              <a:t>operation of Travelling wave tube (TWT).</a:t>
            </a:r>
          </a:p>
          <a:p>
            <a:r>
              <a:rPr lang="en-US" dirty="0"/>
              <a:t>Due to non-linear characteristics of TWT amplifier, the </a:t>
            </a:r>
            <a:r>
              <a:rPr lang="en-US" b="1" dirty="0"/>
              <a:t>input backoff </a:t>
            </a:r>
            <a:r>
              <a:rPr lang="en-US" dirty="0"/>
              <a:t>and </a:t>
            </a:r>
            <a:r>
              <a:rPr lang="en-US" b="1" dirty="0"/>
              <a:t>output backoff  </a:t>
            </a:r>
            <a:r>
              <a:rPr lang="en-US" dirty="0"/>
              <a:t>are </a:t>
            </a:r>
            <a:r>
              <a:rPr lang="en-US" b="1" dirty="0"/>
              <a:t>not the same</a:t>
            </a:r>
            <a:r>
              <a:rPr lang="en-US" dirty="0"/>
              <a:t>.</a:t>
            </a:r>
          </a:p>
          <a:p>
            <a:r>
              <a:rPr lang="en-US" dirty="0"/>
              <a:t>Therefore, above the saturation, the linear characteristics are extrapolated and backoff is taken </a:t>
            </a:r>
            <a:r>
              <a:rPr lang="en-US" b="1" dirty="0"/>
              <a:t>5 dB below the extrapolated </a:t>
            </a:r>
            <a:r>
              <a:rPr lang="en-US" dirty="0"/>
              <a:t>linear characteristics.</a:t>
            </a:r>
          </a:p>
          <a:p>
            <a:endParaRPr lang="en-US" dirty="0"/>
          </a:p>
          <a:p>
            <a:endParaRPr lang="en-US" sz="1400" dirty="0"/>
          </a:p>
          <a:p>
            <a:endParaRPr lang="en-US" sz="1400" b="1" dirty="0"/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78581-BD49-9E2F-D0B9-64541971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405849"/>
            <a:ext cx="5217573" cy="4110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0CCA-E17A-7F04-75A0-82971FE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9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757</TotalTime>
  <Words>2024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Wingdings 3</vt:lpstr>
      <vt:lpstr>Ion Boardroom</vt:lpstr>
      <vt:lpstr>                                                                     DEPARTMENT OF ELECTRONICS AND TELECOMMUNICATIONS      SATELLITE LINK BUDGET ANALYSIS FOR DOWNLINK   </vt:lpstr>
      <vt:lpstr>CONTENT                                                          </vt:lpstr>
      <vt:lpstr>INTRODUCTION TO SATELLITE LINK DESIGN            </vt:lpstr>
      <vt:lpstr>  CONT…                                                          </vt:lpstr>
      <vt:lpstr>  CONT…                                                         </vt:lpstr>
      <vt:lpstr>  CONT…                                                         </vt:lpstr>
      <vt:lpstr> COMPLETE LINK DESIGN                                </vt:lpstr>
      <vt:lpstr>Design Of Satellite Link</vt:lpstr>
      <vt:lpstr>DOWNLINK DESIGN                                        </vt:lpstr>
      <vt:lpstr>SYSTEM NOISE TEMPERATURE, Ts                                    </vt:lpstr>
      <vt:lpstr>CONT...                                                           </vt:lpstr>
      <vt:lpstr>CONT…                                                        </vt:lpstr>
      <vt:lpstr>NOISE POWER, NOISE TEMPERATURE AND NOISE FIGURE                  </vt:lpstr>
      <vt:lpstr>C / N RATIO                                                    </vt:lpstr>
      <vt:lpstr>G / T RATIO                                                     </vt:lpstr>
      <vt:lpstr>EFFECT OF RAIN ON DOWNLINK                   </vt:lpstr>
      <vt:lpstr>EFFECT OF Scintillation ON DOWNLINK</vt:lpstr>
      <vt:lpstr>EFFECT OF Multipath ON DOWNLINK</vt:lpstr>
      <vt:lpstr>REFERENCES                                  </vt:lpstr>
      <vt:lpstr>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LINK BUDGET ANALYSIS FOR DOWNLINK</dc:title>
  <dc:creator>Smruti Snigdha Pani</dc:creator>
  <cp:lastModifiedBy>Smruti Snigdha Pani</cp:lastModifiedBy>
  <cp:revision>169</cp:revision>
  <dcterms:created xsi:type="dcterms:W3CDTF">2022-11-20T15:07:10Z</dcterms:created>
  <dcterms:modified xsi:type="dcterms:W3CDTF">2022-11-26T18:28:20Z</dcterms:modified>
</cp:coreProperties>
</file>