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media/image10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4.png" ContentType="image/png"/>
  <Override PartName="/ppt/media/image8.jpeg" ContentType="image/jpeg"/>
  <Override PartName="/ppt/media/image5.jpeg" ContentType="image/jpe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</p:spPr>
        <p:txBody>
          <a:bodyPr lIns="0" rIns="0" tIns="0" bIns="0">
            <a:normAutofit fontScale="91000"/>
          </a:bodyPr>
          <a:p>
            <a:pPr>
              <a:spcBef>
                <a:spcPts val="1417"/>
              </a:spcBef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>
              <a:spcBef>
                <a:spcPts val="1134"/>
              </a:spcBef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>
              <a:spcBef>
                <a:spcPts val="850"/>
              </a:spcBef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>
              <a:spcBef>
                <a:spcPts val="567"/>
              </a:spcBef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>
              <a:spcBef>
                <a:spcPts val="283"/>
              </a:spcBef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>
              <a:spcBef>
                <a:spcPts val="283"/>
              </a:spcBef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>
              <a:spcBef>
                <a:spcPts val="283"/>
              </a:spcBef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" name="TextShape 3"/>
          <p:cNvSpPr txBox="1"/>
          <p:nvPr/>
        </p:nvSpPr>
        <p:spPr>
          <a:xfrm>
            <a:off x="4104000" y="4896000"/>
            <a:ext cx="4392000" cy="34632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>
            <a:noAutofit/>
          </a:bodyPr>
          <a:p>
            <a:fld id="{4FD21B30-8400-4386-8560-E72F905C7836}" type="author">
              <a:rPr b="0" lang="en-IN" sz="1800" spc="-1" strike="noStrike">
                <a:highlight>
                  <a:srgbClr val="000000"/>
                </a:highlight>
                <a:latin typeface="Arial"/>
              </a:rPr>
              <a:t> </a:t>
            </a:fld>
            <a:endParaRPr b="0" lang="en-IN" sz="1800" spc="-1" strike="noStrike">
              <a:highlight>
                <a:srgbClr val="000000"/>
              </a:highlight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25920" y="4628880"/>
            <a:ext cx="6120000" cy="18000"/>
          </a:xfrm>
          <a:custGeom>
            <a:avLst/>
            <a:gdLst/>
            <a:ahLst/>
            <a:rect l="0" t="0" r="r" b="b"/>
            <a:pathLst>
              <a:path w="17002" h="52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3859200" y="5324400"/>
            <a:ext cx="6240240" cy="7200"/>
          </a:xfrm>
          <a:custGeom>
            <a:avLst/>
            <a:gdLst/>
            <a:ahLst/>
            <a:rect l="0" t="0" r="r" b="b"/>
            <a:pathLst>
              <a:path w="17336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7324" y="21"/>
                </a:lnTo>
                <a:lnTo>
                  <a:pt x="17324" y="21"/>
                </a:lnTo>
                <a:cubicBezTo>
                  <a:pt x="17326" y="21"/>
                  <a:pt x="17328" y="21"/>
                  <a:pt x="17330" y="20"/>
                </a:cubicBezTo>
                <a:cubicBezTo>
                  <a:pt x="17331" y="19"/>
                  <a:pt x="17333" y="17"/>
                  <a:pt x="17334" y="16"/>
                </a:cubicBezTo>
                <a:cubicBezTo>
                  <a:pt x="17335" y="14"/>
                  <a:pt x="17335" y="12"/>
                  <a:pt x="17335" y="11"/>
                </a:cubicBezTo>
                <a:lnTo>
                  <a:pt x="17334" y="10"/>
                </a:lnTo>
                <a:lnTo>
                  <a:pt x="17335" y="11"/>
                </a:lnTo>
                <a:lnTo>
                  <a:pt x="17335" y="11"/>
                </a:lnTo>
                <a:cubicBezTo>
                  <a:pt x="17335" y="9"/>
                  <a:pt x="17335" y="7"/>
                  <a:pt x="17334" y="5"/>
                </a:cubicBezTo>
                <a:cubicBezTo>
                  <a:pt x="17333" y="4"/>
                  <a:pt x="17331" y="2"/>
                  <a:pt x="17330" y="1"/>
                </a:cubicBezTo>
                <a:cubicBezTo>
                  <a:pt x="17328" y="0"/>
                  <a:pt x="17326" y="0"/>
                  <a:pt x="17324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4044960" y="4944960"/>
            <a:ext cx="7200" cy="487440"/>
          </a:xfrm>
          <a:custGeom>
            <a:avLst/>
            <a:gdLst/>
            <a:ahLst/>
            <a:rect l="0" t="0" r="r" b="b"/>
            <a:pathLst>
              <a:path w="22" h="1356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44"/>
                </a:lnTo>
                <a:lnTo>
                  <a:pt x="0" y="1345"/>
                </a:lnTo>
                <a:cubicBezTo>
                  <a:pt x="0" y="1346"/>
                  <a:pt x="0" y="1348"/>
                  <a:pt x="1" y="1350"/>
                </a:cubicBezTo>
                <a:cubicBezTo>
                  <a:pt x="2" y="1351"/>
                  <a:pt x="4" y="1353"/>
                  <a:pt x="5" y="1354"/>
                </a:cubicBezTo>
                <a:cubicBezTo>
                  <a:pt x="7" y="1355"/>
                  <a:pt x="9" y="1355"/>
                  <a:pt x="11" y="1355"/>
                </a:cubicBezTo>
                <a:lnTo>
                  <a:pt x="10" y="1355"/>
                </a:lnTo>
                <a:lnTo>
                  <a:pt x="11" y="1355"/>
                </a:lnTo>
                <a:cubicBezTo>
                  <a:pt x="12" y="1355"/>
                  <a:pt x="14" y="1355"/>
                  <a:pt x="16" y="1354"/>
                </a:cubicBezTo>
                <a:cubicBezTo>
                  <a:pt x="17" y="1353"/>
                  <a:pt x="19" y="1351"/>
                  <a:pt x="20" y="1350"/>
                </a:cubicBezTo>
                <a:cubicBezTo>
                  <a:pt x="21" y="1348"/>
                  <a:pt x="21" y="1346"/>
                  <a:pt x="21" y="1345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just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 algn="just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 algn="just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 algn="just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 algn="just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 algn="just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 algn="just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560000" y="5256000"/>
            <a:ext cx="1620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03894D8-79AA-424B-BD54-E14527CA7F93}" type="slidenum">
              <a:rPr b="0" lang="en-IN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20880" y="607320"/>
            <a:ext cx="6120000" cy="18000"/>
          </a:xfrm>
          <a:custGeom>
            <a:avLst/>
            <a:gdLst/>
            <a:ahLst/>
            <a:rect l="0" t="0" r="r" b="b"/>
            <a:pathLst>
              <a:path w="17002" h="52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7"/>
          <p:cNvSpPr/>
          <p:nvPr/>
        </p:nvSpPr>
        <p:spPr>
          <a:xfrm>
            <a:off x="4430520" y="840960"/>
            <a:ext cx="5673960" cy="7200"/>
          </a:xfrm>
          <a:custGeom>
            <a:avLst/>
            <a:gdLst/>
            <a:ahLst/>
            <a:rect l="0" t="0" r="r" b="b"/>
            <a:pathLst>
              <a:path w="15763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8"/>
          <p:cNvSpPr/>
          <p:nvPr/>
        </p:nvSpPr>
        <p:spPr>
          <a:xfrm>
            <a:off x="9819720" y="474480"/>
            <a:ext cx="7200" cy="493200"/>
          </a:xfrm>
          <a:custGeom>
            <a:avLst/>
            <a:gdLst/>
            <a:ahLst/>
            <a:rect l="0" t="0" r="r" b="b"/>
            <a:pathLst>
              <a:path w="22" h="13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9"/>
          <p:cNvSpPr/>
          <p:nvPr/>
        </p:nvSpPr>
        <p:spPr>
          <a:xfrm>
            <a:off x="1900800" y="5204880"/>
            <a:ext cx="7465320" cy="7200"/>
          </a:xfrm>
          <a:custGeom>
            <a:avLst/>
            <a:gdLst/>
            <a:ahLst/>
            <a:rect l="0" t="0" r="r" b="b"/>
            <a:pathLst>
              <a:path w="20739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0"/>
          <p:cNvSpPr/>
          <p:nvPr/>
        </p:nvSpPr>
        <p:spPr>
          <a:xfrm>
            <a:off x="9259920" y="4917240"/>
            <a:ext cx="7200" cy="349560"/>
          </a:xfrm>
          <a:custGeom>
            <a:avLst/>
            <a:gdLst/>
            <a:ahLst/>
            <a:rect l="0" t="0" r="r" b="b"/>
            <a:pathLst>
              <a:path w="22" h="973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ftr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sldNum"/>
          </p:nvPr>
        </p:nvSpPr>
        <p:spPr>
          <a:xfrm>
            <a:off x="7560000" y="5256000"/>
            <a:ext cx="1620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7627CB2-9928-4175-A73F-F366687CB45B}" type="slidenum">
              <a:rPr b="0" lang="en-IN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93" name="CustomShape 6"/>
          <p:cNvSpPr/>
          <p:nvPr/>
        </p:nvSpPr>
        <p:spPr>
          <a:xfrm>
            <a:off x="20880" y="607320"/>
            <a:ext cx="6120000" cy="18000"/>
          </a:xfrm>
          <a:custGeom>
            <a:avLst/>
            <a:gdLst/>
            <a:ahLst/>
            <a:rect l="0" t="0" r="r" b="b"/>
            <a:pathLst>
              <a:path w="17002" h="52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7"/>
          <p:cNvSpPr/>
          <p:nvPr/>
        </p:nvSpPr>
        <p:spPr>
          <a:xfrm>
            <a:off x="4430520" y="840960"/>
            <a:ext cx="5673960" cy="7200"/>
          </a:xfrm>
          <a:custGeom>
            <a:avLst/>
            <a:gdLst/>
            <a:ahLst/>
            <a:rect l="0" t="0" r="r" b="b"/>
            <a:pathLst>
              <a:path w="15763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8"/>
          <p:cNvSpPr/>
          <p:nvPr/>
        </p:nvSpPr>
        <p:spPr>
          <a:xfrm>
            <a:off x="9819720" y="474480"/>
            <a:ext cx="7200" cy="493200"/>
          </a:xfrm>
          <a:custGeom>
            <a:avLst/>
            <a:gdLst/>
            <a:ahLst/>
            <a:rect l="0" t="0" r="r" b="b"/>
            <a:pathLst>
              <a:path w="22" h="13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9"/>
          <p:cNvSpPr/>
          <p:nvPr/>
        </p:nvSpPr>
        <p:spPr>
          <a:xfrm>
            <a:off x="5644080" y="5194800"/>
            <a:ext cx="3722040" cy="7200"/>
          </a:xfrm>
          <a:custGeom>
            <a:avLst/>
            <a:gdLst/>
            <a:ahLst/>
            <a:rect l="0" t="0" r="r" b="b"/>
            <a:pathLst>
              <a:path w="10341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0329" y="21"/>
                </a:lnTo>
                <a:lnTo>
                  <a:pt x="10330" y="21"/>
                </a:lnTo>
                <a:cubicBezTo>
                  <a:pt x="10331" y="21"/>
                  <a:pt x="10333" y="21"/>
                  <a:pt x="10335" y="20"/>
                </a:cubicBezTo>
                <a:cubicBezTo>
                  <a:pt x="10336" y="19"/>
                  <a:pt x="10338" y="17"/>
                  <a:pt x="10339" y="16"/>
                </a:cubicBezTo>
                <a:cubicBezTo>
                  <a:pt x="10340" y="14"/>
                  <a:pt x="10340" y="12"/>
                  <a:pt x="10340" y="11"/>
                </a:cubicBezTo>
                <a:lnTo>
                  <a:pt x="10340" y="10"/>
                </a:lnTo>
                <a:lnTo>
                  <a:pt x="10340" y="11"/>
                </a:lnTo>
                <a:lnTo>
                  <a:pt x="10340" y="11"/>
                </a:lnTo>
                <a:cubicBezTo>
                  <a:pt x="10340" y="9"/>
                  <a:pt x="10340" y="7"/>
                  <a:pt x="10339" y="5"/>
                </a:cubicBezTo>
                <a:cubicBezTo>
                  <a:pt x="10338" y="4"/>
                  <a:pt x="10336" y="2"/>
                  <a:pt x="10335" y="1"/>
                </a:cubicBezTo>
                <a:cubicBezTo>
                  <a:pt x="10333" y="0"/>
                  <a:pt x="10331" y="0"/>
                  <a:pt x="10330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10"/>
          <p:cNvSpPr/>
          <p:nvPr/>
        </p:nvSpPr>
        <p:spPr>
          <a:xfrm>
            <a:off x="9259920" y="4917240"/>
            <a:ext cx="7200" cy="349560"/>
          </a:xfrm>
          <a:custGeom>
            <a:avLst/>
            <a:gdLst/>
            <a:ahLst/>
            <a:rect l="0" t="0" r="r" b="b"/>
            <a:pathLst>
              <a:path w="22" h="973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1"/>
          <p:cNvSpPr/>
          <p:nvPr/>
        </p:nvSpPr>
        <p:spPr>
          <a:xfrm>
            <a:off x="974160" y="5194440"/>
            <a:ext cx="3722040" cy="7200"/>
          </a:xfrm>
          <a:custGeom>
            <a:avLst/>
            <a:gdLst/>
            <a:ahLst/>
            <a:rect l="0" t="0" r="r" b="b"/>
            <a:pathLst>
              <a:path w="10341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0329" y="21"/>
                </a:lnTo>
                <a:lnTo>
                  <a:pt x="10330" y="21"/>
                </a:lnTo>
                <a:cubicBezTo>
                  <a:pt x="10331" y="21"/>
                  <a:pt x="10333" y="21"/>
                  <a:pt x="10335" y="20"/>
                </a:cubicBezTo>
                <a:cubicBezTo>
                  <a:pt x="10336" y="19"/>
                  <a:pt x="10338" y="17"/>
                  <a:pt x="10339" y="16"/>
                </a:cubicBezTo>
                <a:cubicBezTo>
                  <a:pt x="10340" y="14"/>
                  <a:pt x="10340" y="12"/>
                  <a:pt x="10340" y="11"/>
                </a:cubicBezTo>
                <a:lnTo>
                  <a:pt x="10340" y="10"/>
                </a:lnTo>
                <a:lnTo>
                  <a:pt x="10340" y="11"/>
                </a:lnTo>
                <a:lnTo>
                  <a:pt x="10340" y="11"/>
                </a:lnTo>
                <a:cubicBezTo>
                  <a:pt x="10340" y="9"/>
                  <a:pt x="10340" y="7"/>
                  <a:pt x="10339" y="5"/>
                </a:cubicBezTo>
                <a:cubicBezTo>
                  <a:pt x="10338" y="4"/>
                  <a:pt x="10336" y="2"/>
                  <a:pt x="10335" y="1"/>
                </a:cubicBezTo>
                <a:cubicBezTo>
                  <a:pt x="10333" y="0"/>
                  <a:pt x="10331" y="0"/>
                  <a:pt x="10330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2"/>
          <p:cNvSpPr/>
          <p:nvPr/>
        </p:nvSpPr>
        <p:spPr>
          <a:xfrm>
            <a:off x="4590000" y="4914000"/>
            <a:ext cx="7200" cy="349560"/>
          </a:xfrm>
          <a:custGeom>
            <a:avLst/>
            <a:gdLst/>
            <a:ahLst/>
            <a:rect l="0" t="0" r="r" b="b"/>
            <a:pathLst>
              <a:path w="22" h="973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3"/>
          <p:cNvSpPr/>
          <p:nvPr/>
        </p:nvSpPr>
        <p:spPr>
          <a:xfrm>
            <a:off x="5055480" y="1037160"/>
            <a:ext cx="10800" cy="3700800"/>
          </a:xfrm>
          <a:custGeom>
            <a:avLst/>
            <a:gdLst/>
            <a:ahLst/>
            <a:rect l="0" t="0" r="r" b="b"/>
            <a:pathLst>
              <a:path w="32" h="10282">
                <a:moveTo>
                  <a:pt x="15" y="0"/>
                </a:moveTo>
                <a:lnTo>
                  <a:pt x="16" y="0"/>
                </a:lnTo>
                <a:cubicBezTo>
                  <a:pt x="13" y="0"/>
                  <a:pt x="10" y="1"/>
                  <a:pt x="8" y="2"/>
                </a:cubicBezTo>
                <a:cubicBezTo>
                  <a:pt x="5" y="3"/>
                  <a:pt x="3" y="5"/>
                  <a:pt x="2" y="8"/>
                </a:cubicBezTo>
                <a:cubicBezTo>
                  <a:pt x="1" y="10"/>
                  <a:pt x="0" y="13"/>
                  <a:pt x="0" y="16"/>
                </a:cubicBezTo>
                <a:lnTo>
                  <a:pt x="0" y="10265"/>
                </a:lnTo>
                <a:lnTo>
                  <a:pt x="0" y="10266"/>
                </a:lnTo>
                <a:cubicBezTo>
                  <a:pt x="0" y="10268"/>
                  <a:pt x="1" y="10271"/>
                  <a:pt x="2" y="10273"/>
                </a:cubicBezTo>
                <a:cubicBezTo>
                  <a:pt x="3" y="10276"/>
                  <a:pt x="5" y="10278"/>
                  <a:pt x="8" y="10279"/>
                </a:cubicBezTo>
                <a:cubicBezTo>
                  <a:pt x="10" y="10280"/>
                  <a:pt x="13" y="10281"/>
                  <a:pt x="16" y="10281"/>
                </a:cubicBezTo>
                <a:lnTo>
                  <a:pt x="15" y="10281"/>
                </a:lnTo>
                <a:lnTo>
                  <a:pt x="16" y="10281"/>
                </a:lnTo>
                <a:cubicBezTo>
                  <a:pt x="18" y="10281"/>
                  <a:pt x="21" y="10280"/>
                  <a:pt x="23" y="10279"/>
                </a:cubicBezTo>
                <a:cubicBezTo>
                  <a:pt x="26" y="10278"/>
                  <a:pt x="28" y="10276"/>
                  <a:pt x="29" y="10273"/>
                </a:cubicBezTo>
                <a:cubicBezTo>
                  <a:pt x="30" y="10271"/>
                  <a:pt x="31" y="10268"/>
                  <a:pt x="31" y="10266"/>
                </a:cubicBezTo>
                <a:lnTo>
                  <a:pt x="31" y="15"/>
                </a:lnTo>
                <a:lnTo>
                  <a:pt x="31" y="16"/>
                </a:lnTo>
                <a:lnTo>
                  <a:pt x="31" y="16"/>
                </a:lnTo>
                <a:cubicBezTo>
                  <a:pt x="31" y="13"/>
                  <a:pt x="30" y="10"/>
                  <a:pt x="29" y="8"/>
                </a:cubicBezTo>
                <a:cubicBezTo>
                  <a:pt x="28" y="5"/>
                  <a:pt x="26" y="3"/>
                  <a:pt x="23" y="2"/>
                </a:cubicBezTo>
                <a:cubicBezTo>
                  <a:pt x="21" y="1"/>
                  <a:pt x="18" y="0"/>
                  <a:pt x="16" y="0"/>
                </a:cubicBezTo>
                <a:lnTo>
                  <a:pt x="15" y="0"/>
                </a:lnTo>
              </a:path>
            </a:pathLst>
          </a:custGeom>
          <a:gradFill rotWithShape="0">
            <a:gsLst>
              <a:gs pos="0">
                <a:srgbClr val="111111"/>
              </a:gs>
              <a:gs pos="50000">
                <a:srgbClr val="cccccc"/>
              </a:gs>
              <a:gs pos="100000">
                <a:srgbClr val="111111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180000" y="3240000"/>
            <a:ext cx="6120000" cy="14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4000" spc="-1" strike="noStrike">
                <a:latin typeface="Arial"/>
              </a:rPr>
              <a:t>Modulation Schemes in </a:t>
            </a:r>
            <a:br/>
            <a:r>
              <a:rPr b="0" lang="en-IN" sz="4000" spc="-1" strike="noStrike">
                <a:latin typeface="Arial"/>
              </a:rPr>
              <a:t>Satellite Communication 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6660000" y="2408400"/>
            <a:ext cx="2520000" cy="2091600"/>
          </a:xfrm>
          <a:prstGeom prst="rect">
            <a:avLst/>
          </a:prstGeom>
          <a:solidFill>
            <a:srgbClr val="000000"/>
          </a:solidFill>
          <a:ln w="10800">
            <a:solidFill>
              <a:srgbClr val="000000"/>
            </a:solidFill>
            <a:round/>
          </a:ln>
        </p:spPr>
        <p:txBody>
          <a:bodyPr lIns="90000" rIns="90000" tIns="45000" bIns="45000">
            <a:noAutofit/>
          </a:bodyPr>
          <a:p>
            <a:r>
              <a:rPr b="0" lang="en-IN" sz="1400" spc="-1" strike="noStrike">
                <a:highlight>
                  <a:srgbClr val="000000"/>
                </a:highlight>
                <a:latin typeface="Arial"/>
              </a:rPr>
              <a:t>Saswat Subhadarsi Sarangi  (1902070111)</a:t>
            </a:r>
            <a:endParaRPr b="0" lang="en-IN" sz="1400" spc="-1" strike="noStrike">
              <a:highlight>
                <a:srgbClr val="000000"/>
              </a:highlight>
              <a:latin typeface="Arial"/>
            </a:endParaRPr>
          </a:p>
          <a:p>
            <a:r>
              <a:rPr b="0" lang="en-IN" sz="1400" spc="-1" strike="noStrike">
                <a:highlight>
                  <a:srgbClr val="000000"/>
                </a:highlight>
                <a:latin typeface="Arial"/>
              </a:rPr>
              <a:t>Divya Mahananda</a:t>
            </a:r>
            <a:endParaRPr b="0" lang="en-IN" sz="1400" spc="-1" strike="noStrike">
              <a:highlight>
                <a:srgbClr val="000000"/>
              </a:highlight>
              <a:latin typeface="Arial"/>
            </a:endParaRPr>
          </a:p>
          <a:p>
            <a:r>
              <a:rPr b="0" lang="en-IN" sz="1300" spc="-1" strike="noStrike">
                <a:highlight>
                  <a:srgbClr val="000000"/>
                </a:highlight>
                <a:latin typeface="Arial"/>
              </a:rPr>
              <a:t>(1902070112)</a:t>
            </a:r>
            <a:endParaRPr b="0" lang="en-IN" sz="1300" spc="-1" strike="noStrike">
              <a:highlight>
                <a:srgbClr val="000000"/>
              </a:highlight>
              <a:latin typeface="Arial"/>
            </a:endParaRPr>
          </a:p>
          <a:p>
            <a:r>
              <a:rPr b="0" lang="en-IN" sz="1400" spc="-1" strike="noStrike">
                <a:highlight>
                  <a:srgbClr val="000000"/>
                </a:highlight>
                <a:latin typeface="Arial"/>
              </a:rPr>
              <a:t>Sillan Kumar Sahani</a:t>
            </a:r>
            <a:endParaRPr b="0" lang="en-IN" sz="1400" spc="-1" strike="noStrike">
              <a:highlight>
                <a:srgbClr val="000000"/>
              </a:highlight>
              <a:latin typeface="Arial"/>
            </a:endParaRPr>
          </a:p>
          <a:p>
            <a:r>
              <a:rPr b="0" lang="en-IN" sz="1400" spc="-1" strike="noStrike">
                <a:highlight>
                  <a:srgbClr val="000000"/>
                </a:highlight>
                <a:latin typeface="Arial"/>
              </a:rPr>
              <a:t>(1902070114)</a:t>
            </a:r>
            <a:endParaRPr b="0" lang="en-IN" sz="1400" spc="-1" strike="noStrike">
              <a:highlight>
                <a:srgbClr val="000000"/>
              </a:highlight>
              <a:latin typeface="Arial"/>
            </a:endParaRPr>
          </a:p>
          <a:p>
            <a:r>
              <a:rPr b="0" lang="en-IN" sz="1400" spc="-1" strike="noStrike">
                <a:highlight>
                  <a:srgbClr val="000000"/>
                </a:highlight>
                <a:latin typeface="Arial"/>
              </a:rPr>
              <a:t>Subhransu Sekhar Mohanty (1902070115)</a:t>
            </a:r>
            <a:endParaRPr b="0" lang="en-IN" sz="1400" spc="-1" strike="noStrike">
              <a:highlight>
                <a:srgbClr val="000000"/>
              </a:highlight>
              <a:latin typeface="Arial"/>
            </a:endParaRPr>
          </a:p>
          <a:p>
            <a:r>
              <a:rPr b="0" lang="en-IN" sz="1400" spc="-1" strike="noStrike">
                <a:highlight>
                  <a:srgbClr val="000000"/>
                </a:highlight>
                <a:latin typeface="Arial"/>
              </a:rPr>
              <a:t>Sai Samarpita(1902070116)</a:t>
            </a:r>
            <a:endParaRPr b="0" lang="en-IN" sz="1400" spc="-1" strike="noStrike">
              <a:highlight>
                <a:srgbClr val="000000"/>
              </a:highlight>
              <a:latin typeface="Arial"/>
            </a:endParaRPr>
          </a:p>
          <a:p>
            <a:r>
              <a:rPr b="0" lang="en-IN" sz="1400" spc="-1" strike="noStrike">
                <a:highlight>
                  <a:srgbClr val="000000"/>
                </a:highlight>
                <a:latin typeface="Arial"/>
              </a:rPr>
              <a:t>Sarthak Padhy(1902070117)</a:t>
            </a:r>
            <a:endParaRPr b="0" lang="en-IN" sz="1400" spc="-1" strike="noStrike">
              <a:highlight>
                <a:srgbClr val="000000"/>
              </a:highlight>
              <a:latin typeface="Arial"/>
            </a:endParaRPr>
          </a:p>
          <a:p>
            <a:endParaRPr b="0" lang="en-IN" sz="1400" spc="-1" strike="noStrike">
              <a:highlight>
                <a:srgbClr val="000000"/>
              </a:highlight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6480000" y="360000"/>
            <a:ext cx="2560320" cy="1440000"/>
          </a:xfrm>
          <a:prstGeom prst="rect">
            <a:avLst/>
          </a:prstGeom>
          <a:ln w="10800">
            <a:noFill/>
          </a:ln>
        </p:spPr>
      </p:pic>
      <p:sp>
        <p:nvSpPr>
          <p:cNvPr id="140" name="TextShape 3"/>
          <p:cNvSpPr txBox="1"/>
          <p:nvPr/>
        </p:nvSpPr>
        <p:spPr>
          <a:xfrm>
            <a:off x="4140000" y="5040000"/>
            <a:ext cx="5040000" cy="28872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400" spc="-1" strike="noStrike">
                <a:highlight>
                  <a:srgbClr val="000000"/>
                </a:highlight>
                <a:latin typeface="Arial"/>
              </a:rPr>
              <a:t>ELECTRONICS &amp; TELECOMMUNICATION ENGINEERING</a:t>
            </a:r>
            <a:endParaRPr b="0" lang="en-IN" sz="1400" spc="-1" strike="noStrike">
              <a:highlight>
                <a:srgbClr val="000000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Phase Modulation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504000" y="1326600"/>
            <a:ext cx="9071640" cy="31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 algn="just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In phase modulation, the phase of the carrier signal is varied in correspondence with the amplitude of the </a:t>
            </a:r>
            <a:r>
              <a:rPr b="0" lang="en-IN" sz="2000" spc="-1" strike="noStrike">
                <a:latin typeface="Arial"/>
              </a:rPr>
              <a:t>modulating signal by maintaining amplitude and frequency at constant.</a:t>
            </a:r>
            <a:endParaRPr b="0" lang="en-IN" sz="20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P(t) = A</a:t>
            </a:r>
            <a:r>
              <a:rPr b="0" lang="en-IN" sz="2000" spc="-1" strike="noStrike" baseline="-8000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cos[W</a:t>
            </a:r>
            <a:r>
              <a:rPr b="0" lang="en-IN" sz="2000" spc="-1" strike="noStrike" baseline="-8000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t + k</a:t>
            </a:r>
            <a:r>
              <a:rPr b="0" lang="en-IN" sz="2000" spc="-1" strike="noStrike" baseline="-8000">
                <a:latin typeface="Arial"/>
              </a:rPr>
              <a:t>p</a:t>
            </a:r>
            <a:r>
              <a:rPr b="0" lang="en-IN" sz="2000" spc="-1" strike="noStrike">
                <a:latin typeface="Arial"/>
              </a:rPr>
              <a:t>m(t)]</a:t>
            </a:r>
            <a:endParaRPr b="0" lang="en-IN" sz="20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Here A</a:t>
            </a:r>
            <a:r>
              <a:rPr b="0" lang="en-IN" sz="2000" spc="-1" strike="noStrike" baseline="-8000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 represents the amplitude of the carrier signal</a:t>
            </a:r>
            <a:endParaRPr b="0" lang="en-IN" sz="20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W</a:t>
            </a:r>
            <a:r>
              <a:rPr b="0" lang="en-IN" sz="2000" spc="-1" strike="noStrike" baseline="-8000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 represents the carrier signal’s angular frequency 2∏f</a:t>
            </a:r>
            <a:r>
              <a:rPr b="0" lang="en-IN" sz="2000" spc="-1" strike="noStrike" baseline="-8000">
                <a:latin typeface="Arial"/>
              </a:rPr>
              <a:t>c</a:t>
            </a:r>
            <a:endParaRPr b="0" lang="en-IN" sz="20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And m(t) represents the modulating signal</a:t>
            </a:r>
            <a:endParaRPr b="0" lang="en-IN" sz="20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Digital Modulation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 algn="just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Arial"/>
              </a:rPr>
              <a:t>parameter of analog carrier is varied between two or more discrete </a:t>
            </a:r>
            <a:r>
              <a:rPr b="0" lang="en-IN" sz="2200" spc="-1" strike="noStrike">
                <a:latin typeface="Arial"/>
              </a:rPr>
              <a:t>states.</a:t>
            </a:r>
            <a:endParaRPr b="0" lang="en-IN" sz="22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Arial"/>
              </a:rPr>
              <a:t>Historically known as “Shift Keying”</a:t>
            </a:r>
            <a:endParaRPr b="0" lang="en-IN" sz="22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Arial"/>
              </a:rPr>
              <a:t>Power of digital signal processing makes digital modulation a natural </a:t>
            </a:r>
            <a:r>
              <a:rPr b="0" lang="en-IN" sz="2200" spc="-1" strike="noStrike">
                <a:latin typeface="Arial"/>
              </a:rPr>
              <a:t>choice.</a:t>
            </a:r>
            <a:endParaRPr b="0" lang="en-IN" sz="22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Arial"/>
              </a:rPr>
              <a:t> 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" descr=""/>
          <p:cNvPicPr/>
          <p:nvPr/>
        </p:nvPicPr>
        <p:blipFill>
          <a:blip r:embed="rId1"/>
          <a:srcRect l="0" t="24694" r="0" b="0"/>
          <a:stretch/>
        </p:blipFill>
        <p:spPr>
          <a:xfrm>
            <a:off x="1260000" y="1260000"/>
            <a:ext cx="6660000" cy="3600000"/>
          </a:xfrm>
          <a:prstGeom prst="rect">
            <a:avLst/>
          </a:prstGeom>
          <a:ln w="10800">
            <a:noFill/>
          </a:ln>
        </p:spPr>
      </p:pic>
      <p:sp>
        <p:nvSpPr>
          <p:cNvPr id="163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Amplitude Shift Keying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Frequency Shift Keying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1080000" y="1980000"/>
            <a:ext cx="4140000" cy="137016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highlight>
                  <a:srgbClr val="000000"/>
                </a:highlight>
                <a:latin typeface="Arial"/>
              </a:rPr>
              <a:t>- In FSK, frequency of the carrier wave is </a:t>
            </a:r>
            <a:r>
              <a:rPr b="0" lang="en-IN" sz="1800" spc="-1" strike="noStrike">
                <a:highlight>
                  <a:srgbClr val="000000"/>
                </a:highlight>
                <a:latin typeface="Arial"/>
              </a:rPr>
              <a:t>changed according to the discrete baseband signal</a:t>
            </a:r>
            <a:endParaRPr b="0" lang="en-IN" sz="1800" spc="-1" strike="noStrike">
              <a:highlight>
                <a:srgbClr val="000000"/>
              </a:highlight>
              <a:latin typeface="Arial"/>
            </a:endParaRPr>
          </a:p>
          <a:p>
            <a:r>
              <a:rPr b="0" lang="en-IN" sz="1800" spc="-1" strike="noStrike">
                <a:highlight>
                  <a:srgbClr val="000000"/>
                </a:highlight>
                <a:latin typeface="Arial"/>
              </a:rPr>
              <a:t>- One particular frequency is used for a ‘1’ and another frequency for a ‘0’</a:t>
            </a:r>
            <a:endParaRPr b="0" lang="en-IN" sz="1800" spc="-1" strike="noStrike">
              <a:highlight>
                <a:srgbClr val="000000"/>
              </a:highlight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5962680" y="1260000"/>
            <a:ext cx="2857320" cy="321912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Phase Shift Keying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 algn="just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A digital modulation scheme that conveys data by changing the phase of carrier signal</a:t>
            </a:r>
            <a:endParaRPr b="0" lang="en-IN" sz="18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Universally used for satellite links</a:t>
            </a:r>
            <a:endParaRPr b="0" lang="en-IN" sz="18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Phase of carrier is set into one of m states according to the value of a modulating </a:t>
            </a:r>
            <a:r>
              <a:rPr b="0" lang="en-IN" sz="1800" spc="-1" strike="noStrike">
                <a:latin typeface="Arial"/>
              </a:rPr>
              <a:t>voltage</a:t>
            </a:r>
            <a:endParaRPr b="0" lang="en-IN" sz="18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phase state of the transmitted signal represents a symbol, which can convey more </a:t>
            </a:r>
            <a:r>
              <a:rPr b="0" lang="en-IN" sz="1800" spc="-1" strike="noStrike">
                <a:latin typeface="Arial"/>
              </a:rPr>
              <a:t>than one bit.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Binary Phase Shift Keying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78000"/>
          </a:bodyPr>
          <a:p>
            <a:pPr marL="432000" indent="-324000" algn="just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latin typeface="Arial"/>
              </a:rPr>
              <a:t>Digital modulation technique that conveys data by </a:t>
            </a:r>
            <a:r>
              <a:rPr b="0" lang="en-IN" sz="2800" spc="-1" strike="noStrike">
                <a:latin typeface="Arial"/>
              </a:rPr>
              <a:t>modulating two different phases of carrier </a:t>
            </a:r>
            <a:r>
              <a:rPr b="0" lang="en-IN" sz="2800" spc="-1" strike="noStrike">
                <a:latin typeface="Arial"/>
              </a:rPr>
              <a:t>wave(reference) separated by 180</a:t>
            </a:r>
            <a:r>
              <a:rPr b="0" lang="en-IN" sz="2800" spc="-1" strike="noStrike" baseline="33000">
                <a:latin typeface="Arial"/>
              </a:rPr>
              <a:t>0</a:t>
            </a:r>
            <a:r>
              <a:rPr b="0" lang="en-IN" sz="2800" spc="-1" strike="noStrike">
                <a:latin typeface="Arial"/>
              </a:rPr>
              <a:t>.</a:t>
            </a:r>
            <a:endParaRPr b="0" lang="en-IN" sz="28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latin typeface="Arial"/>
              </a:rPr>
              <a:t>Also known as 2-PSK</a:t>
            </a:r>
            <a:endParaRPr b="0" lang="en-IN" sz="28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latin typeface="Arial"/>
              </a:rPr>
              <a:t>Use different phased signals to represent binary  </a:t>
            </a:r>
            <a:r>
              <a:rPr b="0" lang="en-IN" sz="2800" spc="-1" strike="noStrike">
                <a:latin typeface="Arial"/>
              </a:rPr>
              <a:t>values. </a:t>
            </a:r>
            <a:endParaRPr b="0" lang="en-IN" sz="2800" spc="-1" strike="noStrike">
              <a:latin typeface="Arial"/>
            </a:endParaRPr>
          </a:p>
          <a:p>
            <a:pPr lvl="1" marL="864000" indent="-324000" algn="just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0 = In phase with reference</a:t>
            </a:r>
            <a:endParaRPr b="0" lang="en-IN" sz="2800" spc="-1" strike="noStrike">
              <a:latin typeface="Arial"/>
            </a:endParaRPr>
          </a:p>
          <a:p>
            <a:pPr lvl="1" marL="864000" indent="-324000" algn="just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1= Out of phase with reference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BPSK (Cont.)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1800000" y="900000"/>
            <a:ext cx="5580000" cy="37800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000" spc="-1" strike="noStrike">
                <a:latin typeface="Arial"/>
              </a:rPr>
              <a:t>BPSK Modulator and Demodulator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2619720" y="900000"/>
            <a:ext cx="4400280" cy="1628280"/>
          </a:xfrm>
          <a:prstGeom prst="rect">
            <a:avLst/>
          </a:prstGeom>
          <a:ln w="10800">
            <a:noFill/>
          </a:ln>
        </p:spPr>
      </p:pic>
      <p:pic>
        <p:nvPicPr>
          <p:cNvPr id="175" name="" descr=""/>
          <p:cNvPicPr/>
          <p:nvPr/>
        </p:nvPicPr>
        <p:blipFill>
          <a:blip r:embed="rId2"/>
          <a:stretch/>
        </p:blipFill>
        <p:spPr>
          <a:xfrm>
            <a:off x="1440000" y="2689920"/>
            <a:ext cx="7380000" cy="235548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2800" spc="-1" strike="noStrike">
                <a:latin typeface="Arial"/>
              </a:rPr>
              <a:t>QUADRATURE PHASE SHIFT KEYING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rcRect l="2636" t="19040" r="2245" b="14288"/>
          <a:stretch/>
        </p:blipFill>
        <p:spPr>
          <a:xfrm>
            <a:off x="900000" y="1440000"/>
            <a:ext cx="8100000" cy="32400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QPSK(Cont.)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rcRect l="5664" t="5472" r="0" b="6966"/>
          <a:stretch/>
        </p:blipFill>
        <p:spPr>
          <a:xfrm>
            <a:off x="1260000" y="1080000"/>
            <a:ext cx="7920000" cy="37800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CONTENTS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44000"/>
          </a:bodyPr>
          <a:p>
            <a:pPr marL="432000" indent="-324000" algn="just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Modulation</a:t>
            </a:r>
            <a:endParaRPr b="0" lang="en-IN" sz="32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Why Modulation</a:t>
            </a:r>
            <a:endParaRPr b="0" lang="en-IN" sz="32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Analog Modulation</a:t>
            </a:r>
            <a:endParaRPr b="0" lang="en-IN" sz="3200" spc="-1" strike="noStrike">
              <a:latin typeface="Arial"/>
            </a:endParaRPr>
          </a:p>
          <a:p>
            <a:pPr lvl="1" marL="864000" indent="-324000" algn="just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AM</a:t>
            </a:r>
            <a:endParaRPr b="0" lang="en-IN" sz="2800" spc="-1" strike="noStrike">
              <a:latin typeface="Arial"/>
            </a:endParaRPr>
          </a:p>
          <a:p>
            <a:pPr lvl="1" marL="864000" indent="-324000" algn="just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FM</a:t>
            </a:r>
            <a:endParaRPr b="0" lang="en-IN" sz="2800" spc="-1" strike="noStrike">
              <a:latin typeface="Arial"/>
            </a:endParaRPr>
          </a:p>
          <a:p>
            <a:pPr lvl="1" marL="864000" indent="-324000" algn="just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PM</a:t>
            </a:r>
            <a:endParaRPr b="0" lang="en-IN" sz="28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Digital Modulation</a:t>
            </a:r>
            <a:endParaRPr b="0" lang="en-IN" sz="3200" spc="-1" strike="noStrike">
              <a:latin typeface="Arial"/>
            </a:endParaRPr>
          </a:p>
          <a:p>
            <a:pPr lvl="1" marL="864000" indent="-324000" algn="just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ASK</a:t>
            </a:r>
            <a:endParaRPr b="0" lang="en-IN" sz="2800" spc="-1" strike="noStrike">
              <a:latin typeface="Arial"/>
            </a:endParaRPr>
          </a:p>
          <a:p>
            <a:pPr lvl="1" marL="864000" indent="-324000" algn="just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FSK</a:t>
            </a:r>
            <a:endParaRPr b="0" lang="en-IN" sz="2800" spc="-1" strike="noStrike">
              <a:latin typeface="Arial"/>
            </a:endParaRPr>
          </a:p>
          <a:p>
            <a:pPr lvl="1" marL="864000" indent="-324000" algn="just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PSK(BPSK, QPSK)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QPSK Modulator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rcRect l="0" t="42847" r="0" b="0"/>
          <a:stretch/>
        </p:blipFill>
        <p:spPr>
          <a:xfrm>
            <a:off x="5040000" y="1260000"/>
            <a:ext cx="4430160" cy="3240000"/>
          </a:xfrm>
          <a:prstGeom prst="rect">
            <a:avLst/>
          </a:prstGeom>
          <a:ln w="10800">
            <a:noFill/>
          </a:ln>
        </p:spPr>
      </p:pic>
      <p:pic>
        <p:nvPicPr>
          <p:cNvPr id="182" name="" descr=""/>
          <p:cNvPicPr/>
          <p:nvPr/>
        </p:nvPicPr>
        <p:blipFill>
          <a:blip r:embed="rId2"/>
          <a:srcRect l="0" t="0" r="0" b="60318"/>
          <a:stretch/>
        </p:blipFill>
        <p:spPr>
          <a:xfrm>
            <a:off x="499680" y="1875960"/>
            <a:ext cx="4430160" cy="224928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QPSK Demodulator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540000" y="1326600"/>
            <a:ext cx="8611560" cy="32882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144000" y="58320"/>
            <a:ext cx="9540000" cy="67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54720">
              <a:lnSpc>
                <a:spcPct val="100000"/>
              </a:lnSpc>
            </a:pPr>
            <a:r>
              <a:rPr b="1" lang="en-US" sz="4800" spc="-1" strike="noStrike">
                <a:solidFill>
                  <a:srgbClr val="e6e9cb"/>
                </a:solidFill>
                <a:latin typeface="Times New Roman"/>
              </a:rPr>
              <a:t>MODULATION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291960" indent="-2916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  <a:p>
            <a:pPr marL="291960" indent="-2916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imes New Roman"/>
              </a:rPr>
              <a:t>   </a:t>
            </a:r>
            <a:r>
              <a:rPr b="0" lang="en-US" sz="2800" spc="-1" strike="noStrike">
                <a:solidFill>
                  <a:srgbClr val="ffffff"/>
                </a:solidFill>
                <a:latin typeface="Times New Roman"/>
              </a:rPr>
              <a:t>A process of </a:t>
            </a:r>
            <a:r>
              <a:rPr b="0" lang="en-US" sz="2800" spc="-1" strike="noStrike">
                <a:solidFill>
                  <a:srgbClr val="ffffff"/>
                </a:solidFill>
                <a:latin typeface="Times New Roman"/>
              </a:rPr>
              <a:t>varying one or </a:t>
            </a:r>
            <a:r>
              <a:rPr b="0" lang="en-US" sz="2800" spc="-1" strike="noStrike">
                <a:solidFill>
                  <a:srgbClr val="ffffff"/>
                </a:solidFill>
                <a:latin typeface="Times New Roman"/>
              </a:rPr>
              <a:t>more </a:t>
            </a:r>
            <a:r>
              <a:rPr b="0" lang="en-US" sz="2800" spc="-1" strike="noStrike">
                <a:solidFill>
                  <a:srgbClr val="ffffff"/>
                </a:solidFill>
                <a:latin typeface="Times New Roman"/>
              </a:rPr>
              <a:t>properties of </a:t>
            </a:r>
            <a:r>
              <a:rPr b="0" lang="en-US" sz="2800" spc="-1" strike="noStrike">
                <a:solidFill>
                  <a:srgbClr val="ffffff"/>
                </a:solidFill>
                <a:latin typeface="Times New Roman"/>
              </a:rPr>
              <a:t>carrier signals </a:t>
            </a:r>
            <a:r>
              <a:rPr b="0" lang="en-US" sz="2800" spc="-1" strike="noStrike">
                <a:solidFill>
                  <a:srgbClr val="ffffff"/>
                </a:solidFill>
                <a:latin typeface="Times New Roman"/>
              </a:rPr>
              <a:t>with </a:t>
            </a:r>
            <a:r>
              <a:rPr b="0" lang="en-US" sz="2800" spc="-1" strike="noStrike">
                <a:solidFill>
                  <a:srgbClr val="ffffff"/>
                </a:solidFill>
                <a:latin typeface="Times New Roman"/>
              </a:rPr>
              <a:t>message/modul</a:t>
            </a:r>
            <a:r>
              <a:rPr b="0" lang="en-US" sz="2800" spc="-1" strike="noStrike">
                <a:solidFill>
                  <a:srgbClr val="ffffff"/>
                </a:solidFill>
                <a:latin typeface="Times New Roman"/>
              </a:rPr>
              <a:t>ation signal.</a:t>
            </a:r>
            <a:endParaRPr b="0" lang="en-IN" sz="2800" spc="-1" strike="noStrike">
              <a:latin typeface="Arial"/>
            </a:endParaRPr>
          </a:p>
          <a:p>
            <a:pPr marL="291960" indent="-2916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 marL="291960" indent="-2916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imes New Roman"/>
              </a:rPr>
              <a:t>   </a:t>
            </a:r>
            <a:r>
              <a:rPr b="0" lang="en-US" sz="2800" spc="-1" strike="noStrike">
                <a:solidFill>
                  <a:srgbClr val="ffffff"/>
                </a:solidFill>
                <a:latin typeface="Times New Roman"/>
              </a:rPr>
              <a:t>Properties can </a:t>
            </a:r>
            <a:r>
              <a:rPr b="0" lang="en-US" sz="2800" spc="-1" strike="noStrike">
                <a:solidFill>
                  <a:srgbClr val="ffffff"/>
                </a:solidFill>
                <a:latin typeface="Times New Roman"/>
              </a:rPr>
              <a:t>be  amplitude, </a:t>
            </a:r>
            <a:r>
              <a:rPr b="0" lang="en-US" sz="2800" spc="-1" strike="noStrike">
                <a:solidFill>
                  <a:srgbClr val="ffffff"/>
                </a:solidFill>
                <a:latin typeface="Times New Roman"/>
              </a:rPr>
              <a:t>frequency and </a:t>
            </a:r>
            <a:r>
              <a:rPr b="0" lang="en-US" sz="2800" spc="-1" strike="noStrike">
                <a:solidFill>
                  <a:srgbClr val="ffffff"/>
                </a:solidFill>
                <a:latin typeface="Times New Roman"/>
              </a:rPr>
              <a:t>phase.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44000" y="56160"/>
            <a:ext cx="9540000" cy="68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54720">
              <a:lnSpc>
                <a:spcPct val="100000"/>
              </a:lnSpc>
            </a:pPr>
            <a:r>
              <a:rPr b="0" lang="en-US" sz="4600" spc="-1" strike="noStrike">
                <a:solidFill>
                  <a:srgbClr val="e6e9cb"/>
                </a:solidFill>
                <a:latin typeface="Rockwell"/>
              </a:rPr>
              <a:t>WHY MODULATION?</a:t>
            </a:r>
            <a:endParaRPr b="0" lang="en-IN" sz="4600" spc="-1" strike="noStrike"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45000"/>
          </a:bodyPr>
          <a:p>
            <a:pPr marL="291960" indent="-291600">
              <a:lnSpc>
                <a:spcPct val="2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  <a:p>
            <a:pPr marL="291960" indent="-291600">
              <a:lnSpc>
                <a:spcPct val="2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Times New Roman"/>
              </a:rPr>
              <a:t>Enables the adjustment of antenna in terms of size.</a:t>
            </a:r>
            <a:endParaRPr b="0" lang="en-IN" sz="2600" spc="-1" strike="noStrike">
              <a:latin typeface="Arial"/>
            </a:endParaRPr>
          </a:p>
          <a:p>
            <a:pPr marL="291960" indent="-291600">
              <a:lnSpc>
                <a:spcPct val="2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Times New Roman"/>
              </a:rPr>
              <a:t>Enables long distance communication</a:t>
            </a:r>
            <a:endParaRPr b="0" lang="en-IN" sz="2600" spc="-1" strike="noStrike">
              <a:latin typeface="Arial"/>
            </a:endParaRPr>
          </a:p>
          <a:p>
            <a:pPr marL="291960" indent="-291600">
              <a:lnSpc>
                <a:spcPct val="2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Times New Roman"/>
              </a:rPr>
              <a:t>Reduces the effect of noise on the signal.</a:t>
            </a:r>
            <a:endParaRPr b="0" lang="en-IN" sz="2600" spc="-1" strike="noStrike">
              <a:latin typeface="Arial"/>
            </a:endParaRPr>
          </a:p>
          <a:p>
            <a:pPr marL="291960" indent="-291600">
              <a:lnSpc>
                <a:spcPct val="2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Times New Roman"/>
              </a:rPr>
              <a:t>Need of digital modulation because digital modulation provides flexibility.</a:t>
            </a:r>
            <a:endParaRPr b="0" lang="en-IN" sz="2600" spc="-1" strike="noStrike">
              <a:latin typeface="Arial"/>
            </a:endParaRPr>
          </a:p>
          <a:p>
            <a:pPr marL="291960" indent="-291600">
              <a:lnSpc>
                <a:spcPct val="2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Times New Roman"/>
              </a:rPr>
              <a:t>Flexibility indicates ruggedity, compression,  encryption, and possibility of error correction.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144000" y="56160"/>
            <a:ext cx="9540000" cy="68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54720">
              <a:lnSpc>
                <a:spcPct val="100000"/>
              </a:lnSpc>
            </a:pPr>
            <a:r>
              <a:rPr b="0" lang="en-US" sz="4600" spc="-1" strike="noStrike">
                <a:solidFill>
                  <a:srgbClr val="e6e9cb"/>
                </a:solidFill>
                <a:latin typeface="Rockwell"/>
              </a:rPr>
              <a:t>WHY MODULATION?(Cont.)</a:t>
            </a:r>
            <a:endParaRPr b="0" lang="en-IN" sz="4600" spc="-1" strike="noStrike"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711360" y="1980000"/>
            <a:ext cx="8468640" cy="306252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ffffff"/>
                </a:solidFill>
                <a:highlight>
                  <a:srgbClr val="000000"/>
                </a:highlight>
                <a:latin typeface="Times New Roman"/>
              </a:rPr>
              <a:t>Here, C: channel capacity in bits/second</a:t>
            </a:r>
            <a:endParaRPr b="0" lang="en-IN" sz="2600" spc="-1" strike="noStrike">
              <a:highlight>
                <a:srgbClr val="000000"/>
              </a:highlight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ffffff"/>
                </a:solidFill>
                <a:highlight>
                  <a:srgbClr val="000000"/>
                </a:highlight>
                <a:latin typeface="Times New Roman"/>
              </a:rPr>
              <a:t>          </a:t>
            </a:r>
            <a:r>
              <a:rPr b="0" lang="en-US" sz="2600" spc="-1" strike="noStrike">
                <a:solidFill>
                  <a:srgbClr val="ffffff"/>
                </a:solidFill>
                <a:highlight>
                  <a:srgbClr val="000000"/>
                </a:highlight>
                <a:latin typeface="Times New Roman"/>
              </a:rPr>
              <a:t>B:bandwidth of the channel in Hz</a:t>
            </a:r>
            <a:endParaRPr b="0" lang="en-IN" sz="2600" spc="-1" strike="noStrike">
              <a:highlight>
                <a:srgbClr val="000000"/>
              </a:highlight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ffffff"/>
                </a:solidFill>
                <a:highlight>
                  <a:srgbClr val="000000"/>
                </a:highlight>
                <a:latin typeface="Times New Roman"/>
              </a:rPr>
              <a:t>          </a:t>
            </a:r>
            <a:r>
              <a:rPr b="0" lang="en-US" sz="2600" spc="-1" strike="noStrike">
                <a:solidFill>
                  <a:srgbClr val="ffffff"/>
                </a:solidFill>
                <a:highlight>
                  <a:srgbClr val="000000"/>
                </a:highlight>
                <a:latin typeface="Times New Roman"/>
              </a:rPr>
              <a:t>S: Signal power in watts</a:t>
            </a:r>
            <a:endParaRPr b="0" lang="en-IN" sz="2600" spc="-1" strike="noStrike">
              <a:highlight>
                <a:srgbClr val="000000"/>
              </a:highlight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ffffff"/>
                </a:solidFill>
                <a:highlight>
                  <a:srgbClr val="000000"/>
                </a:highlight>
                <a:latin typeface="Times New Roman"/>
              </a:rPr>
              <a:t>          </a:t>
            </a:r>
            <a:r>
              <a:rPr b="0" lang="en-US" sz="2600" spc="-1" strike="noStrike">
                <a:solidFill>
                  <a:srgbClr val="ffffff"/>
                </a:solidFill>
                <a:highlight>
                  <a:srgbClr val="000000"/>
                </a:highlight>
                <a:latin typeface="Times New Roman"/>
              </a:rPr>
              <a:t>N:Noise power in watts</a:t>
            </a:r>
            <a:endParaRPr b="0" lang="en-IN" sz="2600" spc="-1" strike="noStrike">
              <a:highlight>
                <a:srgbClr val="000000"/>
              </a:highlight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600" spc="-1" strike="noStrike">
              <a:highlight>
                <a:srgbClr val="000000"/>
              </a:highlight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ffffff"/>
                </a:solidFill>
                <a:highlight>
                  <a:srgbClr val="000000"/>
                </a:highlight>
                <a:latin typeface="Rockwell"/>
              </a:rPr>
              <a:t> </a:t>
            </a:r>
            <a:r>
              <a:rPr b="0" lang="en-US" sz="2600" spc="-1" strike="noStrike">
                <a:solidFill>
                  <a:srgbClr val="ffffff"/>
                </a:solidFill>
                <a:highlight>
                  <a:srgbClr val="000000"/>
                </a:highlight>
                <a:latin typeface="Times New Roman"/>
              </a:rPr>
              <a:t>Keeping the bandwidth constant, does it mean that infinite bits can be transmitted over a channel by varying the signal to noise ratio?</a:t>
            </a:r>
            <a:endParaRPr b="0" lang="en-IN" sz="2600" spc="-1" strike="noStrike">
              <a:highlight>
                <a:srgbClr val="000000"/>
              </a:highlight>
              <a:latin typeface="Arial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720000" y="1080000"/>
            <a:ext cx="3240000" cy="70632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2800" spc="-1" strike="noStrike">
                <a:highlight>
                  <a:srgbClr val="000000"/>
                </a:highlight>
                <a:latin typeface="Arial"/>
              </a:rPr>
              <a:t>C=B*log</a:t>
            </a:r>
            <a:r>
              <a:rPr b="0" lang="en-IN" sz="2800" spc="-1" strike="noStrike" baseline="-8000">
                <a:highlight>
                  <a:srgbClr val="000000"/>
                </a:highlight>
                <a:latin typeface="Arial"/>
              </a:rPr>
              <a:t>2</a:t>
            </a:r>
            <a:r>
              <a:rPr b="0" lang="en-IN" sz="2800" spc="-1" strike="noStrike">
                <a:highlight>
                  <a:srgbClr val="000000"/>
                </a:highlight>
                <a:latin typeface="Arial"/>
              </a:rPr>
              <a:t>(1+S/N)</a:t>
            </a:r>
            <a:endParaRPr b="0" lang="en-IN" sz="2800" spc="-1" strike="noStrike">
              <a:highlight>
                <a:srgbClr val="000000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144000" y="56160"/>
            <a:ext cx="9540000" cy="68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54720">
              <a:lnSpc>
                <a:spcPct val="100000"/>
              </a:lnSpc>
            </a:pPr>
            <a:r>
              <a:rPr b="0" lang="en-US" sz="4600" spc="-1" strike="noStrike">
                <a:solidFill>
                  <a:srgbClr val="e6e9cb"/>
                </a:solidFill>
                <a:latin typeface="Rockwell"/>
              </a:rPr>
              <a:t>WHY MODULATION?(Cont.)</a:t>
            </a:r>
            <a:endParaRPr b="0" lang="en-IN" sz="46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 rot="21583800">
            <a:off x="1266480" y="1424160"/>
            <a:ext cx="6660000" cy="28800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Analog Modulation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38000"/>
          </a:bodyPr>
          <a:p>
            <a:pPr marL="432000" indent="-324000" algn="just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A procedure of transmitting low-frequency </a:t>
            </a:r>
            <a:r>
              <a:rPr b="0" lang="en-IN" sz="3200" spc="-1" strike="noStrike">
                <a:latin typeface="Arial"/>
              </a:rPr>
              <a:t>baseband signals along with a </a:t>
            </a:r>
            <a:endParaRPr b="0" lang="en-IN" sz="32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high-frequency carrier signal</a:t>
            </a:r>
            <a:endParaRPr b="0" lang="en-IN" sz="32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A bandpass channel is required where it </a:t>
            </a:r>
            <a:r>
              <a:rPr b="0" lang="en-IN" sz="3200" spc="-1" strike="noStrike">
                <a:latin typeface="Arial"/>
              </a:rPr>
              <a:t>corresponds to the specific range </a:t>
            </a:r>
            <a:endParaRPr b="0" lang="en-IN" sz="32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of frequencies</a:t>
            </a:r>
            <a:endParaRPr b="0" lang="en-IN" sz="32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The carrier signal is represented as:</a:t>
            </a:r>
            <a:endParaRPr b="0" lang="en-IN" sz="32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                               </a:t>
            </a:r>
            <a:r>
              <a:rPr b="0" lang="en-IN" sz="3200" spc="-1" strike="noStrike">
                <a:latin typeface="Arial"/>
              </a:rPr>
              <a:t>Ac*cos (2∏fct + Ф) </a:t>
            </a:r>
            <a:endParaRPr b="0" lang="en-IN" sz="3200" spc="-1" strike="noStrike">
              <a:latin typeface="Arial"/>
            </a:endParaRPr>
          </a:p>
          <a:p>
            <a:pPr lvl="1" marL="864000" indent="-324000" algn="just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Where;  Ac- amplitude, fc - frequency and Ф - phase </a:t>
            </a:r>
            <a:r>
              <a:rPr b="0" lang="en-IN" sz="2800" spc="-1" strike="noStrike">
                <a:latin typeface="Arial"/>
              </a:rPr>
              <a:t>of the carrier signal</a:t>
            </a:r>
            <a:endParaRPr b="0" lang="en-IN" sz="28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Amplitude Modulation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540000" y="9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21000"/>
          </a:bodyPr>
          <a:p>
            <a:pPr marL="432000" indent="-324000" algn="just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In amplitude </a:t>
            </a:r>
            <a:r>
              <a:rPr b="0" lang="en-IN" sz="3200" spc="-1" strike="noStrike">
                <a:latin typeface="Arial"/>
              </a:rPr>
              <a:t>modulation ,t</a:t>
            </a:r>
            <a:r>
              <a:rPr b="0" lang="en-IN" sz="3200" spc="-1" strike="noStrike">
                <a:latin typeface="Arial"/>
              </a:rPr>
              <a:t>he amplitude </a:t>
            </a:r>
            <a:r>
              <a:rPr b="0" lang="en-IN" sz="3200" spc="-1" strike="noStrike">
                <a:latin typeface="Arial"/>
              </a:rPr>
              <a:t>of the carrier </a:t>
            </a:r>
            <a:r>
              <a:rPr b="0" lang="en-IN" sz="3200" spc="-1" strike="noStrike">
                <a:latin typeface="Arial"/>
              </a:rPr>
              <a:t>signal is </a:t>
            </a:r>
            <a:r>
              <a:rPr b="0" lang="en-IN" sz="3200" spc="-1" strike="noStrike">
                <a:latin typeface="Arial"/>
              </a:rPr>
              <a:t>varied in </a:t>
            </a:r>
            <a:r>
              <a:rPr b="0" lang="en-IN" sz="3200" spc="-1" strike="noStrike">
                <a:latin typeface="Arial"/>
              </a:rPr>
              <a:t>accordance </a:t>
            </a:r>
            <a:r>
              <a:rPr b="0" lang="en-IN" sz="3200" spc="-1" strike="noStrike">
                <a:latin typeface="Arial"/>
              </a:rPr>
              <a:t>with the </a:t>
            </a:r>
            <a:r>
              <a:rPr b="0" lang="en-IN" sz="3200" spc="-1" strike="noStrike">
                <a:latin typeface="Arial"/>
              </a:rPr>
              <a:t>amplitude of </a:t>
            </a:r>
            <a:r>
              <a:rPr b="0" lang="en-IN" sz="3200" spc="-1" strike="noStrike">
                <a:latin typeface="Arial"/>
              </a:rPr>
              <a:t>the </a:t>
            </a:r>
            <a:r>
              <a:rPr b="0" lang="en-IN" sz="3200" spc="-1" strike="noStrike">
                <a:latin typeface="Arial"/>
              </a:rPr>
              <a:t>modulating </a:t>
            </a:r>
            <a:r>
              <a:rPr b="0" lang="en-IN" sz="3200" spc="-1" strike="noStrike">
                <a:latin typeface="Arial"/>
              </a:rPr>
              <a:t>signal by </a:t>
            </a:r>
            <a:r>
              <a:rPr b="0" lang="en-IN" sz="3200" spc="-1" strike="noStrike">
                <a:latin typeface="Arial"/>
              </a:rPr>
              <a:t>maintaining </a:t>
            </a:r>
            <a:r>
              <a:rPr b="0" lang="en-IN" sz="3200" spc="-1" strike="noStrike">
                <a:latin typeface="Arial"/>
              </a:rPr>
              <a:t>frequency </a:t>
            </a:r>
            <a:r>
              <a:rPr b="0" lang="en-IN" sz="3200" spc="-1" strike="noStrike">
                <a:latin typeface="Arial"/>
              </a:rPr>
              <a:t>and phase at </a:t>
            </a:r>
            <a:r>
              <a:rPr b="0" lang="en-IN" sz="3200" spc="-1" strike="noStrike">
                <a:latin typeface="Arial"/>
              </a:rPr>
              <a:t>constant.</a:t>
            </a:r>
            <a:endParaRPr b="0" lang="en-IN" sz="32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The </a:t>
            </a:r>
            <a:r>
              <a:rPr b="0" lang="en-IN" sz="3200" spc="-1" strike="noStrike">
                <a:latin typeface="Arial"/>
              </a:rPr>
              <a:t>modulating </a:t>
            </a:r>
            <a:r>
              <a:rPr b="0" lang="en-IN" sz="3200" spc="-1" strike="noStrike">
                <a:latin typeface="Arial"/>
              </a:rPr>
              <a:t>(input signal) </a:t>
            </a:r>
            <a:r>
              <a:rPr b="0" lang="en-IN" sz="3200" spc="-1" strike="noStrike">
                <a:latin typeface="Arial"/>
              </a:rPr>
              <a:t>represented </a:t>
            </a:r>
            <a:r>
              <a:rPr b="0" lang="en-IN" sz="3200" spc="-1" strike="noStrike">
                <a:latin typeface="Arial"/>
              </a:rPr>
              <a:t>as :  i(t) = </a:t>
            </a:r>
            <a:r>
              <a:rPr b="0" lang="en-IN" sz="3200" spc="-1" strike="noStrike">
                <a:latin typeface="Arial"/>
              </a:rPr>
              <a:t>A</a:t>
            </a:r>
            <a:r>
              <a:rPr b="0" lang="en-IN" sz="3200" spc="-1" strike="noStrike" baseline="-8000">
                <a:latin typeface="Arial"/>
              </a:rPr>
              <a:t>i</a:t>
            </a:r>
            <a:r>
              <a:rPr b="0" lang="en-IN" sz="3200" spc="-1" strike="noStrike">
                <a:latin typeface="Arial"/>
              </a:rPr>
              <a:t>cos(2∏fit)</a:t>
            </a:r>
            <a:endParaRPr b="0" lang="en-IN" sz="32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The carrier </a:t>
            </a:r>
            <a:r>
              <a:rPr b="0" lang="en-IN" sz="3200" spc="-1" strike="noStrike">
                <a:latin typeface="Arial"/>
              </a:rPr>
              <a:t>signal is </a:t>
            </a:r>
            <a:r>
              <a:rPr b="0" lang="en-IN" sz="3200" spc="-1" strike="noStrike">
                <a:latin typeface="Arial"/>
              </a:rPr>
              <a:t>represented </a:t>
            </a:r>
            <a:r>
              <a:rPr b="0" lang="en-IN" sz="3200" spc="-1" strike="noStrike">
                <a:latin typeface="Arial"/>
              </a:rPr>
              <a:t>as:  c(t) = </a:t>
            </a:r>
            <a:r>
              <a:rPr b="0" lang="en-IN" sz="3200" spc="-1" strike="noStrike">
                <a:latin typeface="Arial"/>
              </a:rPr>
              <a:t>A</a:t>
            </a:r>
            <a:r>
              <a:rPr b="0" lang="en-IN" sz="3200" spc="-1" strike="noStrike" baseline="-8000">
                <a:latin typeface="Arial"/>
              </a:rPr>
              <a:t>c</a:t>
            </a:r>
            <a:r>
              <a:rPr b="0" lang="en-IN" sz="3200" spc="-1" strike="noStrike">
                <a:latin typeface="Arial"/>
              </a:rPr>
              <a:t>cos(2∏fct)</a:t>
            </a:r>
            <a:endParaRPr b="0" lang="en-IN" sz="32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In the </a:t>
            </a:r>
            <a:r>
              <a:rPr b="0" lang="en-IN" sz="3200" spc="-1" strike="noStrike">
                <a:latin typeface="Arial"/>
              </a:rPr>
              <a:t>expressions, </a:t>
            </a:r>
            <a:r>
              <a:rPr b="0" lang="en-IN" sz="3200" spc="-1" strike="noStrike">
                <a:latin typeface="Arial"/>
              </a:rPr>
              <a:t>A</a:t>
            </a:r>
            <a:r>
              <a:rPr b="0" lang="en-IN" sz="3200" spc="-1" strike="noStrike" baseline="-8000">
                <a:latin typeface="Arial"/>
              </a:rPr>
              <a:t>i</a:t>
            </a:r>
            <a:r>
              <a:rPr b="0" lang="en-IN" sz="3200" spc="-1" strike="noStrike">
                <a:latin typeface="Arial"/>
              </a:rPr>
              <a:t> and </a:t>
            </a:r>
            <a:r>
              <a:rPr b="0" lang="en-IN" sz="3200" spc="-1" strike="noStrike">
                <a:latin typeface="Arial"/>
              </a:rPr>
              <a:t>A</a:t>
            </a:r>
            <a:r>
              <a:rPr b="0" lang="en-IN" sz="3200" spc="-1" strike="noStrike" baseline="-8000">
                <a:latin typeface="Arial"/>
              </a:rPr>
              <a:t>c</a:t>
            </a:r>
            <a:r>
              <a:rPr b="0" lang="en-IN" sz="3200" spc="-1" strike="noStrike">
                <a:latin typeface="Arial"/>
              </a:rPr>
              <a:t> represent </a:t>
            </a:r>
            <a:r>
              <a:rPr b="0" lang="en-IN" sz="3200" spc="-1" strike="noStrike">
                <a:latin typeface="Arial"/>
              </a:rPr>
              <a:t>the </a:t>
            </a:r>
            <a:r>
              <a:rPr b="0" lang="en-IN" sz="3200" spc="-1" strike="noStrike">
                <a:latin typeface="Arial"/>
              </a:rPr>
              <a:t>amplitudes of </a:t>
            </a:r>
            <a:r>
              <a:rPr b="0" lang="en-IN" sz="3200" spc="-1" strike="noStrike">
                <a:latin typeface="Arial"/>
              </a:rPr>
              <a:t>two waves </a:t>
            </a:r>
            <a:r>
              <a:rPr b="0" lang="en-IN" sz="3200" spc="-1" strike="noStrike">
                <a:latin typeface="Arial"/>
              </a:rPr>
              <a:t>while f</a:t>
            </a:r>
            <a:r>
              <a:rPr b="0" lang="en-IN" sz="3200" spc="-1" strike="noStrike" baseline="-8000">
                <a:latin typeface="Arial"/>
              </a:rPr>
              <a:t>i </a:t>
            </a:r>
            <a:r>
              <a:rPr b="0" lang="en-IN" sz="3200" spc="-1" strike="noStrike">
                <a:latin typeface="Arial"/>
              </a:rPr>
              <a:t>and f</a:t>
            </a:r>
            <a:r>
              <a:rPr b="0" lang="en-IN" sz="3200" spc="-1" strike="noStrike" baseline="-8000">
                <a:latin typeface="Arial"/>
              </a:rPr>
              <a:t>c</a:t>
            </a: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are the </a:t>
            </a:r>
            <a:r>
              <a:rPr b="0" lang="en-IN" sz="3200" spc="-1" strike="noStrike">
                <a:latin typeface="Arial"/>
              </a:rPr>
              <a:t>frequencies </a:t>
            </a:r>
            <a:r>
              <a:rPr b="0" lang="en-IN" sz="3200" spc="-1" strike="noStrike">
                <a:latin typeface="Arial"/>
              </a:rPr>
              <a:t>of the two </a:t>
            </a:r>
            <a:r>
              <a:rPr b="0" lang="en-IN" sz="3200" spc="-1" strike="noStrike">
                <a:latin typeface="Arial"/>
              </a:rPr>
              <a:t>waves </a:t>
            </a:r>
            <a:r>
              <a:rPr b="0" lang="en-IN" sz="3200" spc="-1" strike="noStrike">
                <a:latin typeface="Arial"/>
              </a:rPr>
              <a:t>correspondin</a:t>
            </a:r>
            <a:r>
              <a:rPr b="0" lang="en-IN" sz="3200" spc="-1" strike="noStrike">
                <a:latin typeface="Arial"/>
              </a:rPr>
              <a:t>gly.</a:t>
            </a:r>
            <a:endParaRPr b="0" lang="en-IN" sz="32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Solving the </a:t>
            </a:r>
            <a:r>
              <a:rPr b="0" lang="en-IN" sz="3200" spc="-1" strike="noStrike">
                <a:latin typeface="Arial"/>
              </a:rPr>
              <a:t>two </a:t>
            </a:r>
            <a:r>
              <a:rPr b="0" lang="en-IN" sz="3200" spc="-1" strike="noStrike">
                <a:latin typeface="Arial"/>
              </a:rPr>
              <a:t>expressions, </a:t>
            </a:r>
            <a:r>
              <a:rPr b="0" lang="en-IN" sz="3200" spc="-1" strike="noStrike">
                <a:latin typeface="Arial"/>
              </a:rPr>
              <a:t>a modulated </a:t>
            </a:r>
            <a:r>
              <a:rPr b="0" lang="en-IN" sz="3200" spc="-1" strike="noStrike">
                <a:latin typeface="Arial"/>
              </a:rPr>
              <a:t>wave is </a:t>
            </a:r>
            <a:r>
              <a:rPr b="0" lang="en-IN" sz="3200" spc="-1" strike="noStrike">
                <a:latin typeface="Arial"/>
              </a:rPr>
              <a:t>represented </a:t>
            </a:r>
            <a:r>
              <a:rPr b="0" lang="en-IN" sz="3200" spc="-1" strike="noStrike">
                <a:latin typeface="Arial"/>
              </a:rPr>
              <a:t>as:                </a:t>
            </a:r>
            <a:endParaRPr b="0" lang="en-IN" sz="32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                     </a:t>
            </a:r>
            <a:r>
              <a:rPr b="0" lang="en-IN" sz="3200" spc="-1" strike="noStrike">
                <a:latin typeface="Arial"/>
              </a:rPr>
              <a:t>   </a:t>
            </a:r>
            <a:r>
              <a:rPr b="0" lang="en-IN" sz="3200" spc="-1" strike="noStrike">
                <a:latin typeface="Arial"/>
              </a:rPr>
              <a:t>M(t) = A</a:t>
            </a:r>
            <a:r>
              <a:rPr b="0" lang="en-IN" sz="3200" spc="-1" strike="noStrike" baseline="-8000">
                <a:latin typeface="Arial"/>
              </a:rPr>
              <a:t>i</a:t>
            </a:r>
            <a:r>
              <a:rPr b="0" lang="en-IN" sz="3200" spc="-1" strike="noStrike">
                <a:latin typeface="Arial"/>
              </a:rPr>
              <a:t> + </a:t>
            </a:r>
            <a:r>
              <a:rPr b="0" lang="en-IN" sz="3200" spc="-1" strike="noStrike">
                <a:latin typeface="Arial"/>
              </a:rPr>
              <a:t>A</a:t>
            </a:r>
            <a:r>
              <a:rPr b="0" lang="en-IN" sz="3200" spc="-1" strike="noStrike" baseline="-8000">
                <a:latin typeface="Arial"/>
              </a:rPr>
              <a:t>c</a:t>
            </a:r>
            <a:r>
              <a:rPr b="0" lang="en-IN" sz="3200" spc="-1" strike="noStrike">
                <a:latin typeface="Arial"/>
              </a:rPr>
              <a:t>cos (2∏ </a:t>
            </a:r>
            <a:r>
              <a:rPr b="0" lang="en-IN" sz="3200" spc="-1" strike="noStrike">
                <a:latin typeface="Arial"/>
              </a:rPr>
              <a:t>(f</a:t>
            </a:r>
            <a:r>
              <a:rPr b="0" lang="en-IN" sz="3200" spc="-1" strike="noStrike" baseline="-8000">
                <a:latin typeface="Arial"/>
              </a:rPr>
              <a:t>i</a:t>
            </a:r>
            <a:r>
              <a:rPr b="0" lang="en-IN" sz="3200" spc="-1" strike="noStrike">
                <a:latin typeface="Arial"/>
              </a:rPr>
              <a:t>+ f</a:t>
            </a:r>
            <a:r>
              <a:rPr b="0" lang="en-IN" sz="3200" spc="-1" strike="noStrike" baseline="-8000">
                <a:latin typeface="Arial"/>
              </a:rPr>
              <a:t>c</a:t>
            </a:r>
            <a:r>
              <a:rPr b="0" lang="en-IN" sz="3200" spc="-1" strike="noStrike">
                <a:latin typeface="Arial"/>
              </a:rPr>
              <a:t>)t)</a:t>
            </a:r>
            <a:endParaRPr b="0" lang="en-IN" sz="32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The </a:t>
            </a:r>
            <a:r>
              <a:rPr b="0" lang="en-IN" sz="3200" spc="-1" strike="noStrike">
                <a:latin typeface="Arial"/>
              </a:rPr>
              <a:t>modulating </a:t>
            </a:r>
            <a:r>
              <a:rPr b="0" lang="en-IN" sz="3200" spc="-1" strike="noStrike">
                <a:latin typeface="Arial"/>
              </a:rPr>
              <a:t>signal is </a:t>
            </a:r>
            <a:r>
              <a:rPr b="0" lang="en-IN" sz="3200" spc="-1" strike="noStrike">
                <a:latin typeface="Arial"/>
              </a:rPr>
              <a:t>twice the </a:t>
            </a:r>
            <a:r>
              <a:rPr b="0" lang="en-IN" sz="3200" spc="-1" strike="noStrike">
                <a:latin typeface="Arial"/>
              </a:rPr>
              <a:t>band-width of </a:t>
            </a:r>
            <a:r>
              <a:rPr b="0" lang="en-IN" sz="3200" spc="-1" strike="noStrike">
                <a:latin typeface="Arial"/>
              </a:rPr>
              <a:t>the message </a:t>
            </a:r>
            <a:r>
              <a:rPr b="0" lang="en-IN" sz="3200" spc="-1" strike="noStrike">
                <a:latin typeface="Arial"/>
              </a:rPr>
              <a:t>signal.</a:t>
            </a:r>
            <a:endParaRPr b="0" lang="en-IN" sz="32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Frequency Modulation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468360" y="671760"/>
            <a:ext cx="9071640" cy="382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27000"/>
          </a:bodyPr>
          <a:p>
            <a:pPr marL="432000" indent="-324000" algn="just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In frequency modulation, the frequency of the </a:t>
            </a:r>
            <a:r>
              <a:rPr b="0" lang="en-IN" sz="3200" spc="-1" strike="noStrike">
                <a:latin typeface="Arial"/>
              </a:rPr>
              <a:t>carrier signal is varied in correspondence </a:t>
            </a:r>
            <a:endParaRPr b="0" lang="en-IN" sz="32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with the amplitude of the modulating signal by </a:t>
            </a:r>
            <a:r>
              <a:rPr b="0" lang="en-IN" sz="3200" spc="-1" strike="noStrike">
                <a:latin typeface="Arial"/>
              </a:rPr>
              <a:t>maintaining amplitude and phase </a:t>
            </a:r>
            <a:endParaRPr b="0" lang="en-IN" sz="32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at constant.</a:t>
            </a:r>
            <a:endParaRPr b="0" lang="en-IN" sz="32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When the modulating (input signal) is </a:t>
            </a:r>
            <a:r>
              <a:rPr b="0" lang="en-IN" sz="3200" spc="-1" strike="noStrike">
                <a:latin typeface="Arial"/>
              </a:rPr>
              <a:t>represented as i(t) and the carrier signal is </a:t>
            </a:r>
            <a:endParaRPr b="0" lang="en-IN" sz="32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represented as c(t) = A</a:t>
            </a:r>
            <a:r>
              <a:rPr b="0" lang="en-IN" sz="3200" spc="-1" strike="noStrike" baseline="-8000">
                <a:latin typeface="Arial"/>
              </a:rPr>
              <a:t>c</a:t>
            </a:r>
            <a:r>
              <a:rPr b="0" lang="en-IN" sz="3200" spc="-1" strike="noStrike">
                <a:latin typeface="Arial"/>
              </a:rPr>
              <a:t>cos(2∏f</a:t>
            </a:r>
            <a:r>
              <a:rPr b="0" lang="en-IN" sz="3200" spc="-1" strike="noStrike" baseline="-8000">
                <a:latin typeface="Arial"/>
              </a:rPr>
              <a:t>c</a:t>
            </a:r>
            <a:r>
              <a:rPr b="0" lang="en-IN" sz="3200" spc="-1" strike="noStrike">
                <a:latin typeface="Arial"/>
              </a:rPr>
              <a:t>t) , then the </a:t>
            </a:r>
            <a:r>
              <a:rPr b="0" lang="en-IN" sz="3200" spc="-1" strike="noStrike">
                <a:latin typeface="Arial"/>
              </a:rPr>
              <a:t>frequency- modulated</a:t>
            </a:r>
            <a:endParaRPr b="0" lang="en-IN" sz="32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wave is M(t) = A cos (2∏f</a:t>
            </a:r>
            <a:r>
              <a:rPr b="0" lang="en-IN" sz="3200" spc="-1" strike="noStrike" baseline="-8000">
                <a:latin typeface="Arial"/>
              </a:rPr>
              <a:t>c</a:t>
            </a:r>
            <a:r>
              <a:rPr b="0" lang="en-IN" sz="3200" spc="-1" strike="noStrike">
                <a:latin typeface="Arial"/>
              </a:rPr>
              <a:t> + ks(t)t + Ф)</a:t>
            </a:r>
            <a:endParaRPr b="0" lang="en-IN" sz="32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The bandwidth of the FM modulated wave is </a:t>
            </a:r>
            <a:r>
              <a:rPr b="0" lang="en-IN" sz="3200" spc="-1" strike="noStrike">
                <a:latin typeface="Arial"/>
              </a:rPr>
              <a:t>cosidered in two cases:</a:t>
            </a:r>
            <a:endParaRPr b="0" lang="en-IN" sz="3200" spc="-1" strike="noStrike">
              <a:latin typeface="Arial"/>
            </a:endParaRPr>
          </a:p>
          <a:p>
            <a:pPr lvl="1" marL="864000" indent="-324000" algn="just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In narrowband FM, the bandwidth is two times the </a:t>
            </a:r>
            <a:r>
              <a:rPr b="0" lang="en-IN" sz="2800" spc="-1" strike="noStrike">
                <a:latin typeface="Arial"/>
              </a:rPr>
              <a:t>maximum frequency of the FM.</a:t>
            </a:r>
            <a:endParaRPr b="0" lang="en-IN" sz="2800" spc="-1" strike="noStrike">
              <a:latin typeface="Arial"/>
            </a:endParaRPr>
          </a:p>
          <a:p>
            <a:pPr lvl="1" marL="864000" indent="-324000" algn="just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In wideband FM, the bandwidth is very large of the </a:t>
            </a:r>
            <a:r>
              <a:rPr b="0" lang="en-IN" sz="2800" spc="-1" strike="noStrike">
                <a:latin typeface="Arial"/>
              </a:rPr>
              <a:t>FM spectrum.</a:t>
            </a:r>
            <a:endParaRPr b="0" lang="en-IN" sz="28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2022-11-26T21:59:31Z</dcterms:created>
  <dc:creator/>
  <dc:description/>
  <dc:language>en-IN</dc:language>
  <cp:lastModifiedBy/>
  <dcterms:modified xsi:type="dcterms:W3CDTF">2022-11-28T07:35:49Z</dcterms:modified>
  <cp:revision>28</cp:revision>
  <dc:subject/>
  <dc:title>Portfolio</dc:title>
</cp:coreProperties>
</file>