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452" r:id="rId3"/>
    <p:sldId id="423" r:id="rId4"/>
    <p:sldId id="424" r:id="rId5"/>
    <p:sldId id="425" r:id="rId6"/>
    <p:sldId id="428" r:id="rId7"/>
    <p:sldId id="427" r:id="rId8"/>
    <p:sldId id="431" r:id="rId9"/>
    <p:sldId id="432" r:id="rId10"/>
    <p:sldId id="433" r:id="rId11"/>
    <p:sldId id="434" r:id="rId12"/>
    <p:sldId id="435" r:id="rId13"/>
    <p:sldId id="436" r:id="rId14"/>
    <p:sldId id="437" r:id="rId15"/>
    <p:sldId id="438" r:id="rId16"/>
    <p:sldId id="448" r:id="rId17"/>
    <p:sldId id="439" r:id="rId18"/>
    <p:sldId id="449" r:id="rId19"/>
    <p:sldId id="446" r:id="rId20"/>
    <p:sldId id="450" r:id="rId21"/>
    <p:sldId id="429" r:id="rId22"/>
    <p:sldId id="442" r:id="rId23"/>
    <p:sldId id="443" r:id="rId24"/>
    <p:sldId id="445" r:id="rId25"/>
    <p:sldId id="430" r:id="rId26"/>
    <p:sldId id="45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1"/>
    <p:restoredTop sz="82171"/>
  </p:normalViewPr>
  <p:slideViewPr>
    <p:cSldViewPr snapToGrid="0" snapToObjects="1">
      <p:cViewPr varScale="1">
        <p:scale>
          <a:sx n="169" d="100"/>
          <a:sy n="169" d="100"/>
        </p:scale>
        <p:origin x="2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A9787-ED9C-DD45-9343-9117E52B77E3}" type="datetimeFigureOut">
              <a:rPr lang="en-US" smtClean="0"/>
              <a:t>2/17/21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F7B5A-F07A-D34B-B7A1-626E768F0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F7B5A-F07A-D34B-B7A1-626E768F04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65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F7B5A-F07A-D34B-B7A1-626E768F0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29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37B78-B9E6-AD43-876A-2D1D48F9945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2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37B78-B9E6-AD43-876A-2D1D48F9945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63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need to define the Zeta supported port behavior, how does it handle security group?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F7B5A-F07A-D34B-B7A1-626E768F04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16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HW Cloud: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NIC can have up to 5 SG.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Documented limit to help with the scale issues.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quotas (limits): 100 SG per account, 50 rules per SG, 5 SG per ECS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Append packet at the end: https://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stackoverflow.com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/questions/12529497/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how-to-append-data-on-a-packet-from-kernel-space?rq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37B78-B9E6-AD43-876A-2D1D48F9945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26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tools.ietf.org</a:t>
            </a:r>
            <a:r>
              <a:rPr lang="en-US" dirty="0"/>
              <a:t>/id/draft-ietf-nvo3-vxlan-gpe-10.html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tools.ietf.org</a:t>
            </a:r>
            <a:r>
              <a:rPr lang="en-US" dirty="0"/>
              <a:t>/id/draft-ietf-sfc-nsh-17.html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37B78-B9E6-AD43-876A-2D1D48F9945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707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www.rhyshaden.com</a:t>
            </a:r>
            <a:r>
              <a:rPr lang="en-US" dirty="0"/>
              <a:t>/</a:t>
            </a:r>
            <a:r>
              <a:rPr lang="en-US" dirty="0" err="1"/>
              <a:t>ipdgram.htm</a:t>
            </a:r>
            <a:endParaRPr lang="en-US" dirty="0"/>
          </a:p>
          <a:p>
            <a:endParaRPr lang="en-US" dirty="0"/>
          </a:p>
          <a:p>
            <a:r>
              <a:rPr lang="en-US" dirty="0"/>
              <a:t>But it has a limit of 40 bytes: https://</a:t>
            </a:r>
            <a:r>
              <a:rPr lang="en-US" dirty="0" err="1"/>
              <a:t>www.oreilly.com</a:t>
            </a:r>
            <a:r>
              <a:rPr lang="en-US" dirty="0"/>
              <a:t>/library/view/internet-core-protocols/1565925726/re13.html#:~:text=IP%20Options%20provide%20a%20way,be%20recorded%2C%20among%20other%20things.</a:t>
            </a:r>
          </a:p>
          <a:p>
            <a:endParaRPr lang="en-US" dirty="0"/>
          </a:p>
          <a:p>
            <a:r>
              <a:rPr lang="en-US" dirty="0"/>
              <a:t>IP Options are not an option: https://www2.eecs.berkeley.edu/Pubs/</a:t>
            </a:r>
            <a:r>
              <a:rPr lang="en-US" dirty="0" err="1"/>
              <a:t>TechRpts</a:t>
            </a:r>
            <a:r>
              <a:rPr lang="en-US" dirty="0"/>
              <a:t>/2005/EECS-2005-24.pdf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37B78-B9E6-AD43-876A-2D1D48F9945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71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ACA states: restarted-&gt;running-&gt;</a:t>
            </a:r>
            <a:r>
              <a:rPr lang="en-US" dirty="0" err="1"/>
              <a:t>out_of_order</a:t>
            </a:r>
            <a:r>
              <a:rPr lang="en-US" dirty="0"/>
              <a:t>(?)-&gt;</a:t>
            </a:r>
            <a:r>
              <a:rPr lang="en-US" dirty="0" err="1"/>
              <a:t>unheathly</a:t>
            </a:r>
            <a:r>
              <a:rPr lang="en-US" dirty="0"/>
              <a:t>(?) </a:t>
            </a:r>
          </a:p>
          <a:p>
            <a:pPr lvl="1"/>
            <a:r>
              <a:rPr lang="en-US"/>
              <a:t>Note: not sure the need for ACA states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F7B5A-F07A-D34B-B7A1-626E768F04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3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43A9-84E2-704D-B225-F244D3442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7D13E-ACDE-BB40-B2BC-6CFB510B8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1CEAC-F27D-5646-88F9-80C8C08D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C9A7D-9FA8-9D42-A2DC-1B42299F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9E398-5675-CC4D-A908-26C34F395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98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6522-2716-EE4F-BCF9-1342C187D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8D8CE-4F30-9143-B1B8-75B7A447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7E1B6-034D-F944-811F-D7DE4AF1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9A15A-8EAD-6042-A139-F6DF18654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F3328-9DFC-D84F-8474-56F144A9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8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C7D1C-A47A-634F-A432-2ACCAAA34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CB47D-CBC5-4945-8B2D-4A7214164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87BEC-552D-CD4A-96FE-225DBBC6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69142-2E98-2F4F-9028-1799B2916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F32B3-D3A8-974B-B451-6E6681B45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2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9BA2A-0980-8348-876F-8D7B22E0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01C63-52A6-124F-A3D0-2B18A0AFE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8ED2F-02BC-274C-826B-AED8E72D9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1C832-1309-7A4E-AF32-BF04EC4A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69CFC-213D-A54B-A225-B3183B8D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7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1C33-AA83-9943-AE9C-DC9BEC59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B98CD-45CB-BA4A-A9A7-03A18CA39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160E0-69C0-1C42-8C38-7DFA0717C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3A7F7-CB39-A447-9E9D-AAFC83A6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19948-02CC-5640-A858-1CFA7F5A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0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C799D-CF18-874E-9C31-6F1B35082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CEB9E-B3BA-094C-BD2A-4BFB71501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1350-2EEE-204B-9FA4-EA076E6D0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8DACD-E7FE-B841-BDA6-03544715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567EF-E777-8747-A768-3B23A5A4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8404B-47BF-0449-A402-5E6A83B4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9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BAD5F-CFFD-1B44-93E2-D01309938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59082-C2D7-AC48-AFD4-2EE633D20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008A0-46E0-6B43-9B30-4E503E59A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510014-1A2C-DE4E-9B08-31AF27DC0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DEDC1-7E27-F748-8A43-682FB25AD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0806A8-6894-C046-998F-7FDCD4B0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7215F-D5AA-E040-933A-377A4E17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158A76-09BB-0A4D-8F18-309385C5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0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E751A-8817-6447-A968-535D1CC8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E9C55B-C04F-5E4F-BD7C-C2E86734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AC579-CC1B-A847-B3A6-B2EA0573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2EB42-A41B-5F4E-A116-8DA0E7FA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7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CA0A6A-7EE7-7F48-9D35-F219045E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EC34E-92F6-C845-B157-855AAADB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E1D13-C2DE-BD4B-851F-AA30098F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4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261D-E667-8F4A-BE86-C512479C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255E0-8179-F948-8F6B-6ED94D8A4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845A2-6FC6-A541-AAE1-DF09F8000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8B69C-4BDD-5A40-83A4-CC7FEECB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676F7-0BE1-B949-BC2F-4F09CACC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80756-0885-1F42-94C0-F20D9C7E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6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5900-27B0-5646-9773-C161CD0B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41383-822A-BA46-8532-DF1DCCCCB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061F4-C2AA-6D44-9E90-4443FCFD0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DC671-15C8-F548-9B7F-D14E8B46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1750F-E769-1B4C-90F3-3477D22C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A14FA-2F4F-8A40-9DE8-1C78F3FF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0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72FBB-5525-6F40-9860-7CCC1E35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03ABE-6655-6A4A-B02E-5696A7264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82B74-B6EF-4145-89E3-98319E410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E40AA-6AEA-3E4C-834D-1791CEC61FE5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FBA4D-944C-784F-BEDB-59BE19B9D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56ABA-BDD7-4D4B-AB86-AE9A56C20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84FE-6DD0-3044-B661-049A60409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Configuration Manager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BA3D5-CABC-874C-8EA2-F5AFC5285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85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Delete neighbor – small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passthrough proxy</a:t>
            </a:r>
          </a:p>
          <a:p>
            <a:r>
              <a:rPr lang="en-US" dirty="0"/>
              <a:t>DPM -&gt; AGA: neighbor state</a:t>
            </a:r>
          </a:p>
          <a:p>
            <a:pPr lvl="1"/>
            <a:r>
              <a:rPr lang="en-US" dirty="0" err="1"/>
              <a:t>vpc_size</a:t>
            </a:r>
            <a:r>
              <a:rPr lang="en-US" dirty="0"/>
              <a:t> from </a:t>
            </a:r>
            <a:r>
              <a:rPr lang="en-US" dirty="0" err="1"/>
              <a:t>VpcState</a:t>
            </a:r>
            <a:r>
              <a:rPr lang="en-US" dirty="0"/>
              <a:t> = SMALL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DELETE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7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FULL</a:t>
            </a:r>
          </a:p>
          <a:p>
            <a:r>
              <a:rPr lang="en-US" dirty="0"/>
              <a:t>AGA-&gt;ACA</a:t>
            </a:r>
          </a:p>
          <a:p>
            <a:pPr lvl="1"/>
            <a:r>
              <a:rPr lang="en-US" dirty="0"/>
              <a:t>Sends it down to the corresponding ACA host</a:t>
            </a:r>
          </a:p>
          <a:p>
            <a:pPr lvl="1"/>
            <a:r>
              <a:rPr lang="en-US" dirty="0"/>
              <a:t>Delete neighbor full and delta states</a:t>
            </a:r>
          </a:p>
          <a:p>
            <a:pPr lvl="1"/>
            <a:r>
              <a:rPr lang="en-US" dirty="0"/>
              <a:t>Remove the whole configuration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395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Neighbor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NeighFullState#7 (DELETE)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NeighDeltaState#6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386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Create Neighbor – </a:t>
            </a:r>
            <a:r>
              <a:rPr lang="en-US" dirty="0">
                <a:solidFill>
                  <a:srgbClr val="FF0000"/>
                </a:solidFill>
              </a:rPr>
              <a:t>large</a:t>
            </a:r>
            <a:r>
              <a:rPr lang="en-US" dirty="0"/>
              <a:t>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86842" cy="6095128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configuration cache</a:t>
            </a:r>
          </a:p>
          <a:p>
            <a:r>
              <a:rPr lang="en-US" dirty="0"/>
              <a:t>DPM -&gt; AGA: neighbor state</a:t>
            </a:r>
          </a:p>
          <a:p>
            <a:pPr lvl="1"/>
            <a:r>
              <a:rPr lang="en-US" dirty="0" err="1"/>
              <a:t>vpc_size</a:t>
            </a:r>
            <a:r>
              <a:rPr lang="en-US" dirty="0"/>
              <a:t> from </a:t>
            </a:r>
            <a:r>
              <a:rPr lang="en-US" dirty="0" err="1"/>
              <a:t>VpcState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LARGE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CREATE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5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FULL</a:t>
            </a:r>
          </a:p>
          <a:p>
            <a:r>
              <a:rPr lang="en-US" dirty="0"/>
              <a:t>AGA looks up </a:t>
            </a:r>
            <a:r>
              <a:rPr lang="en-US" dirty="0" err="1"/>
              <a:t>VpcState</a:t>
            </a:r>
            <a:r>
              <a:rPr lang="en-US" dirty="0"/>
              <a:t> size in the message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Doesn’t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send down to the corresponding ACA host</a:t>
            </a:r>
          </a:p>
          <a:p>
            <a:pPr lvl="1"/>
            <a:r>
              <a:rPr lang="en-US" dirty="0"/>
              <a:t>Stores the new neighbor full state</a:t>
            </a:r>
          </a:p>
          <a:p>
            <a:pPr lvl="1"/>
            <a:r>
              <a:rPr lang="en-US" dirty="0"/>
              <a:t>clears all previous Delta states (#3,#4)</a:t>
            </a:r>
          </a:p>
          <a:p>
            <a:r>
              <a:rPr lang="en-US" dirty="0">
                <a:solidFill>
                  <a:srgbClr val="FF0000"/>
                </a:solidFill>
              </a:rPr>
              <a:t>On compute host, when it tries to send traffic to unknown host, packet will be punt to ACA and ACA will request info from AGA</a:t>
            </a:r>
          </a:p>
          <a:p>
            <a:pPr lvl="1"/>
            <a:r>
              <a:rPr lang="en-US" dirty="0"/>
              <a:t>Need to define the workflow and schema</a:t>
            </a:r>
          </a:p>
          <a:p>
            <a:r>
              <a:rPr lang="en-US" dirty="0">
                <a:solidFill>
                  <a:srgbClr val="FF0000"/>
                </a:solidFill>
              </a:rPr>
              <a:t>Background task to proactively send down neighbor configuration to ACA</a:t>
            </a:r>
            <a:r>
              <a:rPr lang="en-US" dirty="0"/>
              <a:t>. What is the size? </a:t>
            </a:r>
          </a:p>
          <a:p>
            <a:pPr lvl="1"/>
            <a:r>
              <a:rPr lang="en-US" dirty="0"/>
              <a:t>10,000 L2 neighbors on VPC </a:t>
            </a:r>
          </a:p>
          <a:p>
            <a:pPr lvl="1"/>
            <a:r>
              <a:rPr lang="en-US" dirty="0"/>
              <a:t>Each one is about 250 Bytes</a:t>
            </a:r>
          </a:p>
          <a:p>
            <a:pPr lvl="1"/>
            <a:r>
              <a:rPr lang="en-US" dirty="0"/>
              <a:t>Total size = </a:t>
            </a:r>
            <a:r>
              <a:rPr lang="en-US" dirty="0">
                <a:solidFill>
                  <a:srgbClr val="FF0000"/>
                </a:solidFill>
              </a:rPr>
              <a:t>2,500,000 bytes = 2.5MB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529787" y="2766150"/>
          <a:ext cx="3448763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55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545462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38844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Neighbor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 – background task to proactively send 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NeighDeltaState#3,</a:t>
                      </a:r>
                    </a:p>
                    <a:p>
                      <a:r>
                        <a:rPr lang="en-US" sz="1200" strike="sngStrike" dirty="0"/>
                        <a:t>NeighDeltaState#4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853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Update neighbor – </a:t>
            </a:r>
            <a:r>
              <a:rPr lang="en-US" dirty="0">
                <a:solidFill>
                  <a:srgbClr val="FF0000"/>
                </a:solidFill>
              </a:rPr>
              <a:t>large</a:t>
            </a:r>
            <a:r>
              <a:rPr lang="en-US" dirty="0"/>
              <a:t>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7" y="762872"/>
            <a:ext cx="7706323" cy="5923766"/>
          </a:xfrm>
        </p:spPr>
        <p:txBody>
          <a:bodyPr>
            <a:normAutofit fontScale="925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configuration cache or passthrough proxy</a:t>
            </a:r>
          </a:p>
          <a:p>
            <a:r>
              <a:rPr lang="en-US" dirty="0"/>
              <a:t>DPM -&gt; AGA: port state</a:t>
            </a:r>
          </a:p>
          <a:p>
            <a:pPr lvl="1"/>
            <a:r>
              <a:rPr lang="en-US" dirty="0" err="1"/>
              <a:t>vpc_size</a:t>
            </a:r>
            <a:r>
              <a:rPr lang="en-US" dirty="0"/>
              <a:t> from </a:t>
            </a:r>
            <a:r>
              <a:rPr lang="en-US" dirty="0" err="1"/>
              <a:t>VpcState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large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UPDATE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6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DELTA</a:t>
            </a:r>
          </a:p>
          <a:p>
            <a:r>
              <a:rPr lang="en-US" dirty="0">
                <a:solidFill>
                  <a:srgbClr val="FF0000"/>
                </a:solidFill>
              </a:rPr>
              <a:t>Depends on if “Sent” is True/False</a:t>
            </a:r>
          </a:p>
          <a:p>
            <a:pPr lvl="1"/>
            <a:r>
              <a:rPr lang="en-US" dirty="0"/>
              <a:t>If ”Sent” == True, needs to send the update to ACA host</a:t>
            </a:r>
          </a:p>
          <a:p>
            <a:pPr lvl="1"/>
            <a:r>
              <a:rPr lang="en-US" dirty="0"/>
              <a:t>If “Sent” == False, don’t send the update to ACA host</a:t>
            </a:r>
          </a:p>
          <a:p>
            <a:pPr lvl="1"/>
            <a:r>
              <a:rPr lang="en-US" dirty="0"/>
              <a:t>Update the port last delta update</a:t>
            </a:r>
          </a:p>
          <a:p>
            <a:r>
              <a:rPr lang="en-US" dirty="0"/>
              <a:t>Need to think about ways for AGA to help with direct </a:t>
            </a:r>
            <a:r>
              <a:rPr lang="en-US" dirty="0" err="1"/>
              <a:t>dataplane</a:t>
            </a:r>
            <a:r>
              <a:rPr lang="en-US" dirty="0"/>
              <a:t> programming, figure out which </a:t>
            </a:r>
            <a:r>
              <a:rPr lang="en-US" dirty="0" err="1"/>
              <a:t>dataplane</a:t>
            </a:r>
            <a:r>
              <a:rPr lang="en-US" dirty="0"/>
              <a:t> rule to add/update/delete</a:t>
            </a:r>
          </a:p>
          <a:p>
            <a:pPr lvl="1"/>
            <a:r>
              <a:rPr lang="en-US" dirty="0"/>
              <a:t>Need to update schema for direct </a:t>
            </a:r>
            <a:r>
              <a:rPr lang="en-US" dirty="0" err="1"/>
              <a:t>dataplane</a:t>
            </a:r>
            <a:r>
              <a:rPr lang="en-US" dirty="0"/>
              <a:t> programming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395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Neighbor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NeighDeltaState#6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722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Delete neighbor – </a:t>
            </a:r>
            <a:r>
              <a:rPr lang="en-US" dirty="0">
                <a:solidFill>
                  <a:srgbClr val="FF0000"/>
                </a:solidFill>
              </a:rPr>
              <a:t>large</a:t>
            </a:r>
            <a:r>
              <a:rPr lang="en-US" dirty="0"/>
              <a:t>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 lnSpcReduction="1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configuration cache or passthrough proxy</a:t>
            </a:r>
          </a:p>
          <a:p>
            <a:r>
              <a:rPr lang="en-US" dirty="0"/>
              <a:t>DPM -&gt; AGA: neighbor state</a:t>
            </a:r>
          </a:p>
          <a:p>
            <a:pPr lvl="1"/>
            <a:r>
              <a:rPr lang="en-US" dirty="0" err="1"/>
              <a:t>vpc_size</a:t>
            </a:r>
            <a:r>
              <a:rPr lang="en-US" dirty="0"/>
              <a:t> from </a:t>
            </a:r>
            <a:r>
              <a:rPr lang="en-US" dirty="0" err="1"/>
              <a:t>VpcState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LARGE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DELETE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7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FULL</a:t>
            </a:r>
          </a:p>
          <a:p>
            <a:r>
              <a:rPr lang="en-US" dirty="0">
                <a:solidFill>
                  <a:srgbClr val="FF0000"/>
                </a:solidFill>
              </a:rPr>
              <a:t>Depends on if “Sent” is True/False</a:t>
            </a:r>
          </a:p>
          <a:p>
            <a:pPr lvl="1"/>
            <a:r>
              <a:rPr lang="en-US" dirty="0"/>
              <a:t>If ”Sent” == True, needs to send the delete to ACA host</a:t>
            </a:r>
          </a:p>
          <a:p>
            <a:pPr lvl="1"/>
            <a:r>
              <a:rPr lang="en-US" dirty="0"/>
              <a:t>If “Sent” == False, don’t send the update to ACA host</a:t>
            </a:r>
          </a:p>
          <a:p>
            <a:pPr lvl="1"/>
            <a:r>
              <a:rPr lang="en-US" dirty="0"/>
              <a:t>Update the delete neighbor full state (delete it or keep it for out of order handling?)</a:t>
            </a:r>
          </a:p>
          <a:p>
            <a:pPr lvl="1"/>
            <a:r>
              <a:rPr lang="en-US" dirty="0"/>
              <a:t>clear all previous Delta states (#6)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395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Neighbor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True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NeighFullState#7 (DELETE)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NeighDeltaState#6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052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Router and Gateway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passthrough proxy</a:t>
            </a:r>
          </a:p>
          <a:p>
            <a:r>
              <a:rPr lang="en-US" dirty="0"/>
              <a:t>Router and Gateway resource will simply store and send down to the corresponding ACA</a:t>
            </a:r>
          </a:p>
          <a:p>
            <a:r>
              <a:rPr lang="en-US" dirty="0"/>
              <a:t>Justification:</a:t>
            </a:r>
          </a:p>
          <a:p>
            <a:pPr lvl="1"/>
            <a:r>
              <a:rPr lang="en-US" dirty="0"/>
              <a:t>The number of routers/routing rules/gateway are bounded unlike SG or neighbors</a:t>
            </a:r>
          </a:p>
          <a:p>
            <a:pPr lvl="1"/>
            <a:r>
              <a:rPr lang="en-US" dirty="0"/>
              <a:t>Easier routing calculation when they are in ACA</a:t>
            </a:r>
          </a:p>
          <a:p>
            <a:r>
              <a:rPr lang="en-US" dirty="0"/>
              <a:t>AGA sends it down to the corresponding ACA host when configuration == Router/Gateway</a:t>
            </a:r>
          </a:p>
          <a:p>
            <a:pPr lvl="1"/>
            <a:r>
              <a:rPr lang="en-US" dirty="0"/>
              <a:t>Also stores the new router/gateway full state</a:t>
            </a:r>
          </a:p>
          <a:p>
            <a:pPr lvl="1"/>
            <a:r>
              <a:rPr lang="en-US" strike="sngStrike" dirty="0"/>
              <a:t>clear all previous Delta states (#3,#4)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173233" y="2760898"/>
          <a:ext cx="361572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258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545967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553502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Router Resource ID=“345”,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RouterFullState#1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RouterDeltaState#3,</a:t>
                      </a:r>
                    </a:p>
                    <a:p>
                      <a:r>
                        <a:rPr lang="en-US" sz="1200" strike="sngStrike" dirty="0"/>
                        <a:t>RouterDeltaState#4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2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3" y="48850"/>
            <a:ext cx="8008991" cy="69929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Create/Update/Delete SG – small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passthrough proxy</a:t>
            </a:r>
          </a:p>
          <a:p>
            <a:r>
              <a:rPr lang="en-US" dirty="0"/>
              <a:t>DPM -&gt; AGA: neighbor state</a:t>
            </a:r>
          </a:p>
          <a:p>
            <a:pPr lvl="1"/>
            <a:r>
              <a:rPr lang="en-US" dirty="0" err="1"/>
              <a:t>vpc_size</a:t>
            </a:r>
            <a:r>
              <a:rPr lang="en-US" dirty="0"/>
              <a:t> from </a:t>
            </a:r>
            <a:r>
              <a:rPr lang="en-US" dirty="0" err="1"/>
              <a:t>VpcState</a:t>
            </a:r>
            <a:r>
              <a:rPr lang="en-US" dirty="0"/>
              <a:t> = SMALL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CREATE/UPDATE/DELETE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5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FULL</a:t>
            </a:r>
          </a:p>
          <a:p>
            <a:r>
              <a:rPr lang="en-US" dirty="0"/>
              <a:t>AGA looks up </a:t>
            </a:r>
            <a:r>
              <a:rPr lang="en-US" dirty="0" err="1"/>
              <a:t>VpcState</a:t>
            </a:r>
            <a:r>
              <a:rPr lang="en-US" dirty="0"/>
              <a:t> size in the message</a:t>
            </a:r>
          </a:p>
          <a:p>
            <a:pPr lvl="1"/>
            <a:r>
              <a:rPr lang="en-US" dirty="0"/>
              <a:t>Sends it down to the corresponding ACA host</a:t>
            </a:r>
          </a:p>
          <a:p>
            <a:pPr lvl="1"/>
            <a:r>
              <a:rPr lang="en-US" dirty="0"/>
              <a:t>Also stores the new SG full state</a:t>
            </a:r>
          </a:p>
          <a:p>
            <a:pPr lvl="1"/>
            <a:r>
              <a:rPr lang="en-US" dirty="0"/>
              <a:t>clears all previous Delta states (#3,#4)</a:t>
            </a:r>
          </a:p>
          <a:p>
            <a:r>
              <a:rPr lang="en-US" dirty="0"/>
              <a:t>AGA should be able to reduce the redundant SG from sending to ACA, if it is in cache and already sent</a:t>
            </a:r>
          </a:p>
          <a:p>
            <a:pPr lvl="1"/>
            <a:endParaRPr lang="en-US" dirty="0"/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529787" y="2766150"/>
          <a:ext cx="344876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55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545462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38844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SG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NeighDeltaState#3,</a:t>
                      </a:r>
                    </a:p>
                    <a:p>
                      <a:r>
                        <a:rPr lang="en-US" sz="1200" strike="sngStrike" dirty="0"/>
                        <a:t>NeighDeltaState#4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287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3" y="48850"/>
            <a:ext cx="8008991" cy="699295"/>
          </a:xfrm>
        </p:spPr>
        <p:txBody>
          <a:bodyPr>
            <a:normAutofit/>
          </a:bodyPr>
          <a:lstStyle/>
          <a:p>
            <a:r>
              <a:rPr lang="en-US" dirty="0"/>
              <a:t>Create SG – </a:t>
            </a:r>
            <a:r>
              <a:rPr lang="en-US" dirty="0">
                <a:solidFill>
                  <a:srgbClr val="FF0000"/>
                </a:solidFill>
              </a:rPr>
              <a:t>large</a:t>
            </a:r>
            <a:r>
              <a:rPr lang="en-US" dirty="0"/>
              <a:t> VPC #1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 fontScale="70000" lnSpcReduction="2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configuration cache</a:t>
            </a:r>
          </a:p>
          <a:p>
            <a:r>
              <a:rPr lang="en-US" dirty="0"/>
              <a:t>Note that SG rules are based on </a:t>
            </a:r>
            <a:r>
              <a:rPr lang="en-US" dirty="0">
                <a:solidFill>
                  <a:srgbClr val="FF0000"/>
                </a:solidFill>
              </a:rPr>
              <a:t>Ingress or Egress</a:t>
            </a:r>
            <a:r>
              <a:rPr lang="en-US" dirty="0"/>
              <a:t>/IPv4 or IPv6/Proto/Port range/</a:t>
            </a:r>
            <a:r>
              <a:rPr lang="en-US" dirty="0">
                <a:solidFill>
                  <a:srgbClr val="FF0000"/>
                </a:solidFill>
              </a:rPr>
              <a:t>Remote IP (can be another SG)</a:t>
            </a:r>
          </a:p>
          <a:p>
            <a:r>
              <a:rPr lang="en-US" dirty="0"/>
              <a:t>Basic (hidden) SG rules (ICMP/ARP/DHCP/SSH/RDP/Conn tracking) will have to be installed for each VM port regardless</a:t>
            </a:r>
          </a:p>
          <a:p>
            <a:r>
              <a:rPr lang="en-US" dirty="0"/>
              <a:t>All the “static” SG rules should be downloaded to ACA, that leaves remote IP = Security Group to stay in AGA</a:t>
            </a:r>
          </a:p>
          <a:p>
            <a:r>
              <a:rPr lang="en-US" dirty="0"/>
              <a:t>DPM -&gt; AGA: security group state</a:t>
            </a:r>
          </a:p>
          <a:p>
            <a:pPr lvl="1"/>
            <a:r>
              <a:rPr lang="en-US" dirty="0" err="1"/>
              <a:t>vpc_size</a:t>
            </a:r>
            <a:r>
              <a:rPr lang="en-US" dirty="0"/>
              <a:t> from </a:t>
            </a:r>
            <a:r>
              <a:rPr lang="en-US" dirty="0" err="1"/>
              <a:t>VpcState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LARGE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CREATE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1”, “host 2”, …] (array of hosts)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5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FULL</a:t>
            </a:r>
          </a:p>
          <a:p>
            <a:r>
              <a:rPr lang="en-US" dirty="0"/>
              <a:t>AGA looks up </a:t>
            </a:r>
            <a:r>
              <a:rPr lang="en-US" dirty="0" err="1"/>
              <a:t>VpcState</a:t>
            </a:r>
            <a:r>
              <a:rPr lang="en-US" dirty="0"/>
              <a:t> size in the message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Doesn’t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send down to the corresponding ACA host immediately</a:t>
            </a:r>
          </a:p>
          <a:p>
            <a:pPr lvl="1"/>
            <a:r>
              <a:rPr lang="en-US" dirty="0"/>
              <a:t>Stores the new SG full state</a:t>
            </a:r>
          </a:p>
          <a:p>
            <a:pPr lvl="1"/>
            <a:r>
              <a:rPr lang="en-US" dirty="0"/>
              <a:t>clears all previous Delta states (#3,#4)</a:t>
            </a:r>
          </a:p>
          <a:p>
            <a:r>
              <a:rPr lang="en-US" dirty="0">
                <a:solidFill>
                  <a:srgbClr val="FF0000"/>
                </a:solidFill>
              </a:rPr>
              <a:t>Background task to proactively send down SG configuration to ACA</a:t>
            </a:r>
            <a:r>
              <a:rPr lang="en-US" dirty="0"/>
              <a:t>. What is the size? </a:t>
            </a:r>
          </a:p>
          <a:p>
            <a:pPr lvl="1"/>
            <a:r>
              <a:rPr lang="en-US" dirty="0"/>
              <a:t>10,000 ports on VPC in an egress remote rule</a:t>
            </a:r>
          </a:p>
          <a:p>
            <a:pPr lvl="1"/>
            <a:r>
              <a:rPr lang="en-US" dirty="0"/>
              <a:t>Each rule per remote IP is about 150 Bytes</a:t>
            </a:r>
          </a:p>
          <a:p>
            <a:pPr lvl="1"/>
            <a:r>
              <a:rPr lang="en-US" dirty="0"/>
              <a:t>Total size = </a:t>
            </a:r>
            <a:r>
              <a:rPr lang="en-US" dirty="0">
                <a:solidFill>
                  <a:srgbClr val="FF0000"/>
                </a:solidFill>
              </a:rPr>
              <a:t>1,500,000 bytes = 1.5MB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509312"/>
              </p:ext>
            </p:extLst>
          </p:nvPr>
        </p:nvGraphicFramePr>
        <p:xfrm>
          <a:off x="7863841" y="2766150"/>
          <a:ext cx="4114709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605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698863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835241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SG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 -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background task to proactively send 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SGFullState#5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SGDeltaState#3,</a:t>
                      </a:r>
                    </a:p>
                    <a:p>
                      <a:r>
                        <a:rPr lang="en-US" sz="1200" strike="sngStrike" dirty="0"/>
                        <a:t>SGDeltaState#4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343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Create SG – </a:t>
            </a:r>
            <a:r>
              <a:rPr lang="en-US" dirty="0">
                <a:solidFill>
                  <a:srgbClr val="FF0000"/>
                </a:solidFill>
              </a:rPr>
              <a:t>large</a:t>
            </a:r>
            <a:r>
              <a:rPr lang="en-US" dirty="0"/>
              <a:t> VPC #2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7" y="762871"/>
            <a:ext cx="7692913" cy="5967753"/>
          </a:xfrm>
        </p:spPr>
        <p:txBody>
          <a:bodyPr>
            <a:normAutofit fontScale="92500" lnSpcReduction="20000"/>
          </a:bodyPr>
          <a:lstStyle/>
          <a:p>
            <a:r>
              <a:rPr lang="en-US" sz="2000" u="sng" dirty="0">
                <a:solidFill>
                  <a:srgbClr val="FF0000"/>
                </a:solidFill>
              </a:rPr>
              <a:t>AGA act as configuration cache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We may need to track the “Sent” status for each individual SG rule</a:t>
            </a:r>
          </a:p>
          <a:p>
            <a:r>
              <a:rPr lang="en-US" sz="2000" dirty="0"/>
              <a:t>If the L2/L3 neighbor rule is found, we need to assume the corresponding SG rule is already downloaded and installed on host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On compute host, when it tries to send traffic to unknown host, packet will be punt to ACA and ACA will request info from AGA:</a:t>
            </a:r>
          </a:p>
          <a:p>
            <a:pPr lvl="1"/>
            <a:r>
              <a:rPr lang="en-US" sz="1600" dirty="0" err="1"/>
              <a:t>rpc</a:t>
            </a:r>
            <a:r>
              <a:rPr lang="en-US" sz="1600" dirty="0"/>
              <a:t> </a:t>
            </a:r>
            <a:r>
              <a:rPr lang="en-US" sz="1600" dirty="0" err="1"/>
              <a:t>RetrieveNetworkResourceStatesStream</a:t>
            </a:r>
            <a:r>
              <a:rPr lang="en-US" sz="1600" dirty="0"/>
              <a:t> (new)</a:t>
            </a:r>
          </a:p>
          <a:p>
            <a:pPr lvl="1"/>
            <a:r>
              <a:rPr lang="en-US" sz="1600" dirty="0"/>
              <a:t>Input: </a:t>
            </a:r>
            <a:r>
              <a:rPr lang="en-US" sz="1600" dirty="0" err="1"/>
              <a:t>GoalStateRequest</a:t>
            </a:r>
            <a:r>
              <a:rPr lang="en-US" sz="1600" dirty="0"/>
              <a:t> - </a:t>
            </a:r>
            <a:r>
              <a:rPr lang="en-US" sz="1600" dirty="0" err="1"/>
              <a:t>request_type</a:t>
            </a:r>
            <a:r>
              <a:rPr lang="en-US" sz="1600" dirty="0"/>
              <a:t>=ON_DEMAND, </a:t>
            </a:r>
            <a:r>
              <a:rPr lang="en-US" sz="1600" dirty="0" err="1"/>
              <a:t>request_id</a:t>
            </a:r>
            <a:r>
              <a:rPr lang="en-US" sz="1600" dirty="0"/>
              <a:t> (generated by ACA), </a:t>
            </a:r>
            <a:r>
              <a:rPr lang="en-US" sz="1600" dirty="0" err="1"/>
              <a:t>tunnel_id</a:t>
            </a:r>
            <a:r>
              <a:rPr lang="en-US" sz="1600" dirty="0"/>
              <a:t>, source port ID or IP, destination IP, source/destination port, protocol - TCP/UDP/Other(ARP/ICMP) </a:t>
            </a:r>
          </a:p>
          <a:p>
            <a:pPr lvl="1"/>
            <a:r>
              <a:rPr lang="en-US" sz="1600" dirty="0"/>
              <a:t>AGA Workflow:</a:t>
            </a:r>
          </a:p>
          <a:p>
            <a:pPr lvl="2"/>
            <a:r>
              <a:rPr lang="en-US" sz="1400" dirty="0"/>
              <a:t>Use VNI to lookup VPC</a:t>
            </a:r>
          </a:p>
          <a:p>
            <a:pPr lvl="2"/>
            <a:r>
              <a:rPr lang="en-US" sz="1400" dirty="0"/>
              <a:t>For all ports in VPC, find the source port ID based on IP</a:t>
            </a:r>
          </a:p>
          <a:p>
            <a:pPr lvl="3"/>
            <a:r>
              <a:rPr lang="en-US" sz="1200" dirty="0"/>
              <a:t>For destination IP on the same subnet, confirm it is L2 neighbor</a:t>
            </a:r>
          </a:p>
          <a:p>
            <a:pPr lvl="3"/>
            <a:r>
              <a:rPr lang="en-US" sz="1200" dirty="0"/>
              <a:t>For destination IP on the different subnet, confirm it is L3 neighbor</a:t>
            </a:r>
          </a:p>
          <a:p>
            <a:pPr lvl="3"/>
            <a:r>
              <a:rPr lang="en-US" sz="1200" dirty="0"/>
              <a:t>For destination IP from routing rule or gateway, the configurations should be in ACA already</a:t>
            </a:r>
          </a:p>
          <a:p>
            <a:pPr lvl="2"/>
            <a:r>
              <a:rPr lang="en-US" sz="1400" dirty="0"/>
              <a:t>If confirm it is L2/L3 neighbor, look up SG rules for source port</a:t>
            </a:r>
          </a:p>
          <a:p>
            <a:pPr lvl="3"/>
            <a:r>
              <a:rPr lang="en-US" sz="1200" dirty="0"/>
              <a:t>If traffic is allowed, construct and track the corresponding SG config</a:t>
            </a:r>
          </a:p>
          <a:p>
            <a:pPr lvl="4"/>
            <a:r>
              <a:rPr lang="en-US" sz="1200" dirty="0"/>
              <a:t>send down neighbor and corresponding SG rules</a:t>
            </a:r>
          </a:p>
          <a:p>
            <a:pPr lvl="4"/>
            <a:r>
              <a:rPr lang="en-US" sz="1200" dirty="0"/>
              <a:t>send down port configuration with Operation = INFO (routable) for with corresponding </a:t>
            </a:r>
            <a:r>
              <a:rPr lang="en-US" sz="1200" dirty="0" err="1"/>
              <a:t>request_id</a:t>
            </a:r>
            <a:endParaRPr lang="en-US" sz="1200" dirty="0"/>
          </a:p>
          <a:p>
            <a:pPr lvl="3"/>
            <a:r>
              <a:rPr lang="en-US" sz="1200" dirty="0"/>
              <a:t>send down port configuration with Operation = NOT_ROUTABLE (not routable) for with corresponding </a:t>
            </a:r>
            <a:r>
              <a:rPr lang="en-US" sz="1200" dirty="0" err="1"/>
              <a:t>request_id</a:t>
            </a:r>
            <a:endParaRPr lang="en-US" sz="1200" dirty="0"/>
          </a:p>
          <a:p>
            <a:pPr lvl="2"/>
            <a:r>
              <a:rPr lang="en-US" sz="1400" dirty="0">
                <a:solidFill>
                  <a:srgbClr val="FF0000"/>
                </a:solidFill>
              </a:rPr>
              <a:t>May go ahead to send down remaining neighbor and SG config for this active port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Big problem if the cache for the needed neighbor or SG config is flushed</a:t>
            </a:r>
          </a:p>
          <a:p>
            <a:pPr lvl="1"/>
            <a:r>
              <a:rPr lang="en-US" sz="1600" dirty="0"/>
              <a:t>Goal is less than 1 milli-second on this ACA to AGA delay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7849186" y="2748031"/>
          <a:ext cx="4174443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484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1090013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9894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SG Resource ID=“234”, Sent Rules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Remote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Rule ID, ingress/egress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10.123.1.222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IPv4/IPv6, TCP/UPP, port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endParaRPr lang="en-US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  <p:graphicFrame>
        <p:nvGraphicFramePr>
          <p:cNvPr id="33" name="Table 10">
            <a:extLst>
              <a:ext uri="{FF2B5EF4-FFF2-40B4-BE49-F238E27FC236}">
                <a16:creationId xmlns:a16="http://schemas.microsoft.com/office/drawing/2014/main" id="{E985976A-B71F-1940-A799-EDD9212857D7}"/>
              </a:ext>
            </a:extLst>
          </p:cNvPr>
          <p:cNvGraphicFramePr>
            <a:graphicFrameLocks noGrp="1"/>
          </p:cNvGraphicFramePr>
          <p:nvPr/>
        </p:nvGraphicFramePr>
        <p:xfrm>
          <a:off x="7826981" y="902761"/>
          <a:ext cx="4085414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484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666119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833811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SG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 – background task to proactively send 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SGFullState#5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SGDeltaState#3,</a:t>
                      </a:r>
                    </a:p>
                    <a:p>
                      <a:r>
                        <a:rPr lang="en-US" sz="1200" strike="sngStrike" dirty="0"/>
                        <a:t>SGDeltaState#4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290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Create SG – </a:t>
            </a:r>
            <a:r>
              <a:rPr lang="en-US" dirty="0">
                <a:solidFill>
                  <a:srgbClr val="FF0000"/>
                </a:solidFill>
              </a:rPr>
              <a:t>large</a:t>
            </a:r>
            <a:r>
              <a:rPr lang="en-US" dirty="0"/>
              <a:t> VPC #3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 fontScale="70000" lnSpcReduction="2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configuration cache</a:t>
            </a:r>
          </a:p>
          <a:p>
            <a:r>
              <a:rPr lang="en-US" dirty="0"/>
              <a:t>VM receives traffic from gateway or via routing rule or external</a:t>
            </a:r>
          </a:p>
          <a:p>
            <a:pPr lvl="1"/>
            <a:r>
              <a:rPr lang="en-US" dirty="0"/>
              <a:t>“static” SG rule associated with Gateway and routing needs to be preinstalled on host since gateway and routing rule is already installed on host</a:t>
            </a:r>
          </a:p>
          <a:p>
            <a:pPr lvl="1"/>
            <a:r>
              <a:rPr lang="en-US" dirty="0"/>
              <a:t>That leaves the L3/L2 neighbor SG rule not install by default</a:t>
            </a:r>
          </a:p>
          <a:p>
            <a:r>
              <a:rPr lang="en-US" dirty="0"/>
              <a:t>VM receives traffic from L2 neighbor (same subnet), or L3 neighbor (via connected router)</a:t>
            </a:r>
          </a:p>
          <a:p>
            <a:pPr lvl="1"/>
            <a:r>
              <a:rPr lang="en-US" dirty="0"/>
              <a:t>If the SG rule already installed to allow traffic, do nothing</a:t>
            </a:r>
          </a:p>
          <a:p>
            <a:pPr lvl="1"/>
            <a:r>
              <a:rPr lang="en-US" dirty="0"/>
              <a:t>If the SG rule is not installed to allow traffic, we can:</a:t>
            </a:r>
          </a:p>
          <a:p>
            <a:pPr lvl="2"/>
            <a:r>
              <a:rPr lang="en-US" dirty="0"/>
              <a:t>1. download all ingress rules before hand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Pro: easy on the implementation, Con: scale</a:t>
            </a:r>
          </a:p>
          <a:p>
            <a:pPr lvl="2"/>
            <a:r>
              <a:rPr lang="en-US" dirty="0"/>
              <a:t>2. punt this “going to be drop” traffic to ACA, ACA ask AGA to see if there is SG rule to allow it, if yes, AGA push it down to ACA,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Pro: handle scale, Con: more implementation logic</a:t>
            </a:r>
          </a:p>
          <a:p>
            <a:pPr lvl="2"/>
            <a:r>
              <a:rPr lang="en-US" dirty="0"/>
              <a:t>3. Use the help with </a:t>
            </a:r>
            <a:r>
              <a:rPr lang="en-US" dirty="0" err="1"/>
              <a:t>vxlan-gpe</a:t>
            </a:r>
            <a:r>
              <a:rPr lang="en-US" dirty="0"/>
              <a:t>, or IP option, or append end of packet, out of band / RPC communication to share IP to SG mapping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Pro: looks cool, Con: experimental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SG ID ID = 16 Bytes UUID X 5, 80 Bytes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NSH header is 8 Bytes + 4 Bytes metadata header, so total ~92 Bytes</a:t>
            </a:r>
          </a:p>
          <a:p>
            <a:pPr lvl="2"/>
            <a:r>
              <a:rPr lang="en-US" dirty="0"/>
              <a:t>4. Reduce the SG ID size from 16byte to 4 bytes?</a:t>
            </a:r>
          </a:p>
          <a:p>
            <a:pPr lvl="3"/>
            <a:r>
              <a:rPr lang="en-US" dirty="0"/>
              <a:t>2³² = 4 294 967 296</a:t>
            </a:r>
          </a:p>
          <a:p>
            <a:pPr lvl="3"/>
            <a:r>
              <a:rPr lang="en-US" dirty="0"/>
              <a:t>We can make VPC ID (VNI) + SG ID unique</a:t>
            </a:r>
          </a:p>
          <a:p>
            <a:r>
              <a:rPr lang="en-US" dirty="0">
                <a:solidFill>
                  <a:srgbClr val="FF0000"/>
                </a:solidFill>
              </a:rPr>
              <a:t>If we can reduce the SG ID size or accept the current 92 Bytes overhead, we don’t need to pre-negotiate a new SG label, and we can simply download all ingress SG rules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7849186" y="2748031"/>
          <a:ext cx="4174443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484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1090013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9894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SG Resource ID=“234”, Sent Rules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Remote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Rule ID, ingress/egress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10.123.1.222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IPv4/IPv6, TCP/UPP, port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endParaRPr lang="en-US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  <p:graphicFrame>
        <p:nvGraphicFramePr>
          <p:cNvPr id="33" name="Table 10">
            <a:extLst>
              <a:ext uri="{FF2B5EF4-FFF2-40B4-BE49-F238E27FC236}">
                <a16:creationId xmlns:a16="http://schemas.microsoft.com/office/drawing/2014/main" id="{E985976A-B71F-1940-A799-EDD9212857D7}"/>
              </a:ext>
            </a:extLst>
          </p:cNvPr>
          <p:cNvGraphicFramePr>
            <a:graphicFrameLocks noGrp="1"/>
          </p:cNvGraphicFramePr>
          <p:nvPr/>
        </p:nvGraphicFramePr>
        <p:xfrm>
          <a:off x="7826981" y="902761"/>
          <a:ext cx="4085414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484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666119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833811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SG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 – background task to proactively send 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SGFullState#5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SGDeltaState#3,</a:t>
                      </a:r>
                    </a:p>
                    <a:p>
                      <a:r>
                        <a:rPr lang="en-US" sz="1200" strike="sngStrike" dirty="0"/>
                        <a:t>SGDeltaState#4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334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Create SG – </a:t>
            </a:r>
            <a:r>
              <a:rPr lang="en-US" dirty="0">
                <a:solidFill>
                  <a:srgbClr val="FF0000"/>
                </a:solidFill>
              </a:rPr>
              <a:t>NSH option</a:t>
            </a:r>
            <a:endParaRPr lang="en-US" dirty="0"/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408638" cy="59237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vxlan-gpe</a:t>
            </a:r>
            <a:r>
              <a:rPr lang="en-US" sz="1400" u="sng" dirty="0">
                <a:latin typeface="Consolas" panose="020B0609020204030204" pitchFamily="49" charset="0"/>
                <a:cs typeface="Consolas" panose="020B0609020204030204" pitchFamily="49" charset="0"/>
              </a:rPr>
              <a:t> header: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0 1 2 3 4 5 6 7 8 9 0 1 2 3 4 5 6 7 8 9 0 1 2 3 4 5 6 7 8 9 0 1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+-+-+-+-+-+-+-+-+-+-+-+-+-+-+-+-+-+-+-+-+-+-+-+-+-+-+-+-+-+-+-+-+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R|R|Ver|I|P|B|O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       Reserved                |Next Protocol  |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+-+-+-+-+-+-+-+-+-+-+-+-+-+-+-+-+-+-+-+-+-+-+-+-+-+-+-+-+-+-+-+-+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                VXLAN Network Identifier (VNI) |   Reserved    |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+-+-+-+-+-+-+-+-+-+-+-+-+-+-+-+-+-+-+-+-+-+-+-+-+-+-+-+-+-+-+-+-+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u="sng" dirty="0">
                <a:latin typeface="Consolas" panose="020B0609020204030204" pitchFamily="49" charset="0"/>
                <a:cs typeface="Consolas" panose="020B0609020204030204" pitchFamily="49" charset="0"/>
              </a:rPr>
              <a:t>NSH header: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0 1 2 3 4 5 6 7 8 9 0 1 2 3 4 5 6 7 8 9 0 1 2 3 4 5 6 7 8 9 0 1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+-+-+-+-+-+-+-+-+-+-+-+-+-+-+-+-+-+-+-+-+-+-+-+-+-+-+-+-+-+-+-+-+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Ver|O|U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    TTL    |   Length  |U|U|U|U|MD Type| Next Protocol |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+-+-+-+-+-+-+-+-+-+-+-+-+-+-+-+-+-+-+-+-+-+-+-+-+-+-+-+-+-+-+-+-+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                Service Path Header                            |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+-+-+-+-+-+-+-+-+-+-+-+-+-+-+-+-+-+-+-+-+-+-+-+-+-+-+-+-+-+-+-+-+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         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Metadata Class       |      Type     |U|       Len  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+-+-+-+-+-+-+-+-+-+-+-+-+-+-+-+-+-+-+-+-+-+-+-+-+-+-+-+-+-+-+-+-+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 Metadata - start the 16 Bytes SG IDs here   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+-+-+-+-+-+-+-+-+-+-+-+-+-+-+-+-+-+-+-+-+-+-+-+-+-+-+-+-+-+-+-+-+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529787" y="2766150"/>
          <a:ext cx="3448763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55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545462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38844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SG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 – background task to proactively send 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SGFullState#5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SGDeltaState#3,</a:t>
                      </a:r>
                    </a:p>
                    <a:p>
                      <a:r>
                        <a:rPr lang="en-US" sz="1200" strike="sngStrike" dirty="0"/>
                        <a:t>SGDeltaState#4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093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88365871-4243-0743-AC31-87F6E4D6C26E}"/>
              </a:ext>
            </a:extLst>
          </p:cNvPr>
          <p:cNvSpPr/>
          <p:nvPr/>
        </p:nvSpPr>
        <p:spPr>
          <a:xfrm>
            <a:off x="7585875" y="3121050"/>
            <a:ext cx="4609085" cy="3736949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66C766-EAA3-B44A-935D-7BAE2EE7B024}"/>
              </a:ext>
            </a:extLst>
          </p:cNvPr>
          <p:cNvSpPr/>
          <p:nvPr/>
        </p:nvSpPr>
        <p:spPr>
          <a:xfrm>
            <a:off x="465084" y="3121051"/>
            <a:ext cx="4609085" cy="3736949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533FE53-F5E3-1E46-BD50-A0017A9C3374}"/>
              </a:ext>
            </a:extLst>
          </p:cNvPr>
          <p:cNvSpPr/>
          <p:nvPr/>
        </p:nvSpPr>
        <p:spPr>
          <a:xfrm>
            <a:off x="5654300" y="3560147"/>
            <a:ext cx="1203927" cy="396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Alcor Controller - DPM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5DD8B0-5ECF-9C42-9423-B4B51550B69E}"/>
              </a:ext>
            </a:extLst>
          </p:cNvPr>
          <p:cNvSpPr txBox="1"/>
          <p:nvPr/>
        </p:nvSpPr>
        <p:spPr>
          <a:xfrm rot="16200000">
            <a:off x="7192570" y="5869904"/>
            <a:ext cx="1293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1251552-B63A-7846-A75E-DE03B3BBF0B3}"/>
              </a:ext>
            </a:extLst>
          </p:cNvPr>
          <p:cNvSpPr/>
          <p:nvPr/>
        </p:nvSpPr>
        <p:spPr>
          <a:xfrm>
            <a:off x="5806700" y="3712547"/>
            <a:ext cx="1203927" cy="396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Alcor Controller - DPM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F1B4AE7C-FE34-104F-83CF-79AF82B542F8}"/>
              </a:ext>
            </a:extLst>
          </p:cNvPr>
          <p:cNvSpPr/>
          <p:nvPr/>
        </p:nvSpPr>
        <p:spPr>
          <a:xfrm>
            <a:off x="5959100" y="3864947"/>
            <a:ext cx="1203927" cy="396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Alcor Controller - DPM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NCM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9692570" y="3844259"/>
            <a:ext cx="954514" cy="61027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E71BAE6-4670-6B42-BB37-BEF13AAE0499}"/>
              </a:ext>
            </a:extLst>
          </p:cNvPr>
          <p:cNvSpPr/>
          <p:nvPr/>
        </p:nvSpPr>
        <p:spPr>
          <a:xfrm>
            <a:off x="6998069" y="3772614"/>
            <a:ext cx="1865753" cy="1086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14384C51-C11F-A842-9DA9-04E4766BE9C6}"/>
              </a:ext>
            </a:extLst>
          </p:cNvPr>
          <p:cNvSpPr/>
          <p:nvPr/>
        </p:nvSpPr>
        <p:spPr>
          <a:xfrm>
            <a:off x="6872040" y="3620220"/>
            <a:ext cx="1875431" cy="1086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794F3A82-8BD5-9948-8B34-8542A17E2B7D}"/>
              </a:ext>
            </a:extLst>
          </p:cNvPr>
          <p:cNvSpPr/>
          <p:nvPr/>
        </p:nvSpPr>
        <p:spPr>
          <a:xfrm>
            <a:off x="7181068" y="3954251"/>
            <a:ext cx="1865753" cy="9389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10D805-543C-5B49-8FD1-1D175234DEDC}"/>
              </a:ext>
            </a:extLst>
          </p:cNvPr>
          <p:cNvSpPr txBox="1"/>
          <p:nvPr/>
        </p:nvSpPr>
        <p:spPr>
          <a:xfrm>
            <a:off x="5045918" y="3844259"/>
            <a:ext cx="773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connections?</a:t>
            </a:r>
          </a:p>
          <a:p>
            <a:endParaRPr lang="en-US" sz="800" dirty="0"/>
          </a:p>
          <a:p>
            <a:r>
              <a:rPr lang="en-US" sz="800" dirty="0"/>
              <a:t>May have too many connections with scale.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1ACB682-98ED-5749-BD5E-532E23F5E5D6}"/>
              </a:ext>
            </a:extLst>
          </p:cNvPr>
          <p:cNvSpPr/>
          <p:nvPr/>
        </p:nvSpPr>
        <p:spPr>
          <a:xfrm>
            <a:off x="607982" y="5394090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B8F2E79-FB0D-2243-9B49-8E06AEF24170}"/>
              </a:ext>
            </a:extLst>
          </p:cNvPr>
          <p:cNvSpPr/>
          <p:nvPr/>
        </p:nvSpPr>
        <p:spPr>
          <a:xfrm>
            <a:off x="817469" y="5433511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775FB8-EF9F-F845-9CCE-51D861C6FADA}"/>
              </a:ext>
            </a:extLst>
          </p:cNvPr>
          <p:cNvSpPr/>
          <p:nvPr/>
        </p:nvSpPr>
        <p:spPr>
          <a:xfrm>
            <a:off x="1252329" y="547940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8D3E5DE-ED86-CC4C-B817-AAA13368E756}"/>
              </a:ext>
            </a:extLst>
          </p:cNvPr>
          <p:cNvSpPr/>
          <p:nvPr/>
        </p:nvSpPr>
        <p:spPr>
          <a:xfrm>
            <a:off x="847607" y="5746517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7465DA-431F-FE48-84C2-85B60EA5829B}"/>
              </a:ext>
            </a:extLst>
          </p:cNvPr>
          <p:cNvSpPr/>
          <p:nvPr/>
        </p:nvSpPr>
        <p:spPr>
          <a:xfrm>
            <a:off x="847608" y="6238850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50" name="Card 49">
            <a:extLst>
              <a:ext uri="{FF2B5EF4-FFF2-40B4-BE49-F238E27FC236}">
                <a16:creationId xmlns:a16="http://schemas.microsoft.com/office/drawing/2014/main" id="{14D1BD76-EF5B-5248-A4CE-B2AF3F6D2E73}"/>
              </a:ext>
            </a:extLst>
          </p:cNvPr>
          <p:cNvSpPr/>
          <p:nvPr/>
        </p:nvSpPr>
        <p:spPr>
          <a:xfrm>
            <a:off x="1667385" y="5758913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24C84D24-A9BC-4940-A944-2002C5F1B713}"/>
              </a:ext>
            </a:extLst>
          </p:cNvPr>
          <p:cNvSpPr/>
          <p:nvPr/>
        </p:nvSpPr>
        <p:spPr>
          <a:xfrm>
            <a:off x="2976959" y="539912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86DE3B72-B41E-C543-88BF-05DE409F1032}"/>
              </a:ext>
            </a:extLst>
          </p:cNvPr>
          <p:cNvSpPr/>
          <p:nvPr/>
        </p:nvSpPr>
        <p:spPr>
          <a:xfrm>
            <a:off x="3186446" y="5433510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9FFF003-DA2B-D648-ACF4-F42B788041EE}"/>
              </a:ext>
            </a:extLst>
          </p:cNvPr>
          <p:cNvSpPr/>
          <p:nvPr/>
        </p:nvSpPr>
        <p:spPr>
          <a:xfrm>
            <a:off x="3598918" y="5489293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FBF8A6-37EE-CB46-A44C-BD2EB1C524B0}"/>
              </a:ext>
            </a:extLst>
          </p:cNvPr>
          <p:cNvSpPr txBox="1"/>
          <p:nvPr/>
        </p:nvSpPr>
        <p:spPr>
          <a:xfrm rot="16200000">
            <a:off x="2436091" y="5902143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ACC95C0-1242-1D46-96B2-A9E2776193FF}"/>
              </a:ext>
            </a:extLst>
          </p:cNvPr>
          <p:cNvSpPr/>
          <p:nvPr/>
        </p:nvSpPr>
        <p:spPr>
          <a:xfrm>
            <a:off x="3202676" y="5758912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643186B-26F8-9942-9AA2-874782CC9471}"/>
              </a:ext>
            </a:extLst>
          </p:cNvPr>
          <p:cNvSpPr/>
          <p:nvPr/>
        </p:nvSpPr>
        <p:spPr>
          <a:xfrm>
            <a:off x="3202677" y="6307403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71" name="Card 70">
            <a:extLst>
              <a:ext uri="{FF2B5EF4-FFF2-40B4-BE49-F238E27FC236}">
                <a16:creationId xmlns:a16="http://schemas.microsoft.com/office/drawing/2014/main" id="{58B63E6D-39D3-D744-8243-55B605DBAFE2}"/>
              </a:ext>
            </a:extLst>
          </p:cNvPr>
          <p:cNvSpPr/>
          <p:nvPr/>
        </p:nvSpPr>
        <p:spPr>
          <a:xfrm>
            <a:off x="3987312" y="5758912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D1131696-53D0-784B-A431-11BDDF9CC51D}"/>
              </a:ext>
            </a:extLst>
          </p:cNvPr>
          <p:cNvSpPr/>
          <p:nvPr/>
        </p:nvSpPr>
        <p:spPr>
          <a:xfrm>
            <a:off x="1601050" y="3444264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B9C91079-1B84-114E-A1FB-20A7DD966B7B}"/>
              </a:ext>
            </a:extLst>
          </p:cNvPr>
          <p:cNvSpPr/>
          <p:nvPr/>
        </p:nvSpPr>
        <p:spPr>
          <a:xfrm>
            <a:off x="2005024" y="3484579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263F0C5-8751-1E4D-BCE2-0A7F9E1F3637}"/>
              </a:ext>
            </a:extLst>
          </p:cNvPr>
          <p:cNvSpPr/>
          <p:nvPr/>
        </p:nvSpPr>
        <p:spPr>
          <a:xfrm>
            <a:off x="2139383" y="4233179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22B4E380-88EA-CF42-951A-D16ACC91E7D6}"/>
              </a:ext>
            </a:extLst>
          </p:cNvPr>
          <p:cNvSpPr/>
          <p:nvPr/>
        </p:nvSpPr>
        <p:spPr>
          <a:xfrm>
            <a:off x="1753450" y="3603317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EB34F159-9216-6C41-8F6E-563E4E12AB24}"/>
              </a:ext>
            </a:extLst>
          </p:cNvPr>
          <p:cNvSpPr/>
          <p:nvPr/>
        </p:nvSpPr>
        <p:spPr>
          <a:xfrm>
            <a:off x="2157424" y="3636979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8FB692B-C4EB-744F-9A89-B886EB2DE66E}"/>
              </a:ext>
            </a:extLst>
          </p:cNvPr>
          <p:cNvSpPr/>
          <p:nvPr/>
        </p:nvSpPr>
        <p:spPr>
          <a:xfrm>
            <a:off x="2291783" y="4385579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1608D3B2-8E98-FA48-9984-4812A448F1C7}"/>
              </a:ext>
            </a:extLst>
          </p:cNvPr>
          <p:cNvSpPr/>
          <p:nvPr/>
        </p:nvSpPr>
        <p:spPr>
          <a:xfrm>
            <a:off x="1905850" y="3751363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3B75A3FF-88AF-A74A-852B-D1513A42920A}"/>
              </a:ext>
            </a:extLst>
          </p:cNvPr>
          <p:cNvSpPr/>
          <p:nvPr/>
        </p:nvSpPr>
        <p:spPr>
          <a:xfrm>
            <a:off x="2309824" y="3789379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0532D85-6EDA-6844-A67D-5213A33F69FA}"/>
              </a:ext>
            </a:extLst>
          </p:cNvPr>
          <p:cNvSpPr/>
          <p:nvPr/>
        </p:nvSpPr>
        <p:spPr>
          <a:xfrm>
            <a:off x="2607373" y="4559230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NCM</a:t>
            </a:r>
          </a:p>
        </p:txBody>
      </p:sp>
      <p:sp>
        <p:nvSpPr>
          <p:cNvPr id="81" name="Can 80">
            <a:extLst>
              <a:ext uri="{FF2B5EF4-FFF2-40B4-BE49-F238E27FC236}">
                <a16:creationId xmlns:a16="http://schemas.microsoft.com/office/drawing/2014/main" id="{D7B35763-F8E2-8E49-A32B-D8B604B6A191}"/>
              </a:ext>
            </a:extLst>
          </p:cNvPr>
          <p:cNvSpPr/>
          <p:nvPr/>
        </p:nvSpPr>
        <p:spPr>
          <a:xfrm>
            <a:off x="2546148" y="3844817"/>
            <a:ext cx="954514" cy="61027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Shared in memory GS Configuration Cache for each Host</a:t>
            </a:r>
          </a:p>
        </p:txBody>
      </p:sp>
      <p:sp>
        <p:nvSpPr>
          <p:cNvPr id="82" name="Up-Down Arrow 81">
            <a:extLst>
              <a:ext uri="{FF2B5EF4-FFF2-40B4-BE49-F238E27FC236}">
                <a16:creationId xmlns:a16="http://schemas.microsoft.com/office/drawing/2014/main" id="{0EBE7ED0-2614-6F4B-98F5-ACC91C368524}"/>
              </a:ext>
            </a:extLst>
          </p:cNvPr>
          <p:cNvSpPr/>
          <p:nvPr/>
        </p:nvSpPr>
        <p:spPr>
          <a:xfrm rot="3553710" flipH="1">
            <a:off x="2051330" y="4414401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3" name="Up-Down Arrow 82">
            <a:extLst>
              <a:ext uri="{FF2B5EF4-FFF2-40B4-BE49-F238E27FC236}">
                <a16:creationId xmlns:a16="http://schemas.microsoft.com/office/drawing/2014/main" id="{1B8BDFBC-9B23-7546-B6AE-FD376EBF0526}"/>
              </a:ext>
            </a:extLst>
          </p:cNvPr>
          <p:cNvSpPr/>
          <p:nvPr/>
        </p:nvSpPr>
        <p:spPr>
          <a:xfrm rot="7542028" flipH="1">
            <a:off x="3549353" y="4489615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1D0496-89D3-964F-96F7-FC43C2833EBC}"/>
              </a:ext>
            </a:extLst>
          </p:cNvPr>
          <p:cNvSpPr txBox="1"/>
          <p:nvPr/>
        </p:nvSpPr>
        <p:spPr>
          <a:xfrm>
            <a:off x="2469560" y="4934063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6D7E2C5-883E-1948-B6F3-EEDA68939194}"/>
              </a:ext>
            </a:extLst>
          </p:cNvPr>
          <p:cNvSpPr txBox="1"/>
          <p:nvPr/>
        </p:nvSpPr>
        <p:spPr>
          <a:xfrm>
            <a:off x="2566699" y="5813742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6C50D89F-D1A6-004C-B786-9236E472A645}"/>
              </a:ext>
            </a:extLst>
          </p:cNvPr>
          <p:cNvSpPr/>
          <p:nvPr/>
        </p:nvSpPr>
        <p:spPr>
          <a:xfrm rot="10800000">
            <a:off x="3554241" y="3513136"/>
            <a:ext cx="2108907" cy="12064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0" name="Right Arrow 89">
            <a:extLst>
              <a:ext uri="{FF2B5EF4-FFF2-40B4-BE49-F238E27FC236}">
                <a16:creationId xmlns:a16="http://schemas.microsoft.com/office/drawing/2014/main" id="{783AE621-AD9E-E544-B81B-B6FC88C22487}"/>
              </a:ext>
            </a:extLst>
          </p:cNvPr>
          <p:cNvSpPr/>
          <p:nvPr/>
        </p:nvSpPr>
        <p:spPr>
          <a:xfrm rot="10800000">
            <a:off x="3706641" y="3665536"/>
            <a:ext cx="2108907" cy="12064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A8F27436-57D9-374A-BD95-5C6B31A5FDEB}"/>
              </a:ext>
            </a:extLst>
          </p:cNvPr>
          <p:cNvSpPr/>
          <p:nvPr/>
        </p:nvSpPr>
        <p:spPr>
          <a:xfrm rot="10800000">
            <a:off x="3859041" y="3817936"/>
            <a:ext cx="2108907" cy="12064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DA34662-C837-7041-BAFC-453417BF7DF9}"/>
              </a:ext>
            </a:extLst>
          </p:cNvPr>
          <p:cNvSpPr/>
          <p:nvPr/>
        </p:nvSpPr>
        <p:spPr>
          <a:xfrm>
            <a:off x="2853109" y="630748"/>
            <a:ext cx="2437338" cy="213258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Group/Cluster X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184F041-EBC4-0C43-9E93-C288D2E1051B}"/>
              </a:ext>
            </a:extLst>
          </p:cNvPr>
          <p:cNvSpPr/>
          <p:nvPr/>
        </p:nvSpPr>
        <p:spPr>
          <a:xfrm>
            <a:off x="6535735" y="631516"/>
            <a:ext cx="2437338" cy="213258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Group/Cluster Y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A1AD679-F56E-0947-8B13-93FACD494EB1}"/>
              </a:ext>
            </a:extLst>
          </p:cNvPr>
          <p:cNvSpPr txBox="1"/>
          <p:nvPr/>
        </p:nvSpPr>
        <p:spPr>
          <a:xfrm>
            <a:off x="5648787" y="1512373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6E4D11F-E840-C14E-B8F9-E115ADCE1A7C}"/>
              </a:ext>
            </a:extLst>
          </p:cNvPr>
          <p:cNvSpPr txBox="1"/>
          <p:nvPr/>
        </p:nvSpPr>
        <p:spPr>
          <a:xfrm>
            <a:off x="8161718" y="6459756"/>
            <a:ext cx="131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10.24.1.111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274DFC-1E9A-4E42-8F0B-9E8EDFE8C044}"/>
              </a:ext>
            </a:extLst>
          </p:cNvPr>
          <p:cNvSpPr/>
          <p:nvPr/>
        </p:nvSpPr>
        <p:spPr>
          <a:xfrm>
            <a:off x="442730" y="3093797"/>
            <a:ext cx="1690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Group/Cluster 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672758E-7450-E548-ADCC-1F9CF9C5098E}"/>
              </a:ext>
            </a:extLst>
          </p:cNvPr>
          <p:cNvSpPr/>
          <p:nvPr/>
        </p:nvSpPr>
        <p:spPr>
          <a:xfrm>
            <a:off x="7560177" y="3115014"/>
            <a:ext cx="4532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Group/Cluster N: 10.24.1.111-10.24.1.111.222</a:t>
            </a:r>
          </a:p>
        </p:txBody>
      </p:sp>
      <p:sp>
        <p:nvSpPr>
          <p:cNvPr id="98" name="Right Arrow 97">
            <a:extLst>
              <a:ext uri="{FF2B5EF4-FFF2-40B4-BE49-F238E27FC236}">
                <a16:creationId xmlns:a16="http://schemas.microsoft.com/office/drawing/2014/main" id="{4878BFB1-63ED-7C4B-9226-C364F0826ECD}"/>
              </a:ext>
            </a:extLst>
          </p:cNvPr>
          <p:cNvSpPr/>
          <p:nvPr/>
        </p:nvSpPr>
        <p:spPr>
          <a:xfrm rot="13048389">
            <a:off x="4961421" y="3097682"/>
            <a:ext cx="1311306" cy="10508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9" name="Right Arrow 98">
            <a:extLst>
              <a:ext uri="{FF2B5EF4-FFF2-40B4-BE49-F238E27FC236}">
                <a16:creationId xmlns:a16="http://schemas.microsoft.com/office/drawing/2014/main" id="{476ED6EB-E0EF-1F45-918B-979067A87862}"/>
              </a:ext>
            </a:extLst>
          </p:cNvPr>
          <p:cNvSpPr/>
          <p:nvPr/>
        </p:nvSpPr>
        <p:spPr>
          <a:xfrm rot="19309981">
            <a:off x="6298489" y="3092909"/>
            <a:ext cx="1311306" cy="10508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60570BC-2BF4-C840-89A0-D043688250F9}"/>
              </a:ext>
            </a:extLst>
          </p:cNvPr>
          <p:cNvSpPr txBox="1"/>
          <p:nvPr/>
        </p:nvSpPr>
        <p:spPr>
          <a:xfrm>
            <a:off x="10493067" y="6501338"/>
            <a:ext cx="131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10.24.1.222</a:t>
            </a:r>
          </a:p>
        </p:txBody>
      </p:sp>
      <p:sp>
        <p:nvSpPr>
          <p:cNvPr id="100" name="Title 1">
            <a:extLst>
              <a:ext uri="{FF2B5EF4-FFF2-40B4-BE49-F238E27FC236}">
                <a16:creationId xmlns:a16="http://schemas.microsoft.com/office/drawing/2014/main" id="{52802942-BC68-954A-8855-14336A49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" y="-296"/>
            <a:ext cx="4313465" cy="6992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Overview:</a:t>
            </a:r>
          </a:p>
        </p:txBody>
      </p:sp>
    </p:spTree>
    <p:extLst>
      <p:ext uri="{BB962C8B-B14F-4D97-AF65-F5344CB8AC3E}">
        <p14:creationId xmlns:p14="http://schemas.microsoft.com/office/powerpoint/2010/main" val="620802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8295032" cy="69929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SG – </a:t>
            </a:r>
            <a:r>
              <a:rPr lang="en-US" dirty="0">
                <a:solidFill>
                  <a:srgbClr val="FF0000"/>
                </a:solidFill>
              </a:rPr>
              <a:t>IP option (40 bytes limit)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5DAABF-D6EF-8644-8BB1-B15B503F0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" y="853632"/>
            <a:ext cx="9413412" cy="16048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94B416-2C4C-3249-8463-F99E612B1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2" y="2458485"/>
            <a:ext cx="8567057" cy="439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31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8" y="5745959"/>
            <a:ext cx="788709" cy="4470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140264"/>
            <a:ext cx="948850" cy="466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3" y="48850"/>
            <a:ext cx="7476913" cy="699295"/>
          </a:xfrm>
        </p:spPr>
        <p:txBody>
          <a:bodyPr>
            <a:noAutofit/>
          </a:bodyPr>
          <a:lstStyle/>
          <a:p>
            <a:r>
              <a:rPr lang="en-US" sz="3600" dirty="0"/>
              <a:t>Out of order handling – small/large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configuration cache</a:t>
            </a:r>
          </a:p>
          <a:p>
            <a:r>
              <a:rPr lang="en-US" dirty="0"/>
              <a:t>Both AGA and ACA can detect out of order config, higher priority to do it in AGA</a:t>
            </a:r>
          </a:p>
          <a:p>
            <a:r>
              <a:rPr lang="en-US" dirty="0"/>
              <a:t>AGA -&gt; DPM: </a:t>
            </a:r>
          </a:p>
          <a:p>
            <a:pPr lvl="1"/>
            <a:r>
              <a:rPr lang="en-US" dirty="0"/>
              <a:t>Using the same </a:t>
            </a:r>
            <a:r>
              <a:rPr lang="en-US" dirty="0" err="1"/>
              <a:t>grpc</a:t>
            </a:r>
            <a:r>
              <a:rPr lang="en-US" dirty="0"/>
              <a:t> long lived streaming connection</a:t>
            </a:r>
          </a:p>
          <a:p>
            <a:pPr lvl="1"/>
            <a:r>
              <a:rPr lang="en-US" dirty="0"/>
              <a:t>Sends </a:t>
            </a:r>
            <a:r>
              <a:rPr lang="en-US" dirty="0" err="1"/>
              <a:t>GoalStateRequest</a:t>
            </a:r>
            <a:endParaRPr lang="en-US" dirty="0"/>
          </a:p>
          <a:p>
            <a:pPr lvl="1"/>
            <a:r>
              <a:rPr lang="en-US" dirty="0" err="1"/>
              <a:t>request_type</a:t>
            </a:r>
            <a:r>
              <a:rPr lang="en-US" dirty="0"/>
              <a:t>=OUT_OF_ORDER</a:t>
            </a:r>
          </a:p>
          <a:p>
            <a:pPr lvl="1"/>
            <a:r>
              <a:rPr lang="en-US" dirty="0" err="1"/>
              <a:t>request_id</a:t>
            </a:r>
            <a:r>
              <a:rPr lang="en-US" dirty="0"/>
              <a:t> (generated by ACA)</a:t>
            </a:r>
          </a:p>
          <a:p>
            <a:pPr lvl="1"/>
            <a:r>
              <a:rPr lang="en-US" dirty="0" err="1"/>
              <a:t>resource_id</a:t>
            </a:r>
            <a:r>
              <a:rPr lang="en-US" dirty="0"/>
              <a:t> = “123”</a:t>
            </a:r>
          </a:p>
          <a:p>
            <a:pPr lvl="1"/>
            <a:r>
              <a:rPr lang="en-US" dirty="0" err="1"/>
              <a:t>resource_type</a:t>
            </a:r>
            <a:r>
              <a:rPr lang="en-US" dirty="0"/>
              <a:t> = PORT/NEIGHBOR/SG/DHCP/ROUTER</a:t>
            </a:r>
          </a:p>
          <a:p>
            <a:r>
              <a:rPr lang="en-US"/>
              <a:t>DPM-</a:t>
            </a:r>
            <a:r>
              <a:rPr lang="en-US" dirty="0"/>
              <a:t>&gt;AGA</a:t>
            </a:r>
          </a:p>
          <a:p>
            <a:pPr lvl="1"/>
            <a:r>
              <a:rPr lang="en-US" dirty="0"/>
              <a:t>Sends down the latest state to ACA host</a:t>
            </a:r>
          </a:p>
          <a:p>
            <a:pPr lvl="2"/>
            <a:r>
              <a:rPr lang="en-US" dirty="0"/>
              <a:t>Detail logic: TBD</a:t>
            </a:r>
          </a:p>
          <a:p>
            <a:r>
              <a:rPr lang="en-US" dirty="0"/>
              <a:t>Need to make sure the cache either have the whole </a:t>
            </a:r>
            <a:r>
              <a:rPr lang="en-US" dirty="0" err="1"/>
              <a:t>Full+Delta</a:t>
            </a:r>
            <a:r>
              <a:rPr lang="en-US" dirty="0"/>
              <a:t> entry or both of the are flushed</a:t>
            </a:r>
          </a:p>
          <a:p>
            <a:r>
              <a:rPr lang="en-US" dirty="0"/>
              <a:t>If DPM cache doesn’t have it, need to request it from upper layer by using existing </a:t>
            </a:r>
            <a:r>
              <a:rPr lang="en-US" dirty="0" err="1"/>
              <a:t>grpc</a:t>
            </a:r>
            <a:r>
              <a:rPr lang="en-US" dirty="0"/>
              <a:t> streaming connection</a:t>
            </a:r>
          </a:p>
          <a:p>
            <a:r>
              <a:rPr lang="en-US" dirty="0"/>
              <a:t>Note: I assume out of order can still happen with this design since we can have multiple DPM/AGA instances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782953"/>
              </p:ext>
            </p:extLst>
          </p:nvPr>
        </p:nvGraphicFramePr>
        <p:xfrm>
          <a:off x="8398751" y="2760898"/>
          <a:ext cx="3559642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558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97741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98343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Port Resource ID=“123”,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True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PortFullState#8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240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8" y="5745959"/>
            <a:ext cx="788709" cy="4470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140264"/>
            <a:ext cx="948850" cy="466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3" y="48850"/>
            <a:ext cx="7476913" cy="699295"/>
          </a:xfrm>
        </p:spPr>
        <p:txBody>
          <a:bodyPr>
            <a:noAutofit/>
          </a:bodyPr>
          <a:lstStyle/>
          <a:p>
            <a:r>
              <a:rPr lang="en-US" sz="3600" dirty="0"/>
              <a:t>Transition from small to large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/>
              <a:t>It should be pretty much seamless because ACA doesn’t do different actions for small/large VPC</a:t>
            </a:r>
          </a:p>
          <a:p>
            <a:r>
              <a:rPr lang="en-US" dirty="0"/>
              <a:t>Unless we put in an optimization in ACA to “not request info from AGA” for small VPC</a:t>
            </a:r>
          </a:p>
          <a:p>
            <a:pPr lvl="1"/>
            <a:r>
              <a:rPr lang="en-US" dirty="0"/>
              <a:t>Then we need to turn off that optimization when VPC changes from small to large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Port Resource ID=“123”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PortFullState#8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724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8" y="5745959"/>
            <a:ext cx="788709" cy="4470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140264"/>
            <a:ext cx="948850" cy="466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3" y="48850"/>
            <a:ext cx="7476913" cy="699295"/>
          </a:xfrm>
        </p:spPr>
        <p:txBody>
          <a:bodyPr>
            <a:noAutofit/>
          </a:bodyPr>
          <a:lstStyle/>
          <a:p>
            <a:r>
              <a:rPr lang="en-US" sz="3600" dirty="0"/>
              <a:t>Transition from large to small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/>
              <a:t>It should be pretty much </a:t>
            </a:r>
            <a:r>
              <a:rPr lang="en-US" u="sng" dirty="0" err="1"/>
              <a:t>seemlessly</a:t>
            </a:r>
            <a:r>
              <a:rPr lang="en-US" u="sng" dirty="0"/>
              <a:t> because ACA doesn’t do different actions for small/large VPC</a:t>
            </a:r>
          </a:p>
          <a:p>
            <a:r>
              <a:rPr lang="en-US" dirty="0"/>
              <a:t>Unless we put in an optimization in ACA to “not request info from AGA” for small VPC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Then we need to download all the configuration from AGA to ACA for that VPC</a:t>
            </a:r>
          </a:p>
          <a:p>
            <a:pPr lvl="1"/>
            <a:r>
              <a:rPr lang="en-US" dirty="0"/>
              <a:t>After that, we can turn on that optimization when VPC changes from large to small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Port Resource ID=“123”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PortFullState#8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300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8" y="5745959"/>
            <a:ext cx="788709" cy="4470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140264"/>
            <a:ext cx="948850" cy="466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22" y="136532"/>
            <a:ext cx="7476913" cy="699295"/>
          </a:xfrm>
        </p:spPr>
        <p:txBody>
          <a:bodyPr>
            <a:noAutofit/>
          </a:bodyPr>
          <a:lstStyle/>
          <a:p>
            <a:r>
              <a:rPr lang="en-US" sz="3600" dirty="0"/>
              <a:t>What if tenant VM keep creating new connections to different IPs?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97" y="1011787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Tenant VM is acting like an attacker</a:t>
            </a:r>
          </a:p>
          <a:p>
            <a:r>
              <a:rPr lang="en-US" dirty="0"/>
              <a:t>ACA will throttle ACA-&gt;AGA requests from a particular port/VM if it goes over certain threshold</a:t>
            </a:r>
          </a:p>
          <a:p>
            <a:r>
              <a:rPr lang="en-US" dirty="0"/>
              <a:t>This will protect AGA from overloading</a:t>
            </a:r>
          </a:p>
          <a:p>
            <a:r>
              <a:rPr lang="en-US" dirty="0"/>
              <a:t>And don’t starve other nice VMs on the same host</a:t>
            </a:r>
          </a:p>
          <a:p>
            <a:r>
              <a:rPr lang="en-US" dirty="0"/>
              <a:t>Note that Linux has throttling mechanism in place when it is being attacked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Port Resource ID=“123”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PortFullState#8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668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3" y="48850"/>
            <a:ext cx="7193919" cy="699295"/>
          </a:xfrm>
        </p:spPr>
        <p:txBody>
          <a:bodyPr>
            <a:normAutofit fontScale="90000"/>
          </a:bodyPr>
          <a:lstStyle/>
          <a:p>
            <a:r>
              <a:rPr lang="en-US" dirty="0"/>
              <a:t>ACA restarted – small/large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configuration cache</a:t>
            </a:r>
          </a:p>
          <a:p>
            <a:r>
              <a:rPr lang="en-US" dirty="0"/>
              <a:t>ACA detects that it has been restarted or the </a:t>
            </a:r>
            <a:r>
              <a:rPr lang="en-US" dirty="0" err="1"/>
              <a:t>dataplane</a:t>
            </a:r>
            <a:r>
              <a:rPr lang="en-US" dirty="0"/>
              <a:t> has been restarted</a:t>
            </a:r>
          </a:p>
          <a:p>
            <a:r>
              <a:rPr lang="en-US" dirty="0"/>
              <a:t>ACA clears all internal memory and database</a:t>
            </a:r>
          </a:p>
          <a:p>
            <a:r>
              <a:rPr lang="en-US" dirty="0"/>
              <a:t>ACA -&gt; AGA: </a:t>
            </a:r>
          </a:p>
          <a:p>
            <a:pPr lvl="1"/>
            <a:r>
              <a:rPr lang="en-US" dirty="0"/>
              <a:t>Using the same </a:t>
            </a:r>
            <a:r>
              <a:rPr lang="en-US" dirty="0" err="1"/>
              <a:t>grpc</a:t>
            </a:r>
            <a:r>
              <a:rPr lang="en-US" dirty="0"/>
              <a:t> long lived streaming connection</a:t>
            </a:r>
          </a:p>
          <a:p>
            <a:pPr lvl="1"/>
            <a:r>
              <a:rPr lang="en-US" dirty="0"/>
              <a:t>Sends </a:t>
            </a:r>
            <a:r>
              <a:rPr lang="en-US" dirty="0" err="1"/>
              <a:t>GoalStateRequest</a:t>
            </a:r>
            <a:endParaRPr lang="en-US" dirty="0"/>
          </a:p>
          <a:p>
            <a:pPr lvl="1"/>
            <a:r>
              <a:rPr lang="en-US" dirty="0" err="1"/>
              <a:t>request_type</a:t>
            </a:r>
            <a:r>
              <a:rPr lang="en-US" dirty="0"/>
              <a:t>=RESTARTED</a:t>
            </a:r>
          </a:p>
          <a:p>
            <a:pPr lvl="1"/>
            <a:r>
              <a:rPr lang="en-US" dirty="0" err="1"/>
              <a:t>request_id</a:t>
            </a:r>
            <a:r>
              <a:rPr lang="en-US" dirty="0"/>
              <a:t> (generated by ACA)</a:t>
            </a:r>
          </a:p>
          <a:p>
            <a:r>
              <a:rPr lang="en-US" dirty="0"/>
              <a:t>AGA-&gt;ACA</a:t>
            </a:r>
          </a:p>
          <a:p>
            <a:pPr lvl="1"/>
            <a:r>
              <a:rPr lang="en-US" dirty="0"/>
              <a:t>Sends down the latest state to ACA host using existing logic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Port Resource ID=“123”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PortFullState#8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263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8EA7-088A-A345-936A-035431A5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136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Backups</a:t>
            </a:r>
          </a:p>
        </p:txBody>
      </p:sp>
    </p:spTree>
    <p:extLst>
      <p:ext uri="{BB962C8B-B14F-4D97-AF65-F5344CB8AC3E}">
        <p14:creationId xmlns:p14="http://schemas.microsoft.com/office/powerpoint/2010/main" val="166160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88365871-4243-0743-AC31-87F6E4D6C26E}"/>
              </a:ext>
            </a:extLst>
          </p:cNvPr>
          <p:cNvSpPr/>
          <p:nvPr/>
        </p:nvSpPr>
        <p:spPr>
          <a:xfrm>
            <a:off x="7585875" y="3121050"/>
            <a:ext cx="4609085" cy="3736949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66C766-EAA3-B44A-935D-7BAE2EE7B024}"/>
              </a:ext>
            </a:extLst>
          </p:cNvPr>
          <p:cNvSpPr/>
          <p:nvPr/>
        </p:nvSpPr>
        <p:spPr>
          <a:xfrm>
            <a:off x="465084" y="3121051"/>
            <a:ext cx="4609085" cy="3736949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533FE53-F5E3-1E46-BD50-A0017A9C3374}"/>
              </a:ext>
            </a:extLst>
          </p:cNvPr>
          <p:cNvSpPr/>
          <p:nvPr/>
        </p:nvSpPr>
        <p:spPr>
          <a:xfrm>
            <a:off x="5654300" y="3560147"/>
            <a:ext cx="1203927" cy="396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Alcor Controller - DPM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5DD8B0-5ECF-9C42-9423-B4B51550B69E}"/>
              </a:ext>
            </a:extLst>
          </p:cNvPr>
          <p:cNvSpPr txBox="1"/>
          <p:nvPr/>
        </p:nvSpPr>
        <p:spPr>
          <a:xfrm rot="16200000">
            <a:off x="7192570" y="5869904"/>
            <a:ext cx="1293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1251552-B63A-7846-A75E-DE03B3BBF0B3}"/>
              </a:ext>
            </a:extLst>
          </p:cNvPr>
          <p:cNvSpPr/>
          <p:nvPr/>
        </p:nvSpPr>
        <p:spPr>
          <a:xfrm>
            <a:off x="5806700" y="3712547"/>
            <a:ext cx="1203927" cy="396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Alcor Controller - DPM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F1B4AE7C-FE34-104F-83CF-79AF82B542F8}"/>
              </a:ext>
            </a:extLst>
          </p:cNvPr>
          <p:cNvSpPr/>
          <p:nvPr/>
        </p:nvSpPr>
        <p:spPr>
          <a:xfrm>
            <a:off x="5959100" y="3864947"/>
            <a:ext cx="1203927" cy="396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Alcor Controller - DPM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NCM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9692570" y="3844259"/>
            <a:ext cx="954514" cy="61027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E71BAE6-4670-6B42-BB37-BEF13AAE0499}"/>
              </a:ext>
            </a:extLst>
          </p:cNvPr>
          <p:cNvSpPr/>
          <p:nvPr/>
        </p:nvSpPr>
        <p:spPr>
          <a:xfrm>
            <a:off x="6998069" y="3772614"/>
            <a:ext cx="1865753" cy="1086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14384C51-C11F-A842-9DA9-04E4766BE9C6}"/>
              </a:ext>
            </a:extLst>
          </p:cNvPr>
          <p:cNvSpPr/>
          <p:nvPr/>
        </p:nvSpPr>
        <p:spPr>
          <a:xfrm>
            <a:off x="6872040" y="3620220"/>
            <a:ext cx="1875431" cy="1086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794F3A82-8BD5-9948-8B34-8542A17E2B7D}"/>
              </a:ext>
            </a:extLst>
          </p:cNvPr>
          <p:cNvSpPr/>
          <p:nvPr/>
        </p:nvSpPr>
        <p:spPr>
          <a:xfrm>
            <a:off x="7181068" y="3954251"/>
            <a:ext cx="1865753" cy="9389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10D805-543C-5B49-8FD1-1D175234DEDC}"/>
              </a:ext>
            </a:extLst>
          </p:cNvPr>
          <p:cNvSpPr txBox="1"/>
          <p:nvPr/>
        </p:nvSpPr>
        <p:spPr>
          <a:xfrm>
            <a:off x="5045918" y="3844259"/>
            <a:ext cx="7733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on-demand streaming connections.</a:t>
            </a:r>
          </a:p>
          <a:p>
            <a:endParaRPr lang="en-US" sz="800" dirty="0"/>
          </a:p>
          <a:p>
            <a:r>
              <a:rPr lang="en-US" sz="800" dirty="0"/>
              <a:t>To take advantage of multi-instances of DPM and NCM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1ACB682-98ED-5749-BD5E-532E23F5E5D6}"/>
              </a:ext>
            </a:extLst>
          </p:cNvPr>
          <p:cNvSpPr/>
          <p:nvPr/>
        </p:nvSpPr>
        <p:spPr>
          <a:xfrm>
            <a:off x="607982" y="5394090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B8F2E79-FB0D-2243-9B49-8E06AEF24170}"/>
              </a:ext>
            </a:extLst>
          </p:cNvPr>
          <p:cNvSpPr/>
          <p:nvPr/>
        </p:nvSpPr>
        <p:spPr>
          <a:xfrm>
            <a:off x="817469" y="5433511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775FB8-EF9F-F845-9CCE-51D861C6FADA}"/>
              </a:ext>
            </a:extLst>
          </p:cNvPr>
          <p:cNvSpPr/>
          <p:nvPr/>
        </p:nvSpPr>
        <p:spPr>
          <a:xfrm>
            <a:off x="1252329" y="547940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8D3E5DE-ED86-CC4C-B817-AAA13368E756}"/>
              </a:ext>
            </a:extLst>
          </p:cNvPr>
          <p:cNvSpPr/>
          <p:nvPr/>
        </p:nvSpPr>
        <p:spPr>
          <a:xfrm>
            <a:off x="847607" y="5746517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7465DA-431F-FE48-84C2-85B60EA5829B}"/>
              </a:ext>
            </a:extLst>
          </p:cNvPr>
          <p:cNvSpPr/>
          <p:nvPr/>
        </p:nvSpPr>
        <p:spPr>
          <a:xfrm>
            <a:off x="847608" y="6238850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50" name="Card 49">
            <a:extLst>
              <a:ext uri="{FF2B5EF4-FFF2-40B4-BE49-F238E27FC236}">
                <a16:creationId xmlns:a16="http://schemas.microsoft.com/office/drawing/2014/main" id="{14D1BD76-EF5B-5248-A4CE-B2AF3F6D2E73}"/>
              </a:ext>
            </a:extLst>
          </p:cNvPr>
          <p:cNvSpPr/>
          <p:nvPr/>
        </p:nvSpPr>
        <p:spPr>
          <a:xfrm>
            <a:off x="1667385" y="5758913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24C84D24-A9BC-4940-A944-2002C5F1B713}"/>
              </a:ext>
            </a:extLst>
          </p:cNvPr>
          <p:cNvSpPr/>
          <p:nvPr/>
        </p:nvSpPr>
        <p:spPr>
          <a:xfrm>
            <a:off x="2976959" y="539912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86DE3B72-B41E-C543-88BF-05DE409F1032}"/>
              </a:ext>
            </a:extLst>
          </p:cNvPr>
          <p:cNvSpPr/>
          <p:nvPr/>
        </p:nvSpPr>
        <p:spPr>
          <a:xfrm>
            <a:off x="3186446" y="5433510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9FFF003-DA2B-D648-ACF4-F42B788041EE}"/>
              </a:ext>
            </a:extLst>
          </p:cNvPr>
          <p:cNvSpPr/>
          <p:nvPr/>
        </p:nvSpPr>
        <p:spPr>
          <a:xfrm>
            <a:off x="3598918" y="5489293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FBF8A6-37EE-CB46-A44C-BD2EB1C524B0}"/>
              </a:ext>
            </a:extLst>
          </p:cNvPr>
          <p:cNvSpPr txBox="1"/>
          <p:nvPr/>
        </p:nvSpPr>
        <p:spPr>
          <a:xfrm rot="16200000">
            <a:off x="2436091" y="5902143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ACC95C0-1242-1D46-96B2-A9E2776193FF}"/>
              </a:ext>
            </a:extLst>
          </p:cNvPr>
          <p:cNvSpPr/>
          <p:nvPr/>
        </p:nvSpPr>
        <p:spPr>
          <a:xfrm>
            <a:off x="3202676" y="5758912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643186B-26F8-9942-9AA2-874782CC9471}"/>
              </a:ext>
            </a:extLst>
          </p:cNvPr>
          <p:cNvSpPr/>
          <p:nvPr/>
        </p:nvSpPr>
        <p:spPr>
          <a:xfrm>
            <a:off x="3202677" y="6307403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71" name="Card 70">
            <a:extLst>
              <a:ext uri="{FF2B5EF4-FFF2-40B4-BE49-F238E27FC236}">
                <a16:creationId xmlns:a16="http://schemas.microsoft.com/office/drawing/2014/main" id="{58B63E6D-39D3-D744-8243-55B605DBAFE2}"/>
              </a:ext>
            </a:extLst>
          </p:cNvPr>
          <p:cNvSpPr/>
          <p:nvPr/>
        </p:nvSpPr>
        <p:spPr>
          <a:xfrm>
            <a:off x="3987312" y="5758912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D1131696-53D0-784B-A431-11BDDF9CC51D}"/>
              </a:ext>
            </a:extLst>
          </p:cNvPr>
          <p:cNvSpPr/>
          <p:nvPr/>
        </p:nvSpPr>
        <p:spPr>
          <a:xfrm>
            <a:off x="1601050" y="3444264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B9C91079-1B84-114E-A1FB-20A7DD966B7B}"/>
              </a:ext>
            </a:extLst>
          </p:cNvPr>
          <p:cNvSpPr/>
          <p:nvPr/>
        </p:nvSpPr>
        <p:spPr>
          <a:xfrm>
            <a:off x="2005024" y="3484579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263F0C5-8751-1E4D-BCE2-0A7F9E1F3637}"/>
              </a:ext>
            </a:extLst>
          </p:cNvPr>
          <p:cNvSpPr/>
          <p:nvPr/>
        </p:nvSpPr>
        <p:spPr>
          <a:xfrm>
            <a:off x="2139383" y="4233179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22B4E380-88EA-CF42-951A-D16ACC91E7D6}"/>
              </a:ext>
            </a:extLst>
          </p:cNvPr>
          <p:cNvSpPr/>
          <p:nvPr/>
        </p:nvSpPr>
        <p:spPr>
          <a:xfrm>
            <a:off x="1753450" y="3603317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EB34F159-9216-6C41-8F6E-563E4E12AB24}"/>
              </a:ext>
            </a:extLst>
          </p:cNvPr>
          <p:cNvSpPr/>
          <p:nvPr/>
        </p:nvSpPr>
        <p:spPr>
          <a:xfrm>
            <a:off x="2157424" y="3636979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8FB692B-C4EB-744F-9A89-B886EB2DE66E}"/>
              </a:ext>
            </a:extLst>
          </p:cNvPr>
          <p:cNvSpPr/>
          <p:nvPr/>
        </p:nvSpPr>
        <p:spPr>
          <a:xfrm>
            <a:off x="2291783" y="4385579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1608D3B2-8E98-FA48-9984-4812A448F1C7}"/>
              </a:ext>
            </a:extLst>
          </p:cNvPr>
          <p:cNvSpPr/>
          <p:nvPr/>
        </p:nvSpPr>
        <p:spPr>
          <a:xfrm>
            <a:off x="1905850" y="3751363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3B75A3FF-88AF-A74A-852B-D1513A42920A}"/>
              </a:ext>
            </a:extLst>
          </p:cNvPr>
          <p:cNvSpPr/>
          <p:nvPr/>
        </p:nvSpPr>
        <p:spPr>
          <a:xfrm>
            <a:off x="2309824" y="3789379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0532D85-6EDA-6844-A67D-5213A33F69FA}"/>
              </a:ext>
            </a:extLst>
          </p:cNvPr>
          <p:cNvSpPr/>
          <p:nvPr/>
        </p:nvSpPr>
        <p:spPr>
          <a:xfrm>
            <a:off x="2607373" y="4559230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NCM</a:t>
            </a:r>
          </a:p>
        </p:txBody>
      </p:sp>
      <p:sp>
        <p:nvSpPr>
          <p:cNvPr id="81" name="Can 80">
            <a:extLst>
              <a:ext uri="{FF2B5EF4-FFF2-40B4-BE49-F238E27FC236}">
                <a16:creationId xmlns:a16="http://schemas.microsoft.com/office/drawing/2014/main" id="{D7B35763-F8E2-8E49-A32B-D8B604B6A191}"/>
              </a:ext>
            </a:extLst>
          </p:cNvPr>
          <p:cNvSpPr/>
          <p:nvPr/>
        </p:nvSpPr>
        <p:spPr>
          <a:xfrm>
            <a:off x="2546148" y="3844817"/>
            <a:ext cx="954514" cy="61027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Shared in memory GS Configuration Cache for each Host</a:t>
            </a:r>
          </a:p>
        </p:txBody>
      </p:sp>
      <p:sp>
        <p:nvSpPr>
          <p:cNvPr id="82" name="Up-Down Arrow 81">
            <a:extLst>
              <a:ext uri="{FF2B5EF4-FFF2-40B4-BE49-F238E27FC236}">
                <a16:creationId xmlns:a16="http://schemas.microsoft.com/office/drawing/2014/main" id="{0EBE7ED0-2614-6F4B-98F5-ACC91C368524}"/>
              </a:ext>
            </a:extLst>
          </p:cNvPr>
          <p:cNvSpPr/>
          <p:nvPr/>
        </p:nvSpPr>
        <p:spPr>
          <a:xfrm rot="3553710" flipH="1">
            <a:off x="2051330" y="4414401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3" name="Up-Down Arrow 82">
            <a:extLst>
              <a:ext uri="{FF2B5EF4-FFF2-40B4-BE49-F238E27FC236}">
                <a16:creationId xmlns:a16="http://schemas.microsoft.com/office/drawing/2014/main" id="{1B8BDFBC-9B23-7546-B6AE-FD376EBF0526}"/>
              </a:ext>
            </a:extLst>
          </p:cNvPr>
          <p:cNvSpPr/>
          <p:nvPr/>
        </p:nvSpPr>
        <p:spPr>
          <a:xfrm rot="7542028" flipH="1">
            <a:off x="3549353" y="4489615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1D0496-89D3-964F-96F7-FC43C2833EBC}"/>
              </a:ext>
            </a:extLst>
          </p:cNvPr>
          <p:cNvSpPr txBox="1"/>
          <p:nvPr/>
        </p:nvSpPr>
        <p:spPr>
          <a:xfrm>
            <a:off x="2469560" y="4934063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6D7E2C5-883E-1948-B6F3-EEDA68939194}"/>
              </a:ext>
            </a:extLst>
          </p:cNvPr>
          <p:cNvSpPr txBox="1"/>
          <p:nvPr/>
        </p:nvSpPr>
        <p:spPr>
          <a:xfrm>
            <a:off x="2566699" y="5813742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6C50D89F-D1A6-004C-B786-9236E472A645}"/>
              </a:ext>
            </a:extLst>
          </p:cNvPr>
          <p:cNvSpPr/>
          <p:nvPr/>
        </p:nvSpPr>
        <p:spPr>
          <a:xfrm rot="10800000">
            <a:off x="3554241" y="3513136"/>
            <a:ext cx="2108907" cy="12064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0" name="Right Arrow 89">
            <a:extLst>
              <a:ext uri="{FF2B5EF4-FFF2-40B4-BE49-F238E27FC236}">
                <a16:creationId xmlns:a16="http://schemas.microsoft.com/office/drawing/2014/main" id="{783AE621-AD9E-E544-B81B-B6FC88C22487}"/>
              </a:ext>
            </a:extLst>
          </p:cNvPr>
          <p:cNvSpPr/>
          <p:nvPr/>
        </p:nvSpPr>
        <p:spPr>
          <a:xfrm rot="10800000">
            <a:off x="3706641" y="3665536"/>
            <a:ext cx="2108907" cy="12064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A8F27436-57D9-374A-BD95-5C6B31A5FDEB}"/>
              </a:ext>
            </a:extLst>
          </p:cNvPr>
          <p:cNvSpPr/>
          <p:nvPr/>
        </p:nvSpPr>
        <p:spPr>
          <a:xfrm rot="10800000">
            <a:off x="3859041" y="3817936"/>
            <a:ext cx="2108907" cy="12064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DA34662-C837-7041-BAFC-453417BF7DF9}"/>
              </a:ext>
            </a:extLst>
          </p:cNvPr>
          <p:cNvSpPr/>
          <p:nvPr/>
        </p:nvSpPr>
        <p:spPr>
          <a:xfrm>
            <a:off x="2853109" y="630748"/>
            <a:ext cx="2437338" cy="213258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Group/Cluster X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184F041-EBC4-0C43-9E93-C288D2E1051B}"/>
              </a:ext>
            </a:extLst>
          </p:cNvPr>
          <p:cNvSpPr/>
          <p:nvPr/>
        </p:nvSpPr>
        <p:spPr>
          <a:xfrm>
            <a:off x="6535735" y="631516"/>
            <a:ext cx="2437338" cy="213258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Group/Cluster Y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A1AD679-F56E-0947-8B13-93FACD494EB1}"/>
              </a:ext>
            </a:extLst>
          </p:cNvPr>
          <p:cNvSpPr txBox="1"/>
          <p:nvPr/>
        </p:nvSpPr>
        <p:spPr>
          <a:xfrm>
            <a:off x="5648787" y="1512373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6E4D11F-E840-C14E-B8F9-E115ADCE1A7C}"/>
              </a:ext>
            </a:extLst>
          </p:cNvPr>
          <p:cNvSpPr txBox="1"/>
          <p:nvPr/>
        </p:nvSpPr>
        <p:spPr>
          <a:xfrm>
            <a:off x="8161718" y="6459756"/>
            <a:ext cx="131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10.24.1.111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274DFC-1E9A-4E42-8F0B-9E8EDFE8C044}"/>
              </a:ext>
            </a:extLst>
          </p:cNvPr>
          <p:cNvSpPr/>
          <p:nvPr/>
        </p:nvSpPr>
        <p:spPr>
          <a:xfrm>
            <a:off x="442730" y="3093797"/>
            <a:ext cx="1690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Group/Cluster 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672758E-7450-E548-ADCC-1F9CF9C5098E}"/>
              </a:ext>
            </a:extLst>
          </p:cNvPr>
          <p:cNvSpPr/>
          <p:nvPr/>
        </p:nvSpPr>
        <p:spPr>
          <a:xfrm>
            <a:off x="7560177" y="3115014"/>
            <a:ext cx="4532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Group/Cluster N: 10.24.1.111-10.24.1.111.222</a:t>
            </a:r>
          </a:p>
        </p:txBody>
      </p:sp>
      <p:sp>
        <p:nvSpPr>
          <p:cNvPr id="98" name="Right Arrow 97">
            <a:extLst>
              <a:ext uri="{FF2B5EF4-FFF2-40B4-BE49-F238E27FC236}">
                <a16:creationId xmlns:a16="http://schemas.microsoft.com/office/drawing/2014/main" id="{4878BFB1-63ED-7C4B-9226-C364F0826ECD}"/>
              </a:ext>
            </a:extLst>
          </p:cNvPr>
          <p:cNvSpPr/>
          <p:nvPr/>
        </p:nvSpPr>
        <p:spPr>
          <a:xfrm rot="13048389">
            <a:off x="4961421" y="3097682"/>
            <a:ext cx="1311306" cy="10508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9" name="Right Arrow 98">
            <a:extLst>
              <a:ext uri="{FF2B5EF4-FFF2-40B4-BE49-F238E27FC236}">
                <a16:creationId xmlns:a16="http://schemas.microsoft.com/office/drawing/2014/main" id="{476ED6EB-E0EF-1F45-918B-979067A87862}"/>
              </a:ext>
            </a:extLst>
          </p:cNvPr>
          <p:cNvSpPr/>
          <p:nvPr/>
        </p:nvSpPr>
        <p:spPr>
          <a:xfrm rot="19309981">
            <a:off x="6298489" y="3092909"/>
            <a:ext cx="1311306" cy="10508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0ABE5-C224-DB4E-BD2F-B6ABC3AEDFDB}"/>
              </a:ext>
            </a:extLst>
          </p:cNvPr>
          <p:cNvSpPr txBox="1"/>
          <p:nvPr/>
        </p:nvSpPr>
        <p:spPr>
          <a:xfrm>
            <a:off x="8968330" y="1138287"/>
            <a:ext cx="29040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Static or dynamic group assignment?</a:t>
            </a:r>
          </a:p>
          <a:p>
            <a:r>
              <a:rPr lang="en-US" sz="1400" dirty="0"/>
              <a:t>Node manager when register a node,</a:t>
            </a:r>
          </a:p>
          <a:p>
            <a:r>
              <a:rPr lang="en-US" sz="1400" dirty="0"/>
              <a:t>Pass in AGA ID and IP</a:t>
            </a:r>
          </a:p>
          <a:p>
            <a:endParaRPr lang="en-US" sz="1400" dirty="0"/>
          </a:p>
          <a:p>
            <a:r>
              <a:rPr lang="en-US" sz="1400" dirty="0"/>
              <a:t>When DPM ask node manager, input:</a:t>
            </a:r>
          </a:p>
          <a:p>
            <a:r>
              <a:rPr lang="en-US" sz="1400" dirty="0"/>
              <a:t>Target IP, output AGA ID+IP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60570BC-2BF4-C840-89A0-D043688250F9}"/>
              </a:ext>
            </a:extLst>
          </p:cNvPr>
          <p:cNvSpPr txBox="1"/>
          <p:nvPr/>
        </p:nvSpPr>
        <p:spPr>
          <a:xfrm>
            <a:off x="10493067" y="6501338"/>
            <a:ext cx="131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10.24.1.222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7EFE4C5-E35D-7B4B-8921-169D4177B322}"/>
              </a:ext>
            </a:extLst>
          </p:cNvPr>
          <p:cNvSpPr txBox="1"/>
          <p:nvPr/>
        </p:nvSpPr>
        <p:spPr>
          <a:xfrm>
            <a:off x="-23237" y="1131939"/>
            <a:ext cx="28763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Each group has its own cache/database contains config for its ACAs only. Cross group communication should just work.</a:t>
            </a:r>
          </a:p>
        </p:txBody>
      </p:sp>
      <p:sp>
        <p:nvSpPr>
          <p:cNvPr id="100" name="Title 1">
            <a:extLst>
              <a:ext uri="{FF2B5EF4-FFF2-40B4-BE49-F238E27FC236}">
                <a16:creationId xmlns:a16="http://schemas.microsoft.com/office/drawing/2014/main" id="{52802942-BC68-954A-8855-14336A49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" y="-296"/>
            <a:ext cx="4313465" cy="6992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Overview:</a:t>
            </a:r>
          </a:p>
        </p:txBody>
      </p:sp>
    </p:spTree>
    <p:extLst>
      <p:ext uri="{BB962C8B-B14F-4D97-AF65-F5344CB8AC3E}">
        <p14:creationId xmlns:p14="http://schemas.microsoft.com/office/powerpoint/2010/main" val="205407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533FE53-F5E3-1E46-BD50-A0017A9C3374}"/>
              </a:ext>
            </a:extLst>
          </p:cNvPr>
          <p:cNvSpPr/>
          <p:nvPr/>
        </p:nvSpPr>
        <p:spPr>
          <a:xfrm>
            <a:off x="2297636" y="846074"/>
            <a:ext cx="2123090" cy="956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Alcor Controller - DPM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4445358" y="3429000"/>
            <a:ext cx="3451857" cy="3429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4926405" y="3462488"/>
            <a:ext cx="2824607" cy="33118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5648320" y="3596311"/>
            <a:ext cx="1369843" cy="4479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Alcor Control Agent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5DD8B0-5ECF-9C42-9423-B4B51550B69E}"/>
              </a:ext>
            </a:extLst>
          </p:cNvPr>
          <p:cNvSpPr txBox="1"/>
          <p:nvPr/>
        </p:nvSpPr>
        <p:spPr>
          <a:xfrm rot="16200000">
            <a:off x="3541585" y="4511640"/>
            <a:ext cx="229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Compute Host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5105398" y="4879483"/>
            <a:ext cx="958700" cy="7236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14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5105398" y="5888634"/>
            <a:ext cx="958699" cy="7236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6581992" y="4909400"/>
            <a:ext cx="849964" cy="663823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8740143" y="3434033"/>
            <a:ext cx="3451857" cy="3429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9221190" y="3467521"/>
            <a:ext cx="2824607" cy="33118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9943105" y="3601344"/>
            <a:ext cx="1369843" cy="4479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Alcor Control Agent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7836370" y="4516673"/>
            <a:ext cx="229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9400183" y="4884516"/>
            <a:ext cx="958700" cy="7236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14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9400183" y="5893667"/>
            <a:ext cx="958699" cy="7236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0876777" y="4914433"/>
            <a:ext cx="849964" cy="663823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6436421" y="-8347"/>
            <a:ext cx="3451857" cy="26107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7272559" y="18196"/>
            <a:ext cx="2453641" cy="246798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7876134" y="1949851"/>
            <a:ext cx="1369843" cy="4479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Alcor Group Agent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A47A56-9CCF-0646-8F53-C4ECC15A078B}"/>
              </a:ext>
            </a:extLst>
          </p:cNvPr>
          <p:cNvSpPr txBox="1"/>
          <p:nvPr/>
        </p:nvSpPr>
        <p:spPr>
          <a:xfrm rot="16200000">
            <a:off x="5698821" y="750039"/>
            <a:ext cx="2316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Controller Node 1 to M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6A812946-CBB6-EE49-A826-CB11698A0EF5}"/>
              </a:ext>
            </a:extLst>
          </p:cNvPr>
          <p:cNvSpPr/>
          <p:nvPr/>
        </p:nvSpPr>
        <p:spPr>
          <a:xfrm>
            <a:off x="7895497" y="388620"/>
            <a:ext cx="1264546" cy="120396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 Memory GS Message Cache for each Host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1251552-B63A-7846-A75E-DE03B3BBF0B3}"/>
              </a:ext>
            </a:extLst>
          </p:cNvPr>
          <p:cNvSpPr/>
          <p:nvPr/>
        </p:nvSpPr>
        <p:spPr>
          <a:xfrm>
            <a:off x="2450036" y="998474"/>
            <a:ext cx="2123090" cy="956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Alcor Controller - DPM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F1B4AE7C-FE34-104F-83CF-79AF82B542F8}"/>
              </a:ext>
            </a:extLst>
          </p:cNvPr>
          <p:cNvSpPr/>
          <p:nvPr/>
        </p:nvSpPr>
        <p:spPr>
          <a:xfrm>
            <a:off x="2602436" y="1150874"/>
            <a:ext cx="2123090" cy="956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Alcor Controller - DPM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6588821" y="144053"/>
            <a:ext cx="3451857" cy="26107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7424959" y="170596"/>
            <a:ext cx="2453641" cy="246798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8028534" y="2102251"/>
            <a:ext cx="1369843" cy="4479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Alcor Group Agent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D45134-2F01-3B4F-921E-0A9A3B13DBF8}"/>
              </a:ext>
            </a:extLst>
          </p:cNvPr>
          <p:cNvSpPr txBox="1"/>
          <p:nvPr/>
        </p:nvSpPr>
        <p:spPr>
          <a:xfrm rot="16200000">
            <a:off x="5851221" y="902439"/>
            <a:ext cx="2316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Controller Node 1 to M</a:t>
            </a:r>
          </a:p>
        </p:txBody>
      </p:sp>
      <p:sp>
        <p:nvSpPr>
          <p:cNvPr id="60" name="Can 59">
            <a:extLst>
              <a:ext uri="{FF2B5EF4-FFF2-40B4-BE49-F238E27FC236}">
                <a16:creationId xmlns:a16="http://schemas.microsoft.com/office/drawing/2014/main" id="{D9C5CC39-D613-5F48-9AA2-44A504C69B9C}"/>
              </a:ext>
            </a:extLst>
          </p:cNvPr>
          <p:cNvSpPr/>
          <p:nvPr/>
        </p:nvSpPr>
        <p:spPr>
          <a:xfrm>
            <a:off x="8047897" y="541020"/>
            <a:ext cx="1264546" cy="120396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 Memory GS Message Cache for each Host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6741221" y="296453"/>
            <a:ext cx="3451857" cy="26107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7577359" y="322996"/>
            <a:ext cx="2453641" cy="246798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8180934" y="2167591"/>
            <a:ext cx="1369843" cy="5968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Network Configuration Manager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4720F9-8A97-5E42-BE19-F3ABA05446D3}"/>
              </a:ext>
            </a:extLst>
          </p:cNvPr>
          <p:cNvSpPr txBox="1"/>
          <p:nvPr/>
        </p:nvSpPr>
        <p:spPr>
          <a:xfrm rot="16200000">
            <a:off x="6003621" y="1054839"/>
            <a:ext cx="2316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Controller Node 1 to M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8024884" y="668122"/>
            <a:ext cx="1683258" cy="14729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840225" flipH="1">
            <a:off x="7097578" y="2130404"/>
            <a:ext cx="315112" cy="1985660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6893148" flipH="1">
            <a:off x="9885088" y="2140431"/>
            <a:ext cx="315112" cy="2044798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E71BAE6-4670-6B42-BB37-BEF13AAE0499}"/>
              </a:ext>
            </a:extLst>
          </p:cNvPr>
          <p:cNvSpPr/>
          <p:nvPr/>
        </p:nvSpPr>
        <p:spPr>
          <a:xfrm>
            <a:off x="4731612" y="1449434"/>
            <a:ext cx="1850380" cy="2269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14384C51-C11F-A842-9DA9-04E4766BE9C6}"/>
              </a:ext>
            </a:extLst>
          </p:cNvPr>
          <p:cNvSpPr/>
          <p:nvPr/>
        </p:nvSpPr>
        <p:spPr>
          <a:xfrm>
            <a:off x="4731612" y="1198569"/>
            <a:ext cx="1719628" cy="2269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794F3A82-8BD5-9948-8B34-8542A17E2B7D}"/>
              </a:ext>
            </a:extLst>
          </p:cNvPr>
          <p:cNvSpPr/>
          <p:nvPr/>
        </p:nvSpPr>
        <p:spPr>
          <a:xfrm>
            <a:off x="4738863" y="1700299"/>
            <a:ext cx="1992679" cy="2269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10D805-543C-5B49-8FD1-1D175234DEDC}"/>
              </a:ext>
            </a:extLst>
          </p:cNvPr>
          <p:cNvSpPr txBox="1"/>
          <p:nvPr/>
        </p:nvSpPr>
        <p:spPr>
          <a:xfrm>
            <a:off x="5053851" y="456009"/>
            <a:ext cx="1158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grpc</a:t>
            </a:r>
            <a:r>
              <a:rPr lang="en-US" sz="1200" dirty="0"/>
              <a:t> on-demand streaming connections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7986182" y="2892848"/>
            <a:ext cx="1158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grpc</a:t>
            </a:r>
            <a:r>
              <a:rPr lang="en-US" sz="12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8087169" y="4672681"/>
            <a:ext cx="1158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4EC227C7-ED81-334E-8C0B-DD5F01319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4313465" cy="6992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Design to Scale</a:t>
            </a:r>
          </a:p>
        </p:txBody>
      </p:sp>
    </p:spTree>
    <p:extLst>
      <p:ext uri="{BB962C8B-B14F-4D97-AF65-F5344CB8AC3E}">
        <p14:creationId xmlns:p14="http://schemas.microsoft.com/office/powerpoint/2010/main" val="92566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Create port – small/large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passthrough proxy</a:t>
            </a:r>
          </a:p>
          <a:p>
            <a:r>
              <a:rPr lang="en-US" dirty="0"/>
              <a:t>DPM -&gt; AGA: port state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CREATE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1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FULL</a:t>
            </a:r>
          </a:p>
          <a:p>
            <a:r>
              <a:rPr lang="en-US" dirty="0"/>
              <a:t>AGA sends it down to the corresponding ACA host when configuration == PORT</a:t>
            </a:r>
          </a:p>
          <a:p>
            <a:pPr lvl="1"/>
            <a:r>
              <a:rPr lang="en-US" dirty="0"/>
              <a:t>Also stores the new port full state</a:t>
            </a:r>
          </a:p>
          <a:p>
            <a:pPr lvl="1"/>
            <a:r>
              <a:rPr lang="en-US" strike="sngStrike" dirty="0"/>
              <a:t>clear all previous Delta states (#3,#4)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30312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167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19191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Port Resource ID=“123”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PortFullState#1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PortDeltaState#3,</a:t>
                      </a:r>
                    </a:p>
                    <a:p>
                      <a:r>
                        <a:rPr lang="en-US" sz="1200" strike="sngStrike" dirty="0"/>
                        <a:t>PortDeltaState#4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22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 port – small/large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passthrough proxy</a:t>
            </a:r>
          </a:p>
          <a:p>
            <a:r>
              <a:rPr lang="en-US" dirty="0"/>
              <a:t>DPM -&gt; AGA: port state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UPDATE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6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DELTA</a:t>
            </a:r>
          </a:p>
          <a:p>
            <a:r>
              <a:rPr lang="en-US" dirty="0"/>
              <a:t>AGA-&gt;ACA</a:t>
            </a:r>
          </a:p>
          <a:p>
            <a:pPr lvl="1"/>
            <a:r>
              <a:rPr lang="en-US" dirty="0"/>
              <a:t>Sends it down to the corresponding ACA host</a:t>
            </a:r>
          </a:p>
          <a:p>
            <a:pPr lvl="1"/>
            <a:r>
              <a:rPr lang="en-US" dirty="0"/>
              <a:t>Update the port last delta update</a:t>
            </a:r>
          </a:p>
          <a:p>
            <a:r>
              <a:rPr lang="en-US" dirty="0"/>
              <a:t>Note: the intent from DPM needs to be explicit, cannot send down an update operation for delete like before.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Port Resource ID=“123”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PortDeltaState#6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70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Delete port – small/large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passthrough proxy</a:t>
            </a:r>
          </a:p>
          <a:p>
            <a:r>
              <a:rPr lang="en-US" dirty="0"/>
              <a:t>DPM -&gt; AGA: port state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DELETE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7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FULL</a:t>
            </a:r>
          </a:p>
          <a:p>
            <a:r>
              <a:rPr lang="en-US" dirty="0"/>
              <a:t>AGA sends it down to the corresponding ACA host when configuration == PORT</a:t>
            </a:r>
          </a:p>
          <a:p>
            <a:pPr lvl="1"/>
            <a:r>
              <a:rPr lang="en-US" dirty="0"/>
              <a:t>Delete port full and delta states</a:t>
            </a:r>
          </a:p>
          <a:p>
            <a:pPr lvl="1"/>
            <a:r>
              <a:rPr lang="en-US" dirty="0"/>
              <a:t>Remove the whole configuration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Port Resource ID=“123”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PortFullState#7 (DELETE)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PortDeltaState#6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51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Create Neighbor – small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passthrough proxy</a:t>
            </a:r>
          </a:p>
          <a:p>
            <a:r>
              <a:rPr lang="en-US" dirty="0"/>
              <a:t>DPM -&gt; AGA: neighbor state</a:t>
            </a:r>
          </a:p>
          <a:p>
            <a:pPr lvl="1"/>
            <a:r>
              <a:rPr lang="en-US" dirty="0" err="1"/>
              <a:t>vpc_size</a:t>
            </a:r>
            <a:r>
              <a:rPr lang="en-US" dirty="0"/>
              <a:t> from </a:t>
            </a:r>
            <a:r>
              <a:rPr lang="en-US" dirty="0" err="1"/>
              <a:t>VpcState</a:t>
            </a:r>
            <a:r>
              <a:rPr lang="en-US" dirty="0"/>
              <a:t> = SMALL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CREATE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5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FULL</a:t>
            </a:r>
          </a:p>
          <a:p>
            <a:r>
              <a:rPr lang="en-US" dirty="0"/>
              <a:t>AGA looks up </a:t>
            </a:r>
            <a:r>
              <a:rPr lang="en-US" dirty="0" err="1"/>
              <a:t>VpcState</a:t>
            </a:r>
            <a:r>
              <a:rPr lang="en-US" dirty="0"/>
              <a:t> size in the message</a:t>
            </a:r>
          </a:p>
          <a:p>
            <a:pPr lvl="1"/>
            <a:r>
              <a:rPr lang="en-US" dirty="0"/>
              <a:t>Sends it down to the corresponding ACA host</a:t>
            </a:r>
          </a:p>
          <a:p>
            <a:pPr lvl="1"/>
            <a:r>
              <a:rPr lang="en-US" dirty="0"/>
              <a:t>Also stores the new neighbor full state</a:t>
            </a:r>
          </a:p>
          <a:p>
            <a:pPr lvl="1"/>
            <a:r>
              <a:rPr lang="en-US" dirty="0"/>
              <a:t>clears all previous Delta states (#3,#4)</a:t>
            </a:r>
          </a:p>
          <a:p>
            <a:r>
              <a:rPr lang="en-US" dirty="0">
                <a:solidFill>
                  <a:srgbClr val="FF0000"/>
                </a:solidFill>
              </a:rPr>
              <a:t>AGA should be able to reduce the redundant neighbor from sending to ACA, if it is in cache and already sent</a:t>
            </a:r>
          </a:p>
          <a:p>
            <a:pPr lvl="1"/>
            <a:endParaRPr lang="en-US" dirty="0"/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529787" y="2766150"/>
          <a:ext cx="344876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55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545462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38844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Neighbor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NeighDeltaState#3,</a:t>
                      </a:r>
                    </a:p>
                    <a:p>
                      <a:r>
                        <a:rPr lang="en-US" sz="1200" strike="sngStrike" dirty="0"/>
                        <a:t>NeighDeltaState#4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095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Update neighbor – small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7" y="762872"/>
            <a:ext cx="7706323" cy="5923766"/>
          </a:xfrm>
        </p:spPr>
        <p:txBody>
          <a:bodyPr>
            <a:normAutofit lnSpcReduction="1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passthrough proxy</a:t>
            </a:r>
          </a:p>
          <a:p>
            <a:r>
              <a:rPr lang="en-US" dirty="0"/>
              <a:t>DPM -&gt; AGA: port state</a:t>
            </a:r>
          </a:p>
          <a:p>
            <a:pPr lvl="1"/>
            <a:r>
              <a:rPr lang="en-US" dirty="0" err="1"/>
              <a:t>vpc_size</a:t>
            </a:r>
            <a:r>
              <a:rPr lang="en-US" dirty="0"/>
              <a:t> from </a:t>
            </a:r>
            <a:r>
              <a:rPr lang="en-US" dirty="0" err="1"/>
              <a:t>VpcState</a:t>
            </a:r>
            <a:r>
              <a:rPr lang="en-US" dirty="0"/>
              <a:t> = SMALL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UPDATE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6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DELTA</a:t>
            </a:r>
          </a:p>
          <a:p>
            <a:r>
              <a:rPr lang="en-US" dirty="0"/>
              <a:t>AGA-&gt;ACA</a:t>
            </a:r>
          </a:p>
          <a:p>
            <a:pPr lvl="1"/>
            <a:r>
              <a:rPr lang="en-US" dirty="0"/>
              <a:t>Sends it down to the corresponding ACA host</a:t>
            </a:r>
          </a:p>
          <a:p>
            <a:pPr lvl="1"/>
            <a:r>
              <a:rPr lang="en-US" dirty="0"/>
              <a:t>Update the port last delta update</a:t>
            </a:r>
          </a:p>
          <a:p>
            <a:r>
              <a:rPr lang="en-US" dirty="0"/>
              <a:t>Need to think about ways for control plane to help with direct </a:t>
            </a:r>
            <a:r>
              <a:rPr lang="en-US" dirty="0" err="1"/>
              <a:t>dataplane</a:t>
            </a:r>
            <a:r>
              <a:rPr lang="en-US" dirty="0"/>
              <a:t> programming, figure out which </a:t>
            </a:r>
            <a:r>
              <a:rPr lang="en-US" dirty="0" err="1"/>
              <a:t>dataplane</a:t>
            </a:r>
            <a:r>
              <a:rPr lang="en-US" dirty="0"/>
              <a:t> rule to add/update/delete</a:t>
            </a:r>
          </a:p>
          <a:p>
            <a:pPr lvl="1"/>
            <a:r>
              <a:rPr lang="en-US" dirty="0"/>
              <a:t>Need to update schema for direct </a:t>
            </a:r>
            <a:r>
              <a:rPr lang="en-US" dirty="0" err="1"/>
              <a:t>dataplane</a:t>
            </a:r>
            <a:r>
              <a:rPr lang="en-US" dirty="0"/>
              <a:t> programming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395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Neighbor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NeighDeltaState#6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518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11273</TotalTime>
  <Words>4643</Words>
  <Application>Microsoft Macintosh PowerPoint</Application>
  <PresentationFormat>Widescreen</PresentationFormat>
  <Paragraphs>1009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Office Theme</vt:lpstr>
      <vt:lpstr>Network Configuration Manager Overview</vt:lpstr>
      <vt:lpstr>Overview:</vt:lpstr>
      <vt:lpstr>Overview:</vt:lpstr>
      <vt:lpstr>Design to Scale</vt:lpstr>
      <vt:lpstr>Create port – small/large VPC</vt:lpstr>
      <vt:lpstr>Update port – small/large VPC</vt:lpstr>
      <vt:lpstr>Delete port – small/large VPC</vt:lpstr>
      <vt:lpstr>Create Neighbor – small VPC</vt:lpstr>
      <vt:lpstr>Update neighbor – small VPC</vt:lpstr>
      <vt:lpstr>Delete neighbor – small VPC</vt:lpstr>
      <vt:lpstr>Create Neighbor – large VPC</vt:lpstr>
      <vt:lpstr>Update neighbor – large VPC</vt:lpstr>
      <vt:lpstr>Delete neighbor – large VPC</vt:lpstr>
      <vt:lpstr>Router and Gateway</vt:lpstr>
      <vt:lpstr>Create/Update/Delete SG – small VPC</vt:lpstr>
      <vt:lpstr>Create SG – large VPC #1</vt:lpstr>
      <vt:lpstr>Create SG – large VPC #2</vt:lpstr>
      <vt:lpstr>Create SG – large VPC #3</vt:lpstr>
      <vt:lpstr>Create SG – NSH option</vt:lpstr>
      <vt:lpstr>Create SG – IP option (40 bytes limit)</vt:lpstr>
      <vt:lpstr>Out of order handling – small/large VPC</vt:lpstr>
      <vt:lpstr>Transition from small to large VPC</vt:lpstr>
      <vt:lpstr>Transition from large to small VPC</vt:lpstr>
      <vt:lpstr>What if tenant VM keep creating new connections to different IPs?</vt:lpstr>
      <vt:lpstr>ACA restarted – small/large VPC</vt:lpstr>
      <vt:lpstr>Backups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Alcor Group Agent Design</dc:title>
  <dc:creator>Eric Li</dc:creator>
  <cp:lastModifiedBy>Eric Li</cp:lastModifiedBy>
  <cp:revision>30</cp:revision>
  <dcterms:created xsi:type="dcterms:W3CDTF">2021-01-27T21:17:03Z</dcterms:created>
  <dcterms:modified xsi:type="dcterms:W3CDTF">2021-02-18T05:30:15Z</dcterms:modified>
</cp:coreProperties>
</file>