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423" r:id="rId3"/>
    <p:sldId id="424" r:id="rId4"/>
    <p:sldId id="425" r:id="rId5"/>
    <p:sldId id="428" r:id="rId6"/>
    <p:sldId id="427" r:id="rId7"/>
    <p:sldId id="431" r:id="rId8"/>
    <p:sldId id="432" r:id="rId9"/>
    <p:sldId id="433" r:id="rId10"/>
    <p:sldId id="434" r:id="rId11"/>
    <p:sldId id="435" r:id="rId12"/>
    <p:sldId id="436" r:id="rId13"/>
    <p:sldId id="437" r:id="rId14"/>
    <p:sldId id="438" r:id="rId15"/>
    <p:sldId id="448" r:id="rId16"/>
    <p:sldId id="439" r:id="rId17"/>
    <p:sldId id="449" r:id="rId18"/>
    <p:sldId id="446" r:id="rId19"/>
    <p:sldId id="450" r:id="rId20"/>
    <p:sldId id="429" r:id="rId21"/>
    <p:sldId id="442" r:id="rId22"/>
    <p:sldId id="443" r:id="rId23"/>
    <p:sldId id="445" r:id="rId24"/>
    <p:sldId id="43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6"/>
    <p:restoredTop sz="86714"/>
  </p:normalViewPr>
  <p:slideViewPr>
    <p:cSldViewPr snapToGrid="0" snapToObjects="1">
      <p:cViewPr varScale="1">
        <p:scale>
          <a:sx n="173" d="100"/>
          <a:sy n="173" d="100"/>
        </p:scale>
        <p:origin x="4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A9787-ED9C-DD45-9343-9117E52B77E3}" type="datetimeFigureOut">
              <a:rPr lang="en-US" smtClean="0"/>
              <a:t>1/27/21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8F7B5A-F07A-D34B-B7A1-626E768F04C8}" type="slidenum">
              <a:rPr lang="en-US" smtClean="0"/>
              <a:t>‹#›</a:t>
            </a:fld>
            <a:endParaRPr lang="en-US"/>
          </a:p>
        </p:txBody>
      </p:sp>
    </p:spTree>
    <p:extLst>
      <p:ext uri="{BB962C8B-B14F-4D97-AF65-F5344CB8AC3E}">
        <p14:creationId xmlns:p14="http://schemas.microsoft.com/office/powerpoint/2010/main" val="26874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837B78-B9E6-AD43-876A-2D1D48F9945E}" type="slidenum">
              <a:rPr lang="en-US" smtClean="0"/>
              <a:t>4</a:t>
            </a:fld>
            <a:endParaRPr lang="en-US" dirty="0"/>
          </a:p>
        </p:txBody>
      </p:sp>
    </p:spTree>
    <p:extLst>
      <p:ext uri="{BB962C8B-B14F-4D97-AF65-F5344CB8AC3E}">
        <p14:creationId xmlns:p14="http://schemas.microsoft.com/office/powerpoint/2010/main" val="36988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837B78-B9E6-AD43-876A-2D1D48F9945E}" type="slidenum">
              <a:rPr lang="en-US" smtClean="0"/>
              <a:t>13</a:t>
            </a:fld>
            <a:endParaRPr lang="en-US" dirty="0"/>
          </a:p>
        </p:txBody>
      </p:sp>
    </p:spTree>
    <p:extLst>
      <p:ext uri="{BB962C8B-B14F-4D97-AF65-F5344CB8AC3E}">
        <p14:creationId xmlns:p14="http://schemas.microsoft.com/office/powerpoint/2010/main" val="2896363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HW Cloud: </a:t>
            </a:r>
            <a:r>
              <a:rPr lang="en-US" sz="1200" kern="1200" dirty="0">
                <a:solidFill>
                  <a:schemeClr val="tx1"/>
                </a:solidFill>
                <a:effectLst/>
                <a:latin typeface="+mn-lt"/>
                <a:ea typeface="+mn-ea"/>
                <a:cs typeface="+mn-cs"/>
              </a:rPr>
              <a:t>Each NIC can have up to 5 SG.</a:t>
            </a:r>
          </a:p>
          <a:p>
            <a:r>
              <a:rPr lang="en-US" sz="1200" kern="1200" dirty="0">
                <a:solidFill>
                  <a:schemeClr val="tx1"/>
                </a:solidFill>
                <a:effectLst/>
                <a:latin typeface="+mn-lt"/>
                <a:ea typeface="+mn-ea"/>
                <a:cs typeface="+mn-cs"/>
              </a:rPr>
              <a:t>Documented limit to help with the scale issues.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There are quotas (limits): 100 SG per account, 50 rules per SG, 5 SG per ECS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Append packet at the end: https://</a:t>
            </a:r>
            <a:r>
              <a:rPr lang="en-US" sz="1200" kern="1200" dirty="0" err="1">
                <a:solidFill>
                  <a:schemeClr val="tx1"/>
                </a:solidFill>
                <a:effectLst/>
                <a:latin typeface="+mn-lt"/>
                <a:ea typeface="+mn-ea"/>
                <a:cs typeface="+mn-cs"/>
              </a:rPr>
              <a:t>stackoverflow.com</a:t>
            </a:r>
            <a:r>
              <a:rPr lang="en-US" sz="1200" kern="1200" dirty="0">
                <a:solidFill>
                  <a:schemeClr val="tx1"/>
                </a:solidFill>
                <a:effectLst/>
                <a:latin typeface="+mn-lt"/>
                <a:ea typeface="+mn-ea"/>
                <a:cs typeface="+mn-cs"/>
              </a:rPr>
              <a:t>/questions/12529497/</a:t>
            </a:r>
            <a:r>
              <a:rPr lang="en-US" sz="1200" kern="1200" dirty="0" err="1">
                <a:solidFill>
                  <a:schemeClr val="tx1"/>
                </a:solidFill>
                <a:effectLst/>
                <a:latin typeface="+mn-lt"/>
                <a:ea typeface="+mn-ea"/>
                <a:cs typeface="+mn-cs"/>
              </a:rPr>
              <a:t>how-to-append-data-on-a-packet-from-kernel-space?rq</a:t>
            </a:r>
            <a:r>
              <a:rPr lang="en-US" sz="1200" kern="1200" dirty="0">
                <a:solidFill>
                  <a:schemeClr val="tx1"/>
                </a:solidFill>
                <a:effectLst/>
                <a:latin typeface="+mn-lt"/>
                <a:ea typeface="+mn-ea"/>
                <a:cs typeface="+mn-cs"/>
              </a:rPr>
              <a:t>=1</a:t>
            </a:r>
          </a:p>
          <a:p>
            <a:endParaRPr lang="en-US" dirty="0"/>
          </a:p>
        </p:txBody>
      </p:sp>
      <p:sp>
        <p:nvSpPr>
          <p:cNvPr id="4" name="Slide Number Placeholder 3"/>
          <p:cNvSpPr>
            <a:spLocks noGrp="1"/>
          </p:cNvSpPr>
          <p:nvPr>
            <p:ph type="sldNum" sz="quarter" idx="5"/>
          </p:nvPr>
        </p:nvSpPr>
        <p:spPr/>
        <p:txBody>
          <a:bodyPr/>
          <a:lstStyle/>
          <a:p>
            <a:fld id="{F0837B78-B9E6-AD43-876A-2D1D48F9945E}" type="slidenum">
              <a:rPr lang="en-US" smtClean="0"/>
              <a:t>17</a:t>
            </a:fld>
            <a:endParaRPr lang="en-US" dirty="0"/>
          </a:p>
        </p:txBody>
      </p:sp>
    </p:spTree>
    <p:extLst>
      <p:ext uri="{BB962C8B-B14F-4D97-AF65-F5344CB8AC3E}">
        <p14:creationId xmlns:p14="http://schemas.microsoft.com/office/powerpoint/2010/main" val="4196126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tools.ietf.org</a:t>
            </a:r>
            <a:r>
              <a:rPr lang="en-US" dirty="0"/>
              <a:t>/id/draft-ietf-nvo3-vxlan-gpe-10.html</a:t>
            </a:r>
          </a:p>
          <a:p>
            <a:endParaRPr lang="en-US" dirty="0"/>
          </a:p>
          <a:p>
            <a:r>
              <a:rPr lang="en-US" dirty="0"/>
              <a:t>https://</a:t>
            </a:r>
            <a:r>
              <a:rPr lang="en-US" dirty="0" err="1"/>
              <a:t>tools.ietf.org</a:t>
            </a:r>
            <a:r>
              <a:rPr lang="en-US" dirty="0"/>
              <a:t>/id/draft-ietf-sfc-nsh-17.html</a:t>
            </a:r>
          </a:p>
        </p:txBody>
      </p:sp>
      <p:sp>
        <p:nvSpPr>
          <p:cNvPr id="4" name="Slide Number Placeholder 3"/>
          <p:cNvSpPr>
            <a:spLocks noGrp="1"/>
          </p:cNvSpPr>
          <p:nvPr>
            <p:ph type="sldNum" sz="quarter" idx="5"/>
          </p:nvPr>
        </p:nvSpPr>
        <p:spPr/>
        <p:txBody>
          <a:bodyPr/>
          <a:lstStyle/>
          <a:p>
            <a:fld id="{F0837B78-B9E6-AD43-876A-2D1D48F9945E}" type="slidenum">
              <a:rPr lang="en-US" smtClean="0"/>
              <a:t>18</a:t>
            </a:fld>
            <a:endParaRPr lang="en-US" dirty="0"/>
          </a:p>
        </p:txBody>
      </p:sp>
    </p:spTree>
    <p:extLst>
      <p:ext uri="{BB962C8B-B14F-4D97-AF65-F5344CB8AC3E}">
        <p14:creationId xmlns:p14="http://schemas.microsoft.com/office/powerpoint/2010/main" val="4160707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www.rhyshaden.com</a:t>
            </a:r>
            <a:r>
              <a:rPr lang="en-US" dirty="0"/>
              <a:t>/</a:t>
            </a:r>
            <a:r>
              <a:rPr lang="en-US" dirty="0" err="1"/>
              <a:t>ipdgram.htm</a:t>
            </a:r>
            <a:endParaRPr lang="en-US" dirty="0"/>
          </a:p>
          <a:p>
            <a:endParaRPr lang="en-US" dirty="0"/>
          </a:p>
          <a:p>
            <a:r>
              <a:rPr lang="en-US" dirty="0"/>
              <a:t>But it has a limit of 40 bytes: https://</a:t>
            </a:r>
            <a:r>
              <a:rPr lang="en-US" dirty="0" err="1"/>
              <a:t>www.oreilly.com</a:t>
            </a:r>
            <a:r>
              <a:rPr lang="en-US" dirty="0"/>
              <a:t>/library/view/internet-core-protocols/1565925726/re13.html#:~:text=IP%20Options%20provide%20a%20way,be%20recorded%2C%20among%20other%20things.</a:t>
            </a:r>
          </a:p>
        </p:txBody>
      </p:sp>
      <p:sp>
        <p:nvSpPr>
          <p:cNvPr id="4" name="Slide Number Placeholder 3"/>
          <p:cNvSpPr>
            <a:spLocks noGrp="1"/>
          </p:cNvSpPr>
          <p:nvPr>
            <p:ph type="sldNum" sz="quarter" idx="5"/>
          </p:nvPr>
        </p:nvSpPr>
        <p:spPr/>
        <p:txBody>
          <a:bodyPr/>
          <a:lstStyle/>
          <a:p>
            <a:fld id="{F0837B78-B9E6-AD43-876A-2D1D48F9945E}" type="slidenum">
              <a:rPr lang="en-US" smtClean="0"/>
              <a:t>19</a:t>
            </a:fld>
            <a:endParaRPr lang="en-US" dirty="0"/>
          </a:p>
        </p:txBody>
      </p:sp>
    </p:spTree>
    <p:extLst>
      <p:ext uri="{BB962C8B-B14F-4D97-AF65-F5344CB8AC3E}">
        <p14:creationId xmlns:p14="http://schemas.microsoft.com/office/powerpoint/2010/main" val="1830571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ACA states: restarted-&gt;running-&gt;</a:t>
            </a:r>
            <a:r>
              <a:rPr lang="en-US" dirty="0" err="1"/>
              <a:t>out_of_order</a:t>
            </a:r>
            <a:r>
              <a:rPr lang="en-US" dirty="0"/>
              <a:t>(?)-&gt;</a:t>
            </a:r>
            <a:r>
              <a:rPr lang="en-US" dirty="0" err="1"/>
              <a:t>unheathly</a:t>
            </a:r>
            <a:r>
              <a:rPr lang="en-US" dirty="0"/>
              <a:t>(?) </a:t>
            </a:r>
          </a:p>
          <a:p>
            <a:pPr lvl="1"/>
            <a:r>
              <a:rPr lang="en-US"/>
              <a:t>Note: not sure the need for ACA states</a:t>
            </a:r>
          </a:p>
        </p:txBody>
      </p:sp>
      <p:sp>
        <p:nvSpPr>
          <p:cNvPr id="4" name="Slide Number Placeholder 3"/>
          <p:cNvSpPr>
            <a:spLocks noGrp="1"/>
          </p:cNvSpPr>
          <p:nvPr>
            <p:ph type="sldNum" sz="quarter" idx="5"/>
          </p:nvPr>
        </p:nvSpPr>
        <p:spPr/>
        <p:txBody>
          <a:bodyPr/>
          <a:lstStyle/>
          <a:p>
            <a:fld id="{3B8F7B5A-F07A-D34B-B7A1-626E768F04C8}" type="slidenum">
              <a:rPr lang="en-US" smtClean="0"/>
              <a:t>24</a:t>
            </a:fld>
            <a:endParaRPr lang="en-US"/>
          </a:p>
        </p:txBody>
      </p:sp>
    </p:spTree>
    <p:extLst>
      <p:ext uri="{BB962C8B-B14F-4D97-AF65-F5344CB8AC3E}">
        <p14:creationId xmlns:p14="http://schemas.microsoft.com/office/powerpoint/2010/main" val="2054535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43A9-84E2-704D-B225-F244D3442F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27D13E-ACDE-BB40-B2BC-6CFB510B8B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21CEAC-F27D-5646-88F9-80C8C08D9C90}"/>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5" name="Footer Placeholder 4">
            <a:extLst>
              <a:ext uri="{FF2B5EF4-FFF2-40B4-BE49-F238E27FC236}">
                <a16:creationId xmlns:a16="http://schemas.microsoft.com/office/drawing/2014/main" id="{1DCC9A7D-9FA8-9D42-A2DC-1B42299FA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9E398-5675-CC4D-A908-26C34F3954B8}"/>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3617498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6522-2716-EE4F-BCF9-1342C187DC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D8D8CE-4F30-9143-B1B8-75B7A44792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7E1B6-034D-F944-811F-D7DE4AF11568}"/>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5" name="Footer Placeholder 4">
            <a:extLst>
              <a:ext uri="{FF2B5EF4-FFF2-40B4-BE49-F238E27FC236}">
                <a16:creationId xmlns:a16="http://schemas.microsoft.com/office/drawing/2014/main" id="{79C9A15A-8EAD-6042-A139-F6DF18654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F3328-9DFC-D84F-8474-56F144A994A0}"/>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401038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CC7D1C-A47A-634F-A432-2ACCAAA34F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BCB47D-CBC5-4945-8B2D-4A72141648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087BEC-552D-CD4A-96FE-225DBBC6B93A}"/>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5" name="Footer Placeholder 4">
            <a:extLst>
              <a:ext uri="{FF2B5EF4-FFF2-40B4-BE49-F238E27FC236}">
                <a16:creationId xmlns:a16="http://schemas.microsoft.com/office/drawing/2014/main" id="{B0469142-2E98-2F4F-9028-1799B2916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F32B3-D3A8-974B-B451-6E6681B45A7D}"/>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205452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BA2A-0980-8348-876F-8D7B22E0EB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01C63-52A6-124F-A3D0-2B18A0AFE7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8ED2F-02BC-274C-826B-AED8E72D9DD8}"/>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5" name="Footer Placeholder 4">
            <a:extLst>
              <a:ext uri="{FF2B5EF4-FFF2-40B4-BE49-F238E27FC236}">
                <a16:creationId xmlns:a16="http://schemas.microsoft.com/office/drawing/2014/main" id="{B6B1C832-1309-7A4E-AF32-BF04EC4AC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69CFC-213D-A54B-A225-B3183B8DE238}"/>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284797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01C33-AA83-9943-AE9C-DC9BEC5985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CB98CD-45CB-BA4A-A9A7-03A18CA39B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7160E0-69C0-1C42-8C38-7DFA0717CC81}"/>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5" name="Footer Placeholder 4">
            <a:extLst>
              <a:ext uri="{FF2B5EF4-FFF2-40B4-BE49-F238E27FC236}">
                <a16:creationId xmlns:a16="http://schemas.microsoft.com/office/drawing/2014/main" id="{48A3A7F7-CB39-A447-9E9D-AAFC83A63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19948-02CC-5640-A858-1CFA7F5AEBD2}"/>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1209403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799D-CF18-874E-9C31-6F1B35082D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CEB9E-B3BA-094C-BD2A-4BFB71501B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F81350-2EEE-204B-9FA4-EA076E6D03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78DACD-E7FE-B841-BDA6-035447153128}"/>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6" name="Footer Placeholder 5">
            <a:extLst>
              <a:ext uri="{FF2B5EF4-FFF2-40B4-BE49-F238E27FC236}">
                <a16:creationId xmlns:a16="http://schemas.microsoft.com/office/drawing/2014/main" id="{D70567EF-E777-8747-A768-3B23A5A4C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88404B-47BF-0449-A402-5E6A83B4B329}"/>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421139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AD5F-CFFD-1B44-93E2-D01309938C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359082-C2D7-AC48-AFD4-2EE633D20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6008A0-46E0-6B43-9B30-4E503E59A5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510014-1A2C-DE4E-9B08-31AF27DC0F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0DEDC1-7E27-F748-8A43-682FB25AD9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0806A8-6894-C046-998F-7FDCD4B0A9BC}"/>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8" name="Footer Placeholder 7">
            <a:extLst>
              <a:ext uri="{FF2B5EF4-FFF2-40B4-BE49-F238E27FC236}">
                <a16:creationId xmlns:a16="http://schemas.microsoft.com/office/drawing/2014/main" id="{3037215F-D5AA-E040-933A-377A4E1769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158A76-09BB-0A4D-8F18-309385C5189C}"/>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3868001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E751A-8817-6447-A968-535D1CC8B8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E9C55B-C04F-5E4F-BD7C-C2E8673447FF}"/>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4" name="Footer Placeholder 3">
            <a:extLst>
              <a:ext uri="{FF2B5EF4-FFF2-40B4-BE49-F238E27FC236}">
                <a16:creationId xmlns:a16="http://schemas.microsoft.com/office/drawing/2014/main" id="{9D2AC579-CC1B-A847-B3A6-B2EA057346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52EB42-A41B-5F4E-A116-8DA0E7FA1D47}"/>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397667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CA0A6A-7EE7-7F48-9D35-F219045E6C12}"/>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3" name="Footer Placeholder 2">
            <a:extLst>
              <a:ext uri="{FF2B5EF4-FFF2-40B4-BE49-F238E27FC236}">
                <a16:creationId xmlns:a16="http://schemas.microsoft.com/office/drawing/2014/main" id="{2B0EC34E-92F6-C845-B157-855AAADB6F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6E1D13-C2DE-BD4B-851F-AA30098F5007}"/>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585643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1261D-E667-8F4A-BE86-C512479C8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9255E0-8179-F948-8F6B-6ED94D8A4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5845A2-6FC6-A541-AAE1-DF09F8000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28B69C-4BDD-5A40-83A4-CC7FEECB3C7F}"/>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6" name="Footer Placeholder 5">
            <a:extLst>
              <a:ext uri="{FF2B5EF4-FFF2-40B4-BE49-F238E27FC236}">
                <a16:creationId xmlns:a16="http://schemas.microsoft.com/office/drawing/2014/main" id="{646676F7-0BE1-B949-BC2F-4F09CACCF4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680756-0885-1F42-94C0-F20D9C7E16BA}"/>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1328068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5900-27B0-5646-9773-C161CD0BF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A41383-822A-BA46-8532-DF1DCCCCBF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E061F4-C2AA-6D44-9E90-4443FCFD0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DC671-15C8-F548-9B7F-D14E8B463578}"/>
              </a:ext>
            </a:extLst>
          </p:cNvPr>
          <p:cNvSpPr>
            <a:spLocks noGrp="1"/>
          </p:cNvSpPr>
          <p:nvPr>
            <p:ph type="dt" sz="half" idx="10"/>
          </p:nvPr>
        </p:nvSpPr>
        <p:spPr/>
        <p:txBody>
          <a:bodyPr/>
          <a:lstStyle/>
          <a:p>
            <a:fld id="{3E6E40AA-6AEA-3E4C-834D-1791CEC61FE5}" type="datetimeFigureOut">
              <a:rPr lang="en-US" smtClean="0"/>
              <a:t>1/27/21</a:t>
            </a:fld>
            <a:endParaRPr lang="en-US"/>
          </a:p>
        </p:txBody>
      </p:sp>
      <p:sp>
        <p:nvSpPr>
          <p:cNvPr id="6" name="Footer Placeholder 5">
            <a:extLst>
              <a:ext uri="{FF2B5EF4-FFF2-40B4-BE49-F238E27FC236}">
                <a16:creationId xmlns:a16="http://schemas.microsoft.com/office/drawing/2014/main" id="{3CF1750F-E769-1B4C-90F3-3477D22C2C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AA14FA-2F4F-8A40-9DE8-1C78F3FFF6B4}"/>
              </a:ext>
            </a:extLst>
          </p:cNvPr>
          <p:cNvSpPr>
            <a:spLocks noGrp="1"/>
          </p:cNvSpPr>
          <p:nvPr>
            <p:ph type="sldNum" sz="quarter" idx="12"/>
          </p:nvPr>
        </p:nvSpPr>
        <p:spPr/>
        <p:txBody>
          <a:bodyPr/>
          <a:lstStyle/>
          <a:p>
            <a:fld id="{C83AD84F-1227-1E4C-90ED-FE7C3F3C0A4A}" type="slidenum">
              <a:rPr lang="en-US" smtClean="0"/>
              <a:t>‹#›</a:t>
            </a:fld>
            <a:endParaRPr lang="en-US"/>
          </a:p>
        </p:txBody>
      </p:sp>
    </p:spTree>
    <p:extLst>
      <p:ext uri="{BB962C8B-B14F-4D97-AF65-F5344CB8AC3E}">
        <p14:creationId xmlns:p14="http://schemas.microsoft.com/office/powerpoint/2010/main" val="1770300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572FBB-5525-6F40-9860-7CCC1E35F5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703ABE-6655-6A4A-B02E-5696A7264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82B74-B6EF-4145-89E3-98319E4104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E40AA-6AEA-3E4C-834D-1791CEC61FE5}" type="datetimeFigureOut">
              <a:rPr lang="en-US" smtClean="0"/>
              <a:t>1/27/21</a:t>
            </a:fld>
            <a:endParaRPr lang="en-US"/>
          </a:p>
        </p:txBody>
      </p:sp>
      <p:sp>
        <p:nvSpPr>
          <p:cNvPr id="5" name="Footer Placeholder 4">
            <a:extLst>
              <a:ext uri="{FF2B5EF4-FFF2-40B4-BE49-F238E27FC236}">
                <a16:creationId xmlns:a16="http://schemas.microsoft.com/office/drawing/2014/main" id="{A5AFBA4D-944C-784F-BEDB-59BE19B9D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B56ABA-BDD7-4D4B-AB86-AE9A56C208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AD84F-1227-1E4C-90ED-FE7C3F3C0A4A}" type="slidenum">
              <a:rPr lang="en-US" smtClean="0"/>
              <a:t>‹#›</a:t>
            </a:fld>
            <a:endParaRPr lang="en-US"/>
          </a:p>
        </p:txBody>
      </p:sp>
    </p:spTree>
    <p:extLst>
      <p:ext uri="{BB962C8B-B14F-4D97-AF65-F5344CB8AC3E}">
        <p14:creationId xmlns:p14="http://schemas.microsoft.com/office/powerpoint/2010/main" val="75358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84FE-6DD0-3044-B661-049A604094E1}"/>
              </a:ext>
            </a:extLst>
          </p:cNvPr>
          <p:cNvSpPr>
            <a:spLocks noGrp="1"/>
          </p:cNvSpPr>
          <p:nvPr>
            <p:ph type="ctrTitle"/>
          </p:nvPr>
        </p:nvSpPr>
        <p:spPr/>
        <p:txBody>
          <a:bodyPr/>
          <a:lstStyle/>
          <a:p>
            <a:r>
              <a:rPr lang="en-US" dirty="0"/>
              <a:t>Alcor Group Agent Design</a:t>
            </a:r>
          </a:p>
        </p:txBody>
      </p:sp>
      <p:sp>
        <p:nvSpPr>
          <p:cNvPr id="3" name="Subtitle 2">
            <a:extLst>
              <a:ext uri="{FF2B5EF4-FFF2-40B4-BE49-F238E27FC236}">
                <a16:creationId xmlns:a16="http://schemas.microsoft.com/office/drawing/2014/main" id="{F1CBA3D5-CABC-874C-8EA2-F5AFC52854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6085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Create Neighbor – </a:t>
            </a:r>
            <a:r>
              <a:rPr lang="en-US" dirty="0">
                <a:solidFill>
                  <a:srgbClr val="FF0000"/>
                </a:solidFill>
              </a:rPr>
              <a:t>large</a:t>
            </a:r>
            <a:r>
              <a:rPr lang="en-US" dirty="0"/>
              <a:t>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86842" cy="6095128"/>
          </a:xfrm>
        </p:spPr>
        <p:txBody>
          <a:bodyPr>
            <a:normAutofit fontScale="85000" lnSpcReduction="20000"/>
          </a:bodyPr>
          <a:lstStyle/>
          <a:p>
            <a:r>
              <a:rPr lang="en-US" u="sng" dirty="0">
                <a:solidFill>
                  <a:srgbClr val="FF0000"/>
                </a:solidFill>
              </a:rPr>
              <a:t>AGA act as configuration cache</a:t>
            </a:r>
          </a:p>
          <a:p>
            <a:r>
              <a:rPr lang="en-US" dirty="0"/>
              <a:t>DPM -&gt; AGA: neighbor state</a:t>
            </a:r>
          </a:p>
          <a:p>
            <a:pPr lvl="1"/>
            <a:r>
              <a:rPr lang="en-US" dirty="0" err="1"/>
              <a:t>vpc_size</a:t>
            </a:r>
            <a:r>
              <a:rPr lang="en-US" dirty="0"/>
              <a:t> from </a:t>
            </a:r>
            <a:r>
              <a:rPr lang="en-US" dirty="0" err="1"/>
              <a:t>VpcState</a:t>
            </a:r>
            <a:r>
              <a:rPr lang="en-US" dirty="0"/>
              <a:t> = </a:t>
            </a:r>
            <a:r>
              <a:rPr lang="en-US" dirty="0">
                <a:solidFill>
                  <a:srgbClr val="FF0000"/>
                </a:solidFill>
              </a:rPr>
              <a:t>LARGE</a:t>
            </a:r>
          </a:p>
          <a:p>
            <a:pPr lvl="1"/>
            <a:r>
              <a:rPr lang="en-US" dirty="0" err="1"/>
              <a:t>operation_type</a:t>
            </a:r>
            <a:r>
              <a:rPr lang="en-US" dirty="0"/>
              <a:t> = CREATE</a:t>
            </a:r>
          </a:p>
          <a:p>
            <a:pPr lvl="1"/>
            <a:r>
              <a:rPr lang="en-US" dirty="0" err="1"/>
              <a:t>targetted_hosts</a:t>
            </a:r>
            <a:r>
              <a:rPr lang="en-US" dirty="0"/>
              <a:t> = [“host 1”] (array of 1 host)</a:t>
            </a:r>
          </a:p>
          <a:p>
            <a:pPr lvl="1"/>
            <a:r>
              <a:rPr lang="en-US" dirty="0" err="1"/>
              <a:t>revision_number</a:t>
            </a:r>
            <a:r>
              <a:rPr lang="en-US" dirty="0"/>
              <a:t> = 5</a:t>
            </a:r>
          </a:p>
          <a:p>
            <a:pPr lvl="1"/>
            <a:r>
              <a:rPr lang="en-US" dirty="0" err="1"/>
              <a:t>update_type</a:t>
            </a:r>
            <a:r>
              <a:rPr lang="en-US" dirty="0"/>
              <a:t> = FULL</a:t>
            </a:r>
          </a:p>
          <a:p>
            <a:r>
              <a:rPr lang="en-US" dirty="0"/>
              <a:t>AGA looks up </a:t>
            </a:r>
            <a:r>
              <a:rPr lang="en-US" dirty="0" err="1"/>
              <a:t>VpcState</a:t>
            </a:r>
            <a:r>
              <a:rPr lang="en-US" dirty="0"/>
              <a:t> size in the message</a:t>
            </a:r>
          </a:p>
          <a:p>
            <a:pPr lvl="1"/>
            <a:r>
              <a:rPr lang="en-US" dirty="0">
                <a:solidFill>
                  <a:srgbClr val="FF0000"/>
                </a:solidFill>
              </a:rPr>
              <a:t>Doesn’t</a:t>
            </a:r>
            <a:r>
              <a:rPr lang="en-US" dirty="0"/>
              <a:t> </a:t>
            </a:r>
            <a:r>
              <a:rPr lang="en-US" dirty="0">
                <a:solidFill>
                  <a:srgbClr val="FF0000"/>
                </a:solidFill>
              </a:rPr>
              <a:t>send down to the corresponding ACA host</a:t>
            </a:r>
          </a:p>
          <a:p>
            <a:pPr lvl="1"/>
            <a:r>
              <a:rPr lang="en-US" dirty="0"/>
              <a:t>Stores the new neighbor full state</a:t>
            </a:r>
          </a:p>
          <a:p>
            <a:pPr lvl="1"/>
            <a:r>
              <a:rPr lang="en-US" dirty="0"/>
              <a:t>clears all previous Delta states (#3,#4)</a:t>
            </a:r>
          </a:p>
          <a:p>
            <a:r>
              <a:rPr lang="en-US" dirty="0">
                <a:solidFill>
                  <a:srgbClr val="FF0000"/>
                </a:solidFill>
              </a:rPr>
              <a:t>On compute host, when it tries to send traffic to unknown host, packet will be punt to ACA and ACA will request info from AGA</a:t>
            </a:r>
          </a:p>
          <a:p>
            <a:pPr lvl="1"/>
            <a:r>
              <a:rPr lang="en-US" dirty="0"/>
              <a:t>Need to define the workflow and schema</a:t>
            </a:r>
          </a:p>
          <a:p>
            <a:r>
              <a:rPr lang="en-US" dirty="0">
                <a:solidFill>
                  <a:srgbClr val="FF0000"/>
                </a:solidFill>
              </a:rPr>
              <a:t>Background task to proactively send down neighbor configuration to ACA</a:t>
            </a:r>
            <a:r>
              <a:rPr lang="en-US" dirty="0"/>
              <a:t>. What is the size? </a:t>
            </a:r>
          </a:p>
          <a:p>
            <a:pPr lvl="1"/>
            <a:r>
              <a:rPr lang="en-US" dirty="0"/>
              <a:t>10,000 L2 neighbors on VPC </a:t>
            </a:r>
          </a:p>
          <a:p>
            <a:pPr lvl="1"/>
            <a:r>
              <a:rPr lang="en-US" dirty="0"/>
              <a:t>Each one is about 250 Bytes</a:t>
            </a:r>
          </a:p>
          <a:p>
            <a:pPr lvl="1"/>
            <a:r>
              <a:rPr lang="en-US" dirty="0"/>
              <a:t>Total size = </a:t>
            </a:r>
            <a:r>
              <a:rPr lang="en-US" dirty="0">
                <a:solidFill>
                  <a:srgbClr val="FF0000"/>
                </a:solidFill>
              </a:rPr>
              <a:t>2,500,000 bytes = 2.5MB</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529787" y="2766150"/>
          <a:ext cx="3448763" cy="1737360"/>
        </p:xfrm>
        <a:graphic>
          <a:graphicData uri="http://schemas.openxmlformats.org/drawingml/2006/table">
            <a:tbl>
              <a:tblPr firstRow="1" bandRow="1">
                <a:tableStyleId>{5C22544A-7EE6-4342-B048-85BDC9FD1C3A}</a:tableStyleId>
              </a:tblPr>
              <a:tblGrid>
                <a:gridCol w="1514855">
                  <a:extLst>
                    <a:ext uri="{9D8B030D-6E8A-4147-A177-3AD203B41FA5}">
                      <a16:colId xmlns:a16="http://schemas.microsoft.com/office/drawing/2014/main" val="3997333578"/>
                    </a:ext>
                  </a:extLst>
                </a:gridCol>
                <a:gridCol w="545462">
                  <a:extLst>
                    <a:ext uri="{9D8B030D-6E8A-4147-A177-3AD203B41FA5}">
                      <a16:colId xmlns:a16="http://schemas.microsoft.com/office/drawing/2014/main" val="1076842233"/>
                    </a:ext>
                  </a:extLst>
                </a:gridCol>
                <a:gridCol w="1388446">
                  <a:extLst>
                    <a:ext uri="{9D8B030D-6E8A-4147-A177-3AD203B41FA5}">
                      <a16:colId xmlns:a16="http://schemas.microsoft.com/office/drawing/2014/main" val="3042798488"/>
                    </a:ext>
                  </a:extLst>
                </a:gridCol>
              </a:tblGrid>
              <a:tr h="0">
                <a:tc>
                  <a:txBody>
                    <a:bodyPr/>
                    <a:lstStyle/>
                    <a:p>
                      <a:r>
                        <a:rPr lang="en-US" sz="1200" dirty="0"/>
                        <a:t>Host1, Neighbor Resource ID=“234”, Sent = </a:t>
                      </a:r>
                      <a:r>
                        <a:rPr lang="en-US" sz="1200" dirty="0">
                          <a:solidFill>
                            <a:srgbClr val="FF0000"/>
                          </a:solidFill>
                        </a:rPr>
                        <a:t>False</a:t>
                      </a:r>
                    </a:p>
                  </a:txBody>
                  <a:tcPr/>
                </a:tc>
                <a:tc>
                  <a:txBody>
                    <a:bodyPr/>
                    <a:lstStyle/>
                    <a:p>
                      <a:r>
                        <a:rPr lang="en-US" sz="1200" dirty="0"/>
                        <a:t>Version</a:t>
                      </a:r>
                    </a:p>
                  </a:txBody>
                  <a:tcPr/>
                </a:tc>
                <a:tc>
                  <a:txBody>
                    <a:bodyPr/>
                    <a:lstStyle/>
                    <a:p>
                      <a:r>
                        <a:rPr lang="en-US" sz="1200" dirty="0"/>
                        <a:t>State – background task to proactively send down</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NeighFullState#5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NeighDeltaState#3,</a:t>
                      </a:r>
                    </a:p>
                    <a:p>
                      <a:r>
                        <a:rPr lang="en-US" sz="1200" strike="sngStrike" dirty="0"/>
                        <a:t>NeighDeltaState#4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520853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Update neighbor – </a:t>
            </a:r>
            <a:r>
              <a:rPr lang="en-US" dirty="0">
                <a:solidFill>
                  <a:srgbClr val="FF0000"/>
                </a:solidFill>
              </a:rPr>
              <a:t>large</a:t>
            </a:r>
            <a:r>
              <a:rPr lang="en-US" dirty="0"/>
              <a:t>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7" y="762872"/>
            <a:ext cx="7706323" cy="5923766"/>
          </a:xfrm>
        </p:spPr>
        <p:txBody>
          <a:bodyPr>
            <a:normAutofit fontScale="92500"/>
          </a:bodyPr>
          <a:lstStyle/>
          <a:p>
            <a:r>
              <a:rPr lang="en-US" u="sng" dirty="0">
                <a:solidFill>
                  <a:srgbClr val="FF0000"/>
                </a:solidFill>
              </a:rPr>
              <a:t>AGA act as configuration cache or passthrough proxy</a:t>
            </a:r>
          </a:p>
          <a:p>
            <a:r>
              <a:rPr lang="en-US" dirty="0"/>
              <a:t>DPM -&gt; AGA: port state</a:t>
            </a:r>
          </a:p>
          <a:p>
            <a:pPr lvl="1"/>
            <a:r>
              <a:rPr lang="en-US" dirty="0" err="1"/>
              <a:t>vpc_size</a:t>
            </a:r>
            <a:r>
              <a:rPr lang="en-US" dirty="0"/>
              <a:t> from </a:t>
            </a:r>
            <a:r>
              <a:rPr lang="en-US" dirty="0" err="1"/>
              <a:t>VpcState</a:t>
            </a:r>
            <a:r>
              <a:rPr lang="en-US" dirty="0"/>
              <a:t> = </a:t>
            </a:r>
            <a:r>
              <a:rPr lang="en-US" dirty="0">
                <a:solidFill>
                  <a:srgbClr val="FF0000"/>
                </a:solidFill>
              </a:rPr>
              <a:t>large</a:t>
            </a:r>
          </a:p>
          <a:p>
            <a:pPr lvl="1"/>
            <a:r>
              <a:rPr lang="en-US" dirty="0" err="1"/>
              <a:t>operation_type</a:t>
            </a:r>
            <a:r>
              <a:rPr lang="en-US" dirty="0"/>
              <a:t> = UPDATE</a:t>
            </a:r>
          </a:p>
          <a:p>
            <a:pPr lvl="1"/>
            <a:r>
              <a:rPr lang="en-US" dirty="0" err="1"/>
              <a:t>targetted_hosts</a:t>
            </a:r>
            <a:r>
              <a:rPr lang="en-US" dirty="0"/>
              <a:t> = [“host 1”] (array of 1 host)</a:t>
            </a:r>
          </a:p>
          <a:p>
            <a:pPr lvl="1"/>
            <a:r>
              <a:rPr lang="en-US" dirty="0" err="1"/>
              <a:t>revision_number</a:t>
            </a:r>
            <a:r>
              <a:rPr lang="en-US" dirty="0"/>
              <a:t> = 6</a:t>
            </a:r>
          </a:p>
          <a:p>
            <a:pPr lvl="1"/>
            <a:r>
              <a:rPr lang="en-US" dirty="0" err="1"/>
              <a:t>update_type</a:t>
            </a:r>
            <a:r>
              <a:rPr lang="en-US" dirty="0"/>
              <a:t> = DELTA</a:t>
            </a:r>
          </a:p>
          <a:p>
            <a:r>
              <a:rPr lang="en-US" dirty="0">
                <a:solidFill>
                  <a:srgbClr val="FF0000"/>
                </a:solidFill>
              </a:rPr>
              <a:t>Depends on if “Sent” is True/False</a:t>
            </a:r>
          </a:p>
          <a:p>
            <a:pPr lvl="1"/>
            <a:r>
              <a:rPr lang="en-US" dirty="0"/>
              <a:t>If ”Sent” == True, needs to send the update to ACA host</a:t>
            </a:r>
          </a:p>
          <a:p>
            <a:pPr lvl="1"/>
            <a:r>
              <a:rPr lang="en-US" dirty="0"/>
              <a:t>If “Sent” == False, don’t send the update to ACA host</a:t>
            </a:r>
          </a:p>
          <a:p>
            <a:pPr lvl="1"/>
            <a:r>
              <a:rPr lang="en-US" dirty="0"/>
              <a:t>Update the port last delta update</a:t>
            </a:r>
          </a:p>
          <a:p>
            <a:r>
              <a:rPr lang="en-US" dirty="0"/>
              <a:t>Need to think about ways for AGA to help with direct </a:t>
            </a:r>
            <a:r>
              <a:rPr lang="en-US" dirty="0" err="1"/>
              <a:t>dataplane</a:t>
            </a:r>
            <a:r>
              <a:rPr lang="en-US" dirty="0"/>
              <a:t> programming, figure out which </a:t>
            </a:r>
            <a:r>
              <a:rPr lang="en-US" dirty="0" err="1"/>
              <a:t>dataplane</a:t>
            </a:r>
            <a:r>
              <a:rPr lang="en-US" dirty="0"/>
              <a:t> rule to add/update/delete</a:t>
            </a:r>
          </a:p>
          <a:p>
            <a:pPr lvl="1"/>
            <a:r>
              <a:rPr lang="en-US" dirty="0"/>
              <a:t>Need to update schema for direct </a:t>
            </a:r>
            <a:r>
              <a:rPr lang="en-US" dirty="0" err="1"/>
              <a:t>dataplane</a:t>
            </a:r>
            <a:r>
              <a:rPr lang="en-US" dirty="0"/>
              <a:t> programming</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39565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Neighbor Resource ID=“234”, Sent = </a:t>
                      </a:r>
                      <a:r>
                        <a:rPr lang="en-US" sz="1200" dirty="0">
                          <a:solidFill>
                            <a:srgbClr val="FF0000"/>
                          </a:solidFill>
                        </a:rPr>
                        <a:t>False</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NeighFullState#5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6</a:t>
                      </a:r>
                    </a:p>
                  </a:txBody>
                  <a:tcPr/>
                </a:tc>
                <a:tc>
                  <a:txBody>
                    <a:bodyPr/>
                    <a:lstStyle/>
                    <a:p>
                      <a:r>
                        <a:rPr lang="en-US" sz="1200" dirty="0"/>
                        <a:t>NeighDeltaState#6</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2406722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Delete neighbor – </a:t>
            </a:r>
            <a:r>
              <a:rPr lang="en-US" dirty="0">
                <a:solidFill>
                  <a:srgbClr val="FF0000"/>
                </a:solidFill>
              </a:rPr>
              <a:t>large</a:t>
            </a:r>
            <a:r>
              <a:rPr lang="en-US" dirty="0"/>
              <a:t>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lnSpcReduction="10000"/>
          </a:bodyPr>
          <a:lstStyle/>
          <a:p>
            <a:r>
              <a:rPr lang="en-US" u="sng" dirty="0">
                <a:solidFill>
                  <a:srgbClr val="FF0000"/>
                </a:solidFill>
              </a:rPr>
              <a:t>AGA act as configuration cache or passthrough proxy</a:t>
            </a:r>
          </a:p>
          <a:p>
            <a:r>
              <a:rPr lang="en-US" dirty="0"/>
              <a:t>DPM -&gt; AGA: neighbor state</a:t>
            </a:r>
          </a:p>
          <a:p>
            <a:pPr lvl="1"/>
            <a:r>
              <a:rPr lang="en-US" dirty="0" err="1"/>
              <a:t>vpc_size</a:t>
            </a:r>
            <a:r>
              <a:rPr lang="en-US" dirty="0"/>
              <a:t> from </a:t>
            </a:r>
            <a:r>
              <a:rPr lang="en-US" dirty="0" err="1"/>
              <a:t>VpcState</a:t>
            </a:r>
            <a:r>
              <a:rPr lang="en-US" dirty="0"/>
              <a:t> = </a:t>
            </a:r>
            <a:r>
              <a:rPr lang="en-US" dirty="0">
                <a:solidFill>
                  <a:srgbClr val="FF0000"/>
                </a:solidFill>
              </a:rPr>
              <a:t>LARGE</a:t>
            </a:r>
          </a:p>
          <a:p>
            <a:pPr lvl="1"/>
            <a:r>
              <a:rPr lang="en-US" dirty="0" err="1"/>
              <a:t>operation_type</a:t>
            </a:r>
            <a:r>
              <a:rPr lang="en-US" dirty="0"/>
              <a:t> = DELETE</a:t>
            </a:r>
          </a:p>
          <a:p>
            <a:pPr lvl="1"/>
            <a:r>
              <a:rPr lang="en-US" dirty="0" err="1"/>
              <a:t>targetted_hosts</a:t>
            </a:r>
            <a:r>
              <a:rPr lang="en-US" dirty="0"/>
              <a:t> = [“host 1”] (array of 1 host)</a:t>
            </a:r>
          </a:p>
          <a:p>
            <a:pPr lvl="1"/>
            <a:r>
              <a:rPr lang="en-US" dirty="0" err="1"/>
              <a:t>revision_number</a:t>
            </a:r>
            <a:r>
              <a:rPr lang="en-US" dirty="0"/>
              <a:t> = 7</a:t>
            </a:r>
          </a:p>
          <a:p>
            <a:pPr lvl="1"/>
            <a:r>
              <a:rPr lang="en-US" dirty="0" err="1"/>
              <a:t>update_type</a:t>
            </a:r>
            <a:r>
              <a:rPr lang="en-US" dirty="0"/>
              <a:t> = FULL</a:t>
            </a:r>
          </a:p>
          <a:p>
            <a:r>
              <a:rPr lang="en-US" dirty="0">
                <a:solidFill>
                  <a:srgbClr val="FF0000"/>
                </a:solidFill>
              </a:rPr>
              <a:t>Depends on if “Sent” is True/False</a:t>
            </a:r>
          </a:p>
          <a:p>
            <a:pPr lvl="1"/>
            <a:r>
              <a:rPr lang="en-US" dirty="0"/>
              <a:t>If ”Sent” == True, needs to send the delete to ACA host</a:t>
            </a:r>
          </a:p>
          <a:p>
            <a:pPr lvl="1"/>
            <a:r>
              <a:rPr lang="en-US" dirty="0"/>
              <a:t>If “Sent” == False, don’t send the update to ACA host</a:t>
            </a:r>
          </a:p>
          <a:p>
            <a:pPr lvl="1"/>
            <a:r>
              <a:rPr lang="en-US" dirty="0"/>
              <a:t>Update the delete neighbor full state (delete it or keep it for out of order handling?)</a:t>
            </a:r>
          </a:p>
          <a:p>
            <a:pPr lvl="1"/>
            <a:r>
              <a:rPr lang="en-US" dirty="0"/>
              <a:t>clear all previous Delta states (#6)</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39565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Neighbor Resource ID=“234”, Sent = </a:t>
                      </a:r>
                      <a:r>
                        <a:rPr lang="en-US" sz="1200" dirty="0">
                          <a:solidFill>
                            <a:srgbClr val="FF0000"/>
                          </a:solidFill>
                        </a:rPr>
                        <a:t>True</a:t>
                      </a:r>
                      <a:endParaRPr lang="en-US" sz="1200" dirty="0"/>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7</a:t>
                      </a:r>
                    </a:p>
                  </a:txBody>
                  <a:tcPr/>
                </a:tc>
                <a:tc>
                  <a:txBody>
                    <a:bodyPr/>
                    <a:lstStyle/>
                    <a:p>
                      <a:r>
                        <a:rPr lang="en-US" sz="1200" dirty="0"/>
                        <a:t>NeighFullState#7 (DELETE)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6</a:t>
                      </a:r>
                    </a:p>
                  </a:txBody>
                  <a:tcPr/>
                </a:tc>
                <a:tc>
                  <a:txBody>
                    <a:bodyPr/>
                    <a:lstStyle/>
                    <a:p>
                      <a:r>
                        <a:rPr lang="en-US" sz="1200" strike="sngStrike" dirty="0"/>
                        <a:t>NeighDeltaState#6</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2447052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Router and Gateway</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solidFill>
                  <a:srgbClr val="FF0000"/>
                </a:solidFill>
              </a:rPr>
              <a:t>AGA act as passthrough proxy</a:t>
            </a:r>
          </a:p>
          <a:p>
            <a:r>
              <a:rPr lang="en-US" dirty="0"/>
              <a:t>Router and Gateway resource will simply store and send down to the corresponding ACA</a:t>
            </a:r>
          </a:p>
          <a:p>
            <a:r>
              <a:rPr lang="en-US" dirty="0"/>
              <a:t>Justification:</a:t>
            </a:r>
          </a:p>
          <a:p>
            <a:pPr lvl="1"/>
            <a:r>
              <a:rPr lang="en-US" dirty="0"/>
              <a:t>The number of routers/routing rules/gateway are bounded unlike SG or neighbors</a:t>
            </a:r>
          </a:p>
          <a:p>
            <a:pPr lvl="1"/>
            <a:r>
              <a:rPr lang="en-US" dirty="0"/>
              <a:t>Easier routing calculation when they are in ACA</a:t>
            </a:r>
          </a:p>
          <a:p>
            <a:r>
              <a:rPr lang="en-US" dirty="0"/>
              <a:t>AGA sends it down to the corresponding ACA host when configuration == Router/Gateway</a:t>
            </a:r>
          </a:p>
          <a:p>
            <a:pPr lvl="1"/>
            <a:r>
              <a:rPr lang="en-US" dirty="0"/>
              <a:t>Also stores the new router/gateway full state</a:t>
            </a:r>
          </a:p>
          <a:p>
            <a:pPr lvl="1"/>
            <a:r>
              <a:rPr lang="en-US" strike="sngStrike" dirty="0"/>
              <a:t>clear all previous Delta states (#3,#4)</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173233" y="2760898"/>
          <a:ext cx="3615727" cy="1554480"/>
        </p:xfrm>
        <a:graphic>
          <a:graphicData uri="http://schemas.openxmlformats.org/drawingml/2006/table">
            <a:tbl>
              <a:tblPr firstRow="1" bandRow="1">
                <a:tableStyleId>{5C22544A-7EE6-4342-B048-85BDC9FD1C3A}</a:tableStyleId>
              </a:tblPr>
              <a:tblGrid>
                <a:gridCol w="1516258">
                  <a:extLst>
                    <a:ext uri="{9D8B030D-6E8A-4147-A177-3AD203B41FA5}">
                      <a16:colId xmlns:a16="http://schemas.microsoft.com/office/drawing/2014/main" val="3997333578"/>
                    </a:ext>
                  </a:extLst>
                </a:gridCol>
                <a:gridCol w="545967">
                  <a:extLst>
                    <a:ext uri="{9D8B030D-6E8A-4147-A177-3AD203B41FA5}">
                      <a16:colId xmlns:a16="http://schemas.microsoft.com/office/drawing/2014/main" val="1076842233"/>
                    </a:ext>
                  </a:extLst>
                </a:gridCol>
                <a:gridCol w="1553502">
                  <a:extLst>
                    <a:ext uri="{9D8B030D-6E8A-4147-A177-3AD203B41FA5}">
                      <a16:colId xmlns:a16="http://schemas.microsoft.com/office/drawing/2014/main" val="3042798488"/>
                    </a:ext>
                  </a:extLst>
                </a:gridCol>
              </a:tblGrid>
              <a:tr h="0">
                <a:tc>
                  <a:txBody>
                    <a:bodyPr/>
                    <a:lstStyle/>
                    <a:p>
                      <a:r>
                        <a:rPr lang="en-US" sz="1200" dirty="0"/>
                        <a:t>Host1, Router Resource ID=“345”, Sent = </a:t>
                      </a:r>
                      <a:r>
                        <a:rPr lang="en-US" sz="1200" dirty="0">
                          <a:solidFill>
                            <a:srgbClr val="FF0000"/>
                          </a:solidFill>
                        </a:rPr>
                        <a:t>True</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1</a:t>
                      </a:r>
                    </a:p>
                  </a:txBody>
                  <a:tcPr/>
                </a:tc>
                <a:tc>
                  <a:txBody>
                    <a:bodyPr/>
                    <a:lstStyle/>
                    <a:p>
                      <a:r>
                        <a:rPr lang="en-US" sz="1200" dirty="0"/>
                        <a:t>RouterFullState#1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RouterDeltaState#3,</a:t>
                      </a:r>
                    </a:p>
                    <a:p>
                      <a:r>
                        <a:rPr lang="en-US" sz="1200" strike="sngStrike" dirty="0"/>
                        <a:t>RouterDeltaState#4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347221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3" y="48850"/>
            <a:ext cx="8008991" cy="699295"/>
          </a:xfrm>
        </p:spPr>
        <p:txBody>
          <a:bodyPr>
            <a:normAutofit fontScale="90000"/>
          </a:bodyPr>
          <a:lstStyle/>
          <a:p>
            <a:r>
              <a:rPr lang="en-US" dirty="0"/>
              <a:t>Create/Update/Delete SG – small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solidFill>
                  <a:srgbClr val="FF0000"/>
                </a:solidFill>
              </a:rPr>
              <a:t>AGA act as passthrough proxy</a:t>
            </a:r>
          </a:p>
          <a:p>
            <a:r>
              <a:rPr lang="en-US" dirty="0"/>
              <a:t>DPM -&gt; AGA: neighbor state</a:t>
            </a:r>
          </a:p>
          <a:p>
            <a:pPr lvl="1"/>
            <a:r>
              <a:rPr lang="en-US" dirty="0" err="1"/>
              <a:t>vpc_size</a:t>
            </a:r>
            <a:r>
              <a:rPr lang="en-US" dirty="0"/>
              <a:t> from </a:t>
            </a:r>
            <a:r>
              <a:rPr lang="en-US" dirty="0" err="1"/>
              <a:t>VpcState</a:t>
            </a:r>
            <a:r>
              <a:rPr lang="en-US" dirty="0"/>
              <a:t> = SMALL</a:t>
            </a:r>
          </a:p>
          <a:p>
            <a:pPr lvl="1"/>
            <a:r>
              <a:rPr lang="en-US" dirty="0" err="1"/>
              <a:t>operation_type</a:t>
            </a:r>
            <a:r>
              <a:rPr lang="en-US" dirty="0"/>
              <a:t> = CREATE/UPDATE/DELETE</a:t>
            </a:r>
          </a:p>
          <a:p>
            <a:pPr lvl="1"/>
            <a:r>
              <a:rPr lang="en-US" dirty="0" err="1"/>
              <a:t>targetted_hosts</a:t>
            </a:r>
            <a:r>
              <a:rPr lang="en-US" dirty="0"/>
              <a:t> = [“host 1”] (array of 1 host)</a:t>
            </a:r>
          </a:p>
          <a:p>
            <a:pPr lvl="1"/>
            <a:r>
              <a:rPr lang="en-US" dirty="0" err="1"/>
              <a:t>revision_number</a:t>
            </a:r>
            <a:r>
              <a:rPr lang="en-US" dirty="0"/>
              <a:t> = 5</a:t>
            </a:r>
          </a:p>
          <a:p>
            <a:pPr lvl="1"/>
            <a:r>
              <a:rPr lang="en-US" dirty="0" err="1"/>
              <a:t>update_type</a:t>
            </a:r>
            <a:r>
              <a:rPr lang="en-US" dirty="0"/>
              <a:t> = FULL</a:t>
            </a:r>
          </a:p>
          <a:p>
            <a:r>
              <a:rPr lang="en-US" dirty="0"/>
              <a:t>AGA looks up </a:t>
            </a:r>
            <a:r>
              <a:rPr lang="en-US" dirty="0" err="1"/>
              <a:t>VpcState</a:t>
            </a:r>
            <a:r>
              <a:rPr lang="en-US" dirty="0"/>
              <a:t> size in the message</a:t>
            </a:r>
          </a:p>
          <a:p>
            <a:pPr lvl="1"/>
            <a:r>
              <a:rPr lang="en-US" dirty="0"/>
              <a:t>Sends it down to the corresponding ACA host</a:t>
            </a:r>
          </a:p>
          <a:p>
            <a:pPr lvl="1"/>
            <a:r>
              <a:rPr lang="en-US" dirty="0"/>
              <a:t>Also stores the new SG full state</a:t>
            </a:r>
          </a:p>
          <a:p>
            <a:pPr lvl="1"/>
            <a:r>
              <a:rPr lang="en-US" dirty="0"/>
              <a:t>clears all previous Delta states (#3,#4)</a:t>
            </a:r>
          </a:p>
          <a:p>
            <a:r>
              <a:rPr lang="en-US" dirty="0"/>
              <a:t>AGA should be able to reduce the redundant SG from sending to ACA, if it is in cache and already sent</a:t>
            </a:r>
          </a:p>
          <a:p>
            <a:pPr lvl="1"/>
            <a:endParaRPr lang="en-US" dirty="0"/>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529787" y="2766150"/>
          <a:ext cx="3448763" cy="1554480"/>
        </p:xfrm>
        <a:graphic>
          <a:graphicData uri="http://schemas.openxmlformats.org/drawingml/2006/table">
            <a:tbl>
              <a:tblPr firstRow="1" bandRow="1">
                <a:tableStyleId>{5C22544A-7EE6-4342-B048-85BDC9FD1C3A}</a:tableStyleId>
              </a:tblPr>
              <a:tblGrid>
                <a:gridCol w="1514855">
                  <a:extLst>
                    <a:ext uri="{9D8B030D-6E8A-4147-A177-3AD203B41FA5}">
                      <a16:colId xmlns:a16="http://schemas.microsoft.com/office/drawing/2014/main" val="3997333578"/>
                    </a:ext>
                  </a:extLst>
                </a:gridCol>
                <a:gridCol w="545462">
                  <a:extLst>
                    <a:ext uri="{9D8B030D-6E8A-4147-A177-3AD203B41FA5}">
                      <a16:colId xmlns:a16="http://schemas.microsoft.com/office/drawing/2014/main" val="1076842233"/>
                    </a:ext>
                  </a:extLst>
                </a:gridCol>
                <a:gridCol w="1388446">
                  <a:extLst>
                    <a:ext uri="{9D8B030D-6E8A-4147-A177-3AD203B41FA5}">
                      <a16:colId xmlns:a16="http://schemas.microsoft.com/office/drawing/2014/main" val="3042798488"/>
                    </a:ext>
                  </a:extLst>
                </a:gridCol>
              </a:tblGrid>
              <a:tr h="0">
                <a:tc>
                  <a:txBody>
                    <a:bodyPr/>
                    <a:lstStyle/>
                    <a:p>
                      <a:r>
                        <a:rPr lang="en-US" sz="1200" dirty="0"/>
                        <a:t>Host1, SG Resource ID=“234”, Sent = </a:t>
                      </a:r>
                      <a:r>
                        <a:rPr lang="en-US" sz="1200" dirty="0">
                          <a:solidFill>
                            <a:srgbClr val="FF0000"/>
                          </a:solidFill>
                        </a:rPr>
                        <a:t>True</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NeighFullState#5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NeighDeltaState#3,</a:t>
                      </a:r>
                    </a:p>
                    <a:p>
                      <a:r>
                        <a:rPr lang="en-US" sz="1200" strike="sngStrike" dirty="0"/>
                        <a:t>NeighDeltaState#4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2474287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3" y="48850"/>
            <a:ext cx="8008991" cy="699295"/>
          </a:xfrm>
        </p:spPr>
        <p:txBody>
          <a:bodyPr>
            <a:normAutofit/>
          </a:bodyPr>
          <a:lstStyle/>
          <a:p>
            <a:r>
              <a:rPr lang="en-US" dirty="0"/>
              <a:t>Create SG – </a:t>
            </a:r>
            <a:r>
              <a:rPr lang="en-US" dirty="0">
                <a:solidFill>
                  <a:srgbClr val="FF0000"/>
                </a:solidFill>
              </a:rPr>
              <a:t>large</a:t>
            </a:r>
            <a:r>
              <a:rPr lang="en-US" dirty="0"/>
              <a:t> VPC #1</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fontScale="70000" lnSpcReduction="20000"/>
          </a:bodyPr>
          <a:lstStyle/>
          <a:p>
            <a:r>
              <a:rPr lang="en-US" u="sng" dirty="0">
                <a:solidFill>
                  <a:srgbClr val="FF0000"/>
                </a:solidFill>
              </a:rPr>
              <a:t>AGA act as configuration cache</a:t>
            </a:r>
          </a:p>
          <a:p>
            <a:r>
              <a:rPr lang="en-US" dirty="0"/>
              <a:t>Note that SG rules are based on </a:t>
            </a:r>
            <a:r>
              <a:rPr lang="en-US" dirty="0">
                <a:solidFill>
                  <a:srgbClr val="FF0000"/>
                </a:solidFill>
              </a:rPr>
              <a:t>Ingress or Egress</a:t>
            </a:r>
            <a:r>
              <a:rPr lang="en-US" dirty="0"/>
              <a:t>/IPv4 or IPv6/Proto/Port range/</a:t>
            </a:r>
            <a:r>
              <a:rPr lang="en-US" dirty="0">
                <a:solidFill>
                  <a:srgbClr val="FF0000"/>
                </a:solidFill>
              </a:rPr>
              <a:t>Remote IP (can be another SG)</a:t>
            </a:r>
          </a:p>
          <a:p>
            <a:r>
              <a:rPr lang="en-US" dirty="0"/>
              <a:t>Basic (hidden) SG rules (ICMP/ARP/DHCP/SSH/RDP/Conn tracking) will have to be installed for each VM port regardless</a:t>
            </a:r>
          </a:p>
          <a:p>
            <a:r>
              <a:rPr lang="en-US" dirty="0"/>
              <a:t>All the “static” SG rules should be downloaded to ACA, that leaves remote IP = Security Group to stay in AGA</a:t>
            </a:r>
          </a:p>
          <a:p>
            <a:r>
              <a:rPr lang="en-US" dirty="0"/>
              <a:t>DPM -&gt; AGA: security group state</a:t>
            </a:r>
          </a:p>
          <a:p>
            <a:pPr lvl="1"/>
            <a:r>
              <a:rPr lang="en-US" dirty="0" err="1"/>
              <a:t>vpc_size</a:t>
            </a:r>
            <a:r>
              <a:rPr lang="en-US" dirty="0"/>
              <a:t> from </a:t>
            </a:r>
            <a:r>
              <a:rPr lang="en-US" dirty="0" err="1"/>
              <a:t>VpcState</a:t>
            </a:r>
            <a:r>
              <a:rPr lang="en-US" dirty="0"/>
              <a:t> = </a:t>
            </a:r>
            <a:r>
              <a:rPr lang="en-US" dirty="0">
                <a:solidFill>
                  <a:srgbClr val="FF0000"/>
                </a:solidFill>
              </a:rPr>
              <a:t>LARGE</a:t>
            </a:r>
          </a:p>
          <a:p>
            <a:pPr lvl="1"/>
            <a:r>
              <a:rPr lang="en-US" dirty="0" err="1"/>
              <a:t>operation_type</a:t>
            </a:r>
            <a:r>
              <a:rPr lang="en-US" dirty="0"/>
              <a:t> = CREATE</a:t>
            </a:r>
          </a:p>
          <a:p>
            <a:pPr lvl="1"/>
            <a:r>
              <a:rPr lang="en-US" dirty="0" err="1"/>
              <a:t>targetted_hosts</a:t>
            </a:r>
            <a:r>
              <a:rPr lang="en-US" dirty="0"/>
              <a:t> = [“host 1”, “host 2”, …] (array of hosts)</a:t>
            </a:r>
          </a:p>
          <a:p>
            <a:pPr lvl="1"/>
            <a:r>
              <a:rPr lang="en-US" dirty="0" err="1"/>
              <a:t>revision_number</a:t>
            </a:r>
            <a:r>
              <a:rPr lang="en-US" dirty="0"/>
              <a:t> = 5</a:t>
            </a:r>
          </a:p>
          <a:p>
            <a:pPr lvl="1"/>
            <a:r>
              <a:rPr lang="en-US" dirty="0" err="1"/>
              <a:t>update_type</a:t>
            </a:r>
            <a:r>
              <a:rPr lang="en-US" dirty="0"/>
              <a:t> = FULL</a:t>
            </a:r>
          </a:p>
          <a:p>
            <a:r>
              <a:rPr lang="en-US" dirty="0"/>
              <a:t>AGA looks up </a:t>
            </a:r>
            <a:r>
              <a:rPr lang="en-US" dirty="0" err="1"/>
              <a:t>VpcState</a:t>
            </a:r>
            <a:r>
              <a:rPr lang="en-US" dirty="0"/>
              <a:t> size in the message</a:t>
            </a:r>
          </a:p>
          <a:p>
            <a:pPr lvl="1"/>
            <a:r>
              <a:rPr lang="en-US" dirty="0">
                <a:solidFill>
                  <a:srgbClr val="FF0000"/>
                </a:solidFill>
              </a:rPr>
              <a:t>Doesn’t</a:t>
            </a:r>
            <a:r>
              <a:rPr lang="en-US" dirty="0"/>
              <a:t> </a:t>
            </a:r>
            <a:r>
              <a:rPr lang="en-US" dirty="0">
                <a:solidFill>
                  <a:srgbClr val="FF0000"/>
                </a:solidFill>
              </a:rPr>
              <a:t>send down to the corresponding ACA host</a:t>
            </a:r>
          </a:p>
          <a:p>
            <a:pPr lvl="1"/>
            <a:r>
              <a:rPr lang="en-US" dirty="0"/>
              <a:t>Stores the new SG full state</a:t>
            </a:r>
          </a:p>
          <a:p>
            <a:pPr lvl="1"/>
            <a:r>
              <a:rPr lang="en-US" dirty="0"/>
              <a:t>clears all previous Delta states (#3,#4)</a:t>
            </a:r>
          </a:p>
          <a:p>
            <a:r>
              <a:rPr lang="en-US" dirty="0">
                <a:solidFill>
                  <a:srgbClr val="FF0000"/>
                </a:solidFill>
              </a:rPr>
              <a:t>Background task to proactively send down SG configuration to ACA</a:t>
            </a:r>
            <a:r>
              <a:rPr lang="en-US" dirty="0"/>
              <a:t>. What is the size? </a:t>
            </a:r>
          </a:p>
          <a:p>
            <a:pPr lvl="1"/>
            <a:r>
              <a:rPr lang="en-US" dirty="0"/>
              <a:t>10,000 ports on VPC in an egress remote rule</a:t>
            </a:r>
          </a:p>
          <a:p>
            <a:pPr lvl="1"/>
            <a:r>
              <a:rPr lang="en-US" dirty="0"/>
              <a:t>Each rule per remote IP is about 150 Bytes</a:t>
            </a:r>
          </a:p>
          <a:p>
            <a:pPr lvl="1"/>
            <a:r>
              <a:rPr lang="en-US" dirty="0"/>
              <a:t>Total size = </a:t>
            </a:r>
            <a:r>
              <a:rPr lang="en-US" dirty="0">
                <a:solidFill>
                  <a:srgbClr val="FF0000"/>
                </a:solidFill>
              </a:rPr>
              <a:t>1,500,000 bytes = 1.5MB</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7863841" y="2766150"/>
          <a:ext cx="4114709" cy="1212772"/>
        </p:xfrm>
        <a:graphic>
          <a:graphicData uri="http://schemas.openxmlformats.org/drawingml/2006/table">
            <a:tbl>
              <a:tblPr firstRow="1" bandRow="1">
                <a:tableStyleId>{5C22544A-7EE6-4342-B048-85BDC9FD1C3A}</a:tableStyleId>
              </a:tblPr>
              <a:tblGrid>
                <a:gridCol w="1580605">
                  <a:extLst>
                    <a:ext uri="{9D8B030D-6E8A-4147-A177-3AD203B41FA5}">
                      <a16:colId xmlns:a16="http://schemas.microsoft.com/office/drawing/2014/main" val="3997333578"/>
                    </a:ext>
                  </a:extLst>
                </a:gridCol>
                <a:gridCol w="698863">
                  <a:extLst>
                    <a:ext uri="{9D8B030D-6E8A-4147-A177-3AD203B41FA5}">
                      <a16:colId xmlns:a16="http://schemas.microsoft.com/office/drawing/2014/main" val="1076842233"/>
                    </a:ext>
                  </a:extLst>
                </a:gridCol>
                <a:gridCol w="1835241">
                  <a:extLst>
                    <a:ext uri="{9D8B030D-6E8A-4147-A177-3AD203B41FA5}">
                      <a16:colId xmlns:a16="http://schemas.microsoft.com/office/drawing/2014/main" val="3042798488"/>
                    </a:ext>
                  </a:extLst>
                </a:gridCol>
              </a:tblGrid>
              <a:tr h="0">
                <a:tc>
                  <a:txBody>
                    <a:bodyPr/>
                    <a:lstStyle/>
                    <a:p>
                      <a:r>
                        <a:rPr lang="en-US" sz="1200" dirty="0"/>
                        <a:t>Host1, SG Resource ID=“234”, Sent = </a:t>
                      </a:r>
                      <a:r>
                        <a:rPr lang="en-US" sz="1200" dirty="0">
                          <a:solidFill>
                            <a:srgbClr val="FF0000"/>
                          </a:solidFill>
                        </a:rPr>
                        <a:t>True</a:t>
                      </a:r>
                    </a:p>
                  </a:txBody>
                  <a:tcPr/>
                </a:tc>
                <a:tc>
                  <a:txBody>
                    <a:bodyPr/>
                    <a:lstStyle/>
                    <a:p>
                      <a:r>
                        <a:rPr lang="en-US" sz="1200" dirty="0"/>
                        <a:t>Version</a:t>
                      </a:r>
                    </a:p>
                  </a:txBody>
                  <a:tcPr/>
                </a:tc>
                <a:tc>
                  <a:txBody>
                    <a:bodyPr/>
                    <a:lstStyle/>
                    <a:p>
                      <a:r>
                        <a:rPr lang="en-US" sz="1200" dirty="0"/>
                        <a:t>State - – </a:t>
                      </a:r>
                      <a:r>
                        <a:rPr lang="en-US" sz="1200" dirty="0">
                          <a:solidFill>
                            <a:srgbClr val="FF0000"/>
                          </a:solidFill>
                        </a:rPr>
                        <a:t>background task to proactively send down</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SGFullState#5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SGDeltaState#3,</a:t>
                      </a:r>
                    </a:p>
                    <a:p>
                      <a:r>
                        <a:rPr lang="en-US" sz="1200" strike="sngStrike" dirty="0"/>
                        <a:t>SGDeltaState#4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1438343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Create SG – </a:t>
            </a:r>
            <a:r>
              <a:rPr lang="en-US" dirty="0">
                <a:solidFill>
                  <a:srgbClr val="FF0000"/>
                </a:solidFill>
              </a:rPr>
              <a:t>large</a:t>
            </a:r>
            <a:r>
              <a:rPr lang="en-US" dirty="0"/>
              <a:t> VPC #2</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fontScale="70000" lnSpcReduction="20000"/>
          </a:bodyPr>
          <a:lstStyle/>
          <a:p>
            <a:r>
              <a:rPr lang="en-US" u="sng" dirty="0">
                <a:solidFill>
                  <a:srgbClr val="FF0000"/>
                </a:solidFill>
              </a:rPr>
              <a:t>AGA act as configuration cache</a:t>
            </a:r>
          </a:p>
          <a:p>
            <a:r>
              <a:rPr lang="en-US" dirty="0">
                <a:solidFill>
                  <a:srgbClr val="FF0000"/>
                </a:solidFill>
              </a:rPr>
              <a:t>We may need to track the “Sent” status for each individual SG rule</a:t>
            </a:r>
          </a:p>
          <a:p>
            <a:r>
              <a:rPr lang="en-US" dirty="0"/>
              <a:t>If the L2/L3 neighbor rule is found, we need to assume the corresponding SG rule is already downloaded and installed on host</a:t>
            </a:r>
            <a:endParaRPr lang="en-US" dirty="0">
              <a:solidFill>
                <a:srgbClr val="FF0000"/>
              </a:solidFill>
            </a:endParaRPr>
          </a:p>
          <a:p>
            <a:r>
              <a:rPr lang="en-US" dirty="0">
                <a:solidFill>
                  <a:srgbClr val="FF0000"/>
                </a:solidFill>
              </a:rPr>
              <a:t>On compute host, when it tries to send traffic to unknown host, packet will be punt to ACA and ACA will request info from AGA:</a:t>
            </a:r>
          </a:p>
          <a:p>
            <a:pPr lvl="1"/>
            <a:r>
              <a:rPr lang="en-US" dirty="0" err="1"/>
              <a:t>rpc</a:t>
            </a:r>
            <a:r>
              <a:rPr lang="en-US" dirty="0"/>
              <a:t> </a:t>
            </a:r>
            <a:r>
              <a:rPr lang="en-US" dirty="0" err="1"/>
              <a:t>RetrieveNetworkResourceStatesStream</a:t>
            </a:r>
            <a:r>
              <a:rPr lang="en-US" dirty="0"/>
              <a:t> (new)</a:t>
            </a:r>
          </a:p>
          <a:p>
            <a:pPr lvl="1"/>
            <a:r>
              <a:rPr lang="en-US" dirty="0"/>
              <a:t>Input: VNI, source/destination IP, source/destination port, protocol - TCP/UDP/Other(ARP/ICMP) (note: port ID is not available in the packet, but likely available in ACA)</a:t>
            </a:r>
          </a:p>
          <a:p>
            <a:pPr lvl="1"/>
            <a:r>
              <a:rPr lang="en-US" dirty="0"/>
              <a:t>AGA Workflow:</a:t>
            </a:r>
          </a:p>
          <a:p>
            <a:pPr lvl="2"/>
            <a:r>
              <a:rPr lang="en-US" dirty="0"/>
              <a:t>Use VNI to lookup VPC</a:t>
            </a:r>
          </a:p>
          <a:p>
            <a:pPr lvl="2"/>
            <a:r>
              <a:rPr lang="en-US" dirty="0"/>
              <a:t>For all ports in VPC, find the source port based on IP</a:t>
            </a:r>
          </a:p>
          <a:p>
            <a:pPr lvl="3"/>
            <a:r>
              <a:rPr lang="en-US" dirty="0"/>
              <a:t>For destination IP on the same subnet, confirm it is L2 neighbor</a:t>
            </a:r>
          </a:p>
          <a:p>
            <a:pPr lvl="3"/>
            <a:r>
              <a:rPr lang="en-US" dirty="0"/>
              <a:t>For destination IP on the different subnet, confirm it is L3 neighbor</a:t>
            </a:r>
          </a:p>
          <a:p>
            <a:pPr lvl="3"/>
            <a:r>
              <a:rPr lang="en-US" dirty="0"/>
              <a:t>For destination IP from routing rule or gateway, the configurations should be in ACA already</a:t>
            </a:r>
          </a:p>
          <a:p>
            <a:pPr lvl="2"/>
            <a:r>
              <a:rPr lang="en-US" dirty="0"/>
              <a:t>If confirm it is L2/L3 neighbor, look up SG rules for source port</a:t>
            </a:r>
          </a:p>
          <a:p>
            <a:pPr lvl="3"/>
            <a:r>
              <a:rPr lang="en-US" dirty="0"/>
              <a:t>If traffic is allowed, construct and track the corresponding SG config</a:t>
            </a:r>
          </a:p>
          <a:p>
            <a:pPr lvl="4"/>
            <a:r>
              <a:rPr lang="en-US" dirty="0"/>
              <a:t>send down neighbor the corresponding SG rule</a:t>
            </a:r>
          </a:p>
          <a:p>
            <a:pPr lvl="4"/>
            <a:r>
              <a:rPr lang="en-US" dirty="0"/>
              <a:t>Reply </a:t>
            </a:r>
            <a:r>
              <a:rPr lang="en-US" dirty="0" err="1"/>
              <a:t>OperationStatus</a:t>
            </a:r>
            <a:r>
              <a:rPr lang="en-US" dirty="0"/>
              <a:t> = SUCCESS (routable) for the </a:t>
            </a:r>
            <a:r>
              <a:rPr lang="en-US" dirty="0" err="1"/>
              <a:t>rpc</a:t>
            </a:r>
            <a:r>
              <a:rPr lang="en-US" dirty="0"/>
              <a:t> call</a:t>
            </a:r>
          </a:p>
          <a:p>
            <a:pPr lvl="3"/>
            <a:r>
              <a:rPr lang="en-US" dirty="0"/>
              <a:t>Reply </a:t>
            </a:r>
            <a:r>
              <a:rPr lang="en-US" dirty="0" err="1"/>
              <a:t>OperationStatus</a:t>
            </a:r>
            <a:r>
              <a:rPr lang="en-US" dirty="0"/>
              <a:t> = FAILURE (not routable) for the </a:t>
            </a:r>
            <a:r>
              <a:rPr lang="en-US" dirty="0" err="1"/>
              <a:t>rpc</a:t>
            </a:r>
            <a:r>
              <a:rPr lang="en-US" dirty="0"/>
              <a:t> call</a:t>
            </a:r>
          </a:p>
          <a:p>
            <a:pPr lvl="2"/>
            <a:r>
              <a:rPr lang="en-US" dirty="0">
                <a:solidFill>
                  <a:srgbClr val="FF0000"/>
                </a:solidFill>
              </a:rPr>
              <a:t>May go ahead to send down remaining neighbor and SG config for this active port</a:t>
            </a:r>
          </a:p>
          <a:p>
            <a:pPr lvl="1"/>
            <a:r>
              <a:rPr lang="en-US" dirty="0">
                <a:solidFill>
                  <a:srgbClr val="FF0000"/>
                </a:solidFill>
              </a:rPr>
              <a:t>Big problem if the cache for the needed neighbor or SG config is flushed</a:t>
            </a:r>
          </a:p>
          <a:p>
            <a:pPr lvl="1"/>
            <a:r>
              <a:rPr lang="en-US" dirty="0"/>
              <a:t>Goal is less than 1 milli-second on this ACA to AGA delay</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7849186" y="2748031"/>
          <a:ext cx="4174443" cy="1212772"/>
        </p:xfrm>
        <a:graphic>
          <a:graphicData uri="http://schemas.openxmlformats.org/drawingml/2006/table">
            <a:tbl>
              <a:tblPr firstRow="1" bandRow="1">
                <a:tableStyleId>{5C22544A-7EE6-4342-B048-85BDC9FD1C3A}</a:tableStyleId>
              </a:tblPr>
              <a:tblGrid>
                <a:gridCol w="1585484">
                  <a:extLst>
                    <a:ext uri="{9D8B030D-6E8A-4147-A177-3AD203B41FA5}">
                      <a16:colId xmlns:a16="http://schemas.microsoft.com/office/drawing/2014/main" val="3997333578"/>
                    </a:ext>
                  </a:extLst>
                </a:gridCol>
                <a:gridCol w="1090013">
                  <a:extLst>
                    <a:ext uri="{9D8B030D-6E8A-4147-A177-3AD203B41FA5}">
                      <a16:colId xmlns:a16="http://schemas.microsoft.com/office/drawing/2014/main" val="1076842233"/>
                    </a:ext>
                  </a:extLst>
                </a:gridCol>
                <a:gridCol w="1498946">
                  <a:extLst>
                    <a:ext uri="{9D8B030D-6E8A-4147-A177-3AD203B41FA5}">
                      <a16:colId xmlns:a16="http://schemas.microsoft.com/office/drawing/2014/main" val="3042798488"/>
                    </a:ext>
                  </a:extLst>
                </a:gridCol>
              </a:tblGrid>
              <a:tr h="0">
                <a:tc>
                  <a:txBody>
                    <a:bodyPr/>
                    <a:lstStyle/>
                    <a:p>
                      <a:r>
                        <a:rPr lang="en-US" sz="1200" dirty="0"/>
                        <a:t>Host1, SG Resource ID=“234”, Sent Rules</a:t>
                      </a:r>
                      <a:endParaRPr lang="en-US" sz="1200" dirty="0">
                        <a:solidFill>
                          <a:srgbClr val="FF0000"/>
                        </a:solidFill>
                      </a:endParaRPr>
                    </a:p>
                  </a:txBody>
                  <a:tcPr/>
                </a:tc>
                <a:tc>
                  <a:txBody>
                    <a:bodyPr/>
                    <a:lstStyle/>
                    <a:p>
                      <a:r>
                        <a:rPr lang="en-US" sz="1200" dirty="0"/>
                        <a:t>Remote IP</a:t>
                      </a:r>
                    </a:p>
                  </a:txBody>
                  <a:tcPr/>
                </a:tc>
                <a:tc>
                  <a:txBody>
                    <a:bodyPr/>
                    <a:lstStyle/>
                    <a:p>
                      <a:endParaRPr lang="en-US" sz="1200" dirty="0"/>
                    </a:p>
                  </a:txBody>
                  <a:tcPr/>
                </a:tc>
                <a:extLst>
                  <a:ext uri="{0D108BD9-81ED-4DB2-BD59-A6C34878D82A}">
                    <a16:rowId xmlns:a16="http://schemas.microsoft.com/office/drawing/2014/main" val="3094804447"/>
                  </a:ext>
                </a:extLst>
              </a:tr>
              <a:tr h="298372">
                <a:tc>
                  <a:txBody>
                    <a:bodyPr/>
                    <a:lstStyle/>
                    <a:p>
                      <a:r>
                        <a:rPr lang="en-US" sz="1200" dirty="0">
                          <a:solidFill>
                            <a:srgbClr val="FF0000"/>
                          </a:solidFill>
                        </a:rPr>
                        <a:t>Rule ID, ingress/egress</a:t>
                      </a:r>
                    </a:p>
                  </a:txBody>
                  <a:tcPr/>
                </a:tc>
                <a:tc>
                  <a:txBody>
                    <a:bodyPr/>
                    <a:lstStyle/>
                    <a:p>
                      <a:r>
                        <a:rPr lang="en-US" sz="1200" dirty="0">
                          <a:solidFill>
                            <a:srgbClr val="FF0000"/>
                          </a:solidFill>
                        </a:rPr>
                        <a:t>10.123.1.222</a:t>
                      </a:r>
                    </a:p>
                  </a:txBody>
                  <a:tcPr/>
                </a:tc>
                <a:tc>
                  <a:txBody>
                    <a:bodyPr/>
                    <a:lstStyle/>
                    <a:p>
                      <a:r>
                        <a:rPr lang="en-US" sz="1200" dirty="0">
                          <a:solidFill>
                            <a:srgbClr val="FF0000"/>
                          </a:solidFill>
                        </a:rPr>
                        <a:t>IPv4/IPv6, TCP/UPP, port range</a:t>
                      </a:r>
                    </a:p>
                  </a:txBody>
                  <a:tcPr/>
                </a:tc>
                <a:extLst>
                  <a:ext uri="{0D108BD9-81ED-4DB2-BD59-A6C34878D82A}">
                    <a16:rowId xmlns:a16="http://schemas.microsoft.com/office/drawing/2014/main" val="2868273196"/>
                  </a:ext>
                </a:extLst>
              </a:tr>
              <a:tr h="298372">
                <a:tc>
                  <a:txBody>
                    <a:bodyPr/>
                    <a:lstStyle/>
                    <a:p>
                      <a:endParaRPr lang="en-US" sz="1200" strike="sngStrike" dirty="0"/>
                    </a:p>
                  </a:txBody>
                  <a:tcPr/>
                </a:tc>
                <a:tc>
                  <a:txBody>
                    <a:bodyPr/>
                    <a:lstStyle/>
                    <a:p>
                      <a:endParaRPr lang="en-US" sz="1200" strike="sngStrike" dirty="0"/>
                    </a:p>
                  </a:txBody>
                  <a:tcPr/>
                </a:tc>
                <a:tc>
                  <a:txBody>
                    <a:bodyPr/>
                    <a:lstStyle/>
                    <a:p>
                      <a:endParaRPr lang="en-US" sz="1200" strike="sngStrike" dirty="0"/>
                    </a:p>
                  </a:txBody>
                  <a:tcPr/>
                </a:tc>
                <a:extLst>
                  <a:ext uri="{0D108BD9-81ED-4DB2-BD59-A6C34878D82A}">
                    <a16:rowId xmlns:a16="http://schemas.microsoft.com/office/drawing/2014/main" val="329187170"/>
                  </a:ext>
                </a:extLst>
              </a:tr>
            </a:tbl>
          </a:graphicData>
        </a:graphic>
      </p:graphicFrame>
      <p:graphicFrame>
        <p:nvGraphicFramePr>
          <p:cNvPr id="33" name="Table 10">
            <a:extLst>
              <a:ext uri="{FF2B5EF4-FFF2-40B4-BE49-F238E27FC236}">
                <a16:creationId xmlns:a16="http://schemas.microsoft.com/office/drawing/2014/main" id="{E985976A-B71F-1940-A799-EDD9212857D7}"/>
              </a:ext>
            </a:extLst>
          </p:cNvPr>
          <p:cNvGraphicFramePr>
            <a:graphicFrameLocks noGrp="1"/>
          </p:cNvGraphicFramePr>
          <p:nvPr/>
        </p:nvGraphicFramePr>
        <p:xfrm>
          <a:off x="7826981" y="902761"/>
          <a:ext cx="4085414" cy="1212772"/>
        </p:xfrm>
        <a:graphic>
          <a:graphicData uri="http://schemas.openxmlformats.org/drawingml/2006/table">
            <a:tbl>
              <a:tblPr firstRow="1" bandRow="1">
                <a:tableStyleId>{5C22544A-7EE6-4342-B048-85BDC9FD1C3A}</a:tableStyleId>
              </a:tblPr>
              <a:tblGrid>
                <a:gridCol w="1585484">
                  <a:extLst>
                    <a:ext uri="{9D8B030D-6E8A-4147-A177-3AD203B41FA5}">
                      <a16:colId xmlns:a16="http://schemas.microsoft.com/office/drawing/2014/main" val="3997333578"/>
                    </a:ext>
                  </a:extLst>
                </a:gridCol>
                <a:gridCol w="666119">
                  <a:extLst>
                    <a:ext uri="{9D8B030D-6E8A-4147-A177-3AD203B41FA5}">
                      <a16:colId xmlns:a16="http://schemas.microsoft.com/office/drawing/2014/main" val="1076842233"/>
                    </a:ext>
                  </a:extLst>
                </a:gridCol>
                <a:gridCol w="1833811">
                  <a:extLst>
                    <a:ext uri="{9D8B030D-6E8A-4147-A177-3AD203B41FA5}">
                      <a16:colId xmlns:a16="http://schemas.microsoft.com/office/drawing/2014/main" val="3042798488"/>
                    </a:ext>
                  </a:extLst>
                </a:gridCol>
              </a:tblGrid>
              <a:tr h="0">
                <a:tc>
                  <a:txBody>
                    <a:bodyPr/>
                    <a:lstStyle/>
                    <a:p>
                      <a:r>
                        <a:rPr lang="en-US" sz="1200" dirty="0"/>
                        <a:t>Host1, SG Resource ID=“234”, Sent = </a:t>
                      </a:r>
                      <a:r>
                        <a:rPr lang="en-US" sz="1200" dirty="0">
                          <a:solidFill>
                            <a:srgbClr val="FF0000"/>
                          </a:solidFill>
                        </a:rPr>
                        <a:t>False</a:t>
                      </a:r>
                    </a:p>
                  </a:txBody>
                  <a:tcPr/>
                </a:tc>
                <a:tc>
                  <a:txBody>
                    <a:bodyPr/>
                    <a:lstStyle/>
                    <a:p>
                      <a:r>
                        <a:rPr lang="en-US" sz="1200" dirty="0"/>
                        <a:t>Version</a:t>
                      </a:r>
                    </a:p>
                  </a:txBody>
                  <a:tcPr/>
                </a:tc>
                <a:tc>
                  <a:txBody>
                    <a:bodyPr/>
                    <a:lstStyle/>
                    <a:p>
                      <a:r>
                        <a:rPr lang="en-US" sz="1200" dirty="0"/>
                        <a:t>State – background task to proactively send down</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SGFullState#5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SGDeltaState#3,</a:t>
                      </a:r>
                    </a:p>
                    <a:p>
                      <a:r>
                        <a:rPr lang="en-US" sz="1200" strike="sngStrike" dirty="0"/>
                        <a:t>SGDeltaState#4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3130290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Create SG – </a:t>
            </a:r>
            <a:r>
              <a:rPr lang="en-US" dirty="0">
                <a:solidFill>
                  <a:srgbClr val="FF0000"/>
                </a:solidFill>
              </a:rPr>
              <a:t>large</a:t>
            </a:r>
            <a:r>
              <a:rPr lang="en-US" dirty="0"/>
              <a:t> VPC #3</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fontScale="70000" lnSpcReduction="20000"/>
          </a:bodyPr>
          <a:lstStyle/>
          <a:p>
            <a:r>
              <a:rPr lang="en-US" u="sng" dirty="0">
                <a:solidFill>
                  <a:srgbClr val="FF0000"/>
                </a:solidFill>
              </a:rPr>
              <a:t>AGA act as configuration cache</a:t>
            </a:r>
          </a:p>
          <a:p>
            <a:r>
              <a:rPr lang="en-US" dirty="0"/>
              <a:t>VM receives traffic from gateway or via routing rule or external</a:t>
            </a:r>
          </a:p>
          <a:p>
            <a:pPr lvl="1"/>
            <a:r>
              <a:rPr lang="en-US" dirty="0"/>
              <a:t>“static” SG rule associated with Gateway and routing needs to be preinstalled on host since gateway and routing rule is already installed on host</a:t>
            </a:r>
          </a:p>
          <a:p>
            <a:pPr lvl="1"/>
            <a:r>
              <a:rPr lang="en-US" dirty="0"/>
              <a:t>That leaves the L3/L2 neighbor SG rule not install by default</a:t>
            </a:r>
          </a:p>
          <a:p>
            <a:r>
              <a:rPr lang="en-US" dirty="0"/>
              <a:t>VM receives traffic from L2 neighbor (same subnet), or L3 neighbor (via connected router)</a:t>
            </a:r>
          </a:p>
          <a:p>
            <a:pPr lvl="1"/>
            <a:r>
              <a:rPr lang="en-US" dirty="0"/>
              <a:t>If the SG rule already installed to allow traffic, do nothing</a:t>
            </a:r>
          </a:p>
          <a:p>
            <a:pPr lvl="1"/>
            <a:r>
              <a:rPr lang="en-US" dirty="0"/>
              <a:t>If the SG rule is not installed to allow traffic, we can:</a:t>
            </a:r>
          </a:p>
          <a:p>
            <a:pPr lvl="2"/>
            <a:r>
              <a:rPr lang="en-US" dirty="0"/>
              <a:t>1. download all ingress rules before hand</a:t>
            </a:r>
          </a:p>
          <a:p>
            <a:pPr lvl="3"/>
            <a:r>
              <a:rPr lang="en-US" dirty="0">
                <a:solidFill>
                  <a:srgbClr val="FF0000"/>
                </a:solidFill>
              </a:rPr>
              <a:t>Pro: easy on the implementation, Con: scale</a:t>
            </a:r>
          </a:p>
          <a:p>
            <a:pPr lvl="2"/>
            <a:r>
              <a:rPr lang="en-US" dirty="0"/>
              <a:t>2. punt this “going to be drop” traffic to ACA, ACA ask AGA to see if there is SG rule to allow it, if yes, AGA push it down to ACA, </a:t>
            </a:r>
          </a:p>
          <a:p>
            <a:pPr lvl="3"/>
            <a:r>
              <a:rPr lang="en-US" dirty="0">
                <a:solidFill>
                  <a:srgbClr val="FF0000"/>
                </a:solidFill>
              </a:rPr>
              <a:t>Pro: handle scale, Con: more implementation logic</a:t>
            </a:r>
          </a:p>
          <a:p>
            <a:pPr lvl="2"/>
            <a:r>
              <a:rPr lang="en-US" dirty="0"/>
              <a:t>3. Use the help with </a:t>
            </a:r>
            <a:r>
              <a:rPr lang="en-US" dirty="0" err="1"/>
              <a:t>vxlan-gpe</a:t>
            </a:r>
            <a:r>
              <a:rPr lang="en-US" dirty="0"/>
              <a:t>, or IP option, or append end of packet, out of band / RPC communication to share IP to SG mapping</a:t>
            </a:r>
          </a:p>
          <a:p>
            <a:pPr lvl="3"/>
            <a:r>
              <a:rPr lang="en-US" dirty="0">
                <a:solidFill>
                  <a:srgbClr val="FF0000"/>
                </a:solidFill>
              </a:rPr>
              <a:t>Pro: looks cool, Con: experimental </a:t>
            </a:r>
          </a:p>
          <a:p>
            <a:pPr lvl="3"/>
            <a:r>
              <a:rPr lang="en-US" dirty="0">
                <a:solidFill>
                  <a:srgbClr val="FF0000"/>
                </a:solidFill>
              </a:rPr>
              <a:t>SG ID ID = 16 Bytes UUID X 5, 80 Bytes</a:t>
            </a:r>
          </a:p>
          <a:p>
            <a:pPr lvl="3"/>
            <a:r>
              <a:rPr lang="en-US" dirty="0">
                <a:solidFill>
                  <a:srgbClr val="FF0000"/>
                </a:solidFill>
              </a:rPr>
              <a:t>NSH header is 8 Bytes + 4 Bytes metadata header, so total ~92 Bytes</a:t>
            </a:r>
          </a:p>
          <a:p>
            <a:pPr lvl="2"/>
            <a:r>
              <a:rPr lang="en-US" dirty="0"/>
              <a:t>4. Reduce the SG ID size from 16byte to 4 bytes?</a:t>
            </a:r>
          </a:p>
          <a:p>
            <a:pPr lvl="3"/>
            <a:r>
              <a:rPr lang="en-US" dirty="0"/>
              <a:t>2³² = 4 294 967 296</a:t>
            </a:r>
          </a:p>
          <a:p>
            <a:pPr lvl="3"/>
            <a:r>
              <a:rPr lang="en-US" dirty="0"/>
              <a:t>We can make VPC ID (VNI) + SG ID unique</a:t>
            </a:r>
          </a:p>
          <a:p>
            <a:r>
              <a:rPr lang="en-US" dirty="0">
                <a:solidFill>
                  <a:srgbClr val="FF0000"/>
                </a:solidFill>
              </a:rPr>
              <a:t>If we can reduce the SG ID size or accept the current 92 Bytes overhead, we don’t need to pre-negotiate a new SG label, and we can simply download all ingress SG rules</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7849186" y="2748031"/>
          <a:ext cx="4174443" cy="1212772"/>
        </p:xfrm>
        <a:graphic>
          <a:graphicData uri="http://schemas.openxmlformats.org/drawingml/2006/table">
            <a:tbl>
              <a:tblPr firstRow="1" bandRow="1">
                <a:tableStyleId>{5C22544A-7EE6-4342-B048-85BDC9FD1C3A}</a:tableStyleId>
              </a:tblPr>
              <a:tblGrid>
                <a:gridCol w="1585484">
                  <a:extLst>
                    <a:ext uri="{9D8B030D-6E8A-4147-A177-3AD203B41FA5}">
                      <a16:colId xmlns:a16="http://schemas.microsoft.com/office/drawing/2014/main" val="3997333578"/>
                    </a:ext>
                  </a:extLst>
                </a:gridCol>
                <a:gridCol w="1090013">
                  <a:extLst>
                    <a:ext uri="{9D8B030D-6E8A-4147-A177-3AD203B41FA5}">
                      <a16:colId xmlns:a16="http://schemas.microsoft.com/office/drawing/2014/main" val="1076842233"/>
                    </a:ext>
                  </a:extLst>
                </a:gridCol>
                <a:gridCol w="1498946">
                  <a:extLst>
                    <a:ext uri="{9D8B030D-6E8A-4147-A177-3AD203B41FA5}">
                      <a16:colId xmlns:a16="http://schemas.microsoft.com/office/drawing/2014/main" val="3042798488"/>
                    </a:ext>
                  </a:extLst>
                </a:gridCol>
              </a:tblGrid>
              <a:tr h="0">
                <a:tc>
                  <a:txBody>
                    <a:bodyPr/>
                    <a:lstStyle/>
                    <a:p>
                      <a:r>
                        <a:rPr lang="en-US" sz="1200" dirty="0"/>
                        <a:t>Host1, SG Resource ID=“234”, Sent Rules</a:t>
                      </a:r>
                      <a:endParaRPr lang="en-US" sz="1200" dirty="0">
                        <a:solidFill>
                          <a:srgbClr val="FF0000"/>
                        </a:solidFill>
                      </a:endParaRPr>
                    </a:p>
                  </a:txBody>
                  <a:tcPr/>
                </a:tc>
                <a:tc>
                  <a:txBody>
                    <a:bodyPr/>
                    <a:lstStyle/>
                    <a:p>
                      <a:r>
                        <a:rPr lang="en-US" sz="1200" dirty="0"/>
                        <a:t>Remote IP</a:t>
                      </a:r>
                    </a:p>
                  </a:txBody>
                  <a:tcPr/>
                </a:tc>
                <a:tc>
                  <a:txBody>
                    <a:bodyPr/>
                    <a:lstStyle/>
                    <a:p>
                      <a:endParaRPr lang="en-US" sz="1200" dirty="0"/>
                    </a:p>
                  </a:txBody>
                  <a:tcPr/>
                </a:tc>
                <a:extLst>
                  <a:ext uri="{0D108BD9-81ED-4DB2-BD59-A6C34878D82A}">
                    <a16:rowId xmlns:a16="http://schemas.microsoft.com/office/drawing/2014/main" val="3094804447"/>
                  </a:ext>
                </a:extLst>
              </a:tr>
              <a:tr h="298372">
                <a:tc>
                  <a:txBody>
                    <a:bodyPr/>
                    <a:lstStyle/>
                    <a:p>
                      <a:r>
                        <a:rPr lang="en-US" sz="1200" dirty="0"/>
                        <a:t>Rule ID, ingress/egress</a:t>
                      </a:r>
                    </a:p>
                  </a:txBody>
                  <a:tcPr/>
                </a:tc>
                <a:tc>
                  <a:txBody>
                    <a:bodyPr/>
                    <a:lstStyle/>
                    <a:p>
                      <a:r>
                        <a:rPr lang="en-US" sz="1200" dirty="0"/>
                        <a:t>10.123.1.222</a:t>
                      </a:r>
                    </a:p>
                  </a:txBody>
                  <a:tcPr/>
                </a:tc>
                <a:tc>
                  <a:txBody>
                    <a:bodyPr/>
                    <a:lstStyle/>
                    <a:p>
                      <a:r>
                        <a:rPr lang="en-US" sz="1200" dirty="0"/>
                        <a:t>IPv4/IPv6, TCP/UPP, port range</a:t>
                      </a:r>
                    </a:p>
                  </a:txBody>
                  <a:tcPr/>
                </a:tc>
                <a:extLst>
                  <a:ext uri="{0D108BD9-81ED-4DB2-BD59-A6C34878D82A}">
                    <a16:rowId xmlns:a16="http://schemas.microsoft.com/office/drawing/2014/main" val="2868273196"/>
                  </a:ext>
                </a:extLst>
              </a:tr>
              <a:tr h="298372">
                <a:tc>
                  <a:txBody>
                    <a:bodyPr/>
                    <a:lstStyle/>
                    <a:p>
                      <a:endParaRPr lang="en-US" sz="1200" strike="sngStrike" dirty="0"/>
                    </a:p>
                  </a:txBody>
                  <a:tcPr/>
                </a:tc>
                <a:tc>
                  <a:txBody>
                    <a:bodyPr/>
                    <a:lstStyle/>
                    <a:p>
                      <a:endParaRPr lang="en-US" sz="1200" strike="sngStrike" dirty="0"/>
                    </a:p>
                  </a:txBody>
                  <a:tcPr/>
                </a:tc>
                <a:tc>
                  <a:txBody>
                    <a:bodyPr/>
                    <a:lstStyle/>
                    <a:p>
                      <a:endParaRPr lang="en-US" sz="1200" strike="sngStrike" dirty="0"/>
                    </a:p>
                  </a:txBody>
                  <a:tcPr/>
                </a:tc>
                <a:extLst>
                  <a:ext uri="{0D108BD9-81ED-4DB2-BD59-A6C34878D82A}">
                    <a16:rowId xmlns:a16="http://schemas.microsoft.com/office/drawing/2014/main" val="329187170"/>
                  </a:ext>
                </a:extLst>
              </a:tr>
            </a:tbl>
          </a:graphicData>
        </a:graphic>
      </p:graphicFrame>
      <p:graphicFrame>
        <p:nvGraphicFramePr>
          <p:cNvPr id="33" name="Table 10">
            <a:extLst>
              <a:ext uri="{FF2B5EF4-FFF2-40B4-BE49-F238E27FC236}">
                <a16:creationId xmlns:a16="http://schemas.microsoft.com/office/drawing/2014/main" id="{E985976A-B71F-1940-A799-EDD9212857D7}"/>
              </a:ext>
            </a:extLst>
          </p:cNvPr>
          <p:cNvGraphicFramePr>
            <a:graphicFrameLocks noGrp="1"/>
          </p:cNvGraphicFramePr>
          <p:nvPr/>
        </p:nvGraphicFramePr>
        <p:xfrm>
          <a:off x="7826981" y="902761"/>
          <a:ext cx="4085414" cy="1212772"/>
        </p:xfrm>
        <a:graphic>
          <a:graphicData uri="http://schemas.openxmlformats.org/drawingml/2006/table">
            <a:tbl>
              <a:tblPr firstRow="1" bandRow="1">
                <a:tableStyleId>{5C22544A-7EE6-4342-B048-85BDC9FD1C3A}</a:tableStyleId>
              </a:tblPr>
              <a:tblGrid>
                <a:gridCol w="1585484">
                  <a:extLst>
                    <a:ext uri="{9D8B030D-6E8A-4147-A177-3AD203B41FA5}">
                      <a16:colId xmlns:a16="http://schemas.microsoft.com/office/drawing/2014/main" val="3997333578"/>
                    </a:ext>
                  </a:extLst>
                </a:gridCol>
                <a:gridCol w="666119">
                  <a:extLst>
                    <a:ext uri="{9D8B030D-6E8A-4147-A177-3AD203B41FA5}">
                      <a16:colId xmlns:a16="http://schemas.microsoft.com/office/drawing/2014/main" val="1076842233"/>
                    </a:ext>
                  </a:extLst>
                </a:gridCol>
                <a:gridCol w="1833811">
                  <a:extLst>
                    <a:ext uri="{9D8B030D-6E8A-4147-A177-3AD203B41FA5}">
                      <a16:colId xmlns:a16="http://schemas.microsoft.com/office/drawing/2014/main" val="3042798488"/>
                    </a:ext>
                  </a:extLst>
                </a:gridCol>
              </a:tblGrid>
              <a:tr h="0">
                <a:tc>
                  <a:txBody>
                    <a:bodyPr/>
                    <a:lstStyle/>
                    <a:p>
                      <a:r>
                        <a:rPr lang="en-US" sz="1200" dirty="0"/>
                        <a:t>Host1, SG Resource ID=“234”, Sent = </a:t>
                      </a:r>
                      <a:r>
                        <a:rPr lang="en-US" sz="1200" dirty="0">
                          <a:solidFill>
                            <a:srgbClr val="FF0000"/>
                          </a:solidFill>
                        </a:rPr>
                        <a:t>False</a:t>
                      </a:r>
                    </a:p>
                  </a:txBody>
                  <a:tcPr/>
                </a:tc>
                <a:tc>
                  <a:txBody>
                    <a:bodyPr/>
                    <a:lstStyle/>
                    <a:p>
                      <a:r>
                        <a:rPr lang="en-US" sz="1200" dirty="0"/>
                        <a:t>Version</a:t>
                      </a:r>
                    </a:p>
                  </a:txBody>
                  <a:tcPr/>
                </a:tc>
                <a:tc>
                  <a:txBody>
                    <a:bodyPr/>
                    <a:lstStyle/>
                    <a:p>
                      <a:r>
                        <a:rPr lang="en-US" sz="1200" dirty="0"/>
                        <a:t>State – background task to proactively send down</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SGFullState#5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SGDeltaState#3,</a:t>
                      </a:r>
                    </a:p>
                    <a:p>
                      <a:r>
                        <a:rPr lang="en-US" sz="1200" strike="sngStrike" dirty="0"/>
                        <a:t>SGDeltaState#4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3922334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Create SG – </a:t>
            </a:r>
            <a:r>
              <a:rPr lang="en-US" dirty="0">
                <a:solidFill>
                  <a:srgbClr val="FF0000"/>
                </a:solidFill>
              </a:rPr>
              <a:t>NSH option</a:t>
            </a:r>
            <a:endParaRPr lang="en-US" dirty="0"/>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408638" cy="5923766"/>
          </a:xfrm>
        </p:spPr>
        <p:txBody>
          <a:bodyPr>
            <a:normAutofit lnSpcReduction="10000"/>
          </a:bodyPr>
          <a:lstStyle/>
          <a:p>
            <a:pPr marL="0" indent="0">
              <a:buNone/>
            </a:pPr>
            <a:r>
              <a:rPr lang="en-US" sz="1400" u="sng" dirty="0" err="1">
                <a:latin typeface="Consolas" panose="020B0609020204030204" pitchFamily="49" charset="0"/>
                <a:cs typeface="Consolas" panose="020B0609020204030204" pitchFamily="49" charset="0"/>
              </a:rPr>
              <a:t>vxlan-gpe</a:t>
            </a:r>
            <a:r>
              <a:rPr lang="en-US" sz="1400" u="sng" dirty="0">
                <a:latin typeface="Consolas" panose="020B0609020204030204" pitchFamily="49" charset="0"/>
                <a:cs typeface="Consolas" panose="020B0609020204030204" pitchFamily="49" charset="0"/>
              </a:rPr>
              <a:t> header:</a:t>
            </a:r>
          </a:p>
          <a:p>
            <a:pPr marL="0" indent="0">
              <a:buNone/>
            </a:pPr>
            <a:r>
              <a:rPr lang="en-US" sz="1400" dirty="0">
                <a:latin typeface="Consolas" panose="020B0609020204030204" pitchFamily="49" charset="0"/>
                <a:cs typeface="Consolas" panose="020B0609020204030204" pitchFamily="49" charset="0"/>
              </a:rPr>
              <a:t> 0 1 2 3 4 5 6 7 8 9 0 1 2 3 4 5 6 7 8 9 0 1 2 3 4 5 6 7 8 9 0 1 </a:t>
            </a:r>
          </a:p>
          <a:p>
            <a:pPr marL="0" indent="0">
              <a:buNone/>
            </a:pPr>
            <a:r>
              <a:rPr lang="en-US" sz="1400" dirty="0">
                <a:latin typeface="Consolas" panose="020B0609020204030204" pitchFamily="49" charset="0"/>
                <a:cs typeface="Consolas" panose="020B0609020204030204" pitchFamily="49" charset="0"/>
              </a:rPr>
              <a:t>+-+-+-+-+-+-+-+-+-+-+-+-+-+-+-+-+-+-+-+-+-+-+-+-+-+-+-+-+-+-+-+-+ </a:t>
            </a:r>
          </a:p>
          <a:p>
            <a:pPr marL="0" indent="0">
              <a:buNone/>
            </a:pP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R|R|Ver|I|P|B|O</a:t>
            </a:r>
            <a:r>
              <a:rPr lang="en-US" sz="1400" dirty="0">
                <a:latin typeface="Consolas" panose="020B0609020204030204" pitchFamily="49" charset="0"/>
                <a:cs typeface="Consolas" panose="020B0609020204030204" pitchFamily="49" charset="0"/>
              </a:rPr>
              <a:t>|       Reserved                |Next Protocol  |</a:t>
            </a:r>
          </a:p>
          <a:p>
            <a:pPr marL="0" indent="0">
              <a:buNone/>
            </a:pPr>
            <a:r>
              <a:rPr lang="en-US" sz="1400" dirty="0">
                <a:latin typeface="Consolas" panose="020B0609020204030204" pitchFamily="49" charset="0"/>
                <a:cs typeface="Consolas" panose="020B0609020204030204" pitchFamily="49" charset="0"/>
              </a:rPr>
              <a:t>+-+-+-+-+-+-+-+-+-+-+-+-+-+-+-+-+-+-+-+-+-+-+-+-+-+-+-+-+-+-+-+-+ </a:t>
            </a:r>
          </a:p>
          <a:p>
            <a:pPr marL="0" indent="0">
              <a:buNone/>
            </a:pPr>
            <a:r>
              <a:rPr lang="en-US" sz="1400" dirty="0">
                <a:latin typeface="Consolas" panose="020B0609020204030204" pitchFamily="49" charset="0"/>
                <a:cs typeface="Consolas" panose="020B0609020204030204" pitchFamily="49" charset="0"/>
              </a:rPr>
              <a:t>|                VXLAN Network Identifier (VNI) |   Reserved    |</a:t>
            </a:r>
          </a:p>
          <a:p>
            <a:pPr marL="0" indent="0">
              <a:buNone/>
            </a:pPr>
            <a:r>
              <a:rPr lang="en-US" sz="1400" dirty="0">
                <a:latin typeface="Consolas" panose="020B0609020204030204" pitchFamily="49" charset="0"/>
                <a:cs typeface="Consolas" panose="020B0609020204030204" pitchFamily="49" charset="0"/>
              </a:rPr>
              <a:t>+-+-+-+-+-+-+-+-+-+-+-+-+-+-+-+-+-+-+-+-+-+-+-+-+-+-+-+-+-+-+-+-+</a:t>
            </a:r>
          </a:p>
          <a:p>
            <a:pPr marL="0" indent="0">
              <a:buNone/>
            </a:pPr>
            <a:endParaRPr lang="en-US" sz="1400" dirty="0">
              <a:latin typeface="Consolas" panose="020B0609020204030204" pitchFamily="49" charset="0"/>
              <a:cs typeface="Consolas" panose="020B0609020204030204" pitchFamily="49" charset="0"/>
            </a:endParaRPr>
          </a:p>
          <a:p>
            <a:pPr marL="0" indent="0">
              <a:buNone/>
            </a:pPr>
            <a:r>
              <a:rPr lang="en-US" sz="1400" u="sng" dirty="0">
                <a:latin typeface="Consolas" panose="020B0609020204030204" pitchFamily="49" charset="0"/>
                <a:cs typeface="Consolas" panose="020B0609020204030204" pitchFamily="49" charset="0"/>
              </a:rPr>
              <a:t>NSH header:</a:t>
            </a:r>
          </a:p>
          <a:p>
            <a:pPr marL="0" indent="0">
              <a:buNone/>
            </a:pPr>
            <a:r>
              <a:rPr lang="en-US" sz="1400" dirty="0">
                <a:latin typeface="Consolas" panose="020B0609020204030204" pitchFamily="49" charset="0"/>
                <a:cs typeface="Consolas" panose="020B0609020204030204" pitchFamily="49" charset="0"/>
              </a:rPr>
              <a:t> 0 1 2 3 4 5 6 7 8 9 0 1 2 3 4 5 6 7 8 9 0 1 2 3 4 5 6 7 8 9 0 1 </a:t>
            </a:r>
          </a:p>
          <a:p>
            <a:pPr marL="0" indent="0">
              <a:buNone/>
            </a:pPr>
            <a:r>
              <a:rPr lang="en-US" sz="1400" dirty="0">
                <a:latin typeface="Consolas" panose="020B0609020204030204" pitchFamily="49" charset="0"/>
                <a:cs typeface="Consolas" panose="020B0609020204030204" pitchFamily="49" charset="0"/>
              </a:rPr>
              <a:t>+-+-+-+-+-+-+-+-+-+-+-+-+-+-+-+-+-+-+-+-+-+-+-+-+-+-+-+-+-+-+-+-+ </a:t>
            </a:r>
          </a:p>
          <a:p>
            <a:pPr marL="0" indent="0">
              <a:buNone/>
            </a:pP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Ver|O|U</a:t>
            </a:r>
            <a:r>
              <a:rPr lang="en-US" sz="1400" dirty="0">
                <a:latin typeface="Consolas" panose="020B0609020204030204" pitchFamily="49" charset="0"/>
                <a:cs typeface="Consolas" panose="020B0609020204030204" pitchFamily="49" charset="0"/>
              </a:rPr>
              <a:t>|    TTL    |   Length  |U|U|U|U|MD Type| Next Protocol |</a:t>
            </a:r>
          </a:p>
          <a:p>
            <a:pPr marL="0" indent="0">
              <a:buNone/>
            </a:pP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Service Path Header                            |</a:t>
            </a:r>
          </a:p>
          <a:p>
            <a:pPr marL="0" indent="0">
              <a:buNone/>
            </a:pP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Metadata Class       |      Type     |U|       Len   </a:t>
            </a: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Variable Metadata - start the 16 Bytes SG IDs here      </a:t>
            </a: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a:t>
            </a:r>
          </a:p>
          <a:p>
            <a:pPr marL="0" indent="0">
              <a:buNone/>
            </a:pPr>
            <a:endParaRPr lang="en-US" dirty="0"/>
          </a:p>
          <a:p>
            <a:pPr marL="0" indent="0">
              <a:buNone/>
            </a:pPr>
            <a:endParaRPr lang="en-US" sz="1400" dirty="0">
              <a:latin typeface="Consolas" panose="020B0609020204030204" pitchFamily="49" charset="0"/>
              <a:cs typeface="Consolas" panose="020B0609020204030204" pitchFamily="49" charset="0"/>
            </a:endParaRP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529787" y="2766150"/>
          <a:ext cx="3448763" cy="1737360"/>
        </p:xfrm>
        <a:graphic>
          <a:graphicData uri="http://schemas.openxmlformats.org/drawingml/2006/table">
            <a:tbl>
              <a:tblPr firstRow="1" bandRow="1">
                <a:tableStyleId>{5C22544A-7EE6-4342-B048-85BDC9FD1C3A}</a:tableStyleId>
              </a:tblPr>
              <a:tblGrid>
                <a:gridCol w="1514855">
                  <a:extLst>
                    <a:ext uri="{9D8B030D-6E8A-4147-A177-3AD203B41FA5}">
                      <a16:colId xmlns:a16="http://schemas.microsoft.com/office/drawing/2014/main" val="3997333578"/>
                    </a:ext>
                  </a:extLst>
                </a:gridCol>
                <a:gridCol w="545462">
                  <a:extLst>
                    <a:ext uri="{9D8B030D-6E8A-4147-A177-3AD203B41FA5}">
                      <a16:colId xmlns:a16="http://schemas.microsoft.com/office/drawing/2014/main" val="1076842233"/>
                    </a:ext>
                  </a:extLst>
                </a:gridCol>
                <a:gridCol w="1388446">
                  <a:extLst>
                    <a:ext uri="{9D8B030D-6E8A-4147-A177-3AD203B41FA5}">
                      <a16:colId xmlns:a16="http://schemas.microsoft.com/office/drawing/2014/main" val="3042798488"/>
                    </a:ext>
                  </a:extLst>
                </a:gridCol>
              </a:tblGrid>
              <a:tr h="0">
                <a:tc>
                  <a:txBody>
                    <a:bodyPr/>
                    <a:lstStyle/>
                    <a:p>
                      <a:r>
                        <a:rPr lang="en-US" sz="1200" dirty="0"/>
                        <a:t>Host1, SG Resource ID=“234”, Sent = </a:t>
                      </a:r>
                      <a:r>
                        <a:rPr lang="en-US" sz="1200" dirty="0">
                          <a:solidFill>
                            <a:srgbClr val="FF0000"/>
                          </a:solidFill>
                        </a:rPr>
                        <a:t>False</a:t>
                      </a:r>
                    </a:p>
                  </a:txBody>
                  <a:tcPr/>
                </a:tc>
                <a:tc>
                  <a:txBody>
                    <a:bodyPr/>
                    <a:lstStyle/>
                    <a:p>
                      <a:r>
                        <a:rPr lang="en-US" sz="1200" dirty="0"/>
                        <a:t>Version</a:t>
                      </a:r>
                    </a:p>
                  </a:txBody>
                  <a:tcPr/>
                </a:tc>
                <a:tc>
                  <a:txBody>
                    <a:bodyPr/>
                    <a:lstStyle/>
                    <a:p>
                      <a:r>
                        <a:rPr lang="en-US" sz="1200" dirty="0"/>
                        <a:t>State – background task to proactively send down</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SGFullState#5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SGDeltaState#3,</a:t>
                      </a:r>
                    </a:p>
                    <a:p>
                      <a:r>
                        <a:rPr lang="en-US" sz="1200" strike="sngStrike" dirty="0"/>
                        <a:t>SGDeltaState#4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445093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8295032" cy="699295"/>
          </a:xfrm>
        </p:spPr>
        <p:txBody>
          <a:bodyPr>
            <a:normAutofit fontScale="90000"/>
          </a:bodyPr>
          <a:lstStyle/>
          <a:p>
            <a:r>
              <a:rPr lang="en-US" dirty="0"/>
              <a:t>Create SG – </a:t>
            </a:r>
            <a:r>
              <a:rPr lang="en-US" dirty="0">
                <a:solidFill>
                  <a:srgbClr val="FF0000"/>
                </a:solidFill>
              </a:rPr>
              <a:t>IP option (40 bytes limit)</a:t>
            </a:r>
            <a:endParaRPr lang="en-US" dirty="0"/>
          </a:p>
        </p:txBody>
      </p:sp>
      <p:pic>
        <p:nvPicPr>
          <p:cNvPr id="9" name="Picture 8">
            <a:extLst>
              <a:ext uri="{FF2B5EF4-FFF2-40B4-BE49-F238E27FC236}">
                <a16:creationId xmlns:a16="http://schemas.microsoft.com/office/drawing/2014/main" id="{A45DAABF-D6EF-8644-8BB1-B15B503F0A5E}"/>
              </a:ext>
            </a:extLst>
          </p:cNvPr>
          <p:cNvPicPr>
            <a:picLocks noChangeAspect="1"/>
          </p:cNvPicPr>
          <p:nvPr/>
        </p:nvPicPr>
        <p:blipFill>
          <a:blip r:embed="rId3"/>
          <a:stretch>
            <a:fillRect/>
          </a:stretch>
        </p:blipFill>
        <p:spPr>
          <a:xfrm>
            <a:off x="58782" y="853632"/>
            <a:ext cx="9413412" cy="1604853"/>
          </a:xfrm>
          <a:prstGeom prst="rect">
            <a:avLst/>
          </a:prstGeom>
        </p:spPr>
      </p:pic>
      <p:pic>
        <p:nvPicPr>
          <p:cNvPr id="10" name="Picture 9">
            <a:extLst>
              <a:ext uri="{FF2B5EF4-FFF2-40B4-BE49-F238E27FC236}">
                <a16:creationId xmlns:a16="http://schemas.microsoft.com/office/drawing/2014/main" id="{6194B416-2C4C-3249-8463-F99E612B173B}"/>
              </a:ext>
            </a:extLst>
          </p:cNvPr>
          <p:cNvPicPr>
            <a:picLocks noChangeAspect="1"/>
          </p:cNvPicPr>
          <p:nvPr/>
        </p:nvPicPr>
        <p:blipFill>
          <a:blip r:embed="rId4"/>
          <a:stretch>
            <a:fillRect/>
          </a:stretch>
        </p:blipFill>
        <p:spPr>
          <a:xfrm>
            <a:off x="58782" y="2458485"/>
            <a:ext cx="8567057" cy="4399515"/>
          </a:xfrm>
          <a:prstGeom prst="rect">
            <a:avLst/>
          </a:prstGeom>
        </p:spPr>
      </p:pic>
    </p:spTree>
    <p:extLst>
      <p:ext uri="{BB962C8B-B14F-4D97-AF65-F5344CB8AC3E}">
        <p14:creationId xmlns:p14="http://schemas.microsoft.com/office/powerpoint/2010/main" val="209473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88365871-4243-0743-AC31-87F6E4D6C26E}"/>
              </a:ext>
            </a:extLst>
          </p:cNvPr>
          <p:cNvSpPr/>
          <p:nvPr/>
        </p:nvSpPr>
        <p:spPr>
          <a:xfrm>
            <a:off x="7585875" y="3121050"/>
            <a:ext cx="4609085" cy="3736949"/>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366C766-EAA3-B44A-935D-7BAE2EE7B024}"/>
              </a:ext>
            </a:extLst>
          </p:cNvPr>
          <p:cNvSpPr/>
          <p:nvPr/>
        </p:nvSpPr>
        <p:spPr>
          <a:xfrm>
            <a:off x="465084" y="3121051"/>
            <a:ext cx="4609085" cy="3736949"/>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F533FE53-F5E3-1E46-BD50-A0017A9C3374}"/>
              </a:ext>
            </a:extLst>
          </p:cNvPr>
          <p:cNvSpPr/>
          <p:nvPr/>
        </p:nvSpPr>
        <p:spPr>
          <a:xfrm>
            <a:off x="5654300" y="3560147"/>
            <a:ext cx="1203927" cy="396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Alcor Controller - DPM</a:t>
            </a:r>
          </a:p>
        </p:txBody>
      </p:sp>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33" name="TextBox 32">
            <a:extLst>
              <a:ext uri="{FF2B5EF4-FFF2-40B4-BE49-F238E27FC236}">
                <a16:creationId xmlns:a16="http://schemas.microsoft.com/office/drawing/2014/main" id="{095DD8B0-5ECF-9C42-9423-B4B51550B69E}"/>
              </a:ext>
            </a:extLst>
          </p:cNvPr>
          <p:cNvSpPr txBox="1"/>
          <p:nvPr/>
        </p:nvSpPr>
        <p:spPr>
          <a:xfrm rot="16200000">
            <a:off x="7192570" y="5869904"/>
            <a:ext cx="1293106" cy="276999"/>
          </a:xfrm>
          <a:prstGeom prst="rect">
            <a:avLst/>
          </a:prstGeom>
          <a:noFill/>
        </p:spPr>
        <p:txBody>
          <a:bodyPr wrap="square" rtlCol="0">
            <a:spAutoFit/>
          </a:bodyPr>
          <a:lstStyle/>
          <a:p>
            <a:r>
              <a:rPr lang="en-US" sz="1200" dirty="0"/>
              <a:t>Compute Host 1</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45" name="Rounded Rectangle 44">
            <a:extLst>
              <a:ext uri="{FF2B5EF4-FFF2-40B4-BE49-F238E27FC236}">
                <a16:creationId xmlns:a16="http://schemas.microsoft.com/office/drawing/2014/main" id="{81251552-B63A-7846-A75E-DE03B3BBF0B3}"/>
              </a:ext>
            </a:extLst>
          </p:cNvPr>
          <p:cNvSpPr/>
          <p:nvPr/>
        </p:nvSpPr>
        <p:spPr>
          <a:xfrm>
            <a:off x="5806700" y="3712547"/>
            <a:ext cx="1203927" cy="396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Alcor Controller - DPM</a:t>
            </a:r>
          </a:p>
        </p:txBody>
      </p:sp>
      <p:sp>
        <p:nvSpPr>
          <p:cNvPr id="46" name="Rounded Rectangle 45">
            <a:extLst>
              <a:ext uri="{FF2B5EF4-FFF2-40B4-BE49-F238E27FC236}">
                <a16:creationId xmlns:a16="http://schemas.microsoft.com/office/drawing/2014/main" id="{F1B4AE7C-FE34-104F-83CF-79AF82B542F8}"/>
              </a:ext>
            </a:extLst>
          </p:cNvPr>
          <p:cNvSpPr/>
          <p:nvPr/>
        </p:nvSpPr>
        <p:spPr>
          <a:xfrm>
            <a:off x="5959100" y="3864947"/>
            <a:ext cx="1203927" cy="3962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Alcor Controller - DPM</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9692570" y="3844259"/>
            <a:ext cx="954514" cy="610276"/>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 name="Right Arrow 8">
            <a:extLst>
              <a:ext uri="{FF2B5EF4-FFF2-40B4-BE49-F238E27FC236}">
                <a16:creationId xmlns:a16="http://schemas.microsoft.com/office/drawing/2014/main" id="{DE71BAE6-4670-6B42-BB37-BEF13AAE0499}"/>
              </a:ext>
            </a:extLst>
          </p:cNvPr>
          <p:cNvSpPr/>
          <p:nvPr/>
        </p:nvSpPr>
        <p:spPr>
          <a:xfrm>
            <a:off x="6998069" y="3772614"/>
            <a:ext cx="1865753" cy="1086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6" name="Right Arrow 65">
            <a:extLst>
              <a:ext uri="{FF2B5EF4-FFF2-40B4-BE49-F238E27FC236}">
                <a16:creationId xmlns:a16="http://schemas.microsoft.com/office/drawing/2014/main" id="{14384C51-C11F-A842-9DA9-04E4766BE9C6}"/>
              </a:ext>
            </a:extLst>
          </p:cNvPr>
          <p:cNvSpPr/>
          <p:nvPr/>
        </p:nvSpPr>
        <p:spPr>
          <a:xfrm>
            <a:off x="6872040" y="3620220"/>
            <a:ext cx="1875431" cy="1086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7" name="Right Arrow 66">
            <a:extLst>
              <a:ext uri="{FF2B5EF4-FFF2-40B4-BE49-F238E27FC236}">
                <a16:creationId xmlns:a16="http://schemas.microsoft.com/office/drawing/2014/main" id="{794F3A82-8BD5-9948-8B34-8542A17E2B7D}"/>
              </a:ext>
            </a:extLst>
          </p:cNvPr>
          <p:cNvSpPr/>
          <p:nvPr/>
        </p:nvSpPr>
        <p:spPr>
          <a:xfrm>
            <a:off x="7181068" y="3954251"/>
            <a:ext cx="1865753" cy="9389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TextBox 9">
            <a:extLst>
              <a:ext uri="{FF2B5EF4-FFF2-40B4-BE49-F238E27FC236}">
                <a16:creationId xmlns:a16="http://schemas.microsoft.com/office/drawing/2014/main" id="{6C10D805-543C-5B49-8FD1-1D175234DEDC}"/>
              </a:ext>
            </a:extLst>
          </p:cNvPr>
          <p:cNvSpPr txBox="1"/>
          <p:nvPr/>
        </p:nvSpPr>
        <p:spPr>
          <a:xfrm>
            <a:off x="5045918" y="3844259"/>
            <a:ext cx="773340" cy="1200329"/>
          </a:xfrm>
          <a:prstGeom prst="rect">
            <a:avLst/>
          </a:prstGeom>
          <a:noFill/>
        </p:spPr>
        <p:txBody>
          <a:bodyPr wrap="square" rtlCol="0">
            <a:spAutoFit/>
          </a:bodyPr>
          <a:lstStyle/>
          <a:p>
            <a:r>
              <a:rPr lang="en-US" sz="800" dirty="0" err="1"/>
              <a:t>grpc</a:t>
            </a:r>
            <a:r>
              <a:rPr lang="en-US" sz="800" dirty="0"/>
              <a:t> long lived streaming connections</a:t>
            </a:r>
          </a:p>
          <a:p>
            <a:endParaRPr lang="en-US" sz="800" dirty="0"/>
          </a:p>
          <a:p>
            <a:r>
              <a:rPr lang="en-US" sz="800" dirty="0"/>
              <a:t>May have a lot of connections with scale.</a:t>
            </a:r>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42" name="Rounded Rectangle 41">
            <a:extLst>
              <a:ext uri="{FF2B5EF4-FFF2-40B4-BE49-F238E27FC236}">
                <a16:creationId xmlns:a16="http://schemas.microsoft.com/office/drawing/2014/main" id="{71ACB682-98ED-5749-BD5E-532E23F5E5D6}"/>
              </a:ext>
            </a:extLst>
          </p:cNvPr>
          <p:cNvSpPr/>
          <p:nvPr/>
        </p:nvSpPr>
        <p:spPr>
          <a:xfrm>
            <a:off x="607982" y="5394090"/>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3" name="Rounded Rectangle 42">
            <a:extLst>
              <a:ext uri="{FF2B5EF4-FFF2-40B4-BE49-F238E27FC236}">
                <a16:creationId xmlns:a16="http://schemas.microsoft.com/office/drawing/2014/main" id="{9B8F2E79-FB0D-2243-9B49-8E06AEF24170}"/>
              </a:ext>
            </a:extLst>
          </p:cNvPr>
          <p:cNvSpPr/>
          <p:nvPr/>
        </p:nvSpPr>
        <p:spPr>
          <a:xfrm>
            <a:off x="817469" y="5433511"/>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4" name="Rectangle 43">
            <a:extLst>
              <a:ext uri="{FF2B5EF4-FFF2-40B4-BE49-F238E27FC236}">
                <a16:creationId xmlns:a16="http://schemas.microsoft.com/office/drawing/2014/main" id="{FC775FB8-EF9F-F845-9CCE-51D861C6FADA}"/>
              </a:ext>
            </a:extLst>
          </p:cNvPr>
          <p:cNvSpPr/>
          <p:nvPr/>
        </p:nvSpPr>
        <p:spPr>
          <a:xfrm>
            <a:off x="1252329" y="547940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48" name="Rectangle 47">
            <a:extLst>
              <a:ext uri="{FF2B5EF4-FFF2-40B4-BE49-F238E27FC236}">
                <a16:creationId xmlns:a16="http://schemas.microsoft.com/office/drawing/2014/main" id="{C8D3E5DE-ED86-CC4C-B817-AAA13368E756}"/>
              </a:ext>
            </a:extLst>
          </p:cNvPr>
          <p:cNvSpPr/>
          <p:nvPr/>
        </p:nvSpPr>
        <p:spPr>
          <a:xfrm>
            <a:off x="847607" y="5746517"/>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9" name="Rectangle 48">
            <a:extLst>
              <a:ext uri="{FF2B5EF4-FFF2-40B4-BE49-F238E27FC236}">
                <a16:creationId xmlns:a16="http://schemas.microsoft.com/office/drawing/2014/main" id="{9D7465DA-431F-FE48-84C2-85B60EA5829B}"/>
              </a:ext>
            </a:extLst>
          </p:cNvPr>
          <p:cNvSpPr/>
          <p:nvPr/>
        </p:nvSpPr>
        <p:spPr>
          <a:xfrm>
            <a:off x="847608" y="6238850"/>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50" name="Card 49">
            <a:extLst>
              <a:ext uri="{FF2B5EF4-FFF2-40B4-BE49-F238E27FC236}">
                <a16:creationId xmlns:a16="http://schemas.microsoft.com/office/drawing/2014/main" id="{14D1BD76-EF5B-5248-A4CE-B2AF3F6D2E73}"/>
              </a:ext>
            </a:extLst>
          </p:cNvPr>
          <p:cNvSpPr/>
          <p:nvPr/>
        </p:nvSpPr>
        <p:spPr>
          <a:xfrm>
            <a:off x="1667385" y="5758913"/>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51" name="Rounded Rectangle 50">
            <a:extLst>
              <a:ext uri="{FF2B5EF4-FFF2-40B4-BE49-F238E27FC236}">
                <a16:creationId xmlns:a16="http://schemas.microsoft.com/office/drawing/2014/main" id="{24C84D24-A9BC-4940-A944-2002C5F1B713}"/>
              </a:ext>
            </a:extLst>
          </p:cNvPr>
          <p:cNvSpPr/>
          <p:nvPr/>
        </p:nvSpPr>
        <p:spPr>
          <a:xfrm>
            <a:off x="2976959" y="539912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2" name="Rounded Rectangle 51">
            <a:extLst>
              <a:ext uri="{FF2B5EF4-FFF2-40B4-BE49-F238E27FC236}">
                <a16:creationId xmlns:a16="http://schemas.microsoft.com/office/drawing/2014/main" id="{86DE3B72-B41E-C543-88BF-05DE409F1032}"/>
              </a:ext>
            </a:extLst>
          </p:cNvPr>
          <p:cNvSpPr/>
          <p:nvPr/>
        </p:nvSpPr>
        <p:spPr>
          <a:xfrm>
            <a:off x="3186446" y="5433510"/>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4" name="Rectangle 53">
            <a:extLst>
              <a:ext uri="{FF2B5EF4-FFF2-40B4-BE49-F238E27FC236}">
                <a16:creationId xmlns:a16="http://schemas.microsoft.com/office/drawing/2014/main" id="{49FFF003-DA2B-D648-ACF4-F42B788041EE}"/>
              </a:ext>
            </a:extLst>
          </p:cNvPr>
          <p:cNvSpPr/>
          <p:nvPr/>
        </p:nvSpPr>
        <p:spPr>
          <a:xfrm>
            <a:off x="3598918" y="5489293"/>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55" name="TextBox 54">
            <a:extLst>
              <a:ext uri="{FF2B5EF4-FFF2-40B4-BE49-F238E27FC236}">
                <a16:creationId xmlns:a16="http://schemas.microsoft.com/office/drawing/2014/main" id="{F6FBF8A6-37EE-CB46-A44C-BD2EB1C524B0}"/>
              </a:ext>
            </a:extLst>
          </p:cNvPr>
          <p:cNvSpPr txBox="1"/>
          <p:nvPr/>
        </p:nvSpPr>
        <p:spPr>
          <a:xfrm rot="16200000">
            <a:off x="2436091" y="5902143"/>
            <a:ext cx="1293107" cy="276999"/>
          </a:xfrm>
          <a:prstGeom prst="rect">
            <a:avLst/>
          </a:prstGeom>
          <a:noFill/>
        </p:spPr>
        <p:txBody>
          <a:bodyPr wrap="square" rtlCol="0">
            <a:spAutoFit/>
          </a:bodyPr>
          <a:lstStyle/>
          <a:p>
            <a:r>
              <a:rPr lang="en-US" sz="1200" dirty="0"/>
              <a:t>Compute Host N</a:t>
            </a:r>
          </a:p>
        </p:txBody>
      </p:sp>
      <p:sp>
        <p:nvSpPr>
          <p:cNvPr id="58" name="Rectangle 57">
            <a:extLst>
              <a:ext uri="{FF2B5EF4-FFF2-40B4-BE49-F238E27FC236}">
                <a16:creationId xmlns:a16="http://schemas.microsoft.com/office/drawing/2014/main" id="{8ACC95C0-1242-1D46-96B2-A9E2776193FF}"/>
              </a:ext>
            </a:extLst>
          </p:cNvPr>
          <p:cNvSpPr/>
          <p:nvPr/>
        </p:nvSpPr>
        <p:spPr>
          <a:xfrm>
            <a:off x="3202676" y="5758912"/>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70" name="Rectangle 69">
            <a:extLst>
              <a:ext uri="{FF2B5EF4-FFF2-40B4-BE49-F238E27FC236}">
                <a16:creationId xmlns:a16="http://schemas.microsoft.com/office/drawing/2014/main" id="{1643186B-26F8-9942-9AA2-874782CC9471}"/>
              </a:ext>
            </a:extLst>
          </p:cNvPr>
          <p:cNvSpPr/>
          <p:nvPr/>
        </p:nvSpPr>
        <p:spPr>
          <a:xfrm>
            <a:off x="3202677" y="6307403"/>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71" name="Card 70">
            <a:extLst>
              <a:ext uri="{FF2B5EF4-FFF2-40B4-BE49-F238E27FC236}">
                <a16:creationId xmlns:a16="http://schemas.microsoft.com/office/drawing/2014/main" id="{58B63E6D-39D3-D744-8243-55B605DBAFE2}"/>
              </a:ext>
            </a:extLst>
          </p:cNvPr>
          <p:cNvSpPr/>
          <p:nvPr/>
        </p:nvSpPr>
        <p:spPr>
          <a:xfrm>
            <a:off x="3987312" y="5758912"/>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72" name="Rounded Rectangle 71">
            <a:extLst>
              <a:ext uri="{FF2B5EF4-FFF2-40B4-BE49-F238E27FC236}">
                <a16:creationId xmlns:a16="http://schemas.microsoft.com/office/drawing/2014/main" id="{D1131696-53D0-784B-A431-11BDDF9CC51D}"/>
              </a:ext>
            </a:extLst>
          </p:cNvPr>
          <p:cNvSpPr/>
          <p:nvPr/>
        </p:nvSpPr>
        <p:spPr>
          <a:xfrm>
            <a:off x="1601050" y="3444264"/>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3" name="Rounded Rectangle 72">
            <a:extLst>
              <a:ext uri="{FF2B5EF4-FFF2-40B4-BE49-F238E27FC236}">
                <a16:creationId xmlns:a16="http://schemas.microsoft.com/office/drawing/2014/main" id="{B9C91079-1B84-114E-A1FB-20A7DD966B7B}"/>
              </a:ext>
            </a:extLst>
          </p:cNvPr>
          <p:cNvSpPr/>
          <p:nvPr/>
        </p:nvSpPr>
        <p:spPr>
          <a:xfrm>
            <a:off x="2005024" y="3484579"/>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4" name="Rectangle 73">
            <a:extLst>
              <a:ext uri="{FF2B5EF4-FFF2-40B4-BE49-F238E27FC236}">
                <a16:creationId xmlns:a16="http://schemas.microsoft.com/office/drawing/2014/main" id="{1263F0C5-8751-1E4D-BCE2-0A7F9E1F3637}"/>
              </a:ext>
            </a:extLst>
          </p:cNvPr>
          <p:cNvSpPr/>
          <p:nvPr/>
        </p:nvSpPr>
        <p:spPr>
          <a:xfrm>
            <a:off x="2139383" y="4233179"/>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75" name="Rounded Rectangle 74">
            <a:extLst>
              <a:ext uri="{FF2B5EF4-FFF2-40B4-BE49-F238E27FC236}">
                <a16:creationId xmlns:a16="http://schemas.microsoft.com/office/drawing/2014/main" id="{22B4E380-88EA-CF42-951A-D16ACC91E7D6}"/>
              </a:ext>
            </a:extLst>
          </p:cNvPr>
          <p:cNvSpPr/>
          <p:nvPr/>
        </p:nvSpPr>
        <p:spPr>
          <a:xfrm>
            <a:off x="1753450" y="3603317"/>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6" name="Rounded Rectangle 75">
            <a:extLst>
              <a:ext uri="{FF2B5EF4-FFF2-40B4-BE49-F238E27FC236}">
                <a16:creationId xmlns:a16="http://schemas.microsoft.com/office/drawing/2014/main" id="{EB34F159-9216-6C41-8F6E-563E4E12AB24}"/>
              </a:ext>
            </a:extLst>
          </p:cNvPr>
          <p:cNvSpPr/>
          <p:nvPr/>
        </p:nvSpPr>
        <p:spPr>
          <a:xfrm>
            <a:off x="2157424" y="3636979"/>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7" name="Rectangle 76">
            <a:extLst>
              <a:ext uri="{FF2B5EF4-FFF2-40B4-BE49-F238E27FC236}">
                <a16:creationId xmlns:a16="http://schemas.microsoft.com/office/drawing/2014/main" id="{B8FB692B-C4EB-744F-9A89-B886EB2DE66E}"/>
              </a:ext>
            </a:extLst>
          </p:cNvPr>
          <p:cNvSpPr/>
          <p:nvPr/>
        </p:nvSpPr>
        <p:spPr>
          <a:xfrm>
            <a:off x="2291783" y="4385579"/>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78" name="Rounded Rectangle 77">
            <a:extLst>
              <a:ext uri="{FF2B5EF4-FFF2-40B4-BE49-F238E27FC236}">
                <a16:creationId xmlns:a16="http://schemas.microsoft.com/office/drawing/2014/main" id="{1608D3B2-8E98-FA48-9984-4812A448F1C7}"/>
              </a:ext>
            </a:extLst>
          </p:cNvPr>
          <p:cNvSpPr/>
          <p:nvPr/>
        </p:nvSpPr>
        <p:spPr>
          <a:xfrm>
            <a:off x="1905850" y="3751363"/>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9" name="Rounded Rectangle 78">
            <a:extLst>
              <a:ext uri="{FF2B5EF4-FFF2-40B4-BE49-F238E27FC236}">
                <a16:creationId xmlns:a16="http://schemas.microsoft.com/office/drawing/2014/main" id="{3B75A3FF-88AF-A74A-852B-D1513A42920A}"/>
              </a:ext>
            </a:extLst>
          </p:cNvPr>
          <p:cNvSpPr/>
          <p:nvPr/>
        </p:nvSpPr>
        <p:spPr>
          <a:xfrm>
            <a:off x="2309824" y="3789379"/>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0" name="Rectangle 79">
            <a:extLst>
              <a:ext uri="{FF2B5EF4-FFF2-40B4-BE49-F238E27FC236}">
                <a16:creationId xmlns:a16="http://schemas.microsoft.com/office/drawing/2014/main" id="{90532D85-6EDA-6844-A67D-5213A33F69FA}"/>
              </a:ext>
            </a:extLst>
          </p:cNvPr>
          <p:cNvSpPr/>
          <p:nvPr/>
        </p:nvSpPr>
        <p:spPr>
          <a:xfrm>
            <a:off x="2607373" y="4559230"/>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81" name="Can 80">
            <a:extLst>
              <a:ext uri="{FF2B5EF4-FFF2-40B4-BE49-F238E27FC236}">
                <a16:creationId xmlns:a16="http://schemas.microsoft.com/office/drawing/2014/main" id="{D7B35763-F8E2-8E49-A32B-D8B604B6A191}"/>
              </a:ext>
            </a:extLst>
          </p:cNvPr>
          <p:cNvSpPr/>
          <p:nvPr/>
        </p:nvSpPr>
        <p:spPr>
          <a:xfrm>
            <a:off x="2546148" y="3844817"/>
            <a:ext cx="954514" cy="610276"/>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900" dirty="0"/>
              <a:t>Shared in memory GS Configuration Cache for each Host</a:t>
            </a:r>
          </a:p>
        </p:txBody>
      </p:sp>
      <p:sp>
        <p:nvSpPr>
          <p:cNvPr id="82" name="Up-Down Arrow 81">
            <a:extLst>
              <a:ext uri="{FF2B5EF4-FFF2-40B4-BE49-F238E27FC236}">
                <a16:creationId xmlns:a16="http://schemas.microsoft.com/office/drawing/2014/main" id="{0EBE7ED0-2614-6F4B-98F5-ACC91C368524}"/>
              </a:ext>
            </a:extLst>
          </p:cNvPr>
          <p:cNvSpPr/>
          <p:nvPr/>
        </p:nvSpPr>
        <p:spPr>
          <a:xfrm rot="3553710" flipH="1">
            <a:off x="2051330" y="4414401"/>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3" name="Up-Down Arrow 82">
            <a:extLst>
              <a:ext uri="{FF2B5EF4-FFF2-40B4-BE49-F238E27FC236}">
                <a16:creationId xmlns:a16="http://schemas.microsoft.com/office/drawing/2014/main" id="{1B8BDFBC-9B23-7546-B6AE-FD376EBF0526}"/>
              </a:ext>
            </a:extLst>
          </p:cNvPr>
          <p:cNvSpPr/>
          <p:nvPr/>
        </p:nvSpPr>
        <p:spPr>
          <a:xfrm rot="7542028" flipH="1">
            <a:off x="3549353" y="4489615"/>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6" name="TextBox 85">
            <a:extLst>
              <a:ext uri="{FF2B5EF4-FFF2-40B4-BE49-F238E27FC236}">
                <a16:creationId xmlns:a16="http://schemas.microsoft.com/office/drawing/2014/main" id="{561D0496-89D3-964F-96F7-FC43C2833EBC}"/>
              </a:ext>
            </a:extLst>
          </p:cNvPr>
          <p:cNvSpPr txBox="1"/>
          <p:nvPr/>
        </p:nvSpPr>
        <p:spPr>
          <a:xfrm>
            <a:off x="2469560" y="4934063"/>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87" name="TextBox 86">
            <a:extLst>
              <a:ext uri="{FF2B5EF4-FFF2-40B4-BE49-F238E27FC236}">
                <a16:creationId xmlns:a16="http://schemas.microsoft.com/office/drawing/2014/main" id="{76D7E2C5-883E-1948-B6F3-EEDA68939194}"/>
              </a:ext>
            </a:extLst>
          </p:cNvPr>
          <p:cNvSpPr txBox="1"/>
          <p:nvPr/>
        </p:nvSpPr>
        <p:spPr>
          <a:xfrm>
            <a:off x="2566699" y="5813742"/>
            <a:ext cx="657118" cy="369332"/>
          </a:xfrm>
          <a:prstGeom prst="rect">
            <a:avLst/>
          </a:prstGeom>
          <a:noFill/>
        </p:spPr>
        <p:txBody>
          <a:bodyPr wrap="square" rtlCol="0">
            <a:spAutoFit/>
          </a:bodyPr>
          <a:lstStyle/>
          <a:p>
            <a:r>
              <a:rPr lang="en-US" dirty="0"/>
              <a:t>…</a:t>
            </a:r>
          </a:p>
        </p:txBody>
      </p:sp>
      <p:sp>
        <p:nvSpPr>
          <p:cNvPr id="89" name="Right Arrow 88">
            <a:extLst>
              <a:ext uri="{FF2B5EF4-FFF2-40B4-BE49-F238E27FC236}">
                <a16:creationId xmlns:a16="http://schemas.microsoft.com/office/drawing/2014/main" id="{6C50D89F-D1A6-004C-B786-9236E472A645}"/>
              </a:ext>
            </a:extLst>
          </p:cNvPr>
          <p:cNvSpPr/>
          <p:nvPr/>
        </p:nvSpPr>
        <p:spPr>
          <a:xfrm rot="10800000">
            <a:off x="3554241" y="3513136"/>
            <a:ext cx="2108907" cy="1206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0" name="Right Arrow 89">
            <a:extLst>
              <a:ext uri="{FF2B5EF4-FFF2-40B4-BE49-F238E27FC236}">
                <a16:creationId xmlns:a16="http://schemas.microsoft.com/office/drawing/2014/main" id="{783AE621-AD9E-E544-B81B-B6FC88C22487}"/>
              </a:ext>
            </a:extLst>
          </p:cNvPr>
          <p:cNvSpPr/>
          <p:nvPr/>
        </p:nvSpPr>
        <p:spPr>
          <a:xfrm rot="10800000">
            <a:off x="3706641" y="3665536"/>
            <a:ext cx="2108907" cy="1206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1" name="Right Arrow 90">
            <a:extLst>
              <a:ext uri="{FF2B5EF4-FFF2-40B4-BE49-F238E27FC236}">
                <a16:creationId xmlns:a16="http://schemas.microsoft.com/office/drawing/2014/main" id="{A8F27436-57D9-374A-BD95-5C6B31A5FDEB}"/>
              </a:ext>
            </a:extLst>
          </p:cNvPr>
          <p:cNvSpPr/>
          <p:nvPr/>
        </p:nvSpPr>
        <p:spPr>
          <a:xfrm rot="10800000">
            <a:off x="3859041" y="3817936"/>
            <a:ext cx="2108907" cy="12064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2" name="Rectangle 91">
            <a:extLst>
              <a:ext uri="{FF2B5EF4-FFF2-40B4-BE49-F238E27FC236}">
                <a16:creationId xmlns:a16="http://schemas.microsoft.com/office/drawing/2014/main" id="{1DA34662-C837-7041-BAFC-453417BF7DF9}"/>
              </a:ext>
            </a:extLst>
          </p:cNvPr>
          <p:cNvSpPr/>
          <p:nvPr/>
        </p:nvSpPr>
        <p:spPr>
          <a:xfrm>
            <a:off x="2853109" y="630748"/>
            <a:ext cx="2437338" cy="213258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Group/Cluster X</a:t>
            </a:r>
          </a:p>
        </p:txBody>
      </p:sp>
      <p:sp>
        <p:nvSpPr>
          <p:cNvPr id="93" name="Rectangle 92">
            <a:extLst>
              <a:ext uri="{FF2B5EF4-FFF2-40B4-BE49-F238E27FC236}">
                <a16:creationId xmlns:a16="http://schemas.microsoft.com/office/drawing/2014/main" id="{0184F041-EBC4-0C43-9E93-C288D2E1051B}"/>
              </a:ext>
            </a:extLst>
          </p:cNvPr>
          <p:cNvSpPr/>
          <p:nvPr/>
        </p:nvSpPr>
        <p:spPr>
          <a:xfrm>
            <a:off x="6535735" y="631516"/>
            <a:ext cx="2437338" cy="213258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Group/Cluster Y</a:t>
            </a:r>
          </a:p>
        </p:txBody>
      </p:sp>
      <p:sp>
        <p:nvSpPr>
          <p:cNvPr id="94" name="TextBox 93">
            <a:extLst>
              <a:ext uri="{FF2B5EF4-FFF2-40B4-BE49-F238E27FC236}">
                <a16:creationId xmlns:a16="http://schemas.microsoft.com/office/drawing/2014/main" id="{DA1AD679-F56E-0947-8B13-93FACD494EB1}"/>
              </a:ext>
            </a:extLst>
          </p:cNvPr>
          <p:cNvSpPr txBox="1"/>
          <p:nvPr/>
        </p:nvSpPr>
        <p:spPr>
          <a:xfrm>
            <a:off x="5648787" y="1512373"/>
            <a:ext cx="657118" cy="369332"/>
          </a:xfrm>
          <a:prstGeom prst="rect">
            <a:avLst/>
          </a:prstGeom>
          <a:noFill/>
        </p:spPr>
        <p:txBody>
          <a:bodyPr wrap="square" rtlCol="0">
            <a:spAutoFit/>
          </a:bodyPr>
          <a:lstStyle/>
          <a:p>
            <a:r>
              <a:rPr lang="en-US" dirty="0"/>
              <a:t>…</a:t>
            </a:r>
          </a:p>
        </p:txBody>
      </p:sp>
      <p:sp>
        <p:nvSpPr>
          <p:cNvPr id="95" name="TextBox 94">
            <a:extLst>
              <a:ext uri="{FF2B5EF4-FFF2-40B4-BE49-F238E27FC236}">
                <a16:creationId xmlns:a16="http://schemas.microsoft.com/office/drawing/2014/main" id="{26E4D11F-E840-C14E-B8F9-E115ADCE1A7C}"/>
              </a:ext>
            </a:extLst>
          </p:cNvPr>
          <p:cNvSpPr txBox="1"/>
          <p:nvPr/>
        </p:nvSpPr>
        <p:spPr>
          <a:xfrm>
            <a:off x="8161718" y="6459756"/>
            <a:ext cx="1312498" cy="369332"/>
          </a:xfrm>
          <a:prstGeom prst="rect">
            <a:avLst/>
          </a:prstGeom>
          <a:noFill/>
        </p:spPr>
        <p:txBody>
          <a:bodyPr wrap="square" rtlCol="0">
            <a:spAutoFit/>
          </a:bodyPr>
          <a:lstStyle/>
          <a:p>
            <a:r>
              <a:rPr lang="en-US" dirty="0"/>
              <a:t>10.24.1.111</a:t>
            </a:r>
          </a:p>
        </p:txBody>
      </p:sp>
      <p:sp>
        <p:nvSpPr>
          <p:cNvPr id="13" name="Rectangle 12">
            <a:extLst>
              <a:ext uri="{FF2B5EF4-FFF2-40B4-BE49-F238E27FC236}">
                <a16:creationId xmlns:a16="http://schemas.microsoft.com/office/drawing/2014/main" id="{FC274DFC-1E9A-4E42-8F0B-9E8EDFE8C044}"/>
              </a:ext>
            </a:extLst>
          </p:cNvPr>
          <p:cNvSpPr/>
          <p:nvPr/>
        </p:nvSpPr>
        <p:spPr>
          <a:xfrm>
            <a:off x="442730" y="3093797"/>
            <a:ext cx="1690719" cy="369332"/>
          </a:xfrm>
          <a:prstGeom prst="rect">
            <a:avLst/>
          </a:prstGeom>
        </p:spPr>
        <p:txBody>
          <a:bodyPr wrap="none">
            <a:spAutoFit/>
          </a:bodyPr>
          <a:lstStyle/>
          <a:p>
            <a:pPr algn="ctr"/>
            <a:r>
              <a:rPr lang="en-US" dirty="0">
                <a:solidFill>
                  <a:schemeClr val="tx1">
                    <a:lumMod val="95000"/>
                    <a:lumOff val="5000"/>
                  </a:schemeClr>
                </a:solidFill>
              </a:rPr>
              <a:t>Group/Cluster 1</a:t>
            </a:r>
          </a:p>
        </p:txBody>
      </p:sp>
      <p:sp>
        <p:nvSpPr>
          <p:cNvPr id="97" name="Rectangle 96">
            <a:extLst>
              <a:ext uri="{FF2B5EF4-FFF2-40B4-BE49-F238E27FC236}">
                <a16:creationId xmlns:a16="http://schemas.microsoft.com/office/drawing/2014/main" id="{E672758E-7450-E548-ADCC-1F9CF9C5098E}"/>
              </a:ext>
            </a:extLst>
          </p:cNvPr>
          <p:cNvSpPr/>
          <p:nvPr/>
        </p:nvSpPr>
        <p:spPr>
          <a:xfrm>
            <a:off x="7585875" y="3095273"/>
            <a:ext cx="3303341" cy="369332"/>
          </a:xfrm>
          <a:prstGeom prst="rect">
            <a:avLst/>
          </a:prstGeom>
        </p:spPr>
        <p:txBody>
          <a:bodyPr wrap="none">
            <a:spAutoFit/>
          </a:bodyPr>
          <a:lstStyle/>
          <a:p>
            <a:pPr algn="ctr"/>
            <a:r>
              <a:rPr lang="en-US" dirty="0">
                <a:solidFill>
                  <a:schemeClr val="tx1">
                    <a:lumMod val="95000"/>
                    <a:lumOff val="5000"/>
                  </a:schemeClr>
                </a:solidFill>
              </a:rPr>
              <a:t>Group/Cluster N 10.24.1.111-222</a:t>
            </a:r>
          </a:p>
        </p:txBody>
      </p:sp>
      <p:sp>
        <p:nvSpPr>
          <p:cNvPr id="98" name="Right Arrow 97">
            <a:extLst>
              <a:ext uri="{FF2B5EF4-FFF2-40B4-BE49-F238E27FC236}">
                <a16:creationId xmlns:a16="http://schemas.microsoft.com/office/drawing/2014/main" id="{4878BFB1-63ED-7C4B-9226-C364F0826ECD}"/>
              </a:ext>
            </a:extLst>
          </p:cNvPr>
          <p:cNvSpPr/>
          <p:nvPr/>
        </p:nvSpPr>
        <p:spPr>
          <a:xfrm rot="13048389">
            <a:off x="4961421" y="3097682"/>
            <a:ext cx="1311306" cy="10508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9" name="Right Arrow 98">
            <a:extLst>
              <a:ext uri="{FF2B5EF4-FFF2-40B4-BE49-F238E27FC236}">
                <a16:creationId xmlns:a16="http://schemas.microsoft.com/office/drawing/2014/main" id="{476ED6EB-E0EF-1F45-918B-979067A87862}"/>
              </a:ext>
            </a:extLst>
          </p:cNvPr>
          <p:cNvSpPr/>
          <p:nvPr/>
        </p:nvSpPr>
        <p:spPr>
          <a:xfrm rot="19309981">
            <a:off x="6298489" y="3092909"/>
            <a:ext cx="1311306" cy="10508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 name="TextBox 2">
            <a:extLst>
              <a:ext uri="{FF2B5EF4-FFF2-40B4-BE49-F238E27FC236}">
                <a16:creationId xmlns:a16="http://schemas.microsoft.com/office/drawing/2014/main" id="{92B0ABE5-C224-DB4E-BD2F-B6ABC3AEDFDB}"/>
              </a:ext>
            </a:extLst>
          </p:cNvPr>
          <p:cNvSpPr txBox="1"/>
          <p:nvPr/>
        </p:nvSpPr>
        <p:spPr>
          <a:xfrm>
            <a:off x="8968330" y="1138287"/>
            <a:ext cx="2904065" cy="1384995"/>
          </a:xfrm>
          <a:prstGeom prst="rect">
            <a:avLst/>
          </a:prstGeom>
          <a:noFill/>
        </p:spPr>
        <p:txBody>
          <a:bodyPr wrap="none" rtlCol="0">
            <a:spAutoFit/>
          </a:bodyPr>
          <a:lstStyle/>
          <a:p>
            <a:r>
              <a:rPr lang="en-US" sz="1400" dirty="0"/>
              <a:t>Static or dynamic group assignment?</a:t>
            </a:r>
          </a:p>
          <a:p>
            <a:r>
              <a:rPr lang="en-US" sz="1400" dirty="0"/>
              <a:t>Node manager when register a node,</a:t>
            </a:r>
          </a:p>
          <a:p>
            <a:r>
              <a:rPr lang="en-US" sz="1400" dirty="0"/>
              <a:t>Pass in AGA ID and IP</a:t>
            </a:r>
          </a:p>
          <a:p>
            <a:endParaRPr lang="en-US" sz="1400" dirty="0"/>
          </a:p>
          <a:p>
            <a:r>
              <a:rPr lang="en-US" sz="1400" dirty="0"/>
              <a:t>When DPM ask node manager, input:</a:t>
            </a:r>
          </a:p>
          <a:p>
            <a:r>
              <a:rPr lang="en-US" sz="1400" dirty="0"/>
              <a:t>Target IP, output AGA ID+IP</a:t>
            </a:r>
          </a:p>
        </p:txBody>
      </p:sp>
      <p:sp>
        <p:nvSpPr>
          <p:cNvPr id="84" name="TextBox 83">
            <a:extLst>
              <a:ext uri="{FF2B5EF4-FFF2-40B4-BE49-F238E27FC236}">
                <a16:creationId xmlns:a16="http://schemas.microsoft.com/office/drawing/2014/main" id="{160570BC-2BF4-C840-89A0-D043688250F9}"/>
              </a:ext>
            </a:extLst>
          </p:cNvPr>
          <p:cNvSpPr txBox="1"/>
          <p:nvPr/>
        </p:nvSpPr>
        <p:spPr>
          <a:xfrm>
            <a:off x="10493067" y="6501338"/>
            <a:ext cx="1312498" cy="369332"/>
          </a:xfrm>
          <a:prstGeom prst="rect">
            <a:avLst/>
          </a:prstGeom>
          <a:noFill/>
        </p:spPr>
        <p:txBody>
          <a:bodyPr wrap="square" rtlCol="0">
            <a:spAutoFit/>
          </a:bodyPr>
          <a:lstStyle/>
          <a:p>
            <a:r>
              <a:rPr lang="en-US" dirty="0"/>
              <a:t>10.24.1.222</a:t>
            </a:r>
          </a:p>
        </p:txBody>
      </p:sp>
      <p:sp>
        <p:nvSpPr>
          <p:cNvPr id="85" name="TextBox 84">
            <a:extLst>
              <a:ext uri="{FF2B5EF4-FFF2-40B4-BE49-F238E27FC236}">
                <a16:creationId xmlns:a16="http://schemas.microsoft.com/office/drawing/2014/main" id="{07EFE4C5-E35D-7B4B-8921-169D4177B322}"/>
              </a:ext>
            </a:extLst>
          </p:cNvPr>
          <p:cNvSpPr txBox="1"/>
          <p:nvPr/>
        </p:nvSpPr>
        <p:spPr>
          <a:xfrm>
            <a:off x="-23237" y="1131939"/>
            <a:ext cx="2876346" cy="1323439"/>
          </a:xfrm>
          <a:prstGeom prst="rect">
            <a:avLst/>
          </a:prstGeom>
          <a:noFill/>
        </p:spPr>
        <p:txBody>
          <a:bodyPr wrap="square" rtlCol="0">
            <a:spAutoFit/>
          </a:bodyPr>
          <a:lstStyle/>
          <a:p>
            <a:r>
              <a:rPr lang="en-US" sz="1600" dirty="0"/>
              <a:t>Each group has its own cache/database contains config for its ACAs only. Cross group communication should just work.</a:t>
            </a:r>
          </a:p>
        </p:txBody>
      </p:sp>
    </p:spTree>
    <p:extLst>
      <p:ext uri="{BB962C8B-B14F-4D97-AF65-F5344CB8AC3E}">
        <p14:creationId xmlns:p14="http://schemas.microsoft.com/office/powerpoint/2010/main" val="2054071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8" y="5745959"/>
            <a:ext cx="788709" cy="4470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140264"/>
            <a:ext cx="948850" cy="4664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3" y="48850"/>
            <a:ext cx="7476913" cy="699295"/>
          </a:xfrm>
        </p:spPr>
        <p:txBody>
          <a:bodyPr>
            <a:noAutofit/>
          </a:bodyPr>
          <a:lstStyle/>
          <a:p>
            <a:r>
              <a:rPr lang="en-US" sz="3600" dirty="0"/>
              <a:t>Out of order handling – small/large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fontScale="85000" lnSpcReduction="20000"/>
          </a:bodyPr>
          <a:lstStyle/>
          <a:p>
            <a:r>
              <a:rPr lang="en-US" u="sng" dirty="0">
                <a:solidFill>
                  <a:srgbClr val="FF0000"/>
                </a:solidFill>
              </a:rPr>
              <a:t>AGA act as configuration cache</a:t>
            </a:r>
          </a:p>
          <a:p>
            <a:r>
              <a:rPr lang="en-US" dirty="0"/>
              <a:t>Both AGA and ACA can detect out of order config, higher priority to do it in AGA</a:t>
            </a:r>
          </a:p>
          <a:p>
            <a:r>
              <a:rPr lang="en-US" dirty="0"/>
              <a:t>AGA -&gt; DPM: </a:t>
            </a:r>
          </a:p>
          <a:p>
            <a:pPr lvl="1"/>
            <a:r>
              <a:rPr lang="en-US" dirty="0"/>
              <a:t>Using the same </a:t>
            </a:r>
            <a:r>
              <a:rPr lang="en-US" dirty="0" err="1"/>
              <a:t>grpc</a:t>
            </a:r>
            <a:r>
              <a:rPr lang="en-US" dirty="0"/>
              <a:t> long lived streaming connection</a:t>
            </a:r>
          </a:p>
          <a:p>
            <a:pPr lvl="1"/>
            <a:r>
              <a:rPr lang="en-US" dirty="0"/>
              <a:t>Sends </a:t>
            </a:r>
            <a:r>
              <a:rPr lang="en-US" dirty="0" err="1"/>
              <a:t>GoalStateOperationStatus</a:t>
            </a:r>
            <a:endParaRPr lang="en-US" dirty="0"/>
          </a:p>
          <a:p>
            <a:pPr lvl="1"/>
            <a:r>
              <a:rPr lang="en-US" dirty="0" err="1"/>
              <a:t>resource_id</a:t>
            </a:r>
            <a:r>
              <a:rPr lang="en-US" dirty="0"/>
              <a:t> = “123”</a:t>
            </a:r>
          </a:p>
          <a:p>
            <a:pPr lvl="1"/>
            <a:r>
              <a:rPr lang="en-US" dirty="0" err="1"/>
              <a:t>resource_type</a:t>
            </a:r>
            <a:r>
              <a:rPr lang="en-US" dirty="0"/>
              <a:t> = PORT/NEIGHBOR/SG/DHCP/ROUTER</a:t>
            </a:r>
          </a:p>
          <a:p>
            <a:pPr lvl="1"/>
            <a:r>
              <a:rPr lang="en-US" dirty="0" err="1"/>
              <a:t>operation_status</a:t>
            </a:r>
            <a:r>
              <a:rPr lang="en-US" dirty="0"/>
              <a:t> = OUT_OF_ORDER</a:t>
            </a:r>
          </a:p>
          <a:p>
            <a:r>
              <a:rPr lang="en-US" dirty="0"/>
              <a:t>DPM-&gt;AGA</a:t>
            </a:r>
          </a:p>
          <a:p>
            <a:pPr lvl="1"/>
            <a:r>
              <a:rPr lang="en-US" dirty="0"/>
              <a:t>Sends down the latest state to ACA host</a:t>
            </a:r>
          </a:p>
          <a:p>
            <a:pPr lvl="2"/>
            <a:r>
              <a:rPr lang="en-US" dirty="0"/>
              <a:t>Detail logic: TBD</a:t>
            </a:r>
          </a:p>
          <a:p>
            <a:r>
              <a:rPr lang="en-US" dirty="0"/>
              <a:t>Need to make sure the cache either have the whole </a:t>
            </a:r>
            <a:r>
              <a:rPr lang="en-US" dirty="0" err="1"/>
              <a:t>Full+Delta</a:t>
            </a:r>
            <a:r>
              <a:rPr lang="en-US" dirty="0"/>
              <a:t> entry or both of the are flushed</a:t>
            </a:r>
          </a:p>
          <a:p>
            <a:r>
              <a:rPr lang="en-US" dirty="0"/>
              <a:t>If DPM cache doesn’t have it, need to request it from upper layer by using existing </a:t>
            </a:r>
            <a:r>
              <a:rPr lang="en-US" dirty="0" err="1"/>
              <a:t>grpc</a:t>
            </a:r>
            <a:r>
              <a:rPr lang="en-US" dirty="0"/>
              <a:t> streaming connection</a:t>
            </a:r>
          </a:p>
          <a:p>
            <a:r>
              <a:rPr lang="en-US" dirty="0"/>
              <a:t>Note: I assume out of order can still happen with this design since we can have multiple DPM/AGA instances</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398751" y="2760898"/>
          <a:ext cx="3559642" cy="1212772"/>
        </p:xfrm>
        <a:graphic>
          <a:graphicData uri="http://schemas.openxmlformats.org/drawingml/2006/table">
            <a:tbl>
              <a:tblPr firstRow="1" bandRow="1">
                <a:tableStyleId>{5C22544A-7EE6-4342-B048-85BDC9FD1C3A}</a:tableStyleId>
              </a:tblPr>
              <a:tblGrid>
                <a:gridCol w="1563558">
                  <a:extLst>
                    <a:ext uri="{9D8B030D-6E8A-4147-A177-3AD203B41FA5}">
                      <a16:colId xmlns:a16="http://schemas.microsoft.com/office/drawing/2014/main" val="3997333578"/>
                    </a:ext>
                  </a:extLst>
                </a:gridCol>
                <a:gridCol w="497741">
                  <a:extLst>
                    <a:ext uri="{9D8B030D-6E8A-4147-A177-3AD203B41FA5}">
                      <a16:colId xmlns:a16="http://schemas.microsoft.com/office/drawing/2014/main" val="1076842233"/>
                    </a:ext>
                  </a:extLst>
                </a:gridCol>
                <a:gridCol w="1498343">
                  <a:extLst>
                    <a:ext uri="{9D8B030D-6E8A-4147-A177-3AD203B41FA5}">
                      <a16:colId xmlns:a16="http://schemas.microsoft.com/office/drawing/2014/main" val="3042798488"/>
                    </a:ext>
                  </a:extLst>
                </a:gridCol>
              </a:tblGrid>
              <a:tr h="0">
                <a:tc>
                  <a:txBody>
                    <a:bodyPr/>
                    <a:lstStyle/>
                    <a:p>
                      <a:r>
                        <a:rPr lang="en-US" sz="1200" dirty="0"/>
                        <a:t>Host1, Port Resource ID=“123”, Sent = </a:t>
                      </a:r>
                      <a:r>
                        <a:rPr lang="en-US" sz="1200" dirty="0">
                          <a:solidFill>
                            <a:srgbClr val="FF0000"/>
                          </a:solidFill>
                        </a:rPr>
                        <a:t>True</a:t>
                      </a:r>
                      <a:endParaRPr lang="en-US" sz="1200" dirty="0"/>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8</a:t>
                      </a:r>
                    </a:p>
                  </a:txBody>
                  <a:tcPr/>
                </a:tc>
                <a:tc>
                  <a:txBody>
                    <a:bodyPr/>
                    <a:lstStyle/>
                    <a:p>
                      <a:r>
                        <a:rPr lang="en-US" sz="1200" dirty="0"/>
                        <a:t>PortFullState#8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9</a:t>
                      </a:r>
                    </a:p>
                  </a:txBody>
                  <a:tcPr/>
                </a:tc>
                <a:tc>
                  <a:txBody>
                    <a:bodyPr/>
                    <a:lstStyle/>
                    <a:p>
                      <a:r>
                        <a:rPr lang="en-US" sz="1200" dirty="0"/>
                        <a:t>PortFullState#9</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4212240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8" y="5745959"/>
            <a:ext cx="788709" cy="4470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140264"/>
            <a:ext cx="948850" cy="4664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3" y="48850"/>
            <a:ext cx="7476913" cy="699295"/>
          </a:xfrm>
        </p:spPr>
        <p:txBody>
          <a:bodyPr>
            <a:noAutofit/>
          </a:bodyPr>
          <a:lstStyle/>
          <a:p>
            <a:r>
              <a:rPr lang="en-US" sz="3600" dirty="0"/>
              <a:t>Transition from small to large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t>It should be pretty much seamless because ACA doesn’t do different actions for small/large VPC</a:t>
            </a:r>
          </a:p>
          <a:p>
            <a:r>
              <a:rPr lang="en-US" dirty="0"/>
              <a:t>Unless we put in an optimization in ACA to “not request info from AGA” for small VPC</a:t>
            </a:r>
          </a:p>
          <a:p>
            <a:pPr lvl="1"/>
            <a:r>
              <a:rPr lang="en-US" dirty="0"/>
              <a:t>Then we need to turn off that optimization when VPC changes from small to large</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21277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Port Resource ID=“123”</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8</a:t>
                      </a:r>
                    </a:p>
                  </a:txBody>
                  <a:tcPr/>
                </a:tc>
                <a:tc>
                  <a:txBody>
                    <a:bodyPr/>
                    <a:lstStyle/>
                    <a:p>
                      <a:r>
                        <a:rPr lang="en-US" sz="1200" dirty="0"/>
                        <a:t>PortFullState#8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9</a:t>
                      </a:r>
                    </a:p>
                  </a:txBody>
                  <a:tcPr/>
                </a:tc>
                <a:tc>
                  <a:txBody>
                    <a:bodyPr/>
                    <a:lstStyle/>
                    <a:p>
                      <a:r>
                        <a:rPr lang="en-US" sz="1200" dirty="0"/>
                        <a:t>PortFullState#9</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4053724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8" y="5745959"/>
            <a:ext cx="788709" cy="4470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140264"/>
            <a:ext cx="948850" cy="4664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3" y="48850"/>
            <a:ext cx="7476913" cy="699295"/>
          </a:xfrm>
        </p:spPr>
        <p:txBody>
          <a:bodyPr>
            <a:noAutofit/>
          </a:bodyPr>
          <a:lstStyle/>
          <a:p>
            <a:r>
              <a:rPr lang="en-US" sz="3600" dirty="0"/>
              <a:t>Transition from large to small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t>It should be pretty much </a:t>
            </a:r>
            <a:r>
              <a:rPr lang="en-US" u="sng" dirty="0" err="1"/>
              <a:t>seemlessly</a:t>
            </a:r>
            <a:r>
              <a:rPr lang="en-US" u="sng" dirty="0"/>
              <a:t> because ACA doesn’t do different actions for small/large VPC</a:t>
            </a:r>
          </a:p>
          <a:p>
            <a:r>
              <a:rPr lang="en-US" dirty="0"/>
              <a:t>Unless we put in an optimization in ACA to “not request info from AGA” for small VPC</a:t>
            </a:r>
          </a:p>
          <a:p>
            <a:pPr lvl="1"/>
            <a:r>
              <a:rPr lang="en-US" dirty="0"/>
              <a:t>Then we need to download all the configuration from AGA to ACA for that VPC</a:t>
            </a:r>
          </a:p>
          <a:p>
            <a:pPr lvl="1"/>
            <a:r>
              <a:rPr lang="en-US" dirty="0"/>
              <a:t>After that, we can turn on that optimization when VPC changes from large to small</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21277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Port Resource ID=“123”</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8</a:t>
                      </a:r>
                    </a:p>
                  </a:txBody>
                  <a:tcPr/>
                </a:tc>
                <a:tc>
                  <a:txBody>
                    <a:bodyPr/>
                    <a:lstStyle/>
                    <a:p>
                      <a:r>
                        <a:rPr lang="en-US" sz="1200" dirty="0"/>
                        <a:t>PortFullState#8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9</a:t>
                      </a:r>
                    </a:p>
                  </a:txBody>
                  <a:tcPr/>
                </a:tc>
                <a:tc>
                  <a:txBody>
                    <a:bodyPr/>
                    <a:lstStyle/>
                    <a:p>
                      <a:r>
                        <a:rPr lang="en-US" sz="1200" dirty="0"/>
                        <a:t>PortFullState#9</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796300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8" y="5745959"/>
            <a:ext cx="788709" cy="4470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140264"/>
            <a:ext cx="948850" cy="4664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95322" y="136532"/>
            <a:ext cx="7476913" cy="699295"/>
          </a:xfrm>
        </p:spPr>
        <p:txBody>
          <a:bodyPr>
            <a:noAutofit/>
          </a:bodyPr>
          <a:lstStyle/>
          <a:p>
            <a:r>
              <a:rPr lang="en-US" sz="3600" dirty="0"/>
              <a:t>What if tenant VM keep creating new connections to different IPs?</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11197" y="1011787"/>
            <a:ext cx="7561038" cy="5923766"/>
          </a:xfrm>
        </p:spPr>
        <p:txBody>
          <a:bodyPr>
            <a:normAutofit/>
          </a:bodyPr>
          <a:lstStyle/>
          <a:p>
            <a:r>
              <a:rPr lang="en-US" u="sng" dirty="0"/>
              <a:t>Tenant VM is acting like an attacker</a:t>
            </a:r>
          </a:p>
          <a:p>
            <a:r>
              <a:rPr lang="en-US" dirty="0"/>
              <a:t>ACA will throttle ACA-&gt;AGA requests from a particular port/VM if it goes over certain threshold</a:t>
            </a:r>
          </a:p>
          <a:p>
            <a:r>
              <a:rPr lang="en-US" dirty="0"/>
              <a:t>This will protect AGA from overloading</a:t>
            </a:r>
          </a:p>
          <a:p>
            <a:r>
              <a:rPr lang="en-US" dirty="0"/>
              <a:t>And don’t starve other nice VMs on the same host</a:t>
            </a:r>
          </a:p>
          <a:p>
            <a:r>
              <a:rPr lang="en-US" dirty="0"/>
              <a:t>Note that Linux has throttling mechanism in place when it is being attacked</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21277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Port Resource ID=“123”</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8</a:t>
                      </a:r>
                    </a:p>
                  </a:txBody>
                  <a:tcPr/>
                </a:tc>
                <a:tc>
                  <a:txBody>
                    <a:bodyPr/>
                    <a:lstStyle/>
                    <a:p>
                      <a:r>
                        <a:rPr lang="en-US" sz="1200" dirty="0"/>
                        <a:t>PortFullState#8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9</a:t>
                      </a:r>
                    </a:p>
                  </a:txBody>
                  <a:tcPr/>
                </a:tc>
                <a:tc>
                  <a:txBody>
                    <a:bodyPr/>
                    <a:lstStyle/>
                    <a:p>
                      <a:r>
                        <a:rPr lang="en-US" sz="1200" dirty="0"/>
                        <a:t>PortFullState#9</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1734668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3" y="48850"/>
            <a:ext cx="7193919" cy="699295"/>
          </a:xfrm>
        </p:spPr>
        <p:txBody>
          <a:bodyPr>
            <a:normAutofit fontScale="90000"/>
          </a:bodyPr>
          <a:lstStyle/>
          <a:p>
            <a:r>
              <a:rPr lang="en-US" dirty="0"/>
              <a:t>ACA restarted – small/large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t>AGA act as passthrough proxy</a:t>
            </a:r>
          </a:p>
          <a:p>
            <a:r>
              <a:rPr lang="en-US" dirty="0"/>
              <a:t>ACA -&gt; AGA: </a:t>
            </a:r>
          </a:p>
          <a:p>
            <a:pPr lvl="1"/>
            <a:r>
              <a:rPr lang="en-US" dirty="0"/>
              <a:t>Using the same </a:t>
            </a:r>
            <a:r>
              <a:rPr lang="en-US" dirty="0" err="1"/>
              <a:t>grpc</a:t>
            </a:r>
            <a:r>
              <a:rPr lang="en-US" dirty="0"/>
              <a:t> long lived streaming connection</a:t>
            </a:r>
          </a:p>
          <a:p>
            <a:pPr lvl="1"/>
            <a:r>
              <a:rPr lang="en-US" dirty="0"/>
              <a:t>Sends </a:t>
            </a:r>
            <a:r>
              <a:rPr lang="en-US" dirty="0" err="1"/>
              <a:t>GoalStateOperationStatus</a:t>
            </a:r>
            <a:endParaRPr lang="en-US" dirty="0"/>
          </a:p>
          <a:p>
            <a:pPr lvl="1"/>
            <a:r>
              <a:rPr lang="en-US" dirty="0" err="1"/>
              <a:t>resource_id</a:t>
            </a:r>
            <a:r>
              <a:rPr lang="en-US" dirty="0"/>
              <a:t> = doesn’t matter</a:t>
            </a:r>
          </a:p>
          <a:p>
            <a:pPr lvl="1"/>
            <a:r>
              <a:rPr lang="en-US" dirty="0" err="1"/>
              <a:t>resource_type</a:t>
            </a:r>
            <a:r>
              <a:rPr lang="en-US" dirty="0"/>
              <a:t> = doesn’t matter</a:t>
            </a:r>
          </a:p>
          <a:p>
            <a:pPr lvl="1"/>
            <a:r>
              <a:rPr lang="en-US" dirty="0" err="1"/>
              <a:t>operation_status</a:t>
            </a:r>
            <a:r>
              <a:rPr lang="en-US" dirty="0"/>
              <a:t> = RESTARTED</a:t>
            </a:r>
          </a:p>
          <a:p>
            <a:r>
              <a:rPr lang="en-US" dirty="0"/>
              <a:t>AGA -&gt; DPM:</a:t>
            </a:r>
          </a:p>
          <a:p>
            <a:pPr lvl="1"/>
            <a:r>
              <a:rPr lang="en-US" dirty="0"/>
              <a:t>Using the same </a:t>
            </a:r>
            <a:r>
              <a:rPr lang="en-US" dirty="0" err="1"/>
              <a:t>grpc</a:t>
            </a:r>
            <a:r>
              <a:rPr lang="en-US" dirty="0"/>
              <a:t> long lived streaming connection</a:t>
            </a:r>
          </a:p>
          <a:p>
            <a:pPr lvl="1"/>
            <a:r>
              <a:rPr lang="en-US" dirty="0"/>
              <a:t>Request full configuration for the affect host</a:t>
            </a:r>
          </a:p>
          <a:p>
            <a:r>
              <a:rPr lang="en-US" dirty="0"/>
              <a:t>AGA-&gt;ACA</a:t>
            </a:r>
          </a:p>
          <a:p>
            <a:pPr lvl="1"/>
            <a:r>
              <a:rPr lang="en-US" dirty="0"/>
              <a:t>Sends down the latest state to ACA host using existing logic</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21277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Port Resource ID=“123”</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8</a:t>
                      </a:r>
                    </a:p>
                  </a:txBody>
                  <a:tcPr/>
                </a:tc>
                <a:tc>
                  <a:txBody>
                    <a:bodyPr/>
                    <a:lstStyle/>
                    <a:p>
                      <a:r>
                        <a:rPr lang="en-US" sz="1200" dirty="0"/>
                        <a:t>PortFullState#8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9</a:t>
                      </a:r>
                    </a:p>
                  </a:txBody>
                  <a:tcPr/>
                </a:tc>
                <a:tc>
                  <a:txBody>
                    <a:bodyPr/>
                    <a:lstStyle/>
                    <a:p>
                      <a:r>
                        <a:rPr lang="en-US" sz="1200" dirty="0"/>
                        <a:t>PortFullState#9</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750263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F533FE53-F5E3-1E46-BD50-A0017A9C3374}"/>
              </a:ext>
            </a:extLst>
          </p:cNvPr>
          <p:cNvSpPr/>
          <p:nvPr/>
        </p:nvSpPr>
        <p:spPr>
          <a:xfrm>
            <a:off x="2303722" y="773965"/>
            <a:ext cx="2123090" cy="9564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Alcor Controller - DPM</a:t>
            </a:r>
          </a:p>
        </p:txBody>
      </p:sp>
      <p:sp>
        <p:nvSpPr>
          <p:cNvPr id="6" name="Rounded Rectangle 5">
            <a:extLst>
              <a:ext uri="{FF2B5EF4-FFF2-40B4-BE49-F238E27FC236}">
                <a16:creationId xmlns:a16="http://schemas.microsoft.com/office/drawing/2014/main" id="{86B29247-8203-1B4A-9AE5-5260FB689DEF}"/>
              </a:ext>
            </a:extLst>
          </p:cNvPr>
          <p:cNvSpPr/>
          <p:nvPr/>
        </p:nvSpPr>
        <p:spPr>
          <a:xfrm>
            <a:off x="4445358" y="3429000"/>
            <a:ext cx="3451857" cy="34290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4926405" y="3462488"/>
            <a:ext cx="2824607" cy="331187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7E77911-0FD9-A142-A4A4-34BB4082EA39}"/>
              </a:ext>
            </a:extLst>
          </p:cNvPr>
          <p:cNvSpPr/>
          <p:nvPr/>
        </p:nvSpPr>
        <p:spPr>
          <a:xfrm>
            <a:off x="5648320" y="3596311"/>
            <a:ext cx="1369843" cy="4479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Alcor Control Agent</a:t>
            </a:r>
          </a:p>
        </p:txBody>
      </p:sp>
      <p:sp>
        <p:nvSpPr>
          <p:cNvPr id="33" name="TextBox 32">
            <a:extLst>
              <a:ext uri="{FF2B5EF4-FFF2-40B4-BE49-F238E27FC236}">
                <a16:creationId xmlns:a16="http://schemas.microsoft.com/office/drawing/2014/main" id="{095DD8B0-5ECF-9C42-9423-B4B51550B69E}"/>
              </a:ext>
            </a:extLst>
          </p:cNvPr>
          <p:cNvSpPr txBox="1"/>
          <p:nvPr/>
        </p:nvSpPr>
        <p:spPr>
          <a:xfrm rot="16200000">
            <a:off x="3541585" y="4511640"/>
            <a:ext cx="2292323" cy="461665"/>
          </a:xfrm>
          <a:prstGeom prst="rect">
            <a:avLst/>
          </a:prstGeom>
          <a:noFill/>
        </p:spPr>
        <p:txBody>
          <a:bodyPr wrap="square" rtlCol="0">
            <a:spAutoFit/>
          </a:bodyPr>
          <a:lstStyle/>
          <a:p>
            <a:r>
              <a:rPr lang="en-US" sz="2400" dirty="0"/>
              <a:t>Compute Host 1</a:t>
            </a:r>
          </a:p>
        </p:txBody>
      </p:sp>
      <p:sp>
        <p:nvSpPr>
          <p:cNvPr id="2" name="Rectangle 1">
            <a:extLst>
              <a:ext uri="{FF2B5EF4-FFF2-40B4-BE49-F238E27FC236}">
                <a16:creationId xmlns:a16="http://schemas.microsoft.com/office/drawing/2014/main" id="{83DD1A05-FC85-1C46-ADB3-2D6171C7A240}"/>
              </a:ext>
            </a:extLst>
          </p:cNvPr>
          <p:cNvSpPr/>
          <p:nvPr/>
        </p:nvSpPr>
        <p:spPr>
          <a:xfrm>
            <a:off x="5105398" y="4879483"/>
            <a:ext cx="958700" cy="723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accent6"/>
                </a:solidFill>
              </a:rPr>
              <a:t>VM1</a:t>
            </a:r>
          </a:p>
          <a:p>
            <a:pPr algn="ctr"/>
            <a:r>
              <a:rPr lang="en-US" sz="14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5105398" y="5888634"/>
            <a:ext cx="958699" cy="723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rgbClr val="FF0000"/>
                </a:solidFill>
              </a:rPr>
              <a:t>VM2</a:t>
            </a:r>
          </a:p>
          <a:p>
            <a:pPr algn="ctr"/>
            <a:r>
              <a:rPr lang="en-US" sz="14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6581992" y="4909400"/>
            <a:ext cx="849964" cy="663823"/>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8740143" y="3434033"/>
            <a:ext cx="3451857" cy="34290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9221190" y="3467521"/>
            <a:ext cx="2824607" cy="331187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3AE3161-BD0A-E340-989D-C567B5319DFF}"/>
              </a:ext>
            </a:extLst>
          </p:cNvPr>
          <p:cNvSpPr/>
          <p:nvPr/>
        </p:nvSpPr>
        <p:spPr>
          <a:xfrm>
            <a:off x="9943105" y="3601344"/>
            <a:ext cx="1369843" cy="4479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Alcor Control Agent</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7836370" y="4516673"/>
            <a:ext cx="2292323" cy="461665"/>
          </a:xfrm>
          <a:prstGeom prst="rect">
            <a:avLst/>
          </a:prstGeom>
          <a:noFill/>
        </p:spPr>
        <p:txBody>
          <a:bodyPr wrap="square" rtlCol="0">
            <a:spAutoFit/>
          </a:bodyPr>
          <a:lstStyle/>
          <a:p>
            <a:r>
              <a:rPr lang="en-US" sz="24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9400183" y="4884516"/>
            <a:ext cx="958700" cy="723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accent6"/>
                </a:solidFill>
              </a:rPr>
              <a:t>VM3</a:t>
            </a:r>
          </a:p>
          <a:p>
            <a:pPr algn="ctr"/>
            <a:r>
              <a:rPr lang="en-US" sz="14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9400183" y="5893667"/>
            <a:ext cx="958699" cy="7236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rgbClr val="FF0000"/>
                </a:solidFill>
              </a:rPr>
              <a:t>VM4</a:t>
            </a:r>
          </a:p>
          <a:p>
            <a:pPr algn="ctr"/>
            <a:r>
              <a:rPr lang="en-US" sz="14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0876777" y="4914433"/>
            <a:ext cx="849964" cy="663823"/>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6436421" y="-8347"/>
            <a:ext cx="3451857" cy="261076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7272559" y="18196"/>
            <a:ext cx="2453641" cy="246798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D65845D-17D8-044D-93D6-CDB0E27EAD51}"/>
              </a:ext>
            </a:extLst>
          </p:cNvPr>
          <p:cNvSpPr/>
          <p:nvPr/>
        </p:nvSpPr>
        <p:spPr>
          <a:xfrm>
            <a:off x="7876134" y="1949851"/>
            <a:ext cx="1369843" cy="4479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Alcor Group Agent</a:t>
            </a:r>
          </a:p>
        </p:txBody>
      </p:sp>
      <p:sp>
        <p:nvSpPr>
          <p:cNvPr id="37" name="TextBox 36">
            <a:extLst>
              <a:ext uri="{FF2B5EF4-FFF2-40B4-BE49-F238E27FC236}">
                <a16:creationId xmlns:a16="http://schemas.microsoft.com/office/drawing/2014/main" id="{D9A47A56-9CCF-0646-8F53-C4ECC15A078B}"/>
              </a:ext>
            </a:extLst>
          </p:cNvPr>
          <p:cNvSpPr txBox="1"/>
          <p:nvPr/>
        </p:nvSpPr>
        <p:spPr>
          <a:xfrm rot="16200000">
            <a:off x="5698821" y="750039"/>
            <a:ext cx="2316479" cy="830997"/>
          </a:xfrm>
          <a:prstGeom prst="rect">
            <a:avLst/>
          </a:prstGeom>
          <a:noFill/>
        </p:spPr>
        <p:txBody>
          <a:bodyPr wrap="square" rtlCol="0">
            <a:spAutoFit/>
          </a:bodyPr>
          <a:lstStyle/>
          <a:p>
            <a:r>
              <a:rPr lang="en-US" sz="2400" dirty="0"/>
              <a:t>Controller Node 1 to M</a:t>
            </a:r>
          </a:p>
        </p:txBody>
      </p:sp>
      <p:sp>
        <p:nvSpPr>
          <p:cNvPr id="3" name="Can 2">
            <a:extLst>
              <a:ext uri="{FF2B5EF4-FFF2-40B4-BE49-F238E27FC236}">
                <a16:creationId xmlns:a16="http://schemas.microsoft.com/office/drawing/2014/main" id="{6A812946-CBB6-EE49-A826-CB11698A0EF5}"/>
              </a:ext>
            </a:extLst>
          </p:cNvPr>
          <p:cNvSpPr/>
          <p:nvPr/>
        </p:nvSpPr>
        <p:spPr>
          <a:xfrm>
            <a:off x="7895497" y="388620"/>
            <a:ext cx="1264546" cy="1203960"/>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In Memory GS Message Cache for each Host</a:t>
            </a:r>
          </a:p>
        </p:txBody>
      </p:sp>
      <p:sp>
        <p:nvSpPr>
          <p:cNvPr id="45" name="Rounded Rectangle 44">
            <a:extLst>
              <a:ext uri="{FF2B5EF4-FFF2-40B4-BE49-F238E27FC236}">
                <a16:creationId xmlns:a16="http://schemas.microsoft.com/office/drawing/2014/main" id="{81251552-B63A-7846-A75E-DE03B3BBF0B3}"/>
              </a:ext>
            </a:extLst>
          </p:cNvPr>
          <p:cNvSpPr/>
          <p:nvPr/>
        </p:nvSpPr>
        <p:spPr>
          <a:xfrm>
            <a:off x="2456122" y="926365"/>
            <a:ext cx="2123090" cy="9564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Alcor Controller - DPM</a:t>
            </a:r>
          </a:p>
        </p:txBody>
      </p:sp>
      <p:sp>
        <p:nvSpPr>
          <p:cNvPr id="46" name="Rounded Rectangle 45">
            <a:extLst>
              <a:ext uri="{FF2B5EF4-FFF2-40B4-BE49-F238E27FC236}">
                <a16:creationId xmlns:a16="http://schemas.microsoft.com/office/drawing/2014/main" id="{F1B4AE7C-FE34-104F-83CF-79AF82B542F8}"/>
              </a:ext>
            </a:extLst>
          </p:cNvPr>
          <p:cNvSpPr/>
          <p:nvPr/>
        </p:nvSpPr>
        <p:spPr>
          <a:xfrm>
            <a:off x="2608522" y="1078765"/>
            <a:ext cx="2123090" cy="9564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Alcor Controller - DPM</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6588821" y="144053"/>
            <a:ext cx="3451857" cy="261076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7424959" y="170596"/>
            <a:ext cx="2453641" cy="246798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93DFF0BB-3097-8142-88CA-66FED30A7B03}"/>
              </a:ext>
            </a:extLst>
          </p:cNvPr>
          <p:cNvSpPr/>
          <p:nvPr/>
        </p:nvSpPr>
        <p:spPr>
          <a:xfrm>
            <a:off x="8028534" y="2102251"/>
            <a:ext cx="1369843" cy="44798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Alcor Group Agent</a:t>
            </a:r>
          </a:p>
        </p:txBody>
      </p:sp>
      <p:sp>
        <p:nvSpPr>
          <p:cNvPr id="59" name="TextBox 58">
            <a:extLst>
              <a:ext uri="{FF2B5EF4-FFF2-40B4-BE49-F238E27FC236}">
                <a16:creationId xmlns:a16="http://schemas.microsoft.com/office/drawing/2014/main" id="{16D45134-2F01-3B4F-921E-0A9A3B13DBF8}"/>
              </a:ext>
            </a:extLst>
          </p:cNvPr>
          <p:cNvSpPr txBox="1"/>
          <p:nvPr/>
        </p:nvSpPr>
        <p:spPr>
          <a:xfrm rot="16200000">
            <a:off x="5851221" y="902439"/>
            <a:ext cx="2316479" cy="830997"/>
          </a:xfrm>
          <a:prstGeom prst="rect">
            <a:avLst/>
          </a:prstGeom>
          <a:noFill/>
        </p:spPr>
        <p:txBody>
          <a:bodyPr wrap="square" rtlCol="0">
            <a:spAutoFit/>
          </a:bodyPr>
          <a:lstStyle/>
          <a:p>
            <a:r>
              <a:rPr lang="en-US" sz="2400" dirty="0"/>
              <a:t>Controller Node 1 to M</a:t>
            </a:r>
          </a:p>
        </p:txBody>
      </p:sp>
      <p:sp>
        <p:nvSpPr>
          <p:cNvPr id="60" name="Can 59">
            <a:extLst>
              <a:ext uri="{FF2B5EF4-FFF2-40B4-BE49-F238E27FC236}">
                <a16:creationId xmlns:a16="http://schemas.microsoft.com/office/drawing/2014/main" id="{D9C5CC39-D613-5F48-9AA2-44A504C69B9C}"/>
              </a:ext>
            </a:extLst>
          </p:cNvPr>
          <p:cNvSpPr/>
          <p:nvPr/>
        </p:nvSpPr>
        <p:spPr>
          <a:xfrm>
            <a:off x="8047897" y="541020"/>
            <a:ext cx="1264546" cy="1203960"/>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In Memory GS Message Cache for each Host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6741221" y="296453"/>
            <a:ext cx="3451857" cy="261076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7577359" y="322996"/>
            <a:ext cx="2453641" cy="246798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8F3B2E56-3D72-F742-B394-16DA01152CF4}"/>
              </a:ext>
            </a:extLst>
          </p:cNvPr>
          <p:cNvSpPr/>
          <p:nvPr/>
        </p:nvSpPr>
        <p:spPr>
          <a:xfrm>
            <a:off x="8180934" y="2254651"/>
            <a:ext cx="1369843" cy="4479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Alcor Group Agent</a:t>
            </a:r>
          </a:p>
        </p:txBody>
      </p:sp>
      <p:sp>
        <p:nvSpPr>
          <p:cNvPr id="64" name="TextBox 63">
            <a:extLst>
              <a:ext uri="{FF2B5EF4-FFF2-40B4-BE49-F238E27FC236}">
                <a16:creationId xmlns:a16="http://schemas.microsoft.com/office/drawing/2014/main" id="{FF4720F9-8A97-5E42-BE19-F3ABA05446D3}"/>
              </a:ext>
            </a:extLst>
          </p:cNvPr>
          <p:cNvSpPr txBox="1"/>
          <p:nvPr/>
        </p:nvSpPr>
        <p:spPr>
          <a:xfrm rot="16200000">
            <a:off x="6003621" y="1054839"/>
            <a:ext cx="2316479" cy="830997"/>
          </a:xfrm>
          <a:prstGeom prst="rect">
            <a:avLst/>
          </a:prstGeom>
          <a:noFill/>
        </p:spPr>
        <p:txBody>
          <a:bodyPr wrap="square" rtlCol="0">
            <a:spAutoFit/>
          </a:bodyPr>
          <a:lstStyle/>
          <a:p>
            <a:r>
              <a:rPr lang="en-US" sz="2400" dirty="0"/>
              <a:t>Controller Node 1 to M</a:t>
            </a:r>
          </a:p>
        </p:txBody>
      </p:sp>
      <p:sp>
        <p:nvSpPr>
          <p:cNvPr id="65" name="Can 64">
            <a:extLst>
              <a:ext uri="{FF2B5EF4-FFF2-40B4-BE49-F238E27FC236}">
                <a16:creationId xmlns:a16="http://schemas.microsoft.com/office/drawing/2014/main" id="{528DD932-3315-424E-8AC0-57B31A74D3DF}"/>
              </a:ext>
            </a:extLst>
          </p:cNvPr>
          <p:cNvSpPr/>
          <p:nvPr/>
        </p:nvSpPr>
        <p:spPr>
          <a:xfrm>
            <a:off x="8024884" y="668122"/>
            <a:ext cx="1683258" cy="1472926"/>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840225" flipH="1">
            <a:off x="7097578" y="2130404"/>
            <a:ext cx="315112" cy="198566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Up-Down Arrow 95">
            <a:extLst>
              <a:ext uri="{FF2B5EF4-FFF2-40B4-BE49-F238E27FC236}">
                <a16:creationId xmlns:a16="http://schemas.microsoft.com/office/drawing/2014/main" id="{7C1835D1-AF33-A842-A69E-A167B340C172}"/>
              </a:ext>
            </a:extLst>
          </p:cNvPr>
          <p:cNvSpPr/>
          <p:nvPr/>
        </p:nvSpPr>
        <p:spPr>
          <a:xfrm rot="6893148" flipH="1">
            <a:off x="9885088" y="2140431"/>
            <a:ext cx="315112" cy="2044798"/>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ight Arrow 8">
            <a:extLst>
              <a:ext uri="{FF2B5EF4-FFF2-40B4-BE49-F238E27FC236}">
                <a16:creationId xmlns:a16="http://schemas.microsoft.com/office/drawing/2014/main" id="{DE71BAE6-4670-6B42-BB37-BEF13AAE0499}"/>
              </a:ext>
            </a:extLst>
          </p:cNvPr>
          <p:cNvSpPr/>
          <p:nvPr/>
        </p:nvSpPr>
        <p:spPr>
          <a:xfrm>
            <a:off x="4731612" y="1449434"/>
            <a:ext cx="1850380" cy="2269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14384C51-C11F-A842-9DA9-04E4766BE9C6}"/>
              </a:ext>
            </a:extLst>
          </p:cNvPr>
          <p:cNvSpPr/>
          <p:nvPr/>
        </p:nvSpPr>
        <p:spPr>
          <a:xfrm>
            <a:off x="4731612" y="1198569"/>
            <a:ext cx="1719628" cy="2269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ight Arrow 66">
            <a:extLst>
              <a:ext uri="{FF2B5EF4-FFF2-40B4-BE49-F238E27FC236}">
                <a16:creationId xmlns:a16="http://schemas.microsoft.com/office/drawing/2014/main" id="{794F3A82-8BD5-9948-8B34-8542A17E2B7D}"/>
              </a:ext>
            </a:extLst>
          </p:cNvPr>
          <p:cNvSpPr/>
          <p:nvPr/>
        </p:nvSpPr>
        <p:spPr>
          <a:xfrm>
            <a:off x="4738863" y="1700299"/>
            <a:ext cx="1992679" cy="2269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C10D805-543C-5B49-8FD1-1D175234DEDC}"/>
              </a:ext>
            </a:extLst>
          </p:cNvPr>
          <p:cNvSpPr txBox="1"/>
          <p:nvPr/>
        </p:nvSpPr>
        <p:spPr>
          <a:xfrm>
            <a:off x="5068916" y="635442"/>
            <a:ext cx="1158808" cy="646331"/>
          </a:xfrm>
          <a:prstGeom prst="rect">
            <a:avLst/>
          </a:prstGeom>
          <a:noFill/>
        </p:spPr>
        <p:txBody>
          <a:bodyPr wrap="square" rtlCol="0">
            <a:spAutoFit/>
          </a:bodyPr>
          <a:lstStyle/>
          <a:p>
            <a:r>
              <a:rPr lang="en-US" sz="1200" dirty="0" err="1"/>
              <a:t>grpc</a:t>
            </a:r>
            <a:r>
              <a:rPr lang="en-US" sz="1200" dirty="0"/>
              <a:t> long lived streaming connections</a:t>
            </a:r>
          </a:p>
        </p:txBody>
      </p:sp>
      <p:sp>
        <p:nvSpPr>
          <p:cNvPr id="68" name="TextBox 67">
            <a:extLst>
              <a:ext uri="{FF2B5EF4-FFF2-40B4-BE49-F238E27FC236}">
                <a16:creationId xmlns:a16="http://schemas.microsoft.com/office/drawing/2014/main" id="{50412E84-7CF7-1645-93DE-51F09B9480E7}"/>
              </a:ext>
            </a:extLst>
          </p:cNvPr>
          <p:cNvSpPr txBox="1"/>
          <p:nvPr/>
        </p:nvSpPr>
        <p:spPr>
          <a:xfrm>
            <a:off x="7986182" y="2892848"/>
            <a:ext cx="1158808" cy="646331"/>
          </a:xfrm>
          <a:prstGeom prst="rect">
            <a:avLst/>
          </a:prstGeom>
          <a:noFill/>
        </p:spPr>
        <p:txBody>
          <a:bodyPr wrap="square" rtlCol="0">
            <a:spAutoFit/>
          </a:bodyPr>
          <a:lstStyle/>
          <a:p>
            <a:r>
              <a:rPr lang="en-US" sz="1200" dirty="0" err="1"/>
              <a:t>grpc</a:t>
            </a:r>
            <a:r>
              <a:rPr lang="en-US" sz="12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8087169" y="4672681"/>
            <a:ext cx="1158808" cy="646331"/>
          </a:xfrm>
          <a:prstGeom prst="rect">
            <a:avLst/>
          </a:prstGeom>
          <a:noFill/>
        </p:spPr>
        <p:txBody>
          <a:bodyPr wrap="square" rtlCol="0">
            <a:spAutoFit/>
          </a:bodyPr>
          <a:lstStyle/>
          <a:p>
            <a:r>
              <a:rPr lang="en-US" sz="3600" dirty="0"/>
              <a:t>…</a:t>
            </a:r>
          </a:p>
        </p:txBody>
      </p:sp>
    </p:spTree>
    <p:extLst>
      <p:ext uri="{BB962C8B-B14F-4D97-AF65-F5344CB8AC3E}">
        <p14:creationId xmlns:p14="http://schemas.microsoft.com/office/powerpoint/2010/main" val="925666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Create port – small/large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solidFill>
                  <a:srgbClr val="FF0000"/>
                </a:solidFill>
              </a:rPr>
              <a:t>AGA act as passthrough proxy</a:t>
            </a:r>
          </a:p>
          <a:p>
            <a:r>
              <a:rPr lang="en-US" dirty="0"/>
              <a:t>DPM -&gt; AGA: port state</a:t>
            </a:r>
          </a:p>
          <a:p>
            <a:pPr lvl="1"/>
            <a:r>
              <a:rPr lang="en-US" dirty="0" err="1"/>
              <a:t>operation_type</a:t>
            </a:r>
            <a:r>
              <a:rPr lang="en-US" dirty="0"/>
              <a:t> = CREATE</a:t>
            </a:r>
          </a:p>
          <a:p>
            <a:pPr lvl="1"/>
            <a:r>
              <a:rPr lang="en-US" dirty="0" err="1"/>
              <a:t>targetted_hosts</a:t>
            </a:r>
            <a:r>
              <a:rPr lang="en-US" dirty="0"/>
              <a:t> = [“host 1”] (array of 1 host)</a:t>
            </a:r>
          </a:p>
          <a:p>
            <a:pPr lvl="1"/>
            <a:r>
              <a:rPr lang="en-US" dirty="0" err="1"/>
              <a:t>revision_number</a:t>
            </a:r>
            <a:r>
              <a:rPr lang="en-US" dirty="0"/>
              <a:t> = 1</a:t>
            </a:r>
          </a:p>
          <a:p>
            <a:pPr lvl="1"/>
            <a:r>
              <a:rPr lang="en-US" dirty="0" err="1"/>
              <a:t>update_type</a:t>
            </a:r>
            <a:r>
              <a:rPr lang="en-US" dirty="0"/>
              <a:t> = FULL</a:t>
            </a:r>
          </a:p>
          <a:p>
            <a:r>
              <a:rPr lang="en-US" dirty="0"/>
              <a:t>AGA sends it down to the corresponding ACA host when configuration == PORT</a:t>
            </a:r>
          </a:p>
          <a:p>
            <a:pPr lvl="1"/>
            <a:r>
              <a:rPr lang="en-US" dirty="0"/>
              <a:t>Also stores the new port full state</a:t>
            </a:r>
          </a:p>
          <a:p>
            <a:pPr lvl="1"/>
            <a:r>
              <a:rPr lang="en-US" strike="sngStrike" dirty="0"/>
              <a:t>clear all previous Delta states (#3,#4)</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303122" cy="1371600"/>
        </p:xfrm>
        <a:graphic>
          <a:graphicData uri="http://schemas.openxmlformats.org/drawingml/2006/table">
            <a:tbl>
              <a:tblPr firstRow="1" bandRow="1">
                <a:tableStyleId>{5C22544A-7EE6-4342-B048-85BDC9FD1C3A}</a:tableStyleId>
              </a:tblPr>
              <a:tblGrid>
                <a:gridCol w="1385167">
                  <a:extLst>
                    <a:ext uri="{9D8B030D-6E8A-4147-A177-3AD203B41FA5}">
                      <a16:colId xmlns:a16="http://schemas.microsoft.com/office/drawing/2014/main" val="3997333578"/>
                    </a:ext>
                  </a:extLst>
                </a:gridCol>
                <a:gridCol w="498764">
                  <a:extLst>
                    <a:ext uri="{9D8B030D-6E8A-4147-A177-3AD203B41FA5}">
                      <a16:colId xmlns:a16="http://schemas.microsoft.com/office/drawing/2014/main" val="1076842233"/>
                    </a:ext>
                  </a:extLst>
                </a:gridCol>
                <a:gridCol w="1419191">
                  <a:extLst>
                    <a:ext uri="{9D8B030D-6E8A-4147-A177-3AD203B41FA5}">
                      <a16:colId xmlns:a16="http://schemas.microsoft.com/office/drawing/2014/main" val="3042798488"/>
                    </a:ext>
                  </a:extLst>
                </a:gridCol>
              </a:tblGrid>
              <a:tr h="0">
                <a:tc>
                  <a:txBody>
                    <a:bodyPr/>
                    <a:lstStyle/>
                    <a:p>
                      <a:r>
                        <a:rPr lang="en-US" sz="1200" dirty="0"/>
                        <a:t>Host1, Port Resource ID=“123”</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1</a:t>
                      </a:r>
                    </a:p>
                  </a:txBody>
                  <a:tcPr/>
                </a:tc>
                <a:tc>
                  <a:txBody>
                    <a:bodyPr/>
                    <a:lstStyle/>
                    <a:p>
                      <a:r>
                        <a:rPr lang="en-US" sz="1200" dirty="0"/>
                        <a:t>PortFullState#1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PortDeltaState#3,</a:t>
                      </a:r>
                    </a:p>
                    <a:p>
                      <a:r>
                        <a:rPr lang="en-US" sz="1200" strike="sngStrike" dirty="0"/>
                        <a:t>PortDeltaState#4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4123228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fontScale="90000"/>
          </a:bodyPr>
          <a:lstStyle/>
          <a:p>
            <a:r>
              <a:rPr lang="en-US" dirty="0"/>
              <a:t>Update port – small/large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fontScale="92500" lnSpcReduction="10000"/>
          </a:bodyPr>
          <a:lstStyle/>
          <a:p>
            <a:r>
              <a:rPr lang="en-US" u="sng" dirty="0">
                <a:solidFill>
                  <a:srgbClr val="FF0000"/>
                </a:solidFill>
              </a:rPr>
              <a:t>AGA act as passthrough proxy</a:t>
            </a:r>
          </a:p>
          <a:p>
            <a:r>
              <a:rPr lang="en-US" dirty="0"/>
              <a:t>DPM -&gt; AGA: port state</a:t>
            </a:r>
          </a:p>
          <a:p>
            <a:pPr lvl="1"/>
            <a:r>
              <a:rPr lang="en-US" dirty="0" err="1"/>
              <a:t>operation_type</a:t>
            </a:r>
            <a:r>
              <a:rPr lang="en-US" dirty="0"/>
              <a:t> = UPDATE</a:t>
            </a:r>
          </a:p>
          <a:p>
            <a:pPr lvl="1"/>
            <a:r>
              <a:rPr lang="en-US" dirty="0" err="1"/>
              <a:t>targetted_hosts</a:t>
            </a:r>
            <a:r>
              <a:rPr lang="en-US" dirty="0"/>
              <a:t> = [“host 1”] (array of 1 host)</a:t>
            </a:r>
          </a:p>
          <a:p>
            <a:pPr lvl="1"/>
            <a:r>
              <a:rPr lang="en-US" dirty="0" err="1"/>
              <a:t>revision_number</a:t>
            </a:r>
            <a:r>
              <a:rPr lang="en-US" dirty="0"/>
              <a:t> = 6</a:t>
            </a:r>
          </a:p>
          <a:p>
            <a:pPr lvl="1"/>
            <a:r>
              <a:rPr lang="en-US" dirty="0" err="1"/>
              <a:t>update_type</a:t>
            </a:r>
            <a:r>
              <a:rPr lang="en-US" dirty="0"/>
              <a:t> = DELTA</a:t>
            </a:r>
          </a:p>
          <a:p>
            <a:r>
              <a:rPr lang="en-US" dirty="0"/>
              <a:t>AGA-&gt;ACA</a:t>
            </a:r>
          </a:p>
          <a:p>
            <a:pPr lvl="1"/>
            <a:r>
              <a:rPr lang="en-US" dirty="0"/>
              <a:t>Sends it down to the corresponding ACA host</a:t>
            </a:r>
          </a:p>
          <a:p>
            <a:pPr lvl="1"/>
            <a:r>
              <a:rPr lang="en-US" dirty="0"/>
              <a:t>Update the port last delta update</a:t>
            </a:r>
          </a:p>
          <a:p>
            <a:r>
              <a:rPr lang="en-US" dirty="0"/>
              <a:t>Need to think about ways for AGA to help with direct </a:t>
            </a:r>
            <a:r>
              <a:rPr lang="en-US" dirty="0" err="1"/>
              <a:t>dataplane</a:t>
            </a:r>
            <a:r>
              <a:rPr lang="en-US" dirty="0"/>
              <a:t> programming, figure out which </a:t>
            </a:r>
            <a:r>
              <a:rPr lang="en-US" dirty="0" err="1"/>
              <a:t>dataplane</a:t>
            </a:r>
            <a:r>
              <a:rPr lang="en-US" dirty="0"/>
              <a:t> rule to add/update/delete</a:t>
            </a:r>
          </a:p>
          <a:p>
            <a:pPr lvl="1"/>
            <a:r>
              <a:rPr lang="en-US" dirty="0"/>
              <a:t>Need to update schema for direct </a:t>
            </a:r>
            <a:r>
              <a:rPr lang="en-US" dirty="0" err="1"/>
              <a:t>dataplane</a:t>
            </a:r>
            <a:r>
              <a:rPr lang="en-US" dirty="0"/>
              <a:t> programming</a:t>
            </a:r>
          </a:p>
          <a:p>
            <a:r>
              <a:rPr lang="en-US" dirty="0"/>
              <a:t>Note: the intent from DPM needs to be explicit, cannot send down an update operation for delete like before.</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21277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Port Resource ID=“123”</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PortFullState#5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6</a:t>
                      </a:r>
                    </a:p>
                  </a:txBody>
                  <a:tcPr/>
                </a:tc>
                <a:tc>
                  <a:txBody>
                    <a:bodyPr/>
                    <a:lstStyle/>
                    <a:p>
                      <a:r>
                        <a:rPr lang="en-US" sz="1200" dirty="0"/>
                        <a:t>PortDeltaState#6</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180670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Delete port – small/large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solidFill>
                  <a:srgbClr val="FF0000"/>
                </a:solidFill>
              </a:rPr>
              <a:t>AGA act as passthrough proxy</a:t>
            </a:r>
          </a:p>
          <a:p>
            <a:r>
              <a:rPr lang="en-US" dirty="0"/>
              <a:t>DPM -&gt; AGA: port state</a:t>
            </a:r>
          </a:p>
          <a:p>
            <a:pPr lvl="1"/>
            <a:r>
              <a:rPr lang="en-US" dirty="0" err="1"/>
              <a:t>operation_type</a:t>
            </a:r>
            <a:r>
              <a:rPr lang="en-US" dirty="0"/>
              <a:t> = DELETE</a:t>
            </a:r>
          </a:p>
          <a:p>
            <a:pPr lvl="1"/>
            <a:r>
              <a:rPr lang="en-US" dirty="0" err="1"/>
              <a:t>targetted_hosts</a:t>
            </a:r>
            <a:r>
              <a:rPr lang="en-US" dirty="0"/>
              <a:t> = [“host 1”] (array of 1 host)</a:t>
            </a:r>
          </a:p>
          <a:p>
            <a:pPr lvl="1"/>
            <a:r>
              <a:rPr lang="en-US" dirty="0" err="1"/>
              <a:t>revision_number</a:t>
            </a:r>
            <a:r>
              <a:rPr lang="en-US" dirty="0"/>
              <a:t> = 7</a:t>
            </a:r>
          </a:p>
          <a:p>
            <a:pPr lvl="1"/>
            <a:r>
              <a:rPr lang="en-US" dirty="0" err="1"/>
              <a:t>update_type</a:t>
            </a:r>
            <a:r>
              <a:rPr lang="en-US" dirty="0"/>
              <a:t> = FULL</a:t>
            </a:r>
          </a:p>
          <a:p>
            <a:r>
              <a:rPr lang="en-US" dirty="0"/>
              <a:t>AGA sends it down to the corresponding ACA host when configuration == PORT</a:t>
            </a:r>
          </a:p>
          <a:p>
            <a:pPr lvl="1"/>
            <a:r>
              <a:rPr lang="en-US" dirty="0"/>
              <a:t>Update the delete port full state (thinking to keep it instead of deleting the resource entry just in case if ACA ask for it for OOO handling, unless ACA is using a database that always have full config)</a:t>
            </a:r>
          </a:p>
          <a:p>
            <a:pPr lvl="1"/>
            <a:r>
              <a:rPr lang="en-US" dirty="0"/>
              <a:t>clear all previous Delta states (#6)</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21277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Port Resource ID=“123”</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7</a:t>
                      </a:r>
                    </a:p>
                  </a:txBody>
                  <a:tcPr/>
                </a:tc>
                <a:tc>
                  <a:txBody>
                    <a:bodyPr/>
                    <a:lstStyle/>
                    <a:p>
                      <a:r>
                        <a:rPr lang="en-US" sz="1200" dirty="0"/>
                        <a:t>PortFullState#7 (DELETE)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6</a:t>
                      </a:r>
                    </a:p>
                  </a:txBody>
                  <a:tcPr/>
                </a:tc>
                <a:tc>
                  <a:txBody>
                    <a:bodyPr/>
                    <a:lstStyle/>
                    <a:p>
                      <a:r>
                        <a:rPr lang="en-US" sz="1200" strike="sngStrike" dirty="0"/>
                        <a:t>PortDeltaState#6</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204151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Create Neighbor – small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solidFill>
                  <a:srgbClr val="FF0000"/>
                </a:solidFill>
              </a:rPr>
              <a:t>AGA act as passthrough proxy</a:t>
            </a:r>
          </a:p>
          <a:p>
            <a:r>
              <a:rPr lang="en-US" dirty="0"/>
              <a:t>DPM -&gt; AGA: neighbor state</a:t>
            </a:r>
          </a:p>
          <a:p>
            <a:pPr lvl="1"/>
            <a:r>
              <a:rPr lang="en-US" dirty="0" err="1"/>
              <a:t>vpc_size</a:t>
            </a:r>
            <a:r>
              <a:rPr lang="en-US" dirty="0"/>
              <a:t> from </a:t>
            </a:r>
            <a:r>
              <a:rPr lang="en-US" dirty="0" err="1"/>
              <a:t>VpcState</a:t>
            </a:r>
            <a:r>
              <a:rPr lang="en-US" dirty="0"/>
              <a:t> = SMALL</a:t>
            </a:r>
          </a:p>
          <a:p>
            <a:pPr lvl="1"/>
            <a:r>
              <a:rPr lang="en-US" dirty="0" err="1"/>
              <a:t>operation_type</a:t>
            </a:r>
            <a:r>
              <a:rPr lang="en-US" dirty="0"/>
              <a:t> = CREATE</a:t>
            </a:r>
          </a:p>
          <a:p>
            <a:pPr lvl="1"/>
            <a:r>
              <a:rPr lang="en-US" dirty="0" err="1"/>
              <a:t>targetted_hosts</a:t>
            </a:r>
            <a:r>
              <a:rPr lang="en-US" dirty="0"/>
              <a:t> = [“host 1”] (array of 1 host)</a:t>
            </a:r>
          </a:p>
          <a:p>
            <a:pPr lvl="1"/>
            <a:r>
              <a:rPr lang="en-US" dirty="0" err="1"/>
              <a:t>revision_number</a:t>
            </a:r>
            <a:r>
              <a:rPr lang="en-US" dirty="0"/>
              <a:t> = 5</a:t>
            </a:r>
          </a:p>
          <a:p>
            <a:pPr lvl="1"/>
            <a:r>
              <a:rPr lang="en-US" dirty="0" err="1"/>
              <a:t>update_type</a:t>
            </a:r>
            <a:r>
              <a:rPr lang="en-US" dirty="0"/>
              <a:t> = FULL</a:t>
            </a:r>
          </a:p>
          <a:p>
            <a:r>
              <a:rPr lang="en-US" dirty="0"/>
              <a:t>AGA looks up </a:t>
            </a:r>
            <a:r>
              <a:rPr lang="en-US" dirty="0" err="1"/>
              <a:t>VpcState</a:t>
            </a:r>
            <a:r>
              <a:rPr lang="en-US" dirty="0"/>
              <a:t> size in the message</a:t>
            </a:r>
          </a:p>
          <a:p>
            <a:pPr lvl="1"/>
            <a:r>
              <a:rPr lang="en-US" dirty="0"/>
              <a:t>Sends it down to the corresponding ACA host</a:t>
            </a:r>
          </a:p>
          <a:p>
            <a:pPr lvl="1"/>
            <a:r>
              <a:rPr lang="en-US" dirty="0"/>
              <a:t>Also stores the new neighbor full state</a:t>
            </a:r>
          </a:p>
          <a:p>
            <a:pPr lvl="1"/>
            <a:r>
              <a:rPr lang="en-US" dirty="0"/>
              <a:t>clears all previous Delta states (#3,#4)</a:t>
            </a:r>
          </a:p>
          <a:p>
            <a:r>
              <a:rPr lang="en-US" dirty="0">
                <a:solidFill>
                  <a:srgbClr val="FF0000"/>
                </a:solidFill>
              </a:rPr>
              <a:t>AGA should be able to reduce the redundant neighbor from sending to ACA, if it is in cache and already sent</a:t>
            </a:r>
          </a:p>
          <a:p>
            <a:pPr lvl="1"/>
            <a:endParaRPr lang="en-US" dirty="0"/>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529787" y="2766150"/>
          <a:ext cx="3448763" cy="1554480"/>
        </p:xfrm>
        <a:graphic>
          <a:graphicData uri="http://schemas.openxmlformats.org/drawingml/2006/table">
            <a:tbl>
              <a:tblPr firstRow="1" bandRow="1">
                <a:tableStyleId>{5C22544A-7EE6-4342-B048-85BDC9FD1C3A}</a:tableStyleId>
              </a:tblPr>
              <a:tblGrid>
                <a:gridCol w="1514855">
                  <a:extLst>
                    <a:ext uri="{9D8B030D-6E8A-4147-A177-3AD203B41FA5}">
                      <a16:colId xmlns:a16="http://schemas.microsoft.com/office/drawing/2014/main" val="3997333578"/>
                    </a:ext>
                  </a:extLst>
                </a:gridCol>
                <a:gridCol w="545462">
                  <a:extLst>
                    <a:ext uri="{9D8B030D-6E8A-4147-A177-3AD203B41FA5}">
                      <a16:colId xmlns:a16="http://schemas.microsoft.com/office/drawing/2014/main" val="1076842233"/>
                    </a:ext>
                  </a:extLst>
                </a:gridCol>
                <a:gridCol w="1388446">
                  <a:extLst>
                    <a:ext uri="{9D8B030D-6E8A-4147-A177-3AD203B41FA5}">
                      <a16:colId xmlns:a16="http://schemas.microsoft.com/office/drawing/2014/main" val="3042798488"/>
                    </a:ext>
                  </a:extLst>
                </a:gridCol>
              </a:tblGrid>
              <a:tr h="0">
                <a:tc>
                  <a:txBody>
                    <a:bodyPr/>
                    <a:lstStyle/>
                    <a:p>
                      <a:r>
                        <a:rPr lang="en-US" sz="1200" dirty="0"/>
                        <a:t>Host1, Neighbor Resource ID=“234”, Sent = </a:t>
                      </a:r>
                      <a:r>
                        <a:rPr lang="en-US" sz="1200" dirty="0">
                          <a:solidFill>
                            <a:srgbClr val="FF0000"/>
                          </a:solidFill>
                        </a:rPr>
                        <a:t>True</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NeighFullState#5 (CREATE)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4</a:t>
                      </a:r>
                    </a:p>
                  </a:txBody>
                  <a:tcPr/>
                </a:tc>
                <a:tc>
                  <a:txBody>
                    <a:bodyPr/>
                    <a:lstStyle/>
                    <a:p>
                      <a:r>
                        <a:rPr lang="en-US" sz="1200" strike="sngStrike" dirty="0"/>
                        <a:t>NeighDeltaState#3,</a:t>
                      </a:r>
                    </a:p>
                    <a:p>
                      <a:r>
                        <a:rPr lang="en-US" sz="1200" strike="sngStrike" dirty="0"/>
                        <a:t>NeighDeltaState#4</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1024095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Update neighbor – small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7" y="762872"/>
            <a:ext cx="7706323" cy="5923766"/>
          </a:xfrm>
        </p:spPr>
        <p:txBody>
          <a:bodyPr>
            <a:normAutofit lnSpcReduction="10000"/>
          </a:bodyPr>
          <a:lstStyle/>
          <a:p>
            <a:r>
              <a:rPr lang="en-US" u="sng" dirty="0">
                <a:solidFill>
                  <a:srgbClr val="FF0000"/>
                </a:solidFill>
              </a:rPr>
              <a:t>AGA act as passthrough proxy</a:t>
            </a:r>
          </a:p>
          <a:p>
            <a:r>
              <a:rPr lang="en-US" dirty="0"/>
              <a:t>DPM -&gt; AGA: port state</a:t>
            </a:r>
          </a:p>
          <a:p>
            <a:pPr lvl="1"/>
            <a:r>
              <a:rPr lang="en-US" dirty="0" err="1"/>
              <a:t>vpc_size</a:t>
            </a:r>
            <a:r>
              <a:rPr lang="en-US" dirty="0"/>
              <a:t> from </a:t>
            </a:r>
            <a:r>
              <a:rPr lang="en-US" dirty="0" err="1"/>
              <a:t>VpcState</a:t>
            </a:r>
            <a:r>
              <a:rPr lang="en-US" dirty="0"/>
              <a:t> = SMALL</a:t>
            </a:r>
          </a:p>
          <a:p>
            <a:pPr lvl="1"/>
            <a:r>
              <a:rPr lang="en-US" dirty="0" err="1"/>
              <a:t>operation_type</a:t>
            </a:r>
            <a:r>
              <a:rPr lang="en-US" dirty="0"/>
              <a:t> = UPDATE</a:t>
            </a:r>
          </a:p>
          <a:p>
            <a:pPr lvl="1"/>
            <a:r>
              <a:rPr lang="en-US" dirty="0" err="1"/>
              <a:t>targetted_hosts</a:t>
            </a:r>
            <a:r>
              <a:rPr lang="en-US" dirty="0"/>
              <a:t> = [“host 1”] (array of 1 host)</a:t>
            </a:r>
          </a:p>
          <a:p>
            <a:pPr lvl="1"/>
            <a:r>
              <a:rPr lang="en-US" dirty="0" err="1"/>
              <a:t>revision_number</a:t>
            </a:r>
            <a:r>
              <a:rPr lang="en-US" dirty="0"/>
              <a:t> = 6</a:t>
            </a:r>
          </a:p>
          <a:p>
            <a:pPr lvl="1"/>
            <a:r>
              <a:rPr lang="en-US" dirty="0" err="1"/>
              <a:t>update_type</a:t>
            </a:r>
            <a:r>
              <a:rPr lang="en-US" dirty="0"/>
              <a:t> = DELTA</a:t>
            </a:r>
          </a:p>
          <a:p>
            <a:r>
              <a:rPr lang="en-US" dirty="0"/>
              <a:t>AGA-&gt;ACA</a:t>
            </a:r>
          </a:p>
          <a:p>
            <a:pPr lvl="1"/>
            <a:r>
              <a:rPr lang="en-US" dirty="0"/>
              <a:t>Sends it down to the corresponding ACA host</a:t>
            </a:r>
          </a:p>
          <a:p>
            <a:pPr lvl="1"/>
            <a:r>
              <a:rPr lang="en-US" dirty="0"/>
              <a:t>Update the port last delta update</a:t>
            </a:r>
          </a:p>
          <a:p>
            <a:r>
              <a:rPr lang="en-US" dirty="0"/>
              <a:t>Need to think about ways for AGA to help with direct </a:t>
            </a:r>
            <a:r>
              <a:rPr lang="en-US" dirty="0" err="1"/>
              <a:t>dataplane</a:t>
            </a:r>
            <a:r>
              <a:rPr lang="en-US" dirty="0"/>
              <a:t> programming, figure out which </a:t>
            </a:r>
            <a:r>
              <a:rPr lang="en-US" dirty="0" err="1"/>
              <a:t>dataplane</a:t>
            </a:r>
            <a:r>
              <a:rPr lang="en-US" dirty="0"/>
              <a:t> rule to add/update/delete</a:t>
            </a:r>
          </a:p>
          <a:p>
            <a:pPr lvl="1"/>
            <a:r>
              <a:rPr lang="en-US" dirty="0"/>
              <a:t>Need to update schema for direct </a:t>
            </a:r>
            <a:r>
              <a:rPr lang="en-US" dirty="0" err="1"/>
              <a:t>dataplane</a:t>
            </a:r>
            <a:r>
              <a:rPr lang="en-US" dirty="0"/>
              <a:t> programming</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39565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Neighbor Resource ID=“234”, Sent = </a:t>
                      </a:r>
                      <a:r>
                        <a:rPr lang="en-US" sz="1200" dirty="0">
                          <a:solidFill>
                            <a:srgbClr val="FF0000"/>
                          </a:solidFill>
                        </a:rPr>
                        <a:t>True</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5</a:t>
                      </a:r>
                    </a:p>
                  </a:txBody>
                  <a:tcPr/>
                </a:tc>
                <a:tc>
                  <a:txBody>
                    <a:bodyPr/>
                    <a:lstStyle/>
                    <a:p>
                      <a:r>
                        <a:rPr lang="en-US" sz="1200" dirty="0"/>
                        <a:t>NeighFullState#5 (CREATE)</a:t>
                      </a:r>
                    </a:p>
                  </a:txBody>
                  <a:tcPr/>
                </a:tc>
                <a:extLst>
                  <a:ext uri="{0D108BD9-81ED-4DB2-BD59-A6C34878D82A}">
                    <a16:rowId xmlns:a16="http://schemas.microsoft.com/office/drawing/2014/main" val="2868273196"/>
                  </a:ext>
                </a:extLst>
              </a:tr>
              <a:tr h="298372">
                <a:tc>
                  <a:txBody>
                    <a:bodyPr/>
                    <a:lstStyle/>
                    <a:p>
                      <a:r>
                        <a:rPr lang="en-US" sz="1200" dirty="0"/>
                        <a:t>Last Delta Update</a:t>
                      </a:r>
                    </a:p>
                  </a:txBody>
                  <a:tcPr/>
                </a:tc>
                <a:tc>
                  <a:txBody>
                    <a:bodyPr/>
                    <a:lstStyle/>
                    <a:p>
                      <a:r>
                        <a:rPr lang="en-US" sz="1200" dirty="0"/>
                        <a:t>6</a:t>
                      </a:r>
                    </a:p>
                  </a:txBody>
                  <a:tcPr/>
                </a:tc>
                <a:tc>
                  <a:txBody>
                    <a:bodyPr/>
                    <a:lstStyle/>
                    <a:p>
                      <a:r>
                        <a:rPr lang="en-US" sz="1200" dirty="0"/>
                        <a:t>NeighDeltaState#6</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521518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86B29247-8203-1B4A-9AE5-5260FB689DEF}"/>
              </a:ext>
            </a:extLst>
          </p:cNvPr>
          <p:cNvSpPr/>
          <p:nvPr/>
        </p:nvSpPr>
        <p:spPr>
          <a:xfrm>
            <a:off x="7754404" y="5393532"/>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Rounded Rectangle 6">
            <a:extLst>
              <a:ext uri="{FF2B5EF4-FFF2-40B4-BE49-F238E27FC236}">
                <a16:creationId xmlns:a16="http://schemas.microsoft.com/office/drawing/2014/main" id="{D695EC23-43FD-9A4E-AEB5-E63A84873979}"/>
              </a:ext>
            </a:extLst>
          </p:cNvPr>
          <p:cNvSpPr/>
          <p:nvPr/>
        </p:nvSpPr>
        <p:spPr>
          <a:xfrm>
            <a:off x="7963891" y="5432953"/>
            <a:ext cx="1601732" cy="12976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 name="Rectangle 25">
            <a:extLst>
              <a:ext uri="{FF2B5EF4-FFF2-40B4-BE49-F238E27FC236}">
                <a16:creationId xmlns:a16="http://schemas.microsoft.com/office/drawing/2014/main" id="{77E77911-0FD9-A142-A4A4-34BB4082EA39}"/>
              </a:ext>
            </a:extLst>
          </p:cNvPr>
          <p:cNvSpPr/>
          <p:nvPr/>
        </p:nvSpPr>
        <p:spPr>
          <a:xfrm>
            <a:off x="8398751" y="5478847"/>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 name="Rectangle 1">
            <a:extLst>
              <a:ext uri="{FF2B5EF4-FFF2-40B4-BE49-F238E27FC236}">
                <a16:creationId xmlns:a16="http://schemas.microsoft.com/office/drawing/2014/main" id="{83DD1A05-FC85-1C46-ADB3-2D6171C7A240}"/>
              </a:ext>
            </a:extLst>
          </p:cNvPr>
          <p:cNvSpPr/>
          <p:nvPr/>
        </p:nvSpPr>
        <p:spPr>
          <a:xfrm>
            <a:off x="7994029" y="5745959"/>
            <a:ext cx="719238"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VM1</a:t>
            </a:r>
          </a:p>
          <a:p>
            <a:pPr algn="ctr"/>
            <a:r>
              <a:rPr lang="en-US" sz="900" dirty="0">
                <a:solidFill>
                  <a:schemeClr val="accent6"/>
                </a:solidFill>
              </a:rPr>
              <a:t>10.0.0.101</a:t>
            </a:r>
          </a:p>
        </p:txBody>
      </p:sp>
      <p:sp>
        <p:nvSpPr>
          <p:cNvPr id="47" name="Rectangle 46">
            <a:extLst>
              <a:ext uri="{FF2B5EF4-FFF2-40B4-BE49-F238E27FC236}">
                <a16:creationId xmlns:a16="http://schemas.microsoft.com/office/drawing/2014/main" id="{B78D16F2-1DEF-BF4F-B0F2-072F5CA60812}"/>
              </a:ext>
            </a:extLst>
          </p:cNvPr>
          <p:cNvSpPr/>
          <p:nvPr/>
        </p:nvSpPr>
        <p:spPr>
          <a:xfrm>
            <a:off x="7994030" y="6238292"/>
            <a:ext cx="719237"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VM2</a:t>
            </a:r>
          </a:p>
          <a:p>
            <a:pPr algn="ctr"/>
            <a:r>
              <a:rPr lang="en-US" sz="900" dirty="0">
                <a:solidFill>
                  <a:srgbClr val="FF0000"/>
                </a:solidFill>
              </a:rPr>
              <a:t>10.0.1.102</a:t>
            </a:r>
          </a:p>
        </p:txBody>
      </p:sp>
      <p:sp>
        <p:nvSpPr>
          <p:cNvPr id="4" name="Card 3">
            <a:extLst>
              <a:ext uri="{FF2B5EF4-FFF2-40B4-BE49-F238E27FC236}">
                <a16:creationId xmlns:a16="http://schemas.microsoft.com/office/drawing/2014/main" id="{288F9827-C38F-DE41-8293-AD2362021959}"/>
              </a:ext>
            </a:extLst>
          </p:cNvPr>
          <p:cNvSpPr/>
          <p:nvPr/>
        </p:nvSpPr>
        <p:spPr>
          <a:xfrm>
            <a:off x="8813807" y="5758355"/>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25" name="Rounded Rectangle 24">
            <a:extLst>
              <a:ext uri="{FF2B5EF4-FFF2-40B4-BE49-F238E27FC236}">
                <a16:creationId xmlns:a16="http://schemas.microsoft.com/office/drawing/2014/main" id="{81B0697B-D999-1C40-BE43-F50DA8F2E613}"/>
              </a:ext>
            </a:extLst>
          </p:cNvPr>
          <p:cNvSpPr/>
          <p:nvPr/>
        </p:nvSpPr>
        <p:spPr>
          <a:xfrm>
            <a:off x="10123381" y="5398564"/>
            <a:ext cx="1957422" cy="142073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Rounded Rectangle 26">
            <a:extLst>
              <a:ext uri="{FF2B5EF4-FFF2-40B4-BE49-F238E27FC236}">
                <a16:creationId xmlns:a16="http://schemas.microsoft.com/office/drawing/2014/main" id="{A4458021-C7AA-7845-A2FA-B9E99CF9FF13}"/>
              </a:ext>
            </a:extLst>
          </p:cNvPr>
          <p:cNvSpPr/>
          <p:nvPr/>
        </p:nvSpPr>
        <p:spPr>
          <a:xfrm>
            <a:off x="10332868" y="5432952"/>
            <a:ext cx="1601732" cy="130270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8" name="Rectangle 27">
            <a:extLst>
              <a:ext uri="{FF2B5EF4-FFF2-40B4-BE49-F238E27FC236}">
                <a16:creationId xmlns:a16="http://schemas.microsoft.com/office/drawing/2014/main" id="{03AE3161-BD0A-E340-989D-C567B5319DFF}"/>
              </a:ext>
            </a:extLst>
          </p:cNvPr>
          <p:cNvSpPr/>
          <p:nvPr/>
        </p:nvSpPr>
        <p:spPr>
          <a:xfrm>
            <a:off x="10745340" y="5488735"/>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ACA</a:t>
            </a:r>
          </a:p>
        </p:txBody>
      </p:sp>
      <p:sp>
        <p:nvSpPr>
          <p:cNvPr id="29" name="TextBox 28">
            <a:extLst>
              <a:ext uri="{FF2B5EF4-FFF2-40B4-BE49-F238E27FC236}">
                <a16:creationId xmlns:a16="http://schemas.microsoft.com/office/drawing/2014/main" id="{EBF2506E-16F2-914C-A9B4-9B9793F4BD48}"/>
              </a:ext>
            </a:extLst>
          </p:cNvPr>
          <p:cNvSpPr txBox="1"/>
          <p:nvPr/>
        </p:nvSpPr>
        <p:spPr>
          <a:xfrm rot="16200000">
            <a:off x="9582513" y="5901585"/>
            <a:ext cx="1293107" cy="276999"/>
          </a:xfrm>
          <a:prstGeom prst="rect">
            <a:avLst/>
          </a:prstGeom>
          <a:noFill/>
        </p:spPr>
        <p:txBody>
          <a:bodyPr wrap="square" rtlCol="0">
            <a:spAutoFit/>
          </a:bodyPr>
          <a:lstStyle/>
          <a:p>
            <a:r>
              <a:rPr lang="en-US" sz="1200" dirty="0"/>
              <a:t>Compute Host N</a:t>
            </a:r>
          </a:p>
        </p:txBody>
      </p:sp>
      <p:sp>
        <p:nvSpPr>
          <p:cNvPr id="30" name="Rectangle 29">
            <a:extLst>
              <a:ext uri="{FF2B5EF4-FFF2-40B4-BE49-F238E27FC236}">
                <a16:creationId xmlns:a16="http://schemas.microsoft.com/office/drawing/2014/main" id="{0C841257-32A4-FD4A-B3DD-9A477B733363}"/>
              </a:ext>
            </a:extLst>
          </p:cNvPr>
          <p:cNvSpPr/>
          <p:nvPr/>
        </p:nvSpPr>
        <p:spPr>
          <a:xfrm>
            <a:off x="10349098" y="5758354"/>
            <a:ext cx="702636"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chemeClr val="accent6"/>
                </a:solidFill>
              </a:rPr>
              <a:t>VM3</a:t>
            </a:r>
          </a:p>
          <a:p>
            <a:pPr algn="ctr"/>
            <a:r>
              <a:rPr lang="en-US" sz="900" dirty="0">
                <a:solidFill>
                  <a:schemeClr val="accent6"/>
                </a:solidFill>
              </a:rPr>
              <a:t>10.0.0.105</a:t>
            </a:r>
          </a:p>
        </p:txBody>
      </p:sp>
      <p:sp>
        <p:nvSpPr>
          <p:cNvPr id="31" name="Rectangle 30">
            <a:extLst>
              <a:ext uri="{FF2B5EF4-FFF2-40B4-BE49-F238E27FC236}">
                <a16:creationId xmlns:a16="http://schemas.microsoft.com/office/drawing/2014/main" id="{DA0CA20A-D071-7547-93E7-68F8906F5732}"/>
              </a:ext>
            </a:extLst>
          </p:cNvPr>
          <p:cNvSpPr/>
          <p:nvPr/>
        </p:nvSpPr>
        <p:spPr>
          <a:xfrm>
            <a:off x="10349099" y="6306845"/>
            <a:ext cx="702635" cy="2998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solidFill>
                  <a:srgbClr val="FF0000"/>
                </a:solidFill>
              </a:rPr>
              <a:t>VM4</a:t>
            </a:r>
          </a:p>
          <a:p>
            <a:pPr algn="ctr"/>
            <a:r>
              <a:rPr lang="en-US" sz="900" dirty="0">
                <a:solidFill>
                  <a:srgbClr val="FF0000"/>
                </a:solidFill>
              </a:rPr>
              <a:t>10.0.1.106</a:t>
            </a:r>
          </a:p>
        </p:txBody>
      </p:sp>
      <p:sp>
        <p:nvSpPr>
          <p:cNvPr id="32" name="Card 31">
            <a:extLst>
              <a:ext uri="{FF2B5EF4-FFF2-40B4-BE49-F238E27FC236}">
                <a16:creationId xmlns:a16="http://schemas.microsoft.com/office/drawing/2014/main" id="{F13D2423-36A7-D443-B03C-8F0476C2ABC4}"/>
              </a:ext>
            </a:extLst>
          </p:cNvPr>
          <p:cNvSpPr/>
          <p:nvPr/>
        </p:nvSpPr>
        <p:spPr>
          <a:xfrm>
            <a:off x="11133734" y="5758354"/>
            <a:ext cx="481984" cy="275041"/>
          </a:xfrm>
          <a:prstGeom prst="flowChartPunchedCard">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OVS</a:t>
            </a:r>
          </a:p>
        </p:txBody>
      </p:sp>
      <p:sp>
        <p:nvSpPr>
          <p:cNvPr id="34" name="Rounded Rectangle 33">
            <a:extLst>
              <a:ext uri="{FF2B5EF4-FFF2-40B4-BE49-F238E27FC236}">
                <a16:creationId xmlns:a16="http://schemas.microsoft.com/office/drawing/2014/main" id="{B5E0BD5F-FCAC-5C41-9218-2A414006B604}"/>
              </a:ext>
            </a:extLst>
          </p:cNvPr>
          <p:cNvSpPr/>
          <p:nvPr/>
        </p:nvSpPr>
        <p:spPr>
          <a:xfrm>
            <a:off x="8747472" y="3443706"/>
            <a:ext cx="1957422" cy="1179108"/>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5" name="Rounded Rectangle 34">
            <a:extLst>
              <a:ext uri="{FF2B5EF4-FFF2-40B4-BE49-F238E27FC236}">
                <a16:creationId xmlns:a16="http://schemas.microsoft.com/office/drawing/2014/main" id="{C64D45DD-C673-4446-9329-00988BA082EE}"/>
              </a:ext>
            </a:extLst>
          </p:cNvPr>
          <p:cNvSpPr/>
          <p:nvPr/>
        </p:nvSpPr>
        <p:spPr>
          <a:xfrm>
            <a:off x="9151446" y="34840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36" name="Rectangle 35">
            <a:extLst>
              <a:ext uri="{FF2B5EF4-FFF2-40B4-BE49-F238E27FC236}">
                <a16:creationId xmlns:a16="http://schemas.microsoft.com/office/drawing/2014/main" id="{9D65845D-17D8-044D-93D6-CDB0E27EAD51}"/>
              </a:ext>
            </a:extLst>
          </p:cNvPr>
          <p:cNvSpPr/>
          <p:nvPr/>
        </p:nvSpPr>
        <p:spPr>
          <a:xfrm>
            <a:off x="9285805" y="42326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53" name="Rounded Rectangle 52">
            <a:extLst>
              <a:ext uri="{FF2B5EF4-FFF2-40B4-BE49-F238E27FC236}">
                <a16:creationId xmlns:a16="http://schemas.microsoft.com/office/drawing/2014/main" id="{020E6211-18A3-824B-90EF-FDD27F327315}"/>
              </a:ext>
            </a:extLst>
          </p:cNvPr>
          <p:cNvSpPr/>
          <p:nvPr/>
        </p:nvSpPr>
        <p:spPr>
          <a:xfrm>
            <a:off x="8899872" y="3602759"/>
            <a:ext cx="1957422" cy="117245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6" name="Rounded Rectangle 55">
            <a:extLst>
              <a:ext uri="{FF2B5EF4-FFF2-40B4-BE49-F238E27FC236}">
                <a16:creationId xmlns:a16="http://schemas.microsoft.com/office/drawing/2014/main" id="{9AFAA2F9-6929-3D4A-9E5C-8E46C825E718}"/>
              </a:ext>
            </a:extLst>
          </p:cNvPr>
          <p:cNvSpPr/>
          <p:nvPr/>
        </p:nvSpPr>
        <p:spPr>
          <a:xfrm>
            <a:off x="9303846" y="36364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7" name="Rectangle 56">
            <a:extLst>
              <a:ext uri="{FF2B5EF4-FFF2-40B4-BE49-F238E27FC236}">
                <a16:creationId xmlns:a16="http://schemas.microsoft.com/office/drawing/2014/main" id="{93DFF0BB-3097-8142-88CA-66FED30A7B03}"/>
              </a:ext>
            </a:extLst>
          </p:cNvPr>
          <p:cNvSpPr/>
          <p:nvPr/>
        </p:nvSpPr>
        <p:spPr>
          <a:xfrm>
            <a:off x="9438205" y="4385021"/>
            <a:ext cx="776788" cy="18561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Alcor Group Agent</a:t>
            </a:r>
          </a:p>
        </p:txBody>
      </p:sp>
      <p:sp>
        <p:nvSpPr>
          <p:cNvPr id="61" name="Rounded Rectangle 60">
            <a:extLst>
              <a:ext uri="{FF2B5EF4-FFF2-40B4-BE49-F238E27FC236}">
                <a16:creationId xmlns:a16="http://schemas.microsoft.com/office/drawing/2014/main" id="{0E7AC90A-56B4-F240-A90A-33948EF85BBF}"/>
              </a:ext>
            </a:extLst>
          </p:cNvPr>
          <p:cNvSpPr/>
          <p:nvPr/>
        </p:nvSpPr>
        <p:spPr>
          <a:xfrm>
            <a:off x="9052272" y="3750805"/>
            <a:ext cx="1957422" cy="117680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2" name="Rounded Rectangle 61">
            <a:extLst>
              <a:ext uri="{FF2B5EF4-FFF2-40B4-BE49-F238E27FC236}">
                <a16:creationId xmlns:a16="http://schemas.microsoft.com/office/drawing/2014/main" id="{2A740A94-F84F-A24D-8214-33542C7BF26E}"/>
              </a:ext>
            </a:extLst>
          </p:cNvPr>
          <p:cNvSpPr/>
          <p:nvPr/>
        </p:nvSpPr>
        <p:spPr>
          <a:xfrm>
            <a:off x="9456246" y="3788821"/>
            <a:ext cx="1391370" cy="102255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3" name="Rectangle 62">
            <a:extLst>
              <a:ext uri="{FF2B5EF4-FFF2-40B4-BE49-F238E27FC236}">
                <a16:creationId xmlns:a16="http://schemas.microsoft.com/office/drawing/2014/main" id="{8F3B2E56-3D72-F742-B394-16DA01152CF4}"/>
              </a:ext>
            </a:extLst>
          </p:cNvPr>
          <p:cNvSpPr/>
          <p:nvPr/>
        </p:nvSpPr>
        <p:spPr>
          <a:xfrm>
            <a:off x="9753795" y="4558672"/>
            <a:ext cx="776788" cy="1856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AGA</a:t>
            </a:r>
          </a:p>
        </p:txBody>
      </p:sp>
      <p:sp>
        <p:nvSpPr>
          <p:cNvPr id="65" name="Can 64">
            <a:extLst>
              <a:ext uri="{FF2B5EF4-FFF2-40B4-BE49-F238E27FC236}">
                <a16:creationId xmlns:a16="http://schemas.microsoft.com/office/drawing/2014/main" id="{528DD932-3315-424E-8AC0-57B31A74D3DF}"/>
              </a:ext>
            </a:extLst>
          </p:cNvPr>
          <p:cNvSpPr/>
          <p:nvPr/>
        </p:nvSpPr>
        <p:spPr>
          <a:xfrm>
            <a:off x="7792550" y="237206"/>
            <a:ext cx="4165843" cy="3830763"/>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Shared in memory GS Configuration Cache for each Host</a:t>
            </a:r>
          </a:p>
        </p:txBody>
      </p:sp>
      <p:sp>
        <p:nvSpPr>
          <p:cNvPr id="16" name="Up-Down Arrow 15">
            <a:extLst>
              <a:ext uri="{FF2B5EF4-FFF2-40B4-BE49-F238E27FC236}">
                <a16:creationId xmlns:a16="http://schemas.microsoft.com/office/drawing/2014/main" id="{762920A0-F3A5-9448-B570-C9EB19C273F1}"/>
              </a:ext>
            </a:extLst>
          </p:cNvPr>
          <p:cNvSpPr/>
          <p:nvPr/>
        </p:nvSpPr>
        <p:spPr>
          <a:xfrm rot="3553710" flipH="1">
            <a:off x="9197752" y="4413843"/>
            <a:ext cx="126493" cy="1350277"/>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6" name="Up-Down Arrow 95">
            <a:extLst>
              <a:ext uri="{FF2B5EF4-FFF2-40B4-BE49-F238E27FC236}">
                <a16:creationId xmlns:a16="http://schemas.microsoft.com/office/drawing/2014/main" id="{7C1835D1-AF33-A842-A69E-A167B340C172}"/>
              </a:ext>
            </a:extLst>
          </p:cNvPr>
          <p:cNvSpPr/>
          <p:nvPr/>
        </p:nvSpPr>
        <p:spPr>
          <a:xfrm rot="7542028" flipH="1">
            <a:off x="10695775" y="4489057"/>
            <a:ext cx="134980" cy="1219831"/>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8" name="TextBox 67">
            <a:extLst>
              <a:ext uri="{FF2B5EF4-FFF2-40B4-BE49-F238E27FC236}">
                <a16:creationId xmlns:a16="http://schemas.microsoft.com/office/drawing/2014/main" id="{50412E84-7CF7-1645-93DE-51F09B9480E7}"/>
              </a:ext>
            </a:extLst>
          </p:cNvPr>
          <p:cNvSpPr txBox="1"/>
          <p:nvPr/>
        </p:nvSpPr>
        <p:spPr>
          <a:xfrm>
            <a:off x="9615982" y="4933505"/>
            <a:ext cx="700479" cy="584775"/>
          </a:xfrm>
          <a:prstGeom prst="rect">
            <a:avLst/>
          </a:prstGeom>
          <a:noFill/>
        </p:spPr>
        <p:txBody>
          <a:bodyPr wrap="square" rtlCol="0">
            <a:spAutoFit/>
          </a:bodyPr>
          <a:lstStyle/>
          <a:p>
            <a:r>
              <a:rPr lang="en-US" sz="800" dirty="0" err="1"/>
              <a:t>grpc</a:t>
            </a:r>
            <a:r>
              <a:rPr lang="en-US" sz="800" dirty="0"/>
              <a:t> long lived streaming connections</a:t>
            </a:r>
          </a:p>
        </p:txBody>
      </p:sp>
      <p:sp>
        <p:nvSpPr>
          <p:cNvPr id="69" name="TextBox 68">
            <a:extLst>
              <a:ext uri="{FF2B5EF4-FFF2-40B4-BE49-F238E27FC236}">
                <a16:creationId xmlns:a16="http://schemas.microsoft.com/office/drawing/2014/main" id="{42202DE4-8605-5946-A004-D2D5675E7F37}"/>
              </a:ext>
            </a:extLst>
          </p:cNvPr>
          <p:cNvSpPr txBox="1"/>
          <p:nvPr/>
        </p:nvSpPr>
        <p:spPr>
          <a:xfrm>
            <a:off x="9713121" y="5813184"/>
            <a:ext cx="657118" cy="369332"/>
          </a:xfrm>
          <a:prstGeom prst="rect">
            <a:avLst/>
          </a:prstGeom>
          <a:noFill/>
        </p:spPr>
        <p:txBody>
          <a:bodyPr wrap="square" rtlCol="0">
            <a:spAutoFit/>
          </a:bodyPr>
          <a:lstStyle/>
          <a:p>
            <a:r>
              <a:rPr lang="en-US" dirty="0"/>
              <a:t>…</a:t>
            </a:r>
          </a:p>
        </p:txBody>
      </p:sp>
      <p:sp>
        <p:nvSpPr>
          <p:cNvPr id="84" name="Title 1">
            <a:extLst>
              <a:ext uri="{FF2B5EF4-FFF2-40B4-BE49-F238E27FC236}">
                <a16:creationId xmlns:a16="http://schemas.microsoft.com/office/drawing/2014/main" id="{69DE01E8-8FC5-574F-9E9A-CB7019F7752F}"/>
              </a:ext>
            </a:extLst>
          </p:cNvPr>
          <p:cNvSpPr>
            <a:spLocks noGrp="1"/>
          </p:cNvSpPr>
          <p:nvPr>
            <p:ph type="title"/>
          </p:nvPr>
        </p:nvSpPr>
        <p:spPr>
          <a:xfrm>
            <a:off x="189294" y="48850"/>
            <a:ext cx="6800954" cy="699295"/>
          </a:xfrm>
        </p:spPr>
        <p:txBody>
          <a:bodyPr>
            <a:normAutofit/>
          </a:bodyPr>
          <a:lstStyle/>
          <a:p>
            <a:r>
              <a:rPr lang="en-US" dirty="0"/>
              <a:t>Delete neighbor – small VPC</a:t>
            </a:r>
          </a:p>
        </p:txBody>
      </p:sp>
      <p:sp>
        <p:nvSpPr>
          <p:cNvPr id="85" name="Content Placeholder 2">
            <a:extLst>
              <a:ext uri="{FF2B5EF4-FFF2-40B4-BE49-F238E27FC236}">
                <a16:creationId xmlns:a16="http://schemas.microsoft.com/office/drawing/2014/main" id="{FEF360CE-5B08-434F-B96B-507A25C80FEC}"/>
              </a:ext>
            </a:extLst>
          </p:cNvPr>
          <p:cNvSpPr>
            <a:spLocks noGrp="1"/>
          </p:cNvSpPr>
          <p:nvPr>
            <p:ph idx="1"/>
          </p:nvPr>
        </p:nvSpPr>
        <p:spPr>
          <a:xfrm>
            <a:off x="105168" y="762872"/>
            <a:ext cx="7561038" cy="5923766"/>
          </a:xfrm>
        </p:spPr>
        <p:txBody>
          <a:bodyPr>
            <a:normAutofit/>
          </a:bodyPr>
          <a:lstStyle/>
          <a:p>
            <a:r>
              <a:rPr lang="en-US" u="sng" dirty="0">
                <a:solidFill>
                  <a:srgbClr val="FF0000"/>
                </a:solidFill>
              </a:rPr>
              <a:t>AGA act as passthrough proxy</a:t>
            </a:r>
          </a:p>
          <a:p>
            <a:r>
              <a:rPr lang="en-US" dirty="0"/>
              <a:t>DPM -&gt; AGA: neighbor state</a:t>
            </a:r>
          </a:p>
          <a:p>
            <a:pPr lvl="1"/>
            <a:r>
              <a:rPr lang="en-US" dirty="0" err="1"/>
              <a:t>vpc_size</a:t>
            </a:r>
            <a:r>
              <a:rPr lang="en-US" dirty="0"/>
              <a:t> from </a:t>
            </a:r>
            <a:r>
              <a:rPr lang="en-US" dirty="0" err="1"/>
              <a:t>VpcState</a:t>
            </a:r>
            <a:r>
              <a:rPr lang="en-US" dirty="0"/>
              <a:t> = SMALL</a:t>
            </a:r>
          </a:p>
          <a:p>
            <a:pPr lvl="1"/>
            <a:r>
              <a:rPr lang="en-US" dirty="0" err="1"/>
              <a:t>operation_type</a:t>
            </a:r>
            <a:r>
              <a:rPr lang="en-US" dirty="0"/>
              <a:t> = DELETE</a:t>
            </a:r>
          </a:p>
          <a:p>
            <a:pPr lvl="1"/>
            <a:r>
              <a:rPr lang="en-US" dirty="0" err="1"/>
              <a:t>targetted_hosts</a:t>
            </a:r>
            <a:r>
              <a:rPr lang="en-US" dirty="0"/>
              <a:t> = [“host 1”] (array of 1 host)</a:t>
            </a:r>
          </a:p>
          <a:p>
            <a:pPr lvl="1"/>
            <a:r>
              <a:rPr lang="en-US" dirty="0" err="1"/>
              <a:t>revision_number</a:t>
            </a:r>
            <a:r>
              <a:rPr lang="en-US" dirty="0"/>
              <a:t> = 7</a:t>
            </a:r>
          </a:p>
          <a:p>
            <a:pPr lvl="1"/>
            <a:r>
              <a:rPr lang="en-US" dirty="0" err="1"/>
              <a:t>update_type</a:t>
            </a:r>
            <a:r>
              <a:rPr lang="en-US" dirty="0"/>
              <a:t> = FULL</a:t>
            </a:r>
          </a:p>
          <a:p>
            <a:r>
              <a:rPr lang="en-US" dirty="0"/>
              <a:t>AGA-&gt;ACA</a:t>
            </a:r>
          </a:p>
          <a:p>
            <a:pPr lvl="1"/>
            <a:r>
              <a:rPr lang="en-US" dirty="0"/>
              <a:t>Sends it down to the corresponding ACA host</a:t>
            </a:r>
          </a:p>
          <a:p>
            <a:pPr lvl="1"/>
            <a:r>
              <a:rPr lang="en-US" dirty="0"/>
              <a:t>Update the delete neighbor full state (delete it or keep it for out of order handling?)</a:t>
            </a:r>
          </a:p>
          <a:p>
            <a:pPr lvl="1"/>
            <a:r>
              <a:rPr lang="en-US" dirty="0"/>
              <a:t>clear all previous Delta states (#6)</a:t>
            </a:r>
          </a:p>
        </p:txBody>
      </p:sp>
      <p:graphicFrame>
        <p:nvGraphicFramePr>
          <p:cNvPr id="8" name="Table 10">
            <a:extLst>
              <a:ext uri="{FF2B5EF4-FFF2-40B4-BE49-F238E27FC236}">
                <a16:creationId xmlns:a16="http://schemas.microsoft.com/office/drawing/2014/main" id="{491F93DD-975D-3941-B43A-F9D09AFDEF54}"/>
              </a:ext>
            </a:extLst>
          </p:cNvPr>
          <p:cNvGraphicFramePr>
            <a:graphicFrameLocks noGrp="1"/>
          </p:cNvGraphicFramePr>
          <p:nvPr/>
        </p:nvGraphicFramePr>
        <p:xfrm>
          <a:off x="8485837" y="2760898"/>
          <a:ext cx="3472556" cy="1395652"/>
        </p:xfrm>
        <a:graphic>
          <a:graphicData uri="http://schemas.openxmlformats.org/drawingml/2006/table">
            <a:tbl>
              <a:tblPr firstRow="1" bandRow="1">
                <a:tableStyleId>{5C22544A-7EE6-4342-B048-85BDC9FD1C3A}</a:tableStyleId>
              </a:tblPr>
              <a:tblGrid>
                <a:gridCol w="1525306">
                  <a:extLst>
                    <a:ext uri="{9D8B030D-6E8A-4147-A177-3AD203B41FA5}">
                      <a16:colId xmlns:a16="http://schemas.microsoft.com/office/drawing/2014/main" val="3997333578"/>
                    </a:ext>
                  </a:extLst>
                </a:gridCol>
                <a:gridCol w="485564">
                  <a:extLst>
                    <a:ext uri="{9D8B030D-6E8A-4147-A177-3AD203B41FA5}">
                      <a16:colId xmlns:a16="http://schemas.microsoft.com/office/drawing/2014/main" val="1076842233"/>
                    </a:ext>
                  </a:extLst>
                </a:gridCol>
                <a:gridCol w="1461686">
                  <a:extLst>
                    <a:ext uri="{9D8B030D-6E8A-4147-A177-3AD203B41FA5}">
                      <a16:colId xmlns:a16="http://schemas.microsoft.com/office/drawing/2014/main" val="3042798488"/>
                    </a:ext>
                  </a:extLst>
                </a:gridCol>
              </a:tblGrid>
              <a:tr h="0">
                <a:tc>
                  <a:txBody>
                    <a:bodyPr/>
                    <a:lstStyle/>
                    <a:p>
                      <a:r>
                        <a:rPr lang="en-US" sz="1200" dirty="0"/>
                        <a:t>Host1, Neighbor Resource ID=“234”, Sent = </a:t>
                      </a:r>
                      <a:r>
                        <a:rPr lang="en-US" sz="1200" dirty="0">
                          <a:solidFill>
                            <a:srgbClr val="FF0000"/>
                          </a:solidFill>
                        </a:rPr>
                        <a:t>True</a:t>
                      </a:r>
                    </a:p>
                  </a:txBody>
                  <a:tcPr/>
                </a:tc>
                <a:tc>
                  <a:txBody>
                    <a:bodyPr/>
                    <a:lstStyle/>
                    <a:p>
                      <a:r>
                        <a:rPr lang="en-US" sz="1200" dirty="0"/>
                        <a:t>Version</a:t>
                      </a:r>
                    </a:p>
                  </a:txBody>
                  <a:tcPr/>
                </a:tc>
                <a:tc>
                  <a:txBody>
                    <a:bodyPr/>
                    <a:lstStyle/>
                    <a:p>
                      <a:r>
                        <a:rPr lang="en-US" sz="1200" dirty="0"/>
                        <a:t>State</a:t>
                      </a:r>
                    </a:p>
                  </a:txBody>
                  <a:tcPr/>
                </a:tc>
                <a:extLst>
                  <a:ext uri="{0D108BD9-81ED-4DB2-BD59-A6C34878D82A}">
                    <a16:rowId xmlns:a16="http://schemas.microsoft.com/office/drawing/2014/main" val="3094804447"/>
                  </a:ext>
                </a:extLst>
              </a:tr>
              <a:tr h="298372">
                <a:tc>
                  <a:txBody>
                    <a:bodyPr/>
                    <a:lstStyle/>
                    <a:p>
                      <a:r>
                        <a:rPr lang="en-US" sz="1200" dirty="0"/>
                        <a:t>Last Full Update</a:t>
                      </a:r>
                    </a:p>
                  </a:txBody>
                  <a:tcPr/>
                </a:tc>
                <a:tc>
                  <a:txBody>
                    <a:bodyPr/>
                    <a:lstStyle/>
                    <a:p>
                      <a:r>
                        <a:rPr lang="en-US" sz="1200" dirty="0"/>
                        <a:t>7</a:t>
                      </a:r>
                    </a:p>
                  </a:txBody>
                  <a:tcPr/>
                </a:tc>
                <a:tc>
                  <a:txBody>
                    <a:bodyPr/>
                    <a:lstStyle/>
                    <a:p>
                      <a:r>
                        <a:rPr lang="en-US" sz="1200" dirty="0"/>
                        <a:t>NeighFullState#7 (DELETE)</a:t>
                      </a:r>
                    </a:p>
                  </a:txBody>
                  <a:tcPr/>
                </a:tc>
                <a:extLst>
                  <a:ext uri="{0D108BD9-81ED-4DB2-BD59-A6C34878D82A}">
                    <a16:rowId xmlns:a16="http://schemas.microsoft.com/office/drawing/2014/main" val="2868273196"/>
                  </a:ext>
                </a:extLst>
              </a:tr>
              <a:tr h="298372">
                <a:tc>
                  <a:txBody>
                    <a:bodyPr/>
                    <a:lstStyle/>
                    <a:p>
                      <a:r>
                        <a:rPr lang="en-US" sz="1200" strike="sngStrike" dirty="0"/>
                        <a:t>Last Delta Update</a:t>
                      </a:r>
                    </a:p>
                  </a:txBody>
                  <a:tcPr/>
                </a:tc>
                <a:tc>
                  <a:txBody>
                    <a:bodyPr/>
                    <a:lstStyle/>
                    <a:p>
                      <a:r>
                        <a:rPr lang="en-US" sz="1200" strike="sngStrike" dirty="0"/>
                        <a:t>6</a:t>
                      </a:r>
                    </a:p>
                  </a:txBody>
                  <a:tcPr/>
                </a:tc>
                <a:tc>
                  <a:txBody>
                    <a:bodyPr/>
                    <a:lstStyle/>
                    <a:p>
                      <a:r>
                        <a:rPr lang="en-US" sz="1200" strike="sngStrike" dirty="0"/>
                        <a:t>NeighDeltaState#6</a:t>
                      </a:r>
                    </a:p>
                  </a:txBody>
                  <a:tcPr/>
                </a:tc>
                <a:extLst>
                  <a:ext uri="{0D108BD9-81ED-4DB2-BD59-A6C34878D82A}">
                    <a16:rowId xmlns:a16="http://schemas.microsoft.com/office/drawing/2014/main" val="329187170"/>
                  </a:ext>
                </a:extLst>
              </a:tr>
            </a:tbl>
          </a:graphicData>
        </a:graphic>
      </p:graphicFrame>
    </p:spTree>
    <p:extLst>
      <p:ext uri="{BB962C8B-B14F-4D97-AF65-F5344CB8AC3E}">
        <p14:creationId xmlns:p14="http://schemas.microsoft.com/office/powerpoint/2010/main" val="2085386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4525</Words>
  <Application>Microsoft Macintosh PowerPoint</Application>
  <PresentationFormat>Widescreen</PresentationFormat>
  <Paragraphs>950</Paragraphs>
  <Slides>24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Consolas</vt:lpstr>
      <vt:lpstr>Office Theme</vt:lpstr>
      <vt:lpstr>Alcor Group Agent Design</vt:lpstr>
      <vt:lpstr>PowerPoint Presentation</vt:lpstr>
      <vt:lpstr>PowerPoint Presentation</vt:lpstr>
      <vt:lpstr>Create port – small/large VPC</vt:lpstr>
      <vt:lpstr>Update port – small/large VPC</vt:lpstr>
      <vt:lpstr>Delete port – small/large VPC</vt:lpstr>
      <vt:lpstr>Create Neighbor – small VPC</vt:lpstr>
      <vt:lpstr>Update neighbor – small VPC</vt:lpstr>
      <vt:lpstr>Delete neighbor – small VPC</vt:lpstr>
      <vt:lpstr>Create Neighbor – large VPC</vt:lpstr>
      <vt:lpstr>Update neighbor – large VPC</vt:lpstr>
      <vt:lpstr>Delete neighbor – large VPC</vt:lpstr>
      <vt:lpstr>Router and Gateway</vt:lpstr>
      <vt:lpstr>Create/Update/Delete SG – small VPC</vt:lpstr>
      <vt:lpstr>Create SG – large VPC #1</vt:lpstr>
      <vt:lpstr>Create SG – large VPC #2</vt:lpstr>
      <vt:lpstr>Create SG – large VPC #3</vt:lpstr>
      <vt:lpstr>Create SG – NSH option</vt:lpstr>
      <vt:lpstr>Create SG – IP option (40 bytes limit)</vt:lpstr>
      <vt:lpstr>Out of order handling – small/large VPC</vt:lpstr>
      <vt:lpstr>Transition from small to large VPC</vt:lpstr>
      <vt:lpstr>Transition from large to small VPC</vt:lpstr>
      <vt:lpstr>What if tenant VM keep creating new connections to different IPs?</vt:lpstr>
      <vt:lpstr>ACA restarted – small/large VPC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Alcor Group Agent Design</dc:title>
  <dc:creator>Eric Li</dc:creator>
  <cp:lastModifiedBy>Eric Li</cp:lastModifiedBy>
  <cp:revision>5</cp:revision>
  <dcterms:created xsi:type="dcterms:W3CDTF">2021-01-27T21:17:03Z</dcterms:created>
  <dcterms:modified xsi:type="dcterms:W3CDTF">2021-01-28T00:39:58Z</dcterms:modified>
</cp:coreProperties>
</file>