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452" r:id="rId3"/>
    <p:sldId id="423" r:id="rId4"/>
    <p:sldId id="424" r:id="rId5"/>
    <p:sldId id="425" r:id="rId6"/>
    <p:sldId id="428" r:id="rId7"/>
    <p:sldId id="427" r:id="rId8"/>
    <p:sldId id="431" r:id="rId9"/>
    <p:sldId id="432" r:id="rId10"/>
    <p:sldId id="433" r:id="rId11"/>
    <p:sldId id="434" r:id="rId12"/>
    <p:sldId id="435" r:id="rId13"/>
    <p:sldId id="436" r:id="rId14"/>
    <p:sldId id="437" r:id="rId15"/>
    <p:sldId id="438" r:id="rId16"/>
    <p:sldId id="448" r:id="rId17"/>
    <p:sldId id="439" r:id="rId18"/>
    <p:sldId id="449" r:id="rId19"/>
    <p:sldId id="446" r:id="rId20"/>
    <p:sldId id="450" r:id="rId21"/>
    <p:sldId id="429" r:id="rId22"/>
    <p:sldId id="442" r:id="rId23"/>
    <p:sldId id="443" r:id="rId24"/>
    <p:sldId id="445" r:id="rId25"/>
    <p:sldId id="430" r:id="rId26"/>
    <p:sldId id="45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728"/>
    <p:restoredTop sz="86686"/>
  </p:normalViewPr>
  <p:slideViewPr>
    <p:cSldViewPr snapToGrid="0" snapToObjects="1">
      <p:cViewPr varScale="1">
        <p:scale>
          <a:sx n="130" d="100"/>
          <a:sy n="130" d="100"/>
        </p:scale>
        <p:origin x="114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7A9787-ED9C-DD45-9343-9117E52B77E3}" type="datetimeFigureOut">
              <a:rPr lang="en-US" smtClean="0"/>
              <a:t>1/28/21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8F7B5A-F07A-D34B-B7A1-626E768F04C8}" type="slidenum">
              <a:rPr lang="en-US" smtClean="0"/>
              <a:t>‹#›</a:t>
            </a:fld>
            <a:endParaRPr lang="en-US"/>
          </a:p>
        </p:txBody>
      </p:sp>
    </p:spTree>
    <p:extLst>
      <p:ext uri="{BB962C8B-B14F-4D97-AF65-F5344CB8AC3E}">
        <p14:creationId xmlns:p14="http://schemas.microsoft.com/office/powerpoint/2010/main" val="2687428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837B78-B9E6-AD43-876A-2D1D48F9945E}" type="slidenum">
              <a:rPr lang="en-US" smtClean="0"/>
              <a:t>5</a:t>
            </a:fld>
            <a:endParaRPr lang="en-US" dirty="0"/>
          </a:p>
        </p:txBody>
      </p:sp>
    </p:spTree>
    <p:extLst>
      <p:ext uri="{BB962C8B-B14F-4D97-AF65-F5344CB8AC3E}">
        <p14:creationId xmlns:p14="http://schemas.microsoft.com/office/powerpoint/2010/main" val="369882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837B78-B9E6-AD43-876A-2D1D48F9945E}" type="slidenum">
              <a:rPr lang="en-US" smtClean="0"/>
              <a:t>14</a:t>
            </a:fld>
            <a:endParaRPr lang="en-US" dirty="0"/>
          </a:p>
        </p:txBody>
      </p:sp>
    </p:spTree>
    <p:extLst>
      <p:ext uri="{BB962C8B-B14F-4D97-AF65-F5344CB8AC3E}">
        <p14:creationId xmlns:p14="http://schemas.microsoft.com/office/powerpoint/2010/main" val="2896363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need to define the Zeta supported port behavior, how does it handle security group?</a:t>
            </a:r>
          </a:p>
        </p:txBody>
      </p:sp>
      <p:sp>
        <p:nvSpPr>
          <p:cNvPr id="4" name="Slide Number Placeholder 3"/>
          <p:cNvSpPr>
            <a:spLocks noGrp="1"/>
          </p:cNvSpPr>
          <p:nvPr>
            <p:ph type="sldNum" sz="quarter" idx="5"/>
          </p:nvPr>
        </p:nvSpPr>
        <p:spPr/>
        <p:txBody>
          <a:bodyPr/>
          <a:lstStyle/>
          <a:p>
            <a:fld id="{3B8F7B5A-F07A-D34B-B7A1-626E768F04C8}" type="slidenum">
              <a:rPr lang="en-US" smtClean="0"/>
              <a:t>17</a:t>
            </a:fld>
            <a:endParaRPr lang="en-US"/>
          </a:p>
        </p:txBody>
      </p:sp>
    </p:spTree>
    <p:extLst>
      <p:ext uri="{BB962C8B-B14F-4D97-AF65-F5344CB8AC3E}">
        <p14:creationId xmlns:p14="http://schemas.microsoft.com/office/powerpoint/2010/main" val="1013416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HW Cloud: </a:t>
            </a:r>
            <a:r>
              <a:rPr lang="en-US" sz="1200" kern="1200" dirty="0">
                <a:solidFill>
                  <a:schemeClr val="tx1"/>
                </a:solidFill>
                <a:effectLst/>
                <a:latin typeface="+mn-lt"/>
                <a:ea typeface="+mn-ea"/>
                <a:cs typeface="+mn-cs"/>
              </a:rPr>
              <a:t>Each NIC can have up to 5 SG.</a:t>
            </a:r>
          </a:p>
          <a:p>
            <a:r>
              <a:rPr lang="en-US" sz="1200" kern="1200" dirty="0">
                <a:solidFill>
                  <a:schemeClr val="tx1"/>
                </a:solidFill>
                <a:effectLst/>
                <a:latin typeface="+mn-lt"/>
                <a:ea typeface="+mn-ea"/>
                <a:cs typeface="+mn-cs"/>
              </a:rPr>
              <a:t>Documented limit to help with the scale issues.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There are quotas (limits): 100 SG per account, 50 rules per SG, 5 SG per ECS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Append packet at the end: https://</a:t>
            </a:r>
            <a:r>
              <a:rPr lang="en-US" sz="1200" kern="1200" dirty="0" err="1">
                <a:solidFill>
                  <a:schemeClr val="tx1"/>
                </a:solidFill>
                <a:effectLst/>
                <a:latin typeface="+mn-lt"/>
                <a:ea typeface="+mn-ea"/>
                <a:cs typeface="+mn-cs"/>
              </a:rPr>
              <a:t>stackoverflow.com</a:t>
            </a:r>
            <a:r>
              <a:rPr lang="en-US" sz="1200" kern="1200" dirty="0">
                <a:solidFill>
                  <a:schemeClr val="tx1"/>
                </a:solidFill>
                <a:effectLst/>
                <a:latin typeface="+mn-lt"/>
                <a:ea typeface="+mn-ea"/>
                <a:cs typeface="+mn-cs"/>
              </a:rPr>
              <a:t>/questions/12529497/</a:t>
            </a:r>
            <a:r>
              <a:rPr lang="en-US" sz="1200" kern="1200" dirty="0" err="1">
                <a:solidFill>
                  <a:schemeClr val="tx1"/>
                </a:solidFill>
                <a:effectLst/>
                <a:latin typeface="+mn-lt"/>
                <a:ea typeface="+mn-ea"/>
                <a:cs typeface="+mn-cs"/>
              </a:rPr>
              <a:t>how-to-append-data-on-a-packet-from-kernel-space?rq</a:t>
            </a:r>
            <a:r>
              <a:rPr lang="en-US" sz="1200" kern="1200" dirty="0">
                <a:solidFill>
                  <a:schemeClr val="tx1"/>
                </a:solidFill>
                <a:effectLst/>
                <a:latin typeface="+mn-lt"/>
                <a:ea typeface="+mn-ea"/>
                <a:cs typeface="+mn-cs"/>
              </a:rPr>
              <a:t>=1</a:t>
            </a:r>
          </a:p>
          <a:p>
            <a:endParaRPr lang="en-US" dirty="0"/>
          </a:p>
        </p:txBody>
      </p:sp>
      <p:sp>
        <p:nvSpPr>
          <p:cNvPr id="4" name="Slide Number Placeholder 3"/>
          <p:cNvSpPr>
            <a:spLocks noGrp="1"/>
          </p:cNvSpPr>
          <p:nvPr>
            <p:ph type="sldNum" sz="quarter" idx="5"/>
          </p:nvPr>
        </p:nvSpPr>
        <p:spPr/>
        <p:txBody>
          <a:bodyPr/>
          <a:lstStyle/>
          <a:p>
            <a:fld id="{F0837B78-B9E6-AD43-876A-2D1D48F9945E}" type="slidenum">
              <a:rPr lang="en-US" smtClean="0"/>
              <a:t>18</a:t>
            </a:fld>
            <a:endParaRPr lang="en-US" dirty="0"/>
          </a:p>
        </p:txBody>
      </p:sp>
    </p:spTree>
    <p:extLst>
      <p:ext uri="{BB962C8B-B14F-4D97-AF65-F5344CB8AC3E}">
        <p14:creationId xmlns:p14="http://schemas.microsoft.com/office/powerpoint/2010/main" val="41961264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tools.ietf.org</a:t>
            </a:r>
            <a:r>
              <a:rPr lang="en-US" dirty="0"/>
              <a:t>/id/draft-ietf-nvo3-vxlan-gpe-10.html</a:t>
            </a:r>
          </a:p>
          <a:p>
            <a:endParaRPr lang="en-US" dirty="0"/>
          </a:p>
          <a:p>
            <a:r>
              <a:rPr lang="en-US" dirty="0"/>
              <a:t>https://</a:t>
            </a:r>
            <a:r>
              <a:rPr lang="en-US" dirty="0" err="1"/>
              <a:t>tools.ietf.org</a:t>
            </a:r>
            <a:r>
              <a:rPr lang="en-US" dirty="0"/>
              <a:t>/id/draft-ietf-sfc-nsh-17.html</a:t>
            </a:r>
          </a:p>
        </p:txBody>
      </p:sp>
      <p:sp>
        <p:nvSpPr>
          <p:cNvPr id="4" name="Slide Number Placeholder 3"/>
          <p:cNvSpPr>
            <a:spLocks noGrp="1"/>
          </p:cNvSpPr>
          <p:nvPr>
            <p:ph type="sldNum" sz="quarter" idx="5"/>
          </p:nvPr>
        </p:nvSpPr>
        <p:spPr/>
        <p:txBody>
          <a:bodyPr/>
          <a:lstStyle/>
          <a:p>
            <a:fld id="{F0837B78-B9E6-AD43-876A-2D1D48F9945E}" type="slidenum">
              <a:rPr lang="en-US" smtClean="0"/>
              <a:t>19</a:t>
            </a:fld>
            <a:endParaRPr lang="en-US" dirty="0"/>
          </a:p>
        </p:txBody>
      </p:sp>
    </p:spTree>
    <p:extLst>
      <p:ext uri="{BB962C8B-B14F-4D97-AF65-F5344CB8AC3E}">
        <p14:creationId xmlns:p14="http://schemas.microsoft.com/office/powerpoint/2010/main" val="4160707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www.rhyshaden.com</a:t>
            </a:r>
            <a:r>
              <a:rPr lang="en-US" dirty="0"/>
              <a:t>/</a:t>
            </a:r>
            <a:r>
              <a:rPr lang="en-US" dirty="0" err="1"/>
              <a:t>ipdgram.htm</a:t>
            </a:r>
            <a:endParaRPr lang="en-US" dirty="0"/>
          </a:p>
          <a:p>
            <a:endParaRPr lang="en-US" dirty="0"/>
          </a:p>
          <a:p>
            <a:r>
              <a:rPr lang="en-US" dirty="0"/>
              <a:t>But it has a limit of 40 bytes: https://</a:t>
            </a:r>
            <a:r>
              <a:rPr lang="en-US" dirty="0" err="1"/>
              <a:t>www.oreilly.com</a:t>
            </a:r>
            <a:r>
              <a:rPr lang="en-US" dirty="0"/>
              <a:t>/library/view/internet-core-protocols/1565925726/re13.html#:~:text=IP%20Options%20provide%20a%20way,be%20recorded%2C%20among%20other%20things.</a:t>
            </a:r>
          </a:p>
        </p:txBody>
      </p:sp>
      <p:sp>
        <p:nvSpPr>
          <p:cNvPr id="4" name="Slide Number Placeholder 3"/>
          <p:cNvSpPr>
            <a:spLocks noGrp="1"/>
          </p:cNvSpPr>
          <p:nvPr>
            <p:ph type="sldNum" sz="quarter" idx="5"/>
          </p:nvPr>
        </p:nvSpPr>
        <p:spPr/>
        <p:txBody>
          <a:bodyPr/>
          <a:lstStyle/>
          <a:p>
            <a:fld id="{F0837B78-B9E6-AD43-876A-2D1D48F9945E}" type="slidenum">
              <a:rPr lang="en-US" smtClean="0"/>
              <a:t>20</a:t>
            </a:fld>
            <a:endParaRPr lang="en-US" dirty="0"/>
          </a:p>
        </p:txBody>
      </p:sp>
    </p:spTree>
    <p:extLst>
      <p:ext uri="{BB962C8B-B14F-4D97-AF65-F5344CB8AC3E}">
        <p14:creationId xmlns:p14="http://schemas.microsoft.com/office/powerpoint/2010/main" val="1830571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ACA states: restarted-&gt;running-&gt;</a:t>
            </a:r>
            <a:r>
              <a:rPr lang="en-US" dirty="0" err="1"/>
              <a:t>out_of_order</a:t>
            </a:r>
            <a:r>
              <a:rPr lang="en-US" dirty="0"/>
              <a:t>(?)-&gt;</a:t>
            </a:r>
            <a:r>
              <a:rPr lang="en-US" dirty="0" err="1"/>
              <a:t>unheathly</a:t>
            </a:r>
            <a:r>
              <a:rPr lang="en-US" dirty="0"/>
              <a:t>(?) </a:t>
            </a:r>
          </a:p>
          <a:p>
            <a:pPr lvl="1"/>
            <a:r>
              <a:rPr lang="en-US"/>
              <a:t>Note: not sure the need for ACA states</a:t>
            </a:r>
          </a:p>
        </p:txBody>
      </p:sp>
      <p:sp>
        <p:nvSpPr>
          <p:cNvPr id="4" name="Slide Number Placeholder 3"/>
          <p:cNvSpPr>
            <a:spLocks noGrp="1"/>
          </p:cNvSpPr>
          <p:nvPr>
            <p:ph type="sldNum" sz="quarter" idx="5"/>
          </p:nvPr>
        </p:nvSpPr>
        <p:spPr/>
        <p:txBody>
          <a:bodyPr/>
          <a:lstStyle/>
          <a:p>
            <a:fld id="{3B8F7B5A-F07A-D34B-B7A1-626E768F04C8}" type="slidenum">
              <a:rPr lang="en-US" smtClean="0"/>
              <a:t>25</a:t>
            </a:fld>
            <a:endParaRPr lang="en-US"/>
          </a:p>
        </p:txBody>
      </p:sp>
    </p:spTree>
    <p:extLst>
      <p:ext uri="{BB962C8B-B14F-4D97-AF65-F5344CB8AC3E}">
        <p14:creationId xmlns:p14="http://schemas.microsoft.com/office/powerpoint/2010/main" val="2054535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743A9-84E2-704D-B225-F244D3442F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027D13E-ACDE-BB40-B2BC-6CFB510B8B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21CEAC-F27D-5646-88F9-80C8C08D9C90}"/>
              </a:ext>
            </a:extLst>
          </p:cNvPr>
          <p:cNvSpPr>
            <a:spLocks noGrp="1"/>
          </p:cNvSpPr>
          <p:nvPr>
            <p:ph type="dt" sz="half" idx="10"/>
          </p:nvPr>
        </p:nvSpPr>
        <p:spPr/>
        <p:txBody>
          <a:bodyPr/>
          <a:lstStyle/>
          <a:p>
            <a:fld id="{3E6E40AA-6AEA-3E4C-834D-1791CEC61FE5}" type="datetimeFigureOut">
              <a:rPr lang="en-US" smtClean="0"/>
              <a:t>1/28/21</a:t>
            </a:fld>
            <a:endParaRPr lang="en-US"/>
          </a:p>
        </p:txBody>
      </p:sp>
      <p:sp>
        <p:nvSpPr>
          <p:cNvPr id="5" name="Footer Placeholder 4">
            <a:extLst>
              <a:ext uri="{FF2B5EF4-FFF2-40B4-BE49-F238E27FC236}">
                <a16:creationId xmlns:a16="http://schemas.microsoft.com/office/drawing/2014/main" id="{1DCC9A7D-9FA8-9D42-A2DC-1B42299FA9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E9E398-5675-CC4D-A908-26C34F3954B8}"/>
              </a:ext>
            </a:extLst>
          </p:cNvPr>
          <p:cNvSpPr>
            <a:spLocks noGrp="1"/>
          </p:cNvSpPr>
          <p:nvPr>
            <p:ph type="sldNum" sz="quarter" idx="12"/>
          </p:nvPr>
        </p:nvSpPr>
        <p:spPr/>
        <p:txBody>
          <a:bodyPr/>
          <a:lstStyle/>
          <a:p>
            <a:fld id="{C83AD84F-1227-1E4C-90ED-FE7C3F3C0A4A}" type="slidenum">
              <a:rPr lang="en-US" smtClean="0"/>
              <a:t>‹#›</a:t>
            </a:fld>
            <a:endParaRPr lang="en-US"/>
          </a:p>
        </p:txBody>
      </p:sp>
    </p:spTree>
    <p:extLst>
      <p:ext uri="{BB962C8B-B14F-4D97-AF65-F5344CB8AC3E}">
        <p14:creationId xmlns:p14="http://schemas.microsoft.com/office/powerpoint/2010/main" val="3617498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66522-2716-EE4F-BCF9-1342C187DC8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AD8D8CE-4F30-9143-B1B8-75B7A44792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97E1B6-034D-F944-811F-D7DE4AF11568}"/>
              </a:ext>
            </a:extLst>
          </p:cNvPr>
          <p:cNvSpPr>
            <a:spLocks noGrp="1"/>
          </p:cNvSpPr>
          <p:nvPr>
            <p:ph type="dt" sz="half" idx="10"/>
          </p:nvPr>
        </p:nvSpPr>
        <p:spPr/>
        <p:txBody>
          <a:bodyPr/>
          <a:lstStyle/>
          <a:p>
            <a:fld id="{3E6E40AA-6AEA-3E4C-834D-1791CEC61FE5}" type="datetimeFigureOut">
              <a:rPr lang="en-US" smtClean="0"/>
              <a:t>1/28/21</a:t>
            </a:fld>
            <a:endParaRPr lang="en-US"/>
          </a:p>
        </p:txBody>
      </p:sp>
      <p:sp>
        <p:nvSpPr>
          <p:cNvPr id="5" name="Footer Placeholder 4">
            <a:extLst>
              <a:ext uri="{FF2B5EF4-FFF2-40B4-BE49-F238E27FC236}">
                <a16:creationId xmlns:a16="http://schemas.microsoft.com/office/drawing/2014/main" id="{79C9A15A-8EAD-6042-A139-F6DF186541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4F3328-9DFC-D84F-8474-56F144A994A0}"/>
              </a:ext>
            </a:extLst>
          </p:cNvPr>
          <p:cNvSpPr>
            <a:spLocks noGrp="1"/>
          </p:cNvSpPr>
          <p:nvPr>
            <p:ph type="sldNum" sz="quarter" idx="12"/>
          </p:nvPr>
        </p:nvSpPr>
        <p:spPr/>
        <p:txBody>
          <a:bodyPr/>
          <a:lstStyle/>
          <a:p>
            <a:fld id="{C83AD84F-1227-1E4C-90ED-FE7C3F3C0A4A}" type="slidenum">
              <a:rPr lang="en-US" smtClean="0"/>
              <a:t>‹#›</a:t>
            </a:fld>
            <a:endParaRPr lang="en-US"/>
          </a:p>
        </p:txBody>
      </p:sp>
    </p:spTree>
    <p:extLst>
      <p:ext uri="{BB962C8B-B14F-4D97-AF65-F5344CB8AC3E}">
        <p14:creationId xmlns:p14="http://schemas.microsoft.com/office/powerpoint/2010/main" val="4010387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CC7D1C-A47A-634F-A432-2ACCAAA34F0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CBCB47D-CBC5-4945-8B2D-4A72141648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087BEC-552D-CD4A-96FE-225DBBC6B93A}"/>
              </a:ext>
            </a:extLst>
          </p:cNvPr>
          <p:cNvSpPr>
            <a:spLocks noGrp="1"/>
          </p:cNvSpPr>
          <p:nvPr>
            <p:ph type="dt" sz="half" idx="10"/>
          </p:nvPr>
        </p:nvSpPr>
        <p:spPr/>
        <p:txBody>
          <a:bodyPr/>
          <a:lstStyle/>
          <a:p>
            <a:fld id="{3E6E40AA-6AEA-3E4C-834D-1791CEC61FE5}" type="datetimeFigureOut">
              <a:rPr lang="en-US" smtClean="0"/>
              <a:t>1/28/21</a:t>
            </a:fld>
            <a:endParaRPr lang="en-US"/>
          </a:p>
        </p:txBody>
      </p:sp>
      <p:sp>
        <p:nvSpPr>
          <p:cNvPr id="5" name="Footer Placeholder 4">
            <a:extLst>
              <a:ext uri="{FF2B5EF4-FFF2-40B4-BE49-F238E27FC236}">
                <a16:creationId xmlns:a16="http://schemas.microsoft.com/office/drawing/2014/main" id="{B0469142-2E98-2F4F-9028-1799B2916C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9F32B3-D3A8-974B-B451-6E6681B45A7D}"/>
              </a:ext>
            </a:extLst>
          </p:cNvPr>
          <p:cNvSpPr>
            <a:spLocks noGrp="1"/>
          </p:cNvSpPr>
          <p:nvPr>
            <p:ph type="sldNum" sz="quarter" idx="12"/>
          </p:nvPr>
        </p:nvSpPr>
        <p:spPr/>
        <p:txBody>
          <a:bodyPr/>
          <a:lstStyle/>
          <a:p>
            <a:fld id="{C83AD84F-1227-1E4C-90ED-FE7C3F3C0A4A}" type="slidenum">
              <a:rPr lang="en-US" smtClean="0"/>
              <a:t>‹#›</a:t>
            </a:fld>
            <a:endParaRPr lang="en-US"/>
          </a:p>
        </p:txBody>
      </p:sp>
    </p:spTree>
    <p:extLst>
      <p:ext uri="{BB962C8B-B14F-4D97-AF65-F5344CB8AC3E}">
        <p14:creationId xmlns:p14="http://schemas.microsoft.com/office/powerpoint/2010/main" val="2054526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9BA2A-0980-8348-876F-8D7B22E0EB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01C63-52A6-124F-A3D0-2B18A0AFE7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C8ED2F-02BC-274C-826B-AED8E72D9DD8}"/>
              </a:ext>
            </a:extLst>
          </p:cNvPr>
          <p:cNvSpPr>
            <a:spLocks noGrp="1"/>
          </p:cNvSpPr>
          <p:nvPr>
            <p:ph type="dt" sz="half" idx="10"/>
          </p:nvPr>
        </p:nvSpPr>
        <p:spPr/>
        <p:txBody>
          <a:bodyPr/>
          <a:lstStyle/>
          <a:p>
            <a:fld id="{3E6E40AA-6AEA-3E4C-834D-1791CEC61FE5}" type="datetimeFigureOut">
              <a:rPr lang="en-US" smtClean="0"/>
              <a:t>1/28/21</a:t>
            </a:fld>
            <a:endParaRPr lang="en-US"/>
          </a:p>
        </p:txBody>
      </p:sp>
      <p:sp>
        <p:nvSpPr>
          <p:cNvPr id="5" name="Footer Placeholder 4">
            <a:extLst>
              <a:ext uri="{FF2B5EF4-FFF2-40B4-BE49-F238E27FC236}">
                <a16:creationId xmlns:a16="http://schemas.microsoft.com/office/drawing/2014/main" id="{B6B1C832-1309-7A4E-AF32-BF04EC4ACC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469CFC-213D-A54B-A225-B3183B8DE238}"/>
              </a:ext>
            </a:extLst>
          </p:cNvPr>
          <p:cNvSpPr>
            <a:spLocks noGrp="1"/>
          </p:cNvSpPr>
          <p:nvPr>
            <p:ph type="sldNum" sz="quarter" idx="12"/>
          </p:nvPr>
        </p:nvSpPr>
        <p:spPr/>
        <p:txBody>
          <a:bodyPr/>
          <a:lstStyle/>
          <a:p>
            <a:fld id="{C83AD84F-1227-1E4C-90ED-FE7C3F3C0A4A}" type="slidenum">
              <a:rPr lang="en-US" smtClean="0"/>
              <a:t>‹#›</a:t>
            </a:fld>
            <a:endParaRPr lang="en-US"/>
          </a:p>
        </p:txBody>
      </p:sp>
    </p:spTree>
    <p:extLst>
      <p:ext uri="{BB962C8B-B14F-4D97-AF65-F5344CB8AC3E}">
        <p14:creationId xmlns:p14="http://schemas.microsoft.com/office/powerpoint/2010/main" val="2847976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01C33-AA83-9943-AE9C-DC9BEC5985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CB98CD-45CB-BA4A-A9A7-03A18CA39B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7160E0-69C0-1C42-8C38-7DFA0717CC81}"/>
              </a:ext>
            </a:extLst>
          </p:cNvPr>
          <p:cNvSpPr>
            <a:spLocks noGrp="1"/>
          </p:cNvSpPr>
          <p:nvPr>
            <p:ph type="dt" sz="half" idx="10"/>
          </p:nvPr>
        </p:nvSpPr>
        <p:spPr/>
        <p:txBody>
          <a:bodyPr/>
          <a:lstStyle/>
          <a:p>
            <a:fld id="{3E6E40AA-6AEA-3E4C-834D-1791CEC61FE5}" type="datetimeFigureOut">
              <a:rPr lang="en-US" smtClean="0"/>
              <a:t>1/28/21</a:t>
            </a:fld>
            <a:endParaRPr lang="en-US"/>
          </a:p>
        </p:txBody>
      </p:sp>
      <p:sp>
        <p:nvSpPr>
          <p:cNvPr id="5" name="Footer Placeholder 4">
            <a:extLst>
              <a:ext uri="{FF2B5EF4-FFF2-40B4-BE49-F238E27FC236}">
                <a16:creationId xmlns:a16="http://schemas.microsoft.com/office/drawing/2014/main" id="{48A3A7F7-CB39-A447-9E9D-AAFC83A632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F19948-02CC-5640-A858-1CFA7F5AEBD2}"/>
              </a:ext>
            </a:extLst>
          </p:cNvPr>
          <p:cNvSpPr>
            <a:spLocks noGrp="1"/>
          </p:cNvSpPr>
          <p:nvPr>
            <p:ph type="sldNum" sz="quarter" idx="12"/>
          </p:nvPr>
        </p:nvSpPr>
        <p:spPr/>
        <p:txBody>
          <a:bodyPr/>
          <a:lstStyle/>
          <a:p>
            <a:fld id="{C83AD84F-1227-1E4C-90ED-FE7C3F3C0A4A}" type="slidenum">
              <a:rPr lang="en-US" smtClean="0"/>
              <a:t>‹#›</a:t>
            </a:fld>
            <a:endParaRPr lang="en-US"/>
          </a:p>
        </p:txBody>
      </p:sp>
    </p:spTree>
    <p:extLst>
      <p:ext uri="{BB962C8B-B14F-4D97-AF65-F5344CB8AC3E}">
        <p14:creationId xmlns:p14="http://schemas.microsoft.com/office/powerpoint/2010/main" val="1209403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C799D-CF18-874E-9C31-6F1B35082D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CCEB9E-B3BA-094C-BD2A-4BFB71501B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1F81350-2EEE-204B-9FA4-EA076E6D03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578DACD-E7FE-B841-BDA6-035447153128}"/>
              </a:ext>
            </a:extLst>
          </p:cNvPr>
          <p:cNvSpPr>
            <a:spLocks noGrp="1"/>
          </p:cNvSpPr>
          <p:nvPr>
            <p:ph type="dt" sz="half" idx="10"/>
          </p:nvPr>
        </p:nvSpPr>
        <p:spPr/>
        <p:txBody>
          <a:bodyPr/>
          <a:lstStyle/>
          <a:p>
            <a:fld id="{3E6E40AA-6AEA-3E4C-834D-1791CEC61FE5}" type="datetimeFigureOut">
              <a:rPr lang="en-US" smtClean="0"/>
              <a:t>1/28/21</a:t>
            </a:fld>
            <a:endParaRPr lang="en-US"/>
          </a:p>
        </p:txBody>
      </p:sp>
      <p:sp>
        <p:nvSpPr>
          <p:cNvPr id="6" name="Footer Placeholder 5">
            <a:extLst>
              <a:ext uri="{FF2B5EF4-FFF2-40B4-BE49-F238E27FC236}">
                <a16:creationId xmlns:a16="http://schemas.microsoft.com/office/drawing/2014/main" id="{D70567EF-E777-8747-A768-3B23A5A4C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88404B-47BF-0449-A402-5E6A83B4B329}"/>
              </a:ext>
            </a:extLst>
          </p:cNvPr>
          <p:cNvSpPr>
            <a:spLocks noGrp="1"/>
          </p:cNvSpPr>
          <p:nvPr>
            <p:ph type="sldNum" sz="quarter" idx="12"/>
          </p:nvPr>
        </p:nvSpPr>
        <p:spPr/>
        <p:txBody>
          <a:bodyPr/>
          <a:lstStyle/>
          <a:p>
            <a:fld id="{C83AD84F-1227-1E4C-90ED-FE7C3F3C0A4A}" type="slidenum">
              <a:rPr lang="en-US" smtClean="0"/>
              <a:t>‹#›</a:t>
            </a:fld>
            <a:endParaRPr lang="en-US"/>
          </a:p>
        </p:txBody>
      </p:sp>
    </p:spTree>
    <p:extLst>
      <p:ext uri="{BB962C8B-B14F-4D97-AF65-F5344CB8AC3E}">
        <p14:creationId xmlns:p14="http://schemas.microsoft.com/office/powerpoint/2010/main" val="4211390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BAD5F-CFFD-1B44-93E2-D01309938C5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A359082-C2D7-AC48-AFD4-2EE633D207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6008A0-46E0-6B43-9B30-4E503E59A5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1510014-1A2C-DE4E-9B08-31AF27DC0F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0DEDC1-7E27-F748-8A43-682FB25AD9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40806A8-6894-C046-998F-7FDCD4B0A9BC}"/>
              </a:ext>
            </a:extLst>
          </p:cNvPr>
          <p:cNvSpPr>
            <a:spLocks noGrp="1"/>
          </p:cNvSpPr>
          <p:nvPr>
            <p:ph type="dt" sz="half" idx="10"/>
          </p:nvPr>
        </p:nvSpPr>
        <p:spPr/>
        <p:txBody>
          <a:bodyPr/>
          <a:lstStyle/>
          <a:p>
            <a:fld id="{3E6E40AA-6AEA-3E4C-834D-1791CEC61FE5}" type="datetimeFigureOut">
              <a:rPr lang="en-US" smtClean="0"/>
              <a:t>1/28/21</a:t>
            </a:fld>
            <a:endParaRPr lang="en-US"/>
          </a:p>
        </p:txBody>
      </p:sp>
      <p:sp>
        <p:nvSpPr>
          <p:cNvPr id="8" name="Footer Placeholder 7">
            <a:extLst>
              <a:ext uri="{FF2B5EF4-FFF2-40B4-BE49-F238E27FC236}">
                <a16:creationId xmlns:a16="http://schemas.microsoft.com/office/drawing/2014/main" id="{3037215F-D5AA-E040-933A-377A4E1769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0158A76-09BB-0A4D-8F18-309385C5189C}"/>
              </a:ext>
            </a:extLst>
          </p:cNvPr>
          <p:cNvSpPr>
            <a:spLocks noGrp="1"/>
          </p:cNvSpPr>
          <p:nvPr>
            <p:ph type="sldNum" sz="quarter" idx="12"/>
          </p:nvPr>
        </p:nvSpPr>
        <p:spPr/>
        <p:txBody>
          <a:bodyPr/>
          <a:lstStyle/>
          <a:p>
            <a:fld id="{C83AD84F-1227-1E4C-90ED-FE7C3F3C0A4A}" type="slidenum">
              <a:rPr lang="en-US" smtClean="0"/>
              <a:t>‹#›</a:t>
            </a:fld>
            <a:endParaRPr lang="en-US"/>
          </a:p>
        </p:txBody>
      </p:sp>
    </p:spTree>
    <p:extLst>
      <p:ext uri="{BB962C8B-B14F-4D97-AF65-F5344CB8AC3E}">
        <p14:creationId xmlns:p14="http://schemas.microsoft.com/office/powerpoint/2010/main" val="3868001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E751A-8817-6447-A968-535D1CC8B81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E9C55B-C04F-5E4F-BD7C-C2E8673447FF}"/>
              </a:ext>
            </a:extLst>
          </p:cNvPr>
          <p:cNvSpPr>
            <a:spLocks noGrp="1"/>
          </p:cNvSpPr>
          <p:nvPr>
            <p:ph type="dt" sz="half" idx="10"/>
          </p:nvPr>
        </p:nvSpPr>
        <p:spPr/>
        <p:txBody>
          <a:bodyPr/>
          <a:lstStyle/>
          <a:p>
            <a:fld id="{3E6E40AA-6AEA-3E4C-834D-1791CEC61FE5}" type="datetimeFigureOut">
              <a:rPr lang="en-US" smtClean="0"/>
              <a:t>1/28/21</a:t>
            </a:fld>
            <a:endParaRPr lang="en-US"/>
          </a:p>
        </p:txBody>
      </p:sp>
      <p:sp>
        <p:nvSpPr>
          <p:cNvPr id="4" name="Footer Placeholder 3">
            <a:extLst>
              <a:ext uri="{FF2B5EF4-FFF2-40B4-BE49-F238E27FC236}">
                <a16:creationId xmlns:a16="http://schemas.microsoft.com/office/drawing/2014/main" id="{9D2AC579-CC1B-A847-B3A6-B2EA057346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52EB42-A41B-5F4E-A116-8DA0E7FA1D47}"/>
              </a:ext>
            </a:extLst>
          </p:cNvPr>
          <p:cNvSpPr>
            <a:spLocks noGrp="1"/>
          </p:cNvSpPr>
          <p:nvPr>
            <p:ph type="sldNum" sz="quarter" idx="12"/>
          </p:nvPr>
        </p:nvSpPr>
        <p:spPr/>
        <p:txBody>
          <a:bodyPr/>
          <a:lstStyle/>
          <a:p>
            <a:fld id="{C83AD84F-1227-1E4C-90ED-FE7C3F3C0A4A}" type="slidenum">
              <a:rPr lang="en-US" smtClean="0"/>
              <a:t>‹#›</a:t>
            </a:fld>
            <a:endParaRPr lang="en-US"/>
          </a:p>
        </p:txBody>
      </p:sp>
    </p:spTree>
    <p:extLst>
      <p:ext uri="{BB962C8B-B14F-4D97-AF65-F5344CB8AC3E}">
        <p14:creationId xmlns:p14="http://schemas.microsoft.com/office/powerpoint/2010/main" val="3976677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CA0A6A-7EE7-7F48-9D35-F219045E6C12}"/>
              </a:ext>
            </a:extLst>
          </p:cNvPr>
          <p:cNvSpPr>
            <a:spLocks noGrp="1"/>
          </p:cNvSpPr>
          <p:nvPr>
            <p:ph type="dt" sz="half" idx="10"/>
          </p:nvPr>
        </p:nvSpPr>
        <p:spPr/>
        <p:txBody>
          <a:bodyPr/>
          <a:lstStyle/>
          <a:p>
            <a:fld id="{3E6E40AA-6AEA-3E4C-834D-1791CEC61FE5}" type="datetimeFigureOut">
              <a:rPr lang="en-US" smtClean="0"/>
              <a:t>1/28/21</a:t>
            </a:fld>
            <a:endParaRPr lang="en-US"/>
          </a:p>
        </p:txBody>
      </p:sp>
      <p:sp>
        <p:nvSpPr>
          <p:cNvPr id="3" name="Footer Placeholder 2">
            <a:extLst>
              <a:ext uri="{FF2B5EF4-FFF2-40B4-BE49-F238E27FC236}">
                <a16:creationId xmlns:a16="http://schemas.microsoft.com/office/drawing/2014/main" id="{2B0EC34E-92F6-C845-B157-855AAADB6F5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6E1D13-C2DE-BD4B-851F-AA30098F5007}"/>
              </a:ext>
            </a:extLst>
          </p:cNvPr>
          <p:cNvSpPr>
            <a:spLocks noGrp="1"/>
          </p:cNvSpPr>
          <p:nvPr>
            <p:ph type="sldNum" sz="quarter" idx="12"/>
          </p:nvPr>
        </p:nvSpPr>
        <p:spPr/>
        <p:txBody>
          <a:bodyPr/>
          <a:lstStyle/>
          <a:p>
            <a:fld id="{C83AD84F-1227-1E4C-90ED-FE7C3F3C0A4A}" type="slidenum">
              <a:rPr lang="en-US" smtClean="0"/>
              <a:t>‹#›</a:t>
            </a:fld>
            <a:endParaRPr lang="en-US"/>
          </a:p>
        </p:txBody>
      </p:sp>
    </p:spTree>
    <p:extLst>
      <p:ext uri="{BB962C8B-B14F-4D97-AF65-F5344CB8AC3E}">
        <p14:creationId xmlns:p14="http://schemas.microsoft.com/office/powerpoint/2010/main" val="585643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1261D-E667-8F4A-BE86-C512479C8C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A9255E0-8179-F948-8F6B-6ED94D8A40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5845A2-6FC6-A541-AAE1-DF09F8000A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28B69C-4BDD-5A40-83A4-CC7FEECB3C7F}"/>
              </a:ext>
            </a:extLst>
          </p:cNvPr>
          <p:cNvSpPr>
            <a:spLocks noGrp="1"/>
          </p:cNvSpPr>
          <p:nvPr>
            <p:ph type="dt" sz="half" idx="10"/>
          </p:nvPr>
        </p:nvSpPr>
        <p:spPr/>
        <p:txBody>
          <a:bodyPr/>
          <a:lstStyle/>
          <a:p>
            <a:fld id="{3E6E40AA-6AEA-3E4C-834D-1791CEC61FE5}" type="datetimeFigureOut">
              <a:rPr lang="en-US" smtClean="0"/>
              <a:t>1/28/21</a:t>
            </a:fld>
            <a:endParaRPr lang="en-US"/>
          </a:p>
        </p:txBody>
      </p:sp>
      <p:sp>
        <p:nvSpPr>
          <p:cNvPr id="6" name="Footer Placeholder 5">
            <a:extLst>
              <a:ext uri="{FF2B5EF4-FFF2-40B4-BE49-F238E27FC236}">
                <a16:creationId xmlns:a16="http://schemas.microsoft.com/office/drawing/2014/main" id="{646676F7-0BE1-B949-BC2F-4F09CACCF4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680756-0885-1F42-94C0-F20D9C7E16BA}"/>
              </a:ext>
            </a:extLst>
          </p:cNvPr>
          <p:cNvSpPr>
            <a:spLocks noGrp="1"/>
          </p:cNvSpPr>
          <p:nvPr>
            <p:ph type="sldNum" sz="quarter" idx="12"/>
          </p:nvPr>
        </p:nvSpPr>
        <p:spPr/>
        <p:txBody>
          <a:bodyPr/>
          <a:lstStyle/>
          <a:p>
            <a:fld id="{C83AD84F-1227-1E4C-90ED-FE7C3F3C0A4A}" type="slidenum">
              <a:rPr lang="en-US" smtClean="0"/>
              <a:t>‹#›</a:t>
            </a:fld>
            <a:endParaRPr lang="en-US"/>
          </a:p>
        </p:txBody>
      </p:sp>
    </p:spTree>
    <p:extLst>
      <p:ext uri="{BB962C8B-B14F-4D97-AF65-F5344CB8AC3E}">
        <p14:creationId xmlns:p14="http://schemas.microsoft.com/office/powerpoint/2010/main" val="1328068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E5900-27B0-5646-9773-C161CD0BF6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A41383-822A-BA46-8532-DF1DCCCCBF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E061F4-C2AA-6D44-9E90-4443FCFD0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0DC671-15C8-F548-9B7F-D14E8B463578}"/>
              </a:ext>
            </a:extLst>
          </p:cNvPr>
          <p:cNvSpPr>
            <a:spLocks noGrp="1"/>
          </p:cNvSpPr>
          <p:nvPr>
            <p:ph type="dt" sz="half" idx="10"/>
          </p:nvPr>
        </p:nvSpPr>
        <p:spPr/>
        <p:txBody>
          <a:bodyPr/>
          <a:lstStyle/>
          <a:p>
            <a:fld id="{3E6E40AA-6AEA-3E4C-834D-1791CEC61FE5}" type="datetimeFigureOut">
              <a:rPr lang="en-US" smtClean="0"/>
              <a:t>1/28/21</a:t>
            </a:fld>
            <a:endParaRPr lang="en-US"/>
          </a:p>
        </p:txBody>
      </p:sp>
      <p:sp>
        <p:nvSpPr>
          <p:cNvPr id="6" name="Footer Placeholder 5">
            <a:extLst>
              <a:ext uri="{FF2B5EF4-FFF2-40B4-BE49-F238E27FC236}">
                <a16:creationId xmlns:a16="http://schemas.microsoft.com/office/drawing/2014/main" id="{3CF1750F-E769-1B4C-90F3-3477D22C2C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AA14FA-2F4F-8A40-9DE8-1C78F3FFF6B4}"/>
              </a:ext>
            </a:extLst>
          </p:cNvPr>
          <p:cNvSpPr>
            <a:spLocks noGrp="1"/>
          </p:cNvSpPr>
          <p:nvPr>
            <p:ph type="sldNum" sz="quarter" idx="12"/>
          </p:nvPr>
        </p:nvSpPr>
        <p:spPr/>
        <p:txBody>
          <a:bodyPr/>
          <a:lstStyle/>
          <a:p>
            <a:fld id="{C83AD84F-1227-1E4C-90ED-FE7C3F3C0A4A}" type="slidenum">
              <a:rPr lang="en-US" smtClean="0"/>
              <a:t>‹#›</a:t>
            </a:fld>
            <a:endParaRPr lang="en-US"/>
          </a:p>
        </p:txBody>
      </p:sp>
    </p:spTree>
    <p:extLst>
      <p:ext uri="{BB962C8B-B14F-4D97-AF65-F5344CB8AC3E}">
        <p14:creationId xmlns:p14="http://schemas.microsoft.com/office/powerpoint/2010/main" val="1770300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572FBB-5525-6F40-9860-7CCC1E35F5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D703ABE-6655-6A4A-B02E-5696A72644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182B74-B6EF-4145-89E3-98319E4104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6E40AA-6AEA-3E4C-834D-1791CEC61FE5}" type="datetimeFigureOut">
              <a:rPr lang="en-US" smtClean="0"/>
              <a:t>1/28/21</a:t>
            </a:fld>
            <a:endParaRPr lang="en-US"/>
          </a:p>
        </p:txBody>
      </p:sp>
      <p:sp>
        <p:nvSpPr>
          <p:cNvPr id="5" name="Footer Placeholder 4">
            <a:extLst>
              <a:ext uri="{FF2B5EF4-FFF2-40B4-BE49-F238E27FC236}">
                <a16:creationId xmlns:a16="http://schemas.microsoft.com/office/drawing/2014/main" id="{A5AFBA4D-944C-784F-BEDB-59BE19B9D8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7B56ABA-BDD7-4D4B-AB86-AE9A56C208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3AD84F-1227-1E4C-90ED-FE7C3F3C0A4A}" type="slidenum">
              <a:rPr lang="en-US" smtClean="0"/>
              <a:t>‹#›</a:t>
            </a:fld>
            <a:endParaRPr lang="en-US"/>
          </a:p>
        </p:txBody>
      </p:sp>
    </p:spTree>
    <p:extLst>
      <p:ext uri="{BB962C8B-B14F-4D97-AF65-F5344CB8AC3E}">
        <p14:creationId xmlns:p14="http://schemas.microsoft.com/office/powerpoint/2010/main" val="75358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84FE-6DD0-3044-B661-049A604094E1}"/>
              </a:ext>
            </a:extLst>
          </p:cNvPr>
          <p:cNvSpPr>
            <a:spLocks noGrp="1"/>
          </p:cNvSpPr>
          <p:nvPr>
            <p:ph type="ctrTitle"/>
          </p:nvPr>
        </p:nvSpPr>
        <p:spPr/>
        <p:txBody>
          <a:bodyPr/>
          <a:lstStyle/>
          <a:p>
            <a:r>
              <a:rPr lang="en-US" dirty="0"/>
              <a:t>Alcor Group Agent Design</a:t>
            </a:r>
          </a:p>
        </p:txBody>
      </p:sp>
      <p:sp>
        <p:nvSpPr>
          <p:cNvPr id="3" name="Subtitle 2">
            <a:extLst>
              <a:ext uri="{FF2B5EF4-FFF2-40B4-BE49-F238E27FC236}">
                <a16:creationId xmlns:a16="http://schemas.microsoft.com/office/drawing/2014/main" id="{F1CBA3D5-CABC-874C-8EA2-F5AFC52854F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16085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86B29247-8203-1B4A-9AE5-5260FB689DEF}"/>
              </a:ext>
            </a:extLst>
          </p:cNvPr>
          <p:cNvSpPr/>
          <p:nvPr/>
        </p:nvSpPr>
        <p:spPr>
          <a:xfrm>
            <a:off x="7754404" y="5393532"/>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7" name="Rounded Rectangle 6">
            <a:extLst>
              <a:ext uri="{FF2B5EF4-FFF2-40B4-BE49-F238E27FC236}">
                <a16:creationId xmlns:a16="http://schemas.microsoft.com/office/drawing/2014/main" id="{D695EC23-43FD-9A4E-AEB5-E63A84873979}"/>
              </a:ext>
            </a:extLst>
          </p:cNvPr>
          <p:cNvSpPr/>
          <p:nvPr/>
        </p:nvSpPr>
        <p:spPr>
          <a:xfrm>
            <a:off x="7963891" y="5432953"/>
            <a:ext cx="1601732" cy="12976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6" name="Rectangle 25">
            <a:extLst>
              <a:ext uri="{FF2B5EF4-FFF2-40B4-BE49-F238E27FC236}">
                <a16:creationId xmlns:a16="http://schemas.microsoft.com/office/drawing/2014/main" id="{77E77911-0FD9-A142-A4A4-34BB4082EA39}"/>
              </a:ext>
            </a:extLst>
          </p:cNvPr>
          <p:cNvSpPr/>
          <p:nvPr/>
        </p:nvSpPr>
        <p:spPr>
          <a:xfrm>
            <a:off x="8398751" y="5478847"/>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 name="Rectangle 1">
            <a:extLst>
              <a:ext uri="{FF2B5EF4-FFF2-40B4-BE49-F238E27FC236}">
                <a16:creationId xmlns:a16="http://schemas.microsoft.com/office/drawing/2014/main" id="{83DD1A05-FC85-1C46-ADB3-2D6171C7A240}"/>
              </a:ext>
            </a:extLst>
          </p:cNvPr>
          <p:cNvSpPr/>
          <p:nvPr/>
        </p:nvSpPr>
        <p:spPr>
          <a:xfrm>
            <a:off x="7994029" y="5745959"/>
            <a:ext cx="719238"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VM1</a:t>
            </a:r>
          </a:p>
          <a:p>
            <a:pPr algn="ctr"/>
            <a:r>
              <a:rPr lang="en-US" sz="900" dirty="0">
                <a:solidFill>
                  <a:schemeClr val="accent6"/>
                </a:solidFill>
              </a:rPr>
              <a:t>10.0.0.101</a:t>
            </a:r>
          </a:p>
        </p:txBody>
      </p:sp>
      <p:sp>
        <p:nvSpPr>
          <p:cNvPr id="47" name="Rectangle 46">
            <a:extLst>
              <a:ext uri="{FF2B5EF4-FFF2-40B4-BE49-F238E27FC236}">
                <a16:creationId xmlns:a16="http://schemas.microsoft.com/office/drawing/2014/main" id="{B78D16F2-1DEF-BF4F-B0F2-072F5CA60812}"/>
              </a:ext>
            </a:extLst>
          </p:cNvPr>
          <p:cNvSpPr/>
          <p:nvPr/>
        </p:nvSpPr>
        <p:spPr>
          <a:xfrm>
            <a:off x="7994030" y="6238292"/>
            <a:ext cx="719237"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VM2</a:t>
            </a:r>
          </a:p>
          <a:p>
            <a:pPr algn="ctr"/>
            <a:r>
              <a:rPr lang="en-US" sz="900" dirty="0">
                <a:solidFill>
                  <a:srgbClr val="FF0000"/>
                </a:solidFill>
              </a:rPr>
              <a:t>10.0.1.102</a:t>
            </a:r>
          </a:p>
        </p:txBody>
      </p:sp>
      <p:sp>
        <p:nvSpPr>
          <p:cNvPr id="4" name="Card 3">
            <a:extLst>
              <a:ext uri="{FF2B5EF4-FFF2-40B4-BE49-F238E27FC236}">
                <a16:creationId xmlns:a16="http://schemas.microsoft.com/office/drawing/2014/main" id="{288F9827-C38F-DE41-8293-AD2362021959}"/>
              </a:ext>
            </a:extLst>
          </p:cNvPr>
          <p:cNvSpPr/>
          <p:nvPr/>
        </p:nvSpPr>
        <p:spPr>
          <a:xfrm>
            <a:off x="8813807" y="5758355"/>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25" name="Rounded Rectangle 24">
            <a:extLst>
              <a:ext uri="{FF2B5EF4-FFF2-40B4-BE49-F238E27FC236}">
                <a16:creationId xmlns:a16="http://schemas.microsoft.com/office/drawing/2014/main" id="{81B0697B-D999-1C40-BE43-F50DA8F2E613}"/>
              </a:ext>
            </a:extLst>
          </p:cNvPr>
          <p:cNvSpPr/>
          <p:nvPr/>
        </p:nvSpPr>
        <p:spPr>
          <a:xfrm>
            <a:off x="10123381" y="5398564"/>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7" name="Rounded Rectangle 26">
            <a:extLst>
              <a:ext uri="{FF2B5EF4-FFF2-40B4-BE49-F238E27FC236}">
                <a16:creationId xmlns:a16="http://schemas.microsoft.com/office/drawing/2014/main" id="{A4458021-C7AA-7845-A2FA-B9E99CF9FF13}"/>
              </a:ext>
            </a:extLst>
          </p:cNvPr>
          <p:cNvSpPr/>
          <p:nvPr/>
        </p:nvSpPr>
        <p:spPr>
          <a:xfrm>
            <a:off x="10332868" y="5432952"/>
            <a:ext cx="1601732" cy="130270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8" name="Rectangle 27">
            <a:extLst>
              <a:ext uri="{FF2B5EF4-FFF2-40B4-BE49-F238E27FC236}">
                <a16:creationId xmlns:a16="http://schemas.microsoft.com/office/drawing/2014/main" id="{03AE3161-BD0A-E340-989D-C567B5319DFF}"/>
              </a:ext>
            </a:extLst>
          </p:cNvPr>
          <p:cNvSpPr/>
          <p:nvPr/>
        </p:nvSpPr>
        <p:spPr>
          <a:xfrm>
            <a:off x="10745340" y="5488735"/>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9" name="TextBox 28">
            <a:extLst>
              <a:ext uri="{FF2B5EF4-FFF2-40B4-BE49-F238E27FC236}">
                <a16:creationId xmlns:a16="http://schemas.microsoft.com/office/drawing/2014/main" id="{EBF2506E-16F2-914C-A9B4-9B9793F4BD48}"/>
              </a:ext>
            </a:extLst>
          </p:cNvPr>
          <p:cNvSpPr txBox="1"/>
          <p:nvPr/>
        </p:nvSpPr>
        <p:spPr>
          <a:xfrm rot="16200000">
            <a:off x="9582513" y="5901585"/>
            <a:ext cx="1293107" cy="276999"/>
          </a:xfrm>
          <a:prstGeom prst="rect">
            <a:avLst/>
          </a:prstGeom>
          <a:noFill/>
        </p:spPr>
        <p:txBody>
          <a:bodyPr wrap="square" rtlCol="0">
            <a:spAutoFit/>
          </a:bodyPr>
          <a:lstStyle/>
          <a:p>
            <a:r>
              <a:rPr lang="en-US" sz="1200" dirty="0"/>
              <a:t>Compute Host N</a:t>
            </a:r>
          </a:p>
        </p:txBody>
      </p:sp>
      <p:sp>
        <p:nvSpPr>
          <p:cNvPr id="30" name="Rectangle 29">
            <a:extLst>
              <a:ext uri="{FF2B5EF4-FFF2-40B4-BE49-F238E27FC236}">
                <a16:creationId xmlns:a16="http://schemas.microsoft.com/office/drawing/2014/main" id="{0C841257-32A4-FD4A-B3DD-9A477B733363}"/>
              </a:ext>
            </a:extLst>
          </p:cNvPr>
          <p:cNvSpPr/>
          <p:nvPr/>
        </p:nvSpPr>
        <p:spPr>
          <a:xfrm>
            <a:off x="10349098" y="5758354"/>
            <a:ext cx="702636"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VM3</a:t>
            </a:r>
          </a:p>
          <a:p>
            <a:pPr algn="ctr"/>
            <a:r>
              <a:rPr lang="en-US" sz="900" dirty="0">
                <a:solidFill>
                  <a:schemeClr val="accent6"/>
                </a:solidFill>
              </a:rPr>
              <a:t>10.0.0.105</a:t>
            </a:r>
          </a:p>
        </p:txBody>
      </p:sp>
      <p:sp>
        <p:nvSpPr>
          <p:cNvPr id="31" name="Rectangle 30">
            <a:extLst>
              <a:ext uri="{FF2B5EF4-FFF2-40B4-BE49-F238E27FC236}">
                <a16:creationId xmlns:a16="http://schemas.microsoft.com/office/drawing/2014/main" id="{DA0CA20A-D071-7547-93E7-68F8906F5732}"/>
              </a:ext>
            </a:extLst>
          </p:cNvPr>
          <p:cNvSpPr/>
          <p:nvPr/>
        </p:nvSpPr>
        <p:spPr>
          <a:xfrm>
            <a:off x="10349099" y="6306845"/>
            <a:ext cx="702635"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VM4</a:t>
            </a:r>
          </a:p>
          <a:p>
            <a:pPr algn="ctr"/>
            <a:r>
              <a:rPr lang="en-US" sz="900" dirty="0">
                <a:solidFill>
                  <a:srgbClr val="FF0000"/>
                </a:solidFill>
              </a:rPr>
              <a:t>10.0.1.106</a:t>
            </a:r>
          </a:p>
        </p:txBody>
      </p:sp>
      <p:sp>
        <p:nvSpPr>
          <p:cNvPr id="32" name="Card 31">
            <a:extLst>
              <a:ext uri="{FF2B5EF4-FFF2-40B4-BE49-F238E27FC236}">
                <a16:creationId xmlns:a16="http://schemas.microsoft.com/office/drawing/2014/main" id="{F13D2423-36A7-D443-B03C-8F0476C2ABC4}"/>
              </a:ext>
            </a:extLst>
          </p:cNvPr>
          <p:cNvSpPr/>
          <p:nvPr/>
        </p:nvSpPr>
        <p:spPr>
          <a:xfrm>
            <a:off x="11133734" y="5758354"/>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34" name="Rounded Rectangle 33">
            <a:extLst>
              <a:ext uri="{FF2B5EF4-FFF2-40B4-BE49-F238E27FC236}">
                <a16:creationId xmlns:a16="http://schemas.microsoft.com/office/drawing/2014/main" id="{B5E0BD5F-FCAC-5C41-9218-2A414006B604}"/>
              </a:ext>
            </a:extLst>
          </p:cNvPr>
          <p:cNvSpPr/>
          <p:nvPr/>
        </p:nvSpPr>
        <p:spPr>
          <a:xfrm>
            <a:off x="8747472" y="3443706"/>
            <a:ext cx="1957422" cy="1179108"/>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5" name="Rounded Rectangle 34">
            <a:extLst>
              <a:ext uri="{FF2B5EF4-FFF2-40B4-BE49-F238E27FC236}">
                <a16:creationId xmlns:a16="http://schemas.microsoft.com/office/drawing/2014/main" id="{C64D45DD-C673-4446-9329-00988BA082EE}"/>
              </a:ext>
            </a:extLst>
          </p:cNvPr>
          <p:cNvSpPr/>
          <p:nvPr/>
        </p:nvSpPr>
        <p:spPr>
          <a:xfrm>
            <a:off x="9151446" y="34840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6" name="Rectangle 35">
            <a:extLst>
              <a:ext uri="{FF2B5EF4-FFF2-40B4-BE49-F238E27FC236}">
                <a16:creationId xmlns:a16="http://schemas.microsoft.com/office/drawing/2014/main" id="{9D65845D-17D8-044D-93D6-CDB0E27EAD51}"/>
              </a:ext>
            </a:extLst>
          </p:cNvPr>
          <p:cNvSpPr/>
          <p:nvPr/>
        </p:nvSpPr>
        <p:spPr>
          <a:xfrm>
            <a:off x="9285805" y="42326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53" name="Rounded Rectangle 52">
            <a:extLst>
              <a:ext uri="{FF2B5EF4-FFF2-40B4-BE49-F238E27FC236}">
                <a16:creationId xmlns:a16="http://schemas.microsoft.com/office/drawing/2014/main" id="{020E6211-18A3-824B-90EF-FDD27F327315}"/>
              </a:ext>
            </a:extLst>
          </p:cNvPr>
          <p:cNvSpPr/>
          <p:nvPr/>
        </p:nvSpPr>
        <p:spPr>
          <a:xfrm>
            <a:off x="8899872" y="3602759"/>
            <a:ext cx="1957422" cy="1172455"/>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6" name="Rounded Rectangle 55">
            <a:extLst>
              <a:ext uri="{FF2B5EF4-FFF2-40B4-BE49-F238E27FC236}">
                <a16:creationId xmlns:a16="http://schemas.microsoft.com/office/drawing/2014/main" id="{9AFAA2F9-6929-3D4A-9E5C-8E46C825E718}"/>
              </a:ext>
            </a:extLst>
          </p:cNvPr>
          <p:cNvSpPr/>
          <p:nvPr/>
        </p:nvSpPr>
        <p:spPr>
          <a:xfrm>
            <a:off x="9303846" y="36364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7" name="Rectangle 56">
            <a:extLst>
              <a:ext uri="{FF2B5EF4-FFF2-40B4-BE49-F238E27FC236}">
                <a16:creationId xmlns:a16="http://schemas.microsoft.com/office/drawing/2014/main" id="{93DFF0BB-3097-8142-88CA-66FED30A7B03}"/>
              </a:ext>
            </a:extLst>
          </p:cNvPr>
          <p:cNvSpPr/>
          <p:nvPr/>
        </p:nvSpPr>
        <p:spPr>
          <a:xfrm>
            <a:off x="9438205" y="43850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61" name="Rounded Rectangle 60">
            <a:extLst>
              <a:ext uri="{FF2B5EF4-FFF2-40B4-BE49-F238E27FC236}">
                <a16:creationId xmlns:a16="http://schemas.microsoft.com/office/drawing/2014/main" id="{0E7AC90A-56B4-F240-A90A-33948EF85BBF}"/>
              </a:ext>
            </a:extLst>
          </p:cNvPr>
          <p:cNvSpPr/>
          <p:nvPr/>
        </p:nvSpPr>
        <p:spPr>
          <a:xfrm>
            <a:off x="9052272" y="3750805"/>
            <a:ext cx="1957422" cy="117680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2" name="Rounded Rectangle 61">
            <a:extLst>
              <a:ext uri="{FF2B5EF4-FFF2-40B4-BE49-F238E27FC236}">
                <a16:creationId xmlns:a16="http://schemas.microsoft.com/office/drawing/2014/main" id="{2A740A94-F84F-A24D-8214-33542C7BF26E}"/>
              </a:ext>
            </a:extLst>
          </p:cNvPr>
          <p:cNvSpPr/>
          <p:nvPr/>
        </p:nvSpPr>
        <p:spPr>
          <a:xfrm>
            <a:off x="9456246" y="37888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3" name="Rectangle 62">
            <a:extLst>
              <a:ext uri="{FF2B5EF4-FFF2-40B4-BE49-F238E27FC236}">
                <a16:creationId xmlns:a16="http://schemas.microsoft.com/office/drawing/2014/main" id="{8F3B2E56-3D72-F742-B394-16DA01152CF4}"/>
              </a:ext>
            </a:extLst>
          </p:cNvPr>
          <p:cNvSpPr/>
          <p:nvPr/>
        </p:nvSpPr>
        <p:spPr>
          <a:xfrm>
            <a:off x="9753795" y="4558672"/>
            <a:ext cx="776788" cy="18561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FF0000"/>
                </a:solidFill>
              </a:rPr>
              <a:t>AGA</a:t>
            </a:r>
          </a:p>
        </p:txBody>
      </p:sp>
      <p:sp>
        <p:nvSpPr>
          <p:cNvPr id="65" name="Can 64">
            <a:extLst>
              <a:ext uri="{FF2B5EF4-FFF2-40B4-BE49-F238E27FC236}">
                <a16:creationId xmlns:a16="http://schemas.microsoft.com/office/drawing/2014/main" id="{528DD932-3315-424E-8AC0-57B31A74D3DF}"/>
              </a:ext>
            </a:extLst>
          </p:cNvPr>
          <p:cNvSpPr/>
          <p:nvPr/>
        </p:nvSpPr>
        <p:spPr>
          <a:xfrm>
            <a:off x="7792550" y="237206"/>
            <a:ext cx="4165843" cy="3830763"/>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dirty="0"/>
              <a:t>Shared in memory GS Configuration Cache for each Host</a:t>
            </a:r>
          </a:p>
        </p:txBody>
      </p:sp>
      <p:sp>
        <p:nvSpPr>
          <p:cNvPr id="16" name="Up-Down Arrow 15">
            <a:extLst>
              <a:ext uri="{FF2B5EF4-FFF2-40B4-BE49-F238E27FC236}">
                <a16:creationId xmlns:a16="http://schemas.microsoft.com/office/drawing/2014/main" id="{762920A0-F3A5-9448-B570-C9EB19C273F1}"/>
              </a:ext>
            </a:extLst>
          </p:cNvPr>
          <p:cNvSpPr/>
          <p:nvPr/>
        </p:nvSpPr>
        <p:spPr>
          <a:xfrm rot="3553710" flipH="1">
            <a:off x="9197752" y="4413843"/>
            <a:ext cx="126493" cy="1350277"/>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96" name="Up-Down Arrow 95">
            <a:extLst>
              <a:ext uri="{FF2B5EF4-FFF2-40B4-BE49-F238E27FC236}">
                <a16:creationId xmlns:a16="http://schemas.microsoft.com/office/drawing/2014/main" id="{7C1835D1-AF33-A842-A69E-A167B340C172}"/>
              </a:ext>
            </a:extLst>
          </p:cNvPr>
          <p:cNvSpPr/>
          <p:nvPr/>
        </p:nvSpPr>
        <p:spPr>
          <a:xfrm rot="7542028" flipH="1">
            <a:off x="10695775" y="4489057"/>
            <a:ext cx="134980" cy="1219831"/>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8" name="TextBox 67">
            <a:extLst>
              <a:ext uri="{FF2B5EF4-FFF2-40B4-BE49-F238E27FC236}">
                <a16:creationId xmlns:a16="http://schemas.microsoft.com/office/drawing/2014/main" id="{50412E84-7CF7-1645-93DE-51F09B9480E7}"/>
              </a:ext>
            </a:extLst>
          </p:cNvPr>
          <p:cNvSpPr txBox="1"/>
          <p:nvPr/>
        </p:nvSpPr>
        <p:spPr>
          <a:xfrm>
            <a:off x="9615982" y="4933505"/>
            <a:ext cx="700479" cy="584775"/>
          </a:xfrm>
          <a:prstGeom prst="rect">
            <a:avLst/>
          </a:prstGeom>
          <a:noFill/>
        </p:spPr>
        <p:txBody>
          <a:bodyPr wrap="square" rtlCol="0">
            <a:spAutoFit/>
          </a:bodyPr>
          <a:lstStyle/>
          <a:p>
            <a:r>
              <a:rPr lang="en-US" sz="800" dirty="0" err="1"/>
              <a:t>grpc</a:t>
            </a:r>
            <a:r>
              <a:rPr lang="en-US" sz="800" dirty="0"/>
              <a:t> long lived streaming connections</a:t>
            </a:r>
          </a:p>
        </p:txBody>
      </p:sp>
      <p:sp>
        <p:nvSpPr>
          <p:cNvPr id="69" name="TextBox 68">
            <a:extLst>
              <a:ext uri="{FF2B5EF4-FFF2-40B4-BE49-F238E27FC236}">
                <a16:creationId xmlns:a16="http://schemas.microsoft.com/office/drawing/2014/main" id="{42202DE4-8605-5946-A004-D2D5675E7F37}"/>
              </a:ext>
            </a:extLst>
          </p:cNvPr>
          <p:cNvSpPr txBox="1"/>
          <p:nvPr/>
        </p:nvSpPr>
        <p:spPr>
          <a:xfrm>
            <a:off x="9713121" y="5813184"/>
            <a:ext cx="657118" cy="369332"/>
          </a:xfrm>
          <a:prstGeom prst="rect">
            <a:avLst/>
          </a:prstGeom>
          <a:noFill/>
        </p:spPr>
        <p:txBody>
          <a:bodyPr wrap="square" rtlCol="0">
            <a:spAutoFit/>
          </a:bodyPr>
          <a:lstStyle/>
          <a:p>
            <a:r>
              <a:rPr lang="en-US" dirty="0"/>
              <a:t>…</a:t>
            </a:r>
          </a:p>
        </p:txBody>
      </p:sp>
      <p:sp>
        <p:nvSpPr>
          <p:cNvPr id="84" name="Title 1">
            <a:extLst>
              <a:ext uri="{FF2B5EF4-FFF2-40B4-BE49-F238E27FC236}">
                <a16:creationId xmlns:a16="http://schemas.microsoft.com/office/drawing/2014/main" id="{69DE01E8-8FC5-574F-9E9A-CB7019F7752F}"/>
              </a:ext>
            </a:extLst>
          </p:cNvPr>
          <p:cNvSpPr>
            <a:spLocks noGrp="1"/>
          </p:cNvSpPr>
          <p:nvPr>
            <p:ph type="title"/>
          </p:nvPr>
        </p:nvSpPr>
        <p:spPr>
          <a:xfrm>
            <a:off x="189294" y="48850"/>
            <a:ext cx="6800954" cy="699295"/>
          </a:xfrm>
        </p:spPr>
        <p:txBody>
          <a:bodyPr>
            <a:normAutofit/>
          </a:bodyPr>
          <a:lstStyle/>
          <a:p>
            <a:r>
              <a:rPr lang="en-US" dirty="0"/>
              <a:t>Delete neighbor – small VPC</a:t>
            </a:r>
          </a:p>
        </p:txBody>
      </p:sp>
      <p:sp>
        <p:nvSpPr>
          <p:cNvPr id="85" name="Content Placeholder 2">
            <a:extLst>
              <a:ext uri="{FF2B5EF4-FFF2-40B4-BE49-F238E27FC236}">
                <a16:creationId xmlns:a16="http://schemas.microsoft.com/office/drawing/2014/main" id="{FEF360CE-5B08-434F-B96B-507A25C80FEC}"/>
              </a:ext>
            </a:extLst>
          </p:cNvPr>
          <p:cNvSpPr>
            <a:spLocks noGrp="1"/>
          </p:cNvSpPr>
          <p:nvPr>
            <p:ph idx="1"/>
          </p:nvPr>
        </p:nvSpPr>
        <p:spPr>
          <a:xfrm>
            <a:off x="105168" y="762872"/>
            <a:ext cx="7561038" cy="5923766"/>
          </a:xfrm>
        </p:spPr>
        <p:txBody>
          <a:bodyPr>
            <a:normAutofit/>
          </a:bodyPr>
          <a:lstStyle/>
          <a:p>
            <a:r>
              <a:rPr lang="en-US" u="sng" dirty="0">
                <a:solidFill>
                  <a:srgbClr val="FF0000"/>
                </a:solidFill>
              </a:rPr>
              <a:t>AGA act as passthrough proxy</a:t>
            </a:r>
          </a:p>
          <a:p>
            <a:r>
              <a:rPr lang="en-US" dirty="0"/>
              <a:t>DPM -&gt; AGA: neighbor state</a:t>
            </a:r>
          </a:p>
          <a:p>
            <a:pPr lvl="1"/>
            <a:r>
              <a:rPr lang="en-US" dirty="0" err="1"/>
              <a:t>vpc_size</a:t>
            </a:r>
            <a:r>
              <a:rPr lang="en-US" dirty="0"/>
              <a:t> from </a:t>
            </a:r>
            <a:r>
              <a:rPr lang="en-US" dirty="0" err="1"/>
              <a:t>VpcState</a:t>
            </a:r>
            <a:r>
              <a:rPr lang="en-US" dirty="0"/>
              <a:t> = SMALL</a:t>
            </a:r>
          </a:p>
          <a:p>
            <a:pPr lvl="1"/>
            <a:r>
              <a:rPr lang="en-US" dirty="0" err="1"/>
              <a:t>operation_type</a:t>
            </a:r>
            <a:r>
              <a:rPr lang="en-US" dirty="0"/>
              <a:t> = DELETE</a:t>
            </a:r>
          </a:p>
          <a:p>
            <a:pPr lvl="1"/>
            <a:r>
              <a:rPr lang="en-US" dirty="0" err="1"/>
              <a:t>targetted_hosts</a:t>
            </a:r>
            <a:r>
              <a:rPr lang="en-US" dirty="0"/>
              <a:t> = [“host 1”] (array of 1 host)</a:t>
            </a:r>
          </a:p>
          <a:p>
            <a:pPr lvl="1"/>
            <a:r>
              <a:rPr lang="en-US" dirty="0" err="1"/>
              <a:t>revision_number</a:t>
            </a:r>
            <a:r>
              <a:rPr lang="en-US" dirty="0"/>
              <a:t> = 7</a:t>
            </a:r>
          </a:p>
          <a:p>
            <a:pPr lvl="1"/>
            <a:r>
              <a:rPr lang="en-US" dirty="0" err="1"/>
              <a:t>update_type</a:t>
            </a:r>
            <a:r>
              <a:rPr lang="en-US" dirty="0"/>
              <a:t> = FULL</a:t>
            </a:r>
          </a:p>
          <a:p>
            <a:r>
              <a:rPr lang="en-US" dirty="0"/>
              <a:t>AGA-&gt;ACA</a:t>
            </a:r>
          </a:p>
          <a:p>
            <a:pPr lvl="1"/>
            <a:r>
              <a:rPr lang="en-US" dirty="0"/>
              <a:t>Sends it down to the corresponding ACA host</a:t>
            </a:r>
          </a:p>
          <a:p>
            <a:pPr lvl="1"/>
            <a:r>
              <a:rPr lang="en-US" dirty="0"/>
              <a:t>Update the delete neighbor full state (delete it or keep it for out of order handling?)</a:t>
            </a:r>
          </a:p>
          <a:p>
            <a:pPr lvl="1"/>
            <a:r>
              <a:rPr lang="en-US" dirty="0"/>
              <a:t>clear all previous Delta states (#6)</a:t>
            </a:r>
          </a:p>
        </p:txBody>
      </p:sp>
      <p:graphicFrame>
        <p:nvGraphicFramePr>
          <p:cNvPr id="8" name="Table 10">
            <a:extLst>
              <a:ext uri="{FF2B5EF4-FFF2-40B4-BE49-F238E27FC236}">
                <a16:creationId xmlns:a16="http://schemas.microsoft.com/office/drawing/2014/main" id="{491F93DD-975D-3941-B43A-F9D09AFDEF54}"/>
              </a:ext>
            </a:extLst>
          </p:cNvPr>
          <p:cNvGraphicFramePr>
            <a:graphicFrameLocks noGrp="1"/>
          </p:cNvGraphicFramePr>
          <p:nvPr/>
        </p:nvGraphicFramePr>
        <p:xfrm>
          <a:off x="8485837" y="2760898"/>
          <a:ext cx="3472556" cy="1395652"/>
        </p:xfrm>
        <a:graphic>
          <a:graphicData uri="http://schemas.openxmlformats.org/drawingml/2006/table">
            <a:tbl>
              <a:tblPr firstRow="1" bandRow="1">
                <a:tableStyleId>{5C22544A-7EE6-4342-B048-85BDC9FD1C3A}</a:tableStyleId>
              </a:tblPr>
              <a:tblGrid>
                <a:gridCol w="1525306">
                  <a:extLst>
                    <a:ext uri="{9D8B030D-6E8A-4147-A177-3AD203B41FA5}">
                      <a16:colId xmlns:a16="http://schemas.microsoft.com/office/drawing/2014/main" val="3997333578"/>
                    </a:ext>
                  </a:extLst>
                </a:gridCol>
                <a:gridCol w="485564">
                  <a:extLst>
                    <a:ext uri="{9D8B030D-6E8A-4147-A177-3AD203B41FA5}">
                      <a16:colId xmlns:a16="http://schemas.microsoft.com/office/drawing/2014/main" val="1076842233"/>
                    </a:ext>
                  </a:extLst>
                </a:gridCol>
                <a:gridCol w="1461686">
                  <a:extLst>
                    <a:ext uri="{9D8B030D-6E8A-4147-A177-3AD203B41FA5}">
                      <a16:colId xmlns:a16="http://schemas.microsoft.com/office/drawing/2014/main" val="3042798488"/>
                    </a:ext>
                  </a:extLst>
                </a:gridCol>
              </a:tblGrid>
              <a:tr h="0">
                <a:tc>
                  <a:txBody>
                    <a:bodyPr/>
                    <a:lstStyle/>
                    <a:p>
                      <a:r>
                        <a:rPr lang="en-US" sz="1200" dirty="0"/>
                        <a:t>Host1, Neighbor Resource ID=“234”, Sent = </a:t>
                      </a:r>
                      <a:r>
                        <a:rPr lang="en-US" sz="1200" dirty="0">
                          <a:solidFill>
                            <a:srgbClr val="FF0000"/>
                          </a:solidFill>
                        </a:rPr>
                        <a:t>True</a:t>
                      </a:r>
                    </a:p>
                  </a:txBody>
                  <a:tcPr/>
                </a:tc>
                <a:tc>
                  <a:txBody>
                    <a:bodyPr/>
                    <a:lstStyle/>
                    <a:p>
                      <a:r>
                        <a:rPr lang="en-US" sz="1200" dirty="0"/>
                        <a:t>Version</a:t>
                      </a:r>
                    </a:p>
                  </a:txBody>
                  <a:tcPr/>
                </a:tc>
                <a:tc>
                  <a:txBody>
                    <a:bodyPr/>
                    <a:lstStyle/>
                    <a:p>
                      <a:r>
                        <a:rPr lang="en-US" sz="1200" dirty="0"/>
                        <a:t>State</a:t>
                      </a:r>
                    </a:p>
                  </a:txBody>
                  <a:tcPr/>
                </a:tc>
                <a:extLst>
                  <a:ext uri="{0D108BD9-81ED-4DB2-BD59-A6C34878D82A}">
                    <a16:rowId xmlns:a16="http://schemas.microsoft.com/office/drawing/2014/main" val="3094804447"/>
                  </a:ext>
                </a:extLst>
              </a:tr>
              <a:tr h="298372">
                <a:tc>
                  <a:txBody>
                    <a:bodyPr/>
                    <a:lstStyle/>
                    <a:p>
                      <a:r>
                        <a:rPr lang="en-US" sz="1200" dirty="0"/>
                        <a:t>Last Full Update</a:t>
                      </a:r>
                    </a:p>
                  </a:txBody>
                  <a:tcPr/>
                </a:tc>
                <a:tc>
                  <a:txBody>
                    <a:bodyPr/>
                    <a:lstStyle/>
                    <a:p>
                      <a:r>
                        <a:rPr lang="en-US" sz="1200" dirty="0"/>
                        <a:t>7</a:t>
                      </a:r>
                    </a:p>
                  </a:txBody>
                  <a:tcPr/>
                </a:tc>
                <a:tc>
                  <a:txBody>
                    <a:bodyPr/>
                    <a:lstStyle/>
                    <a:p>
                      <a:r>
                        <a:rPr lang="en-US" sz="1200" dirty="0"/>
                        <a:t>NeighFullState#7 (DELETE)</a:t>
                      </a:r>
                    </a:p>
                  </a:txBody>
                  <a:tcPr/>
                </a:tc>
                <a:extLst>
                  <a:ext uri="{0D108BD9-81ED-4DB2-BD59-A6C34878D82A}">
                    <a16:rowId xmlns:a16="http://schemas.microsoft.com/office/drawing/2014/main" val="2868273196"/>
                  </a:ext>
                </a:extLst>
              </a:tr>
              <a:tr h="298372">
                <a:tc>
                  <a:txBody>
                    <a:bodyPr/>
                    <a:lstStyle/>
                    <a:p>
                      <a:r>
                        <a:rPr lang="en-US" sz="1200" strike="sngStrike" dirty="0"/>
                        <a:t>Last Delta Update</a:t>
                      </a:r>
                    </a:p>
                  </a:txBody>
                  <a:tcPr/>
                </a:tc>
                <a:tc>
                  <a:txBody>
                    <a:bodyPr/>
                    <a:lstStyle/>
                    <a:p>
                      <a:r>
                        <a:rPr lang="en-US" sz="1200" strike="sngStrike" dirty="0"/>
                        <a:t>6</a:t>
                      </a:r>
                    </a:p>
                  </a:txBody>
                  <a:tcPr/>
                </a:tc>
                <a:tc>
                  <a:txBody>
                    <a:bodyPr/>
                    <a:lstStyle/>
                    <a:p>
                      <a:r>
                        <a:rPr lang="en-US" sz="1200" strike="sngStrike" dirty="0"/>
                        <a:t>NeighDeltaState#6</a:t>
                      </a:r>
                    </a:p>
                  </a:txBody>
                  <a:tcPr/>
                </a:tc>
                <a:extLst>
                  <a:ext uri="{0D108BD9-81ED-4DB2-BD59-A6C34878D82A}">
                    <a16:rowId xmlns:a16="http://schemas.microsoft.com/office/drawing/2014/main" val="329187170"/>
                  </a:ext>
                </a:extLst>
              </a:tr>
            </a:tbl>
          </a:graphicData>
        </a:graphic>
      </p:graphicFrame>
    </p:spTree>
    <p:extLst>
      <p:ext uri="{BB962C8B-B14F-4D97-AF65-F5344CB8AC3E}">
        <p14:creationId xmlns:p14="http://schemas.microsoft.com/office/powerpoint/2010/main" val="2085386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86B29247-8203-1B4A-9AE5-5260FB689DEF}"/>
              </a:ext>
            </a:extLst>
          </p:cNvPr>
          <p:cNvSpPr/>
          <p:nvPr/>
        </p:nvSpPr>
        <p:spPr>
          <a:xfrm>
            <a:off x="7754404" y="5393532"/>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7" name="Rounded Rectangle 6">
            <a:extLst>
              <a:ext uri="{FF2B5EF4-FFF2-40B4-BE49-F238E27FC236}">
                <a16:creationId xmlns:a16="http://schemas.microsoft.com/office/drawing/2014/main" id="{D695EC23-43FD-9A4E-AEB5-E63A84873979}"/>
              </a:ext>
            </a:extLst>
          </p:cNvPr>
          <p:cNvSpPr/>
          <p:nvPr/>
        </p:nvSpPr>
        <p:spPr>
          <a:xfrm>
            <a:off x="7963891" y="5432953"/>
            <a:ext cx="1601732" cy="12976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6" name="Rectangle 25">
            <a:extLst>
              <a:ext uri="{FF2B5EF4-FFF2-40B4-BE49-F238E27FC236}">
                <a16:creationId xmlns:a16="http://schemas.microsoft.com/office/drawing/2014/main" id="{77E77911-0FD9-A142-A4A4-34BB4082EA39}"/>
              </a:ext>
            </a:extLst>
          </p:cNvPr>
          <p:cNvSpPr/>
          <p:nvPr/>
        </p:nvSpPr>
        <p:spPr>
          <a:xfrm>
            <a:off x="8398751" y="5478847"/>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 name="Rectangle 1">
            <a:extLst>
              <a:ext uri="{FF2B5EF4-FFF2-40B4-BE49-F238E27FC236}">
                <a16:creationId xmlns:a16="http://schemas.microsoft.com/office/drawing/2014/main" id="{83DD1A05-FC85-1C46-ADB3-2D6171C7A240}"/>
              </a:ext>
            </a:extLst>
          </p:cNvPr>
          <p:cNvSpPr/>
          <p:nvPr/>
        </p:nvSpPr>
        <p:spPr>
          <a:xfrm>
            <a:off x="7994029" y="5745959"/>
            <a:ext cx="719238"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VM1</a:t>
            </a:r>
          </a:p>
          <a:p>
            <a:pPr algn="ctr"/>
            <a:r>
              <a:rPr lang="en-US" sz="900" dirty="0">
                <a:solidFill>
                  <a:schemeClr val="accent6"/>
                </a:solidFill>
              </a:rPr>
              <a:t>10.0.0.101</a:t>
            </a:r>
          </a:p>
        </p:txBody>
      </p:sp>
      <p:sp>
        <p:nvSpPr>
          <p:cNvPr id="47" name="Rectangle 46">
            <a:extLst>
              <a:ext uri="{FF2B5EF4-FFF2-40B4-BE49-F238E27FC236}">
                <a16:creationId xmlns:a16="http://schemas.microsoft.com/office/drawing/2014/main" id="{B78D16F2-1DEF-BF4F-B0F2-072F5CA60812}"/>
              </a:ext>
            </a:extLst>
          </p:cNvPr>
          <p:cNvSpPr/>
          <p:nvPr/>
        </p:nvSpPr>
        <p:spPr>
          <a:xfrm>
            <a:off x="7994030" y="6238292"/>
            <a:ext cx="719237"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VM2</a:t>
            </a:r>
          </a:p>
          <a:p>
            <a:pPr algn="ctr"/>
            <a:r>
              <a:rPr lang="en-US" sz="900" dirty="0">
                <a:solidFill>
                  <a:srgbClr val="FF0000"/>
                </a:solidFill>
              </a:rPr>
              <a:t>10.0.1.102</a:t>
            </a:r>
          </a:p>
        </p:txBody>
      </p:sp>
      <p:sp>
        <p:nvSpPr>
          <p:cNvPr id="4" name="Card 3">
            <a:extLst>
              <a:ext uri="{FF2B5EF4-FFF2-40B4-BE49-F238E27FC236}">
                <a16:creationId xmlns:a16="http://schemas.microsoft.com/office/drawing/2014/main" id="{288F9827-C38F-DE41-8293-AD2362021959}"/>
              </a:ext>
            </a:extLst>
          </p:cNvPr>
          <p:cNvSpPr/>
          <p:nvPr/>
        </p:nvSpPr>
        <p:spPr>
          <a:xfrm>
            <a:off x="8813807" y="5758355"/>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25" name="Rounded Rectangle 24">
            <a:extLst>
              <a:ext uri="{FF2B5EF4-FFF2-40B4-BE49-F238E27FC236}">
                <a16:creationId xmlns:a16="http://schemas.microsoft.com/office/drawing/2014/main" id="{81B0697B-D999-1C40-BE43-F50DA8F2E613}"/>
              </a:ext>
            </a:extLst>
          </p:cNvPr>
          <p:cNvSpPr/>
          <p:nvPr/>
        </p:nvSpPr>
        <p:spPr>
          <a:xfrm>
            <a:off x="10123381" y="5398564"/>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7" name="Rounded Rectangle 26">
            <a:extLst>
              <a:ext uri="{FF2B5EF4-FFF2-40B4-BE49-F238E27FC236}">
                <a16:creationId xmlns:a16="http://schemas.microsoft.com/office/drawing/2014/main" id="{A4458021-C7AA-7845-A2FA-B9E99CF9FF13}"/>
              </a:ext>
            </a:extLst>
          </p:cNvPr>
          <p:cNvSpPr/>
          <p:nvPr/>
        </p:nvSpPr>
        <p:spPr>
          <a:xfrm>
            <a:off x="10332868" y="5432952"/>
            <a:ext cx="1601732" cy="130270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8" name="Rectangle 27">
            <a:extLst>
              <a:ext uri="{FF2B5EF4-FFF2-40B4-BE49-F238E27FC236}">
                <a16:creationId xmlns:a16="http://schemas.microsoft.com/office/drawing/2014/main" id="{03AE3161-BD0A-E340-989D-C567B5319DFF}"/>
              </a:ext>
            </a:extLst>
          </p:cNvPr>
          <p:cNvSpPr/>
          <p:nvPr/>
        </p:nvSpPr>
        <p:spPr>
          <a:xfrm>
            <a:off x="10745340" y="5488735"/>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9" name="TextBox 28">
            <a:extLst>
              <a:ext uri="{FF2B5EF4-FFF2-40B4-BE49-F238E27FC236}">
                <a16:creationId xmlns:a16="http://schemas.microsoft.com/office/drawing/2014/main" id="{EBF2506E-16F2-914C-A9B4-9B9793F4BD48}"/>
              </a:ext>
            </a:extLst>
          </p:cNvPr>
          <p:cNvSpPr txBox="1"/>
          <p:nvPr/>
        </p:nvSpPr>
        <p:spPr>
          <a:xfrm rot="16200000">
            <a:off x="9582513" y="5901585"/>
            <a:ext cx="1293107" cy="276999"/>
          </a:xfrm>
          <a:prstGeom prst="rect">
            <a:avLst/>
          </a:prstGeom>
          <a:noFill/>
        </p:spPr>
        <p:txBody>
          <a:bodyPr wrap="square" rtlCol="0">
            <a:spAutoFit/>
          </a:bodyPr>
          <a:lstStyle/>
          <a:p>
            <a:r>
              <a:rPr lang="en-US" sz="1200" dirty="0"/>
              <a:t>Compute Host N</a:t>
            </a:r>
          </a:p>
        </p:txBody>
      </p:sp>
      <p:sp>
        <p:nvSpPr>
          <p:cNvPr id="30" name="Rectangle 29">
            <a:extLst>
              <a:ext uri="{FF2B5EF4-FFF2-40B4-BE49-F238E27FC236}">
                <a16:creationId xmlns:a16="http://schemas.microsoft.com/office/drawing/2014/main" id="{0C841257-32A4-FD4A-B3DD-9A477B733363}"/>
              </a:ext>
            </a:extLst>
          </p:cNvPr>
          <p:cNvSpPr/>
          <p:nvPr/>
        </p:nvSpPr>
        <p:spPr>
          <a:xfrm>
            <a:off x="10349098" y="5758354"/>
            <a:ext cx="702636"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VM3</a:t>
            </a:r>
          </a:p>
          <a:p>
            <a:pPr algn="ctr"/>
            <a:r>
              <a:rPr lang="en-US" sz="900" dirty="0">
                <a:solidFill>
                  <a:schemeClr val="accent6"/>
                </a:solidFill>
              </a:rPr>
              <a:t>10.0.0.105</a:t>
            </a:r>
          </a:p>
        </p:txBody>
      </p:sp>
      <p:sp>
        <p:nvSpPr>
          <p:cNvPr id="31" name="Rectangle 30">
            <a:extLst>
              <a:ext uri="{FF2B5EF4-FFF2-40B4-BE49-F238E27FC236}">
                <a16:creationId xmlns:a16="http://schemas.microsoft.com/office/drawing/2014/main" id="{DA0CA20A-D071-7547-93E7-68F8906F5732}"/>
              </a:ext>
            </a:extLst>
          </p:cNvPr>
          <p:cNvSpPr/>
          <p:nvPr/>
        </p:nvSpPr>
        <p:spPr>
          <a:xfrm>
            <a:off x="10349099" y="6306845"/>
            <a:ext cx="702635"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VM4</a:t>
            </a:r>
          </a:p>
          <a:p>
            <a:pPr algn="ctr"/>
            <a:r>
              <a:rPr lang="en-US" sz="900" dirty="0">
                <a:solidFill>
                  <a:srgbClr val="FF0000"/>
                </a:solidFill>
              </a:rPr>
              <a:t>10.0.1.106</a:t>
            </a:r>
          </a:p>
        </p:txBody>
      </p:sp>
      <p:sp>
        <p:nvSpPr>
          <p:cNvPr id="32" name="Card 31">
            <a:extLst>
              <a:ext uri="{FF2B5EF4-FFF2-40B4-BE49-F238E27FC236}">
                <a16:creationId xmlns:a16="http://schemas.microsoft.com/office/drawing/2014/main" id="{F13D2423-36A7-D443-B03C-8F0476C2ABC4}"/>
              </a:ext>
            </a:extLst>
          </p:cNvPr>
          <p:cNvSpPr/>
          <p:nvPr/>
        </p:nvSpPr>
        <p:spPr>
          <a:xfrm>
            <a:off x="11133734" y="5758354"/>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34" name="Rounded Rectangle 33">
            <a:extLst>
              <a:ext uri="{FF2B5EF4-FFF2-40B4-BE49-F238E27FC236}">
                <a16:creationId xmlns:a16="http://schemas.microsoft.com/office/drawing/2014/main" id="{B5E0BD5F-FCAC-5C41-9218-2A414006B604}"/>
              </a:ext>
            </a:extLst>
          </p:cNvPr>
          <p:cNvSpPr/>
          <p:nvPr/>
        </p:nvSpPr>
        <p:spPr>
          <a:xfrm>
            <a:off x="8747472" y="3443706"/>
            <a:ext cx="1957422" cy="1179108"/>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5" name="Rounded Rectangle 34">
            <a:extLst>
              <a:ext uri="{FF2B5EF4-FFF2-40B4-BE49-F238E27FC236}">
                <a16:creationId xmlns:a16="http://schemas.microsoft.com/office/drawing/2014/main" id="{C64D45DD-C673-4446-9329-00988BA082EE}"/>
              </a:ext>
            </a:extLst>
          </p:cNvPr>
          <p:cNvSpPr/>
          <p:nvPr/>
        </p:nvSpPr>
        <p:spPr>
          <a:xfrm>
            <a:off x="9151446" y="34840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6" name="Rectangle 35">
            <a:extLst>
              <a:ext uri="{FF2B5EF4-FFF2-40B4-BE49-F238E27FC236}">
                <a16:creationId xmlns:a16="http://schemas.microsoft.com/office/drawing/2014/main" id="{9D65845D-17D8-044D-93D6-CDB0E27EAD51}"/>
              </a:ext>
            </a:extLst>
          </p:cNvPr>
          <p:cNvSpPr/>
          <p:nvPr/>
        </p:nvSpPr>
        <p:spPr>
          <a:xfrm>
            <a:off x="9285805" y="42326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53" name="Rounded Rectangle 52">
            <a:extLst>
              <a:ext uri="{FF2B5EF4-FFF2-40B4-BE49-F238E27FC236}">
                <a16:creationId xmlns:a16="http://schemas.microsoft.com/office/drawing/2014/main" id="{020E6211-18A3-824B-90EF-FDD27F327315}"/>
              </a:ext>
            </a:extLst>
          </p:cNvPr>
          <p:cNvSpPr/>
          <p:nvPr/>
        </p:nvSpPr>
        <p:spPr>
          <a:xfrm>
            <a:off x="8899872" y="3602759"/>
            <a:ext cx="1957422" cy="1172455"/>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6" name="Rounded Rectangle 55">
            <a:extLst>
              <a:ext uri="{FF2B5EF4-FFF2-40B4-BE49-F238E27FC236}">
                <a16:creationId xmlns:a16="http://schemas.microsoft.com/office/drawing/2014/main" id="{9AFAA2F9-6929-3D4A-9E5C-8E46C825E718}"/>
              </a:ext>
            </a:extLst>
          </p:cNvPr>
          <p:cNvSpPr/>
          <p:nvPr/>
        </p:nvSpPr>
        <p:spPr>
          <a:xfrm>
            <a:off x="9303846" y="36364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7" name="Rectangle 56">
            <a:extLst>
              <a:ext uri="{FF2B5EF4-FFF2-40B4-BE49-F238E27FC236}">
                <a16:creationId xmlns:a16="http://schemas.microsoft.com/office/drawing/2014/main" id="{93DFF0BB-3097-8142-88CA-66FED30A7B03}"/>
              </a:ext>
            </a:extLst>
          </p:cNvPr>
          <p:cNvSpPr/>
          <p:nvPr/>
        </p:nvSpPr>
        <p:spPr>
          <a:xfrm>
            <a:off x="9438205" y="43850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61" name="Rounded Rectangle 60">
            <a:extLst>
              <a:ext uri="{FF2B5EF4-FFF2-40B4-BE49-F238E27FC236}">
                <a16:creationId xmlns:a16="http://schemas.microsoft.com/office/drawing/2014/main" id="{0E7AC90A-56B4-F240-A90A-33948EF85BBF}"/>
              </a:ext>
            </a:extLst>
          </p:cNvPr>
          <p:cNvSpPr/>
          <p:nvPr/>
        </p:nvSpPr>
        <p:spPr>
          <a:xfrm>
            <a:off x="9052272" y="3750805"/>
            <a:ext cx="1957422" cy="117680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2" name="Rounded Rectangle 61">
            <a:extLst>
              <a:ext uri="{FF2B5EF4-FFF2-40B4-BE49-F238E27FC236}">
                <a16:creationId xmlns:a16="http://schemas.microsoft.com/office/drawing/2014/main" id="{2A740A94-F84F-A24D-8214-33542C7BF26E}"/>
              </a:ext>
            </a:extLst>
          </p:cNvPr>
          <p:cNvSpPr/>
          <p:nvPr/>
        </p:nvSpPr>
        <p:spPr>
          <a:xfrm>
            <a:off x="9456246" y="37888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3" name="Rectangle 62">
            <a:extLst>
              <a:ext uri="{FF2B5EF4-FFF2-40B4-BE49-F238E27FC236}">
                <a16:creationId xmlns:a16="http://schemas.microsoft.com/office/drawing/2014/main" id="{8F3B2E56-3D72-F742-B394-16DA01152CF4}"/>
              </a:ext>
            </a:extLst>
          </p:cNvPr>
          <p:cNvSpPr/>
          <p:nvPr/>
        </p:nvSpPr>
        <p:spPr>
          <a:xfrm>
            <a:off x="9753795" y="4558672"/>
            <a:ext cx="776788" cy="18561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FF0000"/>
                </a:solidFill>
              </a:rPr>
              <a:t>AGA</a:t>
            </a:r>
          </a:p>
        </p:txBody>
      </p:sp>
      <p:sp>
        <p:nvSpPr>
          <p:cNvPr id="65" name="Can 64">
            <a:extLst>
              <a:ext uri="{FF2B5EF4-FFF2-40B4-BE49-F238E27FC236}">
                <a16:creationId xmlns:a16="http://schemas.microsoft.com/office/drawing/2014/main" id="{528DD932-3315-424E-8AC0-57B31A74D3DF}"/>
              </a:ext>
            </a:extLst>
          </p:cNvPr>
          <p:cNvSpPr/>
          <p:nvPr/>
        </p:nvSpPr>
        <p:spPr>
          <a:xfrm>
            <a:off x="7792550" y="237206"/>
            <a:ext cx="4165843" cy="3830763"/>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dirty="0"/>
              <a:t>Shared in memory GS Configuration Cache for each Host</a:t>
            </a:r>
          </a:p>
        </p:txBody>
      </p:sp>
      <p:sp>
        <p:nvSpPr>
          <p:cNvPr id="16" name="Up-Down Arrow 15">
            <a:extLst>
              <a:ext uri="{FF2B5EF4-FFF2-40B4-BE49-F238E27FC236}">
                <a16:creationId xmlns:a16="http://schemas.microsoft.com/office/drawing/2014/main" id="{762920A0-F3A5-9448-B570-C9EB19C273F1}"/>
              </a:ext>
            </a:extLst>
          </p:cNvPr>
          <p:cNvSpPr/>
          <p:nvPr/>
        </p:nvSpPr>
        <p:spPr>
          <a:xfrm rot="3553710" flipH="1">
            <a:off x="9197752" y="4413843"/>
            <a:ext cx="126493" cy="1350277"/>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96" name="Up-Down Arrow 95">
            <a:extLst>
              <a:ext uri="{FF2B5EF4-FFF2-40B4-BE49-F238E27FC236}">
                <a16:creationId xmlns:a16="http://schemas.microsoft.com/office/drawing/2014/main" id="{7C1835D1-AF33-A842-A69E-A167B340C172}"/>
              </a:ext>
            </a:extLst>
          </p:cNvPr>
          <p:cNvSpPr/>
          <p:nvPr/>
        </p:nvSpPr>
        <p:spPr>
          <a:xfrm rot="7542028" flipH="1">
            <a:off x="10695775" y="4489057"/>
            <a:ext cx="134980" cy="1219831"/>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8" name="TextBox 67">
            <a:extLst>
              <a:ext uri="{FF2B5EF4-FFF2-40B4-BE49-F238E27FC236}">
                <a16:creationId xmlns:a16="http://schemas.microsoft.com/office/drawing/2014/main" id="{50412E84-7CF7-1645-93DE-51F09B9480E7}"/>
              </a:ext>
            </a:extLst>
          </p:cNvPr>
          <p:cNvSpPr txBox="1"/>
          <p:nvPr/>
        </p:nvSpPr>
        <p:spPr>
          <a:xfrm>
            <a:off x="9615982" y="4933505"/>
            <a:ext cx="700479" cy="584775"/>
          </a:xfrm>
          <a:prstGeom prst="rect">
            <a:avLst/>
          </a:prstGeom>
          <a:noFill/>
        </p:spPr>
        <p:txBody>
          <a:bodyPr wrap="square" rtlCol="0">
            <a:spAutoFit/>
          </a:bodyPr>
          <a:lstStyle/>
          <a:p>
            <a:r>
              <a:rPr lang="en-US" sz="800" dirty="0" err="1"/>
              <a:t>grpc</a:t>
            </a:r>
            <a:r>
              <a:rPr lang="en-US" sz="800" dirty="0"/>
              <a:t> long lived streaming connections</a:t>
            </a:r>
          </a:p>
        </p:txBody>
      </p:sp>
      <p:sp>
        <p:nvSpPr>
          <p:cNvPr id="69" name="TextBox 68">
            <a:extLst>
              <a:ext uri="{FF2B5EF4-FFF2-40B4-BE49-F238E27FC236}">
                <a16:creationId xmlns:a16="http://schemas.microsoft.com/office/drawing/2014/main" id="{42202DE4-8605-5946-A004-D2D5675E7F37}"/>
              </a:ext>
            </a:extLst>
          </p:cNvPr>
          <p:cNvSpPr txBox="1"/>
          <p:nvPr/>
        </p:nvSpPr>
        <p:spPr>
          <a:xfrm>
            <a:off x="9713121" y="5813184"/>
            <a:ext cx="657118" cy="369332"/>
          </a:xfrm>
          <a:prstGeom prst="rect">
            <a:avLst/>
          </a:prstGeom>
          <a:noFill/>
        </p:spPr>
        <p:txBody>
          <a:bodyPr wrap="square" rtlCol="0">
            <a:spAutoFit/>
          </a:bodyPr>
          <a:lstStyle/>
          <a:p>
            <a:r>
              <a:rPr lang="en-US" dirty="0"/>
              <a:t>…</a:t>
            </a:r>
          </a:p>
        </p:txBody>
      </p:sp>
      <p:sp>
        <p:nvSpPr>
          <p:cNvPr id="84" name="Title 1">
            <a:extLst>
              <a:ext uri="{FF2B5EF4-FFF2-40B4-BE49-F238E27FC236}">
                <a16:creationId xmlns:a16="http://schemas.microsoft.com/office/drawing/2014/main" id="{69DE01E8-8FC5-574F-9E9A-CB7019F7752F}"/>
              </a:ext>
            </a:extLst>
          </p:cNvPr>
          <p:cNvSpPr>
            <a:spLocks noGrp="1"/>
          </p:cNvSpPr>
          <p:nvPr>
            <p:ph type="title"/>
          </p:nvPr>
        </p:nvSpPr>
        <p:spPr>
          <a:xfrm>
            <a:off x="189294" y="48850"/>
            <a:ext cx="6800954" cy="699295"/>
          </a:xfrm>
        </p:spPr>
        <p:txBody>
          <a:bodyPr>
            <a:normAutofit/>
          </a:bodyPr>
          <a:lstStyle/>
          <a:p>
            <a:r>
              <a:rPr lang="en-US" dirty="0"/>
              <a:t>Create Neighbor – </a:t>
            </a:r>
            <a:r>
              <a:rPr lang="en-US" dirty="0">
                <a:solidFill>
                  <a:srgbClr val="FF0000"/>
                </a:solidFill>
              </a:rPr>
              <a:t>large</a:t>
            </a:r>
            <a:r>
              <a:rPr lang="en-US" dirty="0"/>
              <a:t> VPC</a:t>
            </a:r>
          </a:p>
        </p:txBody>
      </p:sp>
      <p:sp>
        <p:nvSpPr>
          <p:cNvPr id="85" name="Content Placeholder 2">
            <a:extLst>
              <a:ext uri="{FF2B5EF4-FFF2-40B4-BE49-F238E27FC236}">
                <a16:creationId xmlns:a16="http://schemas.microsoft.com/office/drawing/2014/main" id="{FEF360CE-5B08-434F-B96B-507A25C80FEC}"/>
              </a:ext>
            </a:extLst>
          </p:cNvPr>
          <p:cNvSpPr>
            <a:spLocks noGrp="1"/>
          </p:cNvSpPr>
          <p:nvPr>
            <p:ph idx="1"/>
          </p:nvPr>
        </p:nvSpPr>
        <p:spPr>
          <a:xfrm>
            <a:off x="105168" y="762872"/>
            <a:ext cx="7586842" cy="6095128"/>
          </a:xfrm>
        </p:spPr>
        <p:txBody>
          <a:bodyPr>
            <a:normAutofit fontScale="85000" lnSpcReduction="20000"/>
          </a:bodyPr>
          <a:lstStyle/>
          <a:p>
            <a:r>
              <a:rPr lang="en-US" u="sng" dirty="0">
                <a:solidFill>
                  <a:srgbClr val="FF0000"/>
                </a:solidFill>
              </a:rPr>
              <a:t>AGA act as configuration cache</a:t>
            </a:r>
          </a:p>
          <a:p>
            <a:r>
              <a:rPr lang="en-US" dirty="0"/>
              <a:t>DPM -&gt; AGA: neighbor state</a:t>
            </a:r>
          </a:p>
          <a:p>
            <a:pPr lvl="1"/>
            <a:r>
              <a:rPr lang="en-US" dirty="0" err="1"/>
              <a:t>vpc_size</a:t>
            </a:r>
            <a:r>
              <a:rPr lang="en-US" dirty="0"/>
              <a:t> from </a:t>
            </a:r>
            <a:r>
              <a:rPr lang="en-US" dirty="0" err="1"/>
              <a:t>VpcState</a:t>
            </a:r>
            <a:r>
              <a:rPr lang="en-US" dirty="0"/>
              <a:t> = </a:t>
            </a:r>
            <a:r>
              <a:rPr lang="en-US" dirty="0">
                <a:solidFill>
                  <a:srgbClr val="FF0000"/>
                </a:solidFill>
              </a:rPr>
              <a:t>LARGE</a:t>
            </a:r>
          </a:p>
          <a:p>
            <a:pPr lvl="1"/>
            <a:r>
              <a:rPr lang="en-US" dirty="0" err="1"/>
              <a:t>operation_type</a:t>
            </a:r>
            <a:r>
              <a:rPr lang="en-US" dirty="0"/>
              <a:t> = CREATE</a:t>
            </a:r>
          </a:p>
          <a:p>
            <a:pPr lvl="1"/>
            <a:r>
              <a:rPr lang="en-US" dirty="0" err="1"/>
              <a:t>targetted_hosts</a:t>
            </a:r>
            <a:r>
              <a:rPr lang="en-US" dirty="0"/>
              <a:t> = [“host 1”] (array of 1 host)</a:t>
            </a:r>
          </a:p>
          <a:p>
            <a:pPr lvl="1"/>
            <a:r>
              <a:rPr lang="en-US" dirty="0" err="1"/>
              <a:t>revision_number</a:t>
            </a:r>
            <a:r>
              <a:rPr lang="en-US" dirty="0"/>
              <a:t> = 5</a:t>
            </a:r>
          </a:p>
          <a:p>
            <a:pPr lvl="1"/>
            <a:r>
              <a:rPr lang="en-US" dirty="0" err="1"/>
              <a:t>update_type</a:t>
            </a:r>
            <a:r>
              <a:rPr lang="en-US" dirty="0"/>
              <a:t> = FULL</a:t>
            </a:r>
          </a:p>
          <a:p>
            <a:r>
              <a:rPr lang="en-US" dirty="0"/>
              <a:t>AGA looks up </a:t>
            </a:r>
            <a:r>
              <a:rPr lang="en-US" dirty="0" err="1"/>
              <a:t>VpcState</a:t>
            </a:r>
            <a:r>
              <a:rPr lang="en-US" dirty="0"/>
              <a:t> size in the message</a:t>
            </a:r>
          </a:p>
          <a:p>
            <a:pPr lvl="1"/>
            <a:r>
              <a:rPr lang="en-US" dirty="0">
                <a:solidFill>
                  <a:srgbClr val="FF0000"/>
                </a:solidFill>
              </a:rPr>
              <a:t>Doesn’t</a:t>
            </a:r>
            <a:r>
              <a:rPr lang="en-US" dirty="0"/>
              <a:t> </a:t>
            </a:r>
            <a:r>
              <a:rPr lang="en-US" dirty="0">
                <a:solidFill>
                  <a:srgbClr val="FF0000"/>
                </a:solidFill>
              </a:rPr>
              <a:t>send down to the corresponding ACA host</a:t>
            </a:r>
          </a:p>
          <a:p>
            <a:pPr lvl="1"/>
            <a:r>
              <a:rPr lang="en-US" dirty="0"/>
              <a:t>Stores the new neighbor full state</a:t>
            </a:r>
          </a:p>
          <a:p>
            <a:pPr lvl="1"/>
            <a:r>
              <a:rPr lang="en-US" dirty="0"/>
              <a:t>clears all previous Delta states (#3,#4)</a:t>
            </a:r>
          </a:p>
          <a:p>
            <a:r>
              <a:rPr lang="en-US" dirty="0">
                <a:solidFill>
                  <a:srgbClr val="FF0000"/>
                </a:solidFill>
              </a:rPr>
              <a:t>On compute host, when it tries to send traffic to unknown host, packet will be punt to ACA and ACA will request info from AGA</a:t>
            </a:r>
          </a:p>
          <a:p>
            <a:pPr lvl="1"/>
            <a:r>
              <a:rPr lang="en-US" dirty="0"/>
              <a:t>Need to define the workflow and schema</a:t>
            </a:r>
          </a:p>
          <a:p>
            <a:r>
              <a:rPr lang="en-US" dirty="0">
                <a:solidFill>
                  <a:srgbClr val="FF0000"/>
                </a:solidFill>
              </a:rPr>
              <a:t>Background task to proactively send down neighbor configuration to ACA</a:t>
            </a:r>
            <a:r>
              <a:rPr lang="en-US" dirty="0"/>
              <a:t>. What is the size? </a:t>
            </a:r>
          </a:p>
          <a:p>
            <a:pPr lvl="1"/>
            <a:r>
              <a:rPr lang="en-US" dirty="0"/>
              <a:t>10,000 L2 neighbors on VPC </a:t>
            </a:r>
          </a:p>
          <a:p>
            <a:pPr lvl="1"/>
            <a:r>
              <a:rPr lang="en-US" dirty="0"/>
              <a:t>Each one is about 250 Bytes</a:t>
            </a:r>
          </a:p>
          <a:p>
            <a:pPr lvl="1"/>
            <a:r>
              <a:rPr lang="en-US" dirty="0"/>
              <a:t>Total size = </a:t>
            </a:r>
            <a:r>
              <a:rPr lang="en-US" dirty="0">
                <a:solidFill>
                  <a:srgbClr val="FF0000"/>
                </a:solidFill>
              </a:rPr>
              <a:t>2,500,000 bytes = 2.5MB</a:t>
            </a:r>
          </a:p>
        </p:txBody>
      </p:sp>
      <p:graphicFrame>
        <p:nvGraphicFramePr>
          <p:cNvPr id="8" name="Table 10">
            <a:extLst>
              <a:ext uri="{FF2B5EF4-FFF2-40B4-BE49-F238E27FC236}">
                <a16:creationId xmlns:a16="http://schemas.microsoft.com/office/drawing/2014/main" id="{491F93DD-975D-3941-B43A-F9D09AFDEF54}"/>
              </a:ext>
            </a:extLst>
          </p:cNvPr>
          <p:cNvGraphicFramePr>
            <a:graphicFrameLocks noGrp="1"/>
          </p:cNvGraphicFramePr>
          <p:nvPr/>
        </p:nvGraphicFramePr>
        <p:xfrm>
          <a:off x="8529787" y="2766150"/>
          <a:ext cx="3448763" cy="1737360"/>
        </p:xfrm>
        <a:graphic>
          <a:graphicData uri="http://schemas.openxmlformats.org/drawingml/2006/table">
            <a:tbl>
              <a:tblPr firstRow="1" bandRow="1">
                <a:tableStyleId>{5C22544A-7EE6-4342-B048-85BDC9FD1C3A}</a:tableStyleId>
              </a:tblPr>
              <a:tblGrid>
                <a:gridCol w="1514855">
                  <a:extLst>
                    <a:ext uri="{9D8B030D-6E8A-4147-A177-3AD203B41FA5}">
                      <a16:colId xmlns:a16="http://schemas.microsoft.com/office/drawing/2014/main" val="3997333578"/>
                    </a:ext>
                  </a:extLst>
                </a:gridCol>
                <a:gridCol w="545462">
                  <a:extLst>
                    <a:ext uri="{9D8B030D-6E8A-4147-A177-3AD203B41FA5}">
                      <a16:colId xmlns:a16="http://schemas.microsoft.com/office/drawing/2014/main" val="1076842233"/>
                    </a:ext>
                  </a:extLst>
                </a:gridCol>
                <a:gridCol w="1388446">
                  <a:extLst>
                    <a:ext uri="{9D8B030D-6E8A-4147-A177-3AD203B41FA5}">
                      <a16:colId xmlns:a16="http://schemas.microsoft.com/office/drawing/2014/main" val="3042798488"/>
                    </a:ext>
                  </a:extLst>
                </a:gridCol>
              </a:tblGrid>
              <a:tr h="0">
                <a:tc>
                  <a:txBody>
                    <a:bodyPr/>
                    <a:lstStyle/>
                    <a:p>
                      <a:r>
                        <a:rPr lang="en-US" sz="1200" dirty="0"/>
                        <a:t>Host1, Neighbor Resource ID=“234”, Sent = </a:t>
                      </a:r>
                      <a:r>
                        <a:rPr lang="en-US" sz="1200" dirty="0">
                          <a:solidFill>
                            <a:srgbClr val="FF0000"/>
                          </a:solidFill>
                        </a:rPr>
                        <a:t>False</a:t>
                      </a:r>
                    </a:p>
                  </a:txBody>
                  <a:tcPr/>
                </a:tc>
                <a:tc>
                  <a:txBody>
                    <a:bodyPr/>
                    <a:lstStyle/>
                    <a:p>
                      <a:r>
                        <a:rPr lang="en-US" sz="1200" dirty="0"/>
                        <a:t>Version</a:t>
                      </a:r>
                    </a:p>
                  </a:txBody>
                  <a:tcPr/>
                </a:tc>
                <a:tc>
                  <a:txBody>
                    <a:bodyPr/>
                    <a:lstStyle/>
                    <a:p>
                      <a:r>
                        <a:rPr lang="en-US" sz="1200" dirty="0"/>
                        <a:t>State – background task to proactively send down</a:t>
                      </a:r>
                    </a:p>
                  </a:txBody>
                  <a:tcPr/>
                </a:tc>
                <a:extLst>
                  <a:ext uri="{0D108BD9-81ED-4DB2-BD59-A6C34878D82A}">
                    <a16:rowId xmlns:a16="http://schemas.microsoft.com/office/drawing/2014/main" val="3094804447"/>
                  </a:ext>
                </a:extLst>
              </a:tr>
              <a:tr h="298372">
                <a:tc>
                  <a:txBody>
                    <a:bodyPr/>
                    <a:lstStyle/>
                    <a:p>
                      <a:r>
                        <a:rPr lang="en-US" sz="1200" dirty="0"/>
                        <a:t>Last Full Update</a:t>
                      </a:r>
                    </a:p>
                  </a:txBody>
                  <a:tcPr/>
                </a:tc>
                <a:tc>
                  <a:txBody>
                    <a:bodyPr/>
                    <a:lstStyle/>
                    <a:p>
                      <a:r>
                        <a:rPr lang="en-US" sz="1200" dirty="0"/>
                        <a:t>5</a:t>
                      </a:r>
                    </a:p>
                  </a:txBody>
                  <a:tcPr/>
                </a:tc>
                <a:tc>
                  <a:txBody>
                    <a:bodyPr/>
                    <a:lstStyle/>
                    <a:p>
                      <a:r>
                        <a:rPr lang="en-US" sz="1200" dirty="0"/>
                        <a:t>NeighFullState#5 (CREATE)</a:t>
                      </a:r>
                    </a:p>
                  </a:txBody>
                  <a:tcPr/>
                </a:tc>
                <a:extLst>
                  <a:ext uri="{0D108BD9-81ED-4DB2-BD59-A6C34878D82A}">
                    <a16:rowId xmlns:a16="http://schemas.microsoft.com/office/drawing/2014/main" val="2868273196"/>
                  </a:ext>
                </a:extLst>
              </a:tr>
              <a:tr h="298372">
                <a:tc>
                  <a:txBody>
                    <a:bodyPr/>
                    <a:lstStyle/>
                    <a:p>
                      <a:r>
                        <a:rPr lang="en-US" sz="1200" strike="sngStrike" dirty="0"/>
                        <a:t>Last Delta Update</a:t>
                      </a:r>
                    </a:p>
                  </a:txBody>
                  <a:tcPr/>
                </a:tc>
                <a:tc>
                  <a:txBody>
                    <a:bodyPr/>
                    <a:lstStyle/>
                    <a:p>
                      <a:r>
                        <a:rPr lang="en-US" sz="1200" strike="sngStrike" dirty="0"/>
                        <a:t>4</a:t>
                      </a:r>
                    </a:p>
                  </a:txBody>
                  <a:tcPr/>
                </a:tc>
                <a:tc>
                  <a:txBody>
                    <a:bodyPr/>
                    <a:lstStyle/>
                    <a:p>
                      <a:r>
                        <a:rPr lang="en-US" sz="1200" strike="sngStrike" dirty="0"/>
                        <a:t>NeighDeltaState#3,</a:t>
                      </a:r>
                    </a:p>
                    <a:p>
                      <a:r>
                        <a:rPr lang="en-US" sz="1200" strike="sngStrike" dirty="0"/>
                        <a:t>NeighDeltaState#4</a:t>
                      </a:r>
                    </a:p>
                  </a:txBody>
                  <a:tcPr/>
                </a:tc>
                <a:extLst>
                  <a:ext uri="{0D108BD9-81ED-4DB2-BD59-A6C34878D82A}">
                    <a16:rowId xmlns:a16="http://schemas.microsoft.com/office/drawing/2014/main" val="329187170"/>
                  </a:ext>
                </a:extLst>
              </a:tr>
            </a:tbl>
          </a:graphicData>
        </a:graphic>
      </p:graphicFrame>
    </p:spTree>
    <p:extLst>
      <p:ext uri="{BB962C8B-B14F-4D97-AF65-F5344CB8AC3E}">
        <p14:creationId xmlns:p14="http://schemas.microsoft.com/office/powerpoint/2010/main" val="520853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86B29247-8203-1B4A-9AE5-5260FB689DEF}"/>
              </a:ext>
            </a:extLst>
          </p:cNvPr>
          <p:cNvSpPr/>
          <p:nvPr/>
        </p:nvSpPr>
        <p:spPr>
          <a:xfrm>
            <a:off x="7754404" y="5393532"/>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7" name="Rounded Rectangle 6">
            <a:extLst>
              <a:ext uri="{FF2B5EF4-FFF2-40B4-BE49-F238E27FC236}">
                <a16:creationId xmlns:a16="http://schemas.microsoft.com/office/drawing/2014/main" id="{D695EC23-43FD-9A4E-AEB5-E63A84873979}"/>
              </a:ext>
            </a:extLst>
          </p:cNvPr>
          <p:cNvSpPr/>
          <p:nvPr/>
        </p:nvSpPr>
        <p:spPr>
          <a:xfrm>
            <a:off x="7963891" y="5432953"/>
            <a:ext cx="1601732" cy="12976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6" name="Rectangle 25">
            <a:extLst>
              <a:ext uri="{FF2B5EF4-FFF2-40B4-BE49-F238E27FC236}">
                <a16:creationId xmlns:a16="http://schemas.microsoft.com/office/drawing/2014/main" id="{77E77911-0FD9-A142-A4A4-34BB4082EA39}"/>
              </a:ext>
            </a:extLst>
          </p:cNvPr>
          <p:cNvSpPr/>
          <p:nvPr/>
        </p:nvSpPr>
        <p:spPr>
          <a:xfrm>
            <a:off x="8398751" y="5478847"/>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 name="Rectangle 1">
            <a:extLst>
              <a:ext uri="{FF2B5EF4-FFF2-40B4-BE49-F238E27FC236}">
                <a16:creationId xmlns:a16="http://schemas.microsoft.com/office/drawing/2014/main" id="{83DD1A05-FC85-1C46-ADB3-2D6171C7A240}"/>
              </a:ext>
            </a:extLst>
          </p:cNvPr>
          <p:cNvSpPr/>
          <p:nvPr/>
        </p:nvSpPr>
        <p:spPr>
          <a:xfrm>
            <a:off x="7994029" y="5745959"/>
            <a:ext cx="719238"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VM1</a:t>
            </a:r>
          </a:p>
          <a:p>
            <a:pPr algn="ctr"/>
            <a:r>
              <a:rPr lang="en-US" sz="900" dirty="0">
                <a:solidFill>
                  <a:schemeClr val="accent6"/>
                </a:solidFill>
              </a:rPr>
              <a:t>10.0.0.101</a:t>
            </a:r>
          </a:p>
        </p:txBody>
      </p:sp>
      <p:sp>
        <p:nvSpPr>
          <p:cNvPr id="47" name="Rectangle 46">
            <a:extLst>
              <a:ext uri="{FF2B5EF4-FFF2-40B4-BE49-F238E27FC236}">
                <a16:creationId xmlns:a16="http://schemas.microsoft.com/office/drawing/2014/main" id="{B78D16F2-1DEF-BF4F-B0F2-072F5CA60812}"/>
              </a:ext>
            </a:extLst>
          </p:cNvPr>
          <p:cNvSpPr/>
          <p:nvPr/>
        </p:nvSpPr>
        <p:spPr>
          <a:xfrm>
            <a:off x="7994030" y="6238292"/>
            <a:ext cx="719237"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VM2</a:t>
            </a:r>
          </a:p>
          <a:p>
            <a:pPr algn="ctr"/>
            <a:r>
              <a:rPr lang="en-US" sz="900" dirty="0">
                <a:solidFill>
                  <a:srgbClr val="FF0000"/>
                </a:solidFill>
              </a:rPr>
              <a:t>10.0.1.102</a:t>
            </a:r>
          </a:p>
        </p:txBody>
      </p:sp>
      <p:sp>
        <p:nvSpPr>
          <p:cNvPr id="4" name="Card 3">
            <a:extLst>
              <a:ext uri="{FF2B5EF4-FFF2-40B4-BE49-F238E27FC236}">
                <a16:creationId xmlns:a16="http://schemas.microsoft.com/office/drawing/2014/main" id="{288F9827-C38F-DE41-8293-AD2362021959}"/>
              </a:ext>
            </a:extLst>
          </p:cNvPr>
          <p:cNvSpPr/>
          <p:nvPr/>
        </p:nvSpPr>
        <p:spPr>
          <a:xfrm>
            <a:off x="8813807" y="5758355"/>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25" name="Rounded Rectangle 24">
            <a:extLst>
              <a:ext uri="{FF2B5EF4-FFF2-40B4-BE49-F238E27FC236}">
                <a16:creationId xmlns:a16="http://schemas.microsoft.com/office/drawing/2014/main" id="{81B0697B-D999-1C40-BE43-F50DA8F2E613}"/>
              </a:ext>
            </a:extLst>
          </p:cNvPr>
          <p:cNvSpPr/>
          <p:nvPr/>
        </p:nvSpPr>
        <p:spPr>
          <a:xfrm>
            <a:off x="10123381" y="5398564"/>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7" name="Rounded Rectangle 26">
            <a:extLst>
              <a:ext uri="{FF2B5EF4-FFF2-40B4-BE49-F238E27FC236}">
                <a16:creationId xmlns:a16="http://schemas.microsoft.com/office/drawing/2014/main" id="{A4458021-C7AA-7845-A2FA-B9E99CF9FF13}"/>
              </a:ext>
            </a:extLst>
          </p:cNvPr>
          <p:cNvSpPr/>
          <p:nvPr/>
        </p:nvSpPr>
        <p:spPr>
          <a:xfrm>
            <a:off x="10332868" y="5432952"/>
            <a:ext cx="1601732" cy="130270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8" name="Rectangle 27">
            <a:extLst>
              <a:ext uri="{FF2B5EF4-FFF2-40B4-BE49-F238E27FC236}">
                <a16:creationId xmlns:a16="http://schemas.microsoft.com/office/drawing/2014/main" id="{03AE3161-BD0A-E340-989D-C567B5319DFF}"/>
              </a:ext>
            </a:extLst>
          </p:cNvPr>
          <p:cNvSpPr/>
          <p:nvPr/>
        </p:nvSpPr>
        <p:spPr>
          <a:xfrm>
            <a:off x="10745340" y="5488735"/>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9" name="TextBox 28">
            <a:extLst>
              <a:ext uri="{FF2B5EF4-FFF2-40B4-BE49-F238E27FC236}">
                <a16:creationId xmlns:a16="http://schemas.microsoft.com/office/drawing/2014/main" id="{EBF2506E-16F2-914C-A9B4-9B9793F4BD48}"/>
              </a:ext>
            </a:extLst>
          </p:cNvPr>
          <p:cNvSpPr txBox="1"/>
          <p:nvPr/>
        </p:nvSpPr>
        <p:spPr>
          <a:xfrm rot="16200000">
            <a:off x="9582513" y="5901585"/>
            <a:ext cx="1293107" cy="276999"/>
          </a:xfrm>
          <a:prstGeom prst="rect">
            <a:avLst/>
          </a:prstGeom>
          <a:noFill/>
        </p:spPr>
        <p:txBody>
          <a:bodyPr wrap="square" rtlCol="0">
            <a:spAutoFit/>
          </a:bodyPr>
          <a:lstStyle/>
          <a:p>
            <a:r>
              <a:rPr lang="en-US" sz="1200" dirty="0"/>
              <a:t>Compute Host N</a:t>
            </a:r>
          </a:p>
        </p:txBody>
      </p:sp>
      <p:sp>
        <p:nvSpPr>
          <p:cNvPr id="30" name="Rectangle 29">
            <a:extLst>
              <a:ext uri="{FF2B5EF4-FFF2-40B4-BE49-F238E27FC236}">
                <a16:creationId xmlns:a16="http://schemas.microsoft.com/office/drawing/2014/main" id="{0C841257-32A4-FD4A-B3DD-9A477B733363}"/>
              </a:ext>
            </a:extLst>
          </p:cNvPr>
          <p:cNvSpPr/>
          <p:nvPr/>
        </p:nvSpPr>
        <p:spPr>
          <a:xfrm>
            <a:off x="10349098" y="5758354"/>
            <a:ext cx="702636"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VM3</a:t>
            </a:r>
          </a:p>
          <a:p>
            <a:pPr algn="ctr"/>
            <a:r>
              <a:rPr lang="en-US" sz="900" dirty="0">
                <a:solidFill>
                  <a:schemeClr val="accent6"/>
                </a:solidFill>
              </a:rPr>
              <a:t>10.0.0.105</a:t>
            </a:r>
          </a:p>
        </p:txBody>
      </p:sp>
      <p:sp>
        <p:nvSpPr>
          <p:cNvPr id="31" name="Rectangle 30">
            <a:extLst>
              <a:ext uri="{FF2B5EF4-FFF2-40B4-BE49-F238E27FC236}">
                <a16:creationId xmlns:a16="http://schemas.microsoft.com/office/drawing/2014/main" id="{DA0CA20A-D071-7547-93E7-68F8906F5732}"/>
              </a:ext>
            </a:extLst>
          </p:cNvPr>
          <p:cNvSpPr/>
          <p:nvPr/>
        </p:nvSpPr>
        <p:spPr>
          <a:xfrm>
            <a:off x="10349099" y="6306845"/>
            <a:ext cx="702635"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VM4</a:t>
            </a:r>
          </a:p>
          <a:p>
            <a:pPr algn="ctr"/>
            <a:r>
              <a:rPr lang="en-US" sz="900" dirty="0">
                <a:solidFill>
                  <a:srgbClr val="FF0000"/>
                </a:solidFill>
              </a:rPr>
              <a:t>10.0.1.106</a:t>
            </a:r>
          </a:p>
        </p:txBody>
      </p:sp>
      <p:sp>
        <p:nvSpPr>
          <p:cNvPr id="32" name="Card 31">
            <a:extLst>
              <a:ext uri="{FF2B5EF4-FFF2-40B4-BE49-F238E27FC236}">
                <a16:creationId xmlns:a16="http://schemas.microsoft.com/office/drawing/2014/main" id="{F13D2423-36A7-D443-B03C-8F0476C2ABC4}"/>
              </a:ext>
            </a:extLst>
          </p:cNvPr>
          <p:cNvSpPr/>
          <p:nvPr/>
        </p:nvSpPr>
        <p:spPr>
          <a:xfrm>
            <a:off x="11133734" y="5758354"/>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34" name="Rounded Rectangle 33">
            <a:extLst>
              <a:ext uri="{FF2B5EF4-FFF2-40B4-BE49-F238E27FC236}">
                <a16:creationId xmlns:a16="http://schemas.microsoft.com/office/drawing/2014/main" id="{B5E0BD5F-FCAC-5C41-9218-2A414006B604}"/>
              </a:ext>
            </a:extLst>
          </p:cNvPr>
          <p:cNvSpPr/>
          <p:nvPr/>
        </p:nvSpPr>
        <p:spPr>
          <a:xfrm>
            <a:off x="8747472" y="3443706"/>
            <a:ext cx="1957422" cy="1179108"/>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5" name="Rounded Rectangle 34">
            <a:extLst>
              <a:ext uri="{FF2B5EF4-FFF2-40B4-BE49-F238E27FC236}">
                <a16:creationId xmlns:a16="http://schemas.microsoft.com/office/drawing/2014/main" id="{C64D45DD-C673-4446-9329-00988BA082EE}"/>
              </a:ext>
            </a:extLst>
          </p:cNvPr>
          <p:cNvSpPr/>
          <p:nvPr/>
        </p:nvSpPr>
        <p:spPr>
          <a:xfrm>
            <a:off x="9151446" y="34840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6" name="Rectangle 35">
            <a:extLst>
              <a:ext uri="{FF2B5EF4-FFF2-40B4-BE49-F238E27FC236}">
                <a16:creationId xmlns:a16="http://schemas.microsoft.com/office/drawing/2014/main" id="{9D65845D-17D8-044D-93D6-CDB0E27EAD51}"/>
              </a:ext>
            </a:extLst>
          </p:cNvPr>
          <p:cNvSpPr/>
          <p:nvPr/>
        </p:nvSpPr>
        <p:spPr>
          <a:xfrm>
            <a:off x="9285805" y="42326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53" name="Rounded Rectangle 52">
            <a:extLst>
              <a:ext uri="{FF2B5EF4-FFF2-40B4-BE49-F238E27FC236}">
                <a16:creationId xmlns:a16="http://schemas.microsoft.com/office/drawing/2014/main" id="{020E6211-18A3-824B-90EF-FDD27F327315}"/>
              </a:ext>
            </a:extLst>
          </p:cNvPr>
          <p:cNvSpPr/>
          <p:nvPr/>
        </p:nvSpPr>
        <p:spPr>
          <a:xfrm>
            <a:off x="8899872" y="3602759"/>
            <a:ext cx="1957422" cy="1172455"/>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6" name="Rounded Rectangle 55">
            <a:extLst>
              <a:ext uri="{FF2B5EF4-FFF2-40B4-BE49-F238E27FC236}">
                <a16:creationId xmlns:a16="http://schemas.microsoft.com/office/drawing/2014/main" id="{9AFAA2F9-6929-3D4A-9E5C-8E46C825E718}"/>
              </a:ext>
            </a:extLst>
          </p:cNvPr>
          <p:cNvSpPr/>
          <p:nvPr/>
        </p:nvSpPr>
        <p:spPr>
          <a:xfrm>
            <a:off x="9303846" y="36364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7" name="Rectangle 56">
            <a:extLst>
              <a:ext uri="{FF2B5EF4-FFF2-40B4-BE49-F238E27FC236}">
                <a16:creationId xmlns:a16="http://schemas.microsoft.com/office/drawing/2014/main" id="{93DFF0BB-3097-8142-88CA-66FED30A7B03}"/>
              </a:ext>
            </a:extLst>
          </p:cNvPr>
          <p:cNvSpPr/>
          <p:nvPr/>
        </p:nvSpPr>
        <p:spPr>
          <a:xfrm>
            <a:off x="9438205" y="43850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61" name="Rounded Rectangle 60">
            <a:extLst>
              <a:ext uri="{FF2B5EF4-FFF2-40B4-BE49-F238E27FC236}">
                <a16:creationId xmlns:a16="http://schemas.microsoft.com/office/drawing/2014/main" id="{0E7AC90A-56B4-F240-A90A-33948EF85BBF}"/>
              </a:ext>
            </a:extLst>
          </p:cNvPr>
          <p:cNvSpPr/>
          <p:nvPr/>
        </p:nvSpPr>
        <p:spPr>
          <a:xfrm>
            <a:off x="9052272" y="3750805"/>
            <a:ext cx="1957422" cy="117680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2" name="Rounded Rectangle 61">
            <a:extLst>
              <a:ext uri="{FF2B5EF4-FFF2-40B4-BE49-F238E27FC236}">
                <a16:creationId xmlns:a16="http://schemas.microsoft.com/office/drawing/2014/main" id="{2A740A94-F84F-A24D-8214-33542C7BF26E}"/>
              </a:ext>
            </a:extLst>
          </p:cNvPr>
          <p:cNvSpPr/>
          <p:nvPr/>
        </p:nvSpPr>
        <p:spPr>
          <a:xfrm>
            <a:off x="9456246" y="37888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3" name="Rectangle 62">
            <a:extLst>
              <a:ext uri="{FF2B5EF4-FFF2-40B4-BE49-F238E27FC236}">
                <a16:creationId xmlns:a16="http://schemas.microsoft.com/office/drawing/2014/main" id="{8F3B2E56-3D72-F742-B394-16DA01152CF4}"/>
              </a:ext>
            </a:extLst>
          </p:cNvPr>
          <p:cNvSpPr/>
          <p:nvPr/>
        </p:nvSpPr>
        <p:spPr>
          <a:xfrm>
            <a:off x="9753795" y="4558672"/>
            <a:ext cx="776788" cy="18561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FF0000"/>
                </a:solidFill>
              </a:rPr>
              <a:t>AGA</a:t>
            </a:r>
          </a:p>
        </p:txBody>
      </p:sp>
      <p:sp>
        <p:nvSpPr>
          <p:cNvPr id="65" name="Can 64">
            <a:extLst>
              <a:ext uri="{FF2B5EF4-FFF2-40B4-BE49-F238E27FC236}">
                <a16:creationId xmlns:a16="http://schemas.microsoft.com/office/drawing/2014/main" id="{528DD932-3315-424E-8AC0-57B31A74D3DF}"/>
              </a:ext>
            </a:extLst>
          </p:cNvPr>
          <p:cNvSpPr/>
          <p:nvPr/>
        </p:nvSpPr>
        <p:spPr>
          <a:xfrm>
            <a:off x="7792550" y="237206"/>
            <a:ext cx="4165843" cy="3830763"/>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dirty="0"/>
              <a:t>Shared in memory GS Configuration Cache for each Host</a:t>
            </a:r>
          </a:p>
        </p:txBody>
      </p:sp>
      <p:sp>
        <p:nvSpPr>
          <p:cNvPr id="16" name="Up-Down Arrow 15">
            <a:extLst>
              <a:ext uri="{FF2B5EF4-FFF2-40B4-BE49-F238E27FC236}">
                <a16:creationId xmlns:a16="http://schemas.microsoft.com/office/drawing/2014/main" id="{762920A0-F3A5-9448-B570-C9EB19C273F1}"/>
              </a:ext>
            </a:extLst>
          </p:cNvPr>
          <p:cNvSpPr/>
          <p:nvPr/>
        </p:nvSpPr>
        <p:spPr>
          <a:xfrm rot="3553710" flipH="1">
            <a:off x="9197752" y="4413843"/>
            <a:ext cx="126493" cy="1350277"/>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96" name="Up-Down Arrow 95">
            <a:extLst>
              <a:ext uri="{FF2B5EF4-FFF2-40B4-BE49-F238E27FC236}">
                <a16:creationId xmlns:a16="http://schemas.microsoft.com/office/drawing/2014/main" id="{7C1835D1-AF33-A842-A69E-A167B340C172}"/>
              </a:ext>
            </a:extLst>
          </p:cNvPr>
          <p:cNvSpPr/>
          <p:nvPr/>
        </p:nvSpPr>
        <p:spPr>
          <a:xfrm rot="7542028" flipH="1">
            <a:off x="10695775" y="4489057"/>
            <a:ext cx="134980" cy="1219831"/>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8" name="TextBox 67">
            <a:extLst>
              <a:ext uri="{FF2B5EF4-FFF2-40B4-BE49-F238E27FC236}">
                <a16:creationId xmlns:a16="http://schemas.microsoft.com/office/drawing/2014/main" id="{50412E84-7CF7-1645-93DE-51F09B9480E7}"/>
              </a:ext>
            </a:extLst>
          </p:cNvPr>
          <p:cNvSpPr txBox="1"/>
          <p:nvPr/>
        </p:nvSpPr>
        <p:spPr>
          <a:xfrm>
            <a:off x="9615982" y="4933505"/>
            <a:ext cx="700479" cy="584775"/>
          </a:xfrm>
          <a:prstGeom prst="rect">
            <a:avLst/>
          </a:prstGeom>
          <a:noFill/>
        </p:spPr>
        <p:txBody>
          <a:bodyPr wrap="square" rtlCol="0">
            <a:spAutoFit/>
          </a:bodyPr>
          <a:lstStyle/>
          <a:p>
            <a:r>
              <a:rPr lang="en-US" sz="800" dirty="0" err="1"/>
              <a:t>grpc</a:t>
            </a:r>
            <a:r>
              <a:rPr lang="en-US" sz="800" dirty="0"/>
              <a:t> long lived streaming connections</a:t>
            </a:r>
          </a:p>
        </p:txBody>
      </p:sp>
      <p:sp>
        <p:nvSpPr>
          <p:cNvPr id="69" name="TextBox 68">
            <a:extLst>
              <a:ext uri="{FF2B5EF4-FFF2-40B4-BE49-F238E27FC236}">
                <a16:creationId xmlns:a16="http://schemas.microsoft.com/office/drawing/2014/main" id="{42202DE4-8605-5946-A004-D2D5675E7F37}"/>
              </a:ext>
            </a:extLst>
          </p:cNvPr>
          <p:cNvSpPr txBox="1"/>
          <p:nvPr/>
        </p:nvSpPr>
        <p:spPr>
          <a:xfrm>
            <a:off x="9713121" y="5813184"/>
            <a:ext cx="657118" cy="369332"/>
          </a:xfrm>
          <a:prstGeom prst="rect">
            <a:avLst/>
          </a:prstGeom>
          <a:noFill/>
        </p:spPr>
        <p:txBody>
          <a:bodyPr wrap="square" rtlCol="0">
            <a:spAutoFit/>
          </a:bodyPr>
          <a:lstStyle/>
          <a:p>
            <a:r>
              <a:rPr lang="en-US" dirty="0"/>
              <a:t>…</a:t>
            </a:r>
          </a:p>
        </p:txBody>
      </p:sp>
      <p:sp>
        <p:nvSpPr>
          <p:cNvPr id="84" name="Title 1">
            <a:extLst>
              <a:ext uri="{FF2B5EF4-FFF2-40B4-BE49-F238E27FC236}">
                <a16:creationId xmlns:a16="http://schemas.microsoft.com/office/drawing/2014/main" id="{69DE01E8-8FC5-574F-9E9A-CB7019F7752F}"/>
              </a:ext>
            </a:extLst>
          </p:cNvPr>
          <p:cNvSpPr>
            <a:spLocks noGrp="1"/>
          </p:cNvSpPr>
          <p:nvPr>
            <p:ph type="title"/>
          </p:nvPr>
        </p:nvSpPr>
        <p:spPr>
          <a:xfrm>
            <a:off x="189294" y="48850"/>
            <a:ext cx="6800954" cy="699295"/>
          </a:xfrm>
        </p:spPr>
        <p:txBody>
          <a:bodyPr>
            <a:normAutofit/>
          </a:bodyPr>
          <a:lstStyle/>
          <a:p>
            <a:r>
              <a:rPr lang="en-US" dirty="0"/>
              <a:t>Update neighbor – </a:t>
            </a:r>
            <a:r>
              <a:rPr lang="en-US" dirty="0">
                <a:solidFill>
                  <a:srgbClr val="FF0000"/>
                </a:solidFill>
              </a:rPr>
              <a:t>large</a:t>
            </a:r>
            <a:r>
              <a:rPr lang="en-US" dirty="0"/>
              <a:t> VPC</a:t>
            </a:r>
          </a:p>
        </p:txBody>
      </p:sp>
      <p:sp>
        <p:nvSpPr>
          <p:cNvPr id="85" name="Content Placeholder 2">
            <a:extLst>
              <a:ext uri="{FF2B5EF4-FFF2-40B4-BE49-F238E27FC236}">
                <a16:creationId xmlns:a16="http://schemas.microsoft.com/office/drawing/2014/main" id="{FEF360CE-5B08-434F-B96B-507A25C80FEC}"/>
              </a:ext>
            </a:extLst>
          </p:cNvPr>
          <p:cNvSpPr>
            <a:spLocks noGrp="1"/>
          </p:cNvSpPr>
          <p:nvPr>
            <p:ph idx="1"/>
          </p:nvPr>
        </p:nvSpPr>
        <p:spPr>
          <a:xfrm>
            <a:off x="105167" y="762872"/>
            <a:ext cx="7706323" cy="5923766"/>
          </a:xfrm>
        </p:spPr>
        <p:txBody>
          <a:bodyPr>
            <a:normAutofit fontScale="92500"/>
          </a:bodyPr>
          <a:lstStyle/>
          <a:p>
            <a:r>
              <a:rPr lang="en-US" u="sng" dirty="0">
                <a:solidFill>
                  <a:srgbClr val="FF0000"/>
                </a:solidFill>
              </a:rPr>
              <a:t>AGA act as configuration cache or passthrough proxy</a:t>
            </a:r>
          </a:p>
          <a:p>
            <a:r>
              <a:rPr lang="en-US" dirty="0"/>
              <a:t>DPM -&gt; AGA: port state</a:t>
            </a:r>
          </a:p>
          <a:p>
            <a:pPr lvl="1"/>
            <a:r>
              <a:rPr lang="en-US" dirty="0" err="1"/>
              <a:t>vpc_size</a:t>
            </a:r>
            <a:r>
              <a:rPr lang="en-US" dirty="0"/>
              <a:t> from </a:t>
            </a:r>
            <a:r>
              <a:rPr lang="en-US" dirty="0" err="1"/>
              <a:t>VpcState</a:t>
            </a:r>
            <a:r>
              <a:rPr lang="en-US" dirty="0"/>
              <a:t> = </a:t>
            </a:r>
            <a:r>
              <a:rPr lang="en-US" dirty="0">
                <a:solidFill>
                  <a:srgbClr val="FF0000"/>
                </a:solidFill>
              </a:rPr>
              <a:t>large</a:t>
            </a:r>
          </a:p>
          <a:p>
            <a:pPr lvl="1"/>
            <a:r>
              <a:rPr lang="en-US" dirty="0" err="1"/>
              <a:t>operation_type</a:t>
            </a:r>
            <a:r>
              <a:rPr lang="en-US" dirty="0"/>
              <a:t> = UPDATE</a:t>
            </a:r>
          </a:p>
          <a:p>
            <a:pPr lvl="1"/>
            <a:r>
              <a:rPr lang="en-US" dirty="0" err="1"/>
              <a:t>targetted_hosts</a:t>
            </a:r>
            <a:r>
              <a:rPr lang="en-US" dirty="0"/>
              <a:t> = [“host 1”] (array of 1 host)</a:t>
            </a:r>
          </a:p>
          <a:p>
            <a:pPr lvl="1"/>
            <a:r>
              <a:rPr lang="en-US" dirty="0" err="1"/>
              <a:t>revision_number</a:t>
            </a:r>
            <a:r>
              <a:rPr lang="en-US" dirty="0"/>
              <a:t> = 6</a:t>
            </a:r>
          </a:p>
          <a:p>
            <a:pPr lvl="1"/>
            <a:r>
              <a:rPr lang="en-US" dirty="0" err="1"/>
              <a:t>update_type</a:t>
            </a:r>
            <a:r>
              <a:rPr lang="en-US" dirty="0"/>
              <a:t> = DELTA</a:t>
            </a:r>
          </a:p>
          <a:p>
            <a:r>
              <a:rPr lang="en-US" dirty="0">
                <a:solidFill>
                  <a:srgbClr val="FF0000"/>
                </a:solidFill>
              </a:rPr>
              <a:t>Depends on if “Sent” is True/False</a:t>
            </a:r>
          </a:p>
          <a:p>
            <a:pPr lvl="1"/>
            <a:r>
              <a:rPr lang="en-US" dirty="0"/>
              <a:t>If ”Sent” == True, needs to send the update to ACA host</a:t>
            </a:r>
          </a:p>
          <a:p>
            <a:pPr lvl="1"/>
            <a:r>
              <a:rPr lang="en-US" dirty="0"/>
              <a:t>If “Sent” == False, don’t send the update to ACA host</a:t>
            </a:r>
          </a:p>
          <a:p>
            <a:pPr lvl="1"/>
            <a:r>
              <a:rPr lang="en-US" dirty="0"/>
              <a:t>Update the port last delta update</a:t>
            </a:r>
          </a:p>
          <a:p>
            <a:r>
              <a:rPr lang="en-US" dirty="0"/>
              <a:t>Need to think about ways for AGA to help with direct </a:t>
            </a:r>
            <a:r>
              <a:rPr lang="en-US" dirty="0" err="1"/>
              <a:t>dataplane</a:t>
            </a:r>
            <a:r>
              <a:rPr lang="en-US" dirty="0"/>
              <a:t> programming, figure out which </a:t>
            </a:r>
            <a:r>
              <a:rPr lang="en-US" dirty="0" err="1"/>
              <a:t>dataplane</a:t>
            </a:r>
            <a:r>
              <a:rPr lang="en-US" dirty="0"/>
              <a:t> rule to add/update/delete</a:t>
            </a:r>
          </a:p>
          <a:p>
            <a:pPr lvl="1"/>
            <a:r>
              <a:rPr lang="en-US" dirty="0"/>
              <a:t>Need to update schema for direct </a:t>
            </a:r>
            <a:r>
              <a:rPr lang="en-US" dirty="0" err="1"/>
              <a:t>dataplane</a:t>
            </a:r>
            <a:r>
              <a:rPr lang="en-US" dirty="0"/>
              <a:t> programming</a:t>
            </a:r>
          </a:p>
        </p:txBody>
      </p:sp>
      <p:graphicFrame>
        <p:nvGraphicFramePr>
          <p:cNvPr id="8" name="Table 10">
            <a:extLst>
              <a:ext uri="{FF2B5EF4-FFF2-40B4-BE49-F238E27FC236}">
                <a16:creationId xmlns:a16="http://schemas.microsoft.com/office/drawing/2014/main" id="{491F93DD-975D-3941-B43A-F9D09AFDEF54}"/>
              </a:ext>
            </a:extLst>
          </p:cNvPr>
          <p:cNvGraphicFramePr>
            <a:graphicFrameLocks noGrp="1"/>
          </p:cNvGraphicFramePr>
          <p:nvPr/>
        </p:nvGraphicFramePr>
        <p:xfrm>
          <a:off x="8485837" y="2760898"/>
          <a:ext cx="3472556" cy="1395652"/>
        </p:xfrm>
        <a:graphic>
          <a:graphicData uri="http://schemas.openxmlformats.org/drawingml/2006/table">
            <a:tbl>
              <a:tblPr firstRow="1" bandRow="1">
                <a:tableStyleId>{5C22544A-7EE6-4342-B048-85BDC9FD1C3A}</a:tableStyleId>
              </a:tblPr>
              <a:tblGrid>
                <a:gridCol w="1525306">
                  <a:extLst>
                    <a:ext uri="{9D8B030D-6E8A-4147-A177-3AD203B41FA5}">
                      <a16:colId xmlns:a16="http://schemas.microsoft.com/office/drawing/2014/main" val="3997333578"/>
                    </a:ext>
                  </a:extLst>
                </a:gridCol>
                <a:gridCol w="485564">
                  <a:extLst>
                    <a:ext uri="{9D8B030D-6E8A-4147-A177-3AD203B41FA5}">
                      <a16:colId xmlns:a16="http://schemas.microsoft.com/office/drawing/2014/main" val="1076842233"/>
                    </a:ext>
                  </a:extLst>
                </a:gridCol>
                <a:gridCol w="1461686">
                  <a:extLst>
                    <a:ext uri="{9D8B030D-6E8A-4147-A177-3AD203B41FA5}">
                      <a16:colId xmlns:a16="http://schemas.microsoft.com/office/drawing/2014/main" val="3042798488"/>
                    </a:ext>
                  </a:extLst>
                </a:gridCol>
              </a:tblGrid>
              <a:tr h="0">
                <a:tc>
                  <a:txBody>
                    <a:bodyPr/>
                    <a:lstStyle/>
                    <a:p>
                      <a:r>
                        <a:rPr lang="en-US" sz="1200" dirty="0"/>
                        <a:t>Host1, Neighbor Resource ID=“234”, Sent = </a:t>
                      </a:r>
                      <a:r>
                        <a:rPr lang="en-US" sz="1200" dirty="0">
                          <a:solidFill>
                            <a:srgbClr val="FF0000"/>
                          </a:solidFill>
                        </a:rPr>
                        <a:t>False</a:t>
                      </a:r>
                    </a:p>
                  </a:txBody>
                  <a:tcPr/>
                </a:tc>
                <a:tc>
                  <a:txBody>
                    <a:bodyPr/>
                    <a:lstStyle/>
                    <a:p>
                      <a:r>
                        <a:rPr lang="en-US" sz="1200" dirty="0"/>
                        <a:t>Version</a:t>
                      </a:r>
                    </a:p>
                  </a:txBody>
                  <a:tcPr/>
                </a:tc>
                <a:tc>
                  <a:txBody>
                    <a:bodyPr/>
                    <a:lstStyle/>
                    <a:p>
                      <a:r>
                        <a:rPr lang="en-US" sz="1200" dirty="0"/>
                        <a:t>State</a:t>
                      </a:r>
                    </a:p>
                  </a:txBody>
                  <a:tcPr/>
                </a:tc>
                <a:extLst>
                  <a:ext uri="{0D108BD9-81ED-4DB2-BD59-A6C34878D82A}">
                    <a16:rowId xmlns:a16="http://schemas.microsoft.com/office/drawing/2014/main" val="3094804447"/>
                  </a:ext>
                </a:extLst>
              </a:tr>
              <a:tr h="298372">
                <a:tc>
                  <a:txBody>
                    <a:bodyPr/>
                    <a:lstStyle/>
                    <a:p>
                      <a:r>
                        <a:rPr lang="en-US" sz="1200" dirty="0"/>
                        <a:t>Last Full Update</a:t>
                      </a:r>
                    </a:p>
                  </a:txBody>
                  <a:tcPr/>
                </a:tc>
                <a:tc>
                  <a:txBody>
                    <a:bodyPr/>
                    <a:lstStyle/>
                    <a:p>
                      <a:r>
                        <a:rPr lang="en-US" sz="1200" dirty="0"/>
                        <a:t>5</a:t>
                      </a:r>
                    </a:p>
                  </a:txBody>
                  <a:tcPr/>
                </a:tc>
                <a:tc>
                  <a:txBody>
                    <a:bodyPr/>
                    <a:lstStyle/>
                    <a:p>
                      <a:r>
                        <a:rPr lang="en-US" sz="1200" dirty="0"/>
                        <a:t>NeighFullState#5 (CREATE)</a:t>
                      </a:r>
                    </a:p>
                  </a:txBody>
                  <a:tcPr/>
                </a:tc>
                <a:extLst>
                  <a:ext uri="{0D108BD9-81ED-4DB2-BD59-A6C34878D82A}">
                    <a16:rowId xmlns:a16="http://schemas.microsoft.com/office/drawing/2014/main" val="2868273196"/>
                  </a:ext>
                </a:extLst>
              </a:tr>
              <a:tr h="298372">
                <a:tc>
                  <a:txBody>
                    <a:bodyPr/>
                    <a:lstStyle/>
                    <a:p>
                      <a:r>
                        <a:rPr lang="en-US" sz="1200" dirty="0"/>
                        <a:t>Last Delta Update</a:t>
                      </a:r>
                    </a:p>
                  </a:txBody>
                  <a:tcPr/>
                </a:tc>
                <a:tc>
                  <a:txBody>
                    <a:bodyPr/>
                    <a:lstStyle/>
                    <a:p>
                      <a:r>
                        <a:rPr lang="en-US" sz="1200" dirty="0"/>
                        <a:t>6</a:t>
                      </a:r>
                    </a:p>
                  </a:txBody>
                  <a:tcPr/>
                </a:tc>
                <a:tc>
                  <a:txBody>
                    <a:bodyPr/>
                    <a:lstStyle/>
                    <a:p>
                      <a:r>
                        <a:rPr lang="en-US" sz="1200" dirty="0"/>
                        <a:t>NeighDeltaState#6</a:t>
                      </a:r>
                    </a:p>
                  </a:txBody>
                  <a:tcPr/>
                </a:tc>
                <a:extLst>
                  <a:ext uri="{0D108BD9-81ED-4DB2-BD59-A6C34878D82A}">
                    <a16:rowId xmlns:a16="http://schemas.microsoft.com/office/drawing/2014/main" val="329187170"/>
                  </a:ext>
                </a:extLst>
              </a:tr>
            </a:tbl>
          </a:graphicData>
        </a:graphic>
      </p:graphicFrame>
    </p:spTree>
    <p:extLst>
      <p:ext uri="{BB962C8B-B14F-4D97-AF65-F5344CB8AC3E}">
        <p14:creationId xmlns:p14="http://schemas.microsoft.com/office/powerpoint/2010/main" val="2406722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86B29247-8203-1B4A-9AE5-5260FB689DEF}"/>
              </a:ext>
            </a:extLst>
          </p:cNvPr>
          <p:cNvSpPr/>
          <p:nvPr/>
        </p:nvSpPr>
        <p:spPr>
          <a:xfrm>
            <a:off x="7754404" y="5393532"/>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7" name="Rounded Rectangle 6">
            <a:extLst>
              <a:ext uri="{FF2B5EF4-FFF2-40B4-BE49-F238E27FC236}">
                <a16:creationId xmlns:a16="http://schemas.microsoft.com/office/drawing/2014/main" id="{D695EC23-43FD-9A4E-AEB5-E63A84873979}"/>
              </a:ext>
            </a:extLst>
          </p:cNvPr>
          <p:cNvSpPr/>
          <p:nvPr/>
        </p:nvSpPr>
        <p:spPr>
          <a:xfrm>
            <a:off x="7963891" y="5432953"/>
            <a:ext cx="1601732" cy="12976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6" name="Rectangle 25">
            <a:extLst>
              <a:ext uri="{FF2B5EF4-FFF2-40B4-BE49-F238E27FC236}">
                <a16:creationId xmlns:a16="http://schemas.microsoft.com/office/drawing/2014/main" id="{77E77911-0FD9-A142-A4A4-34BB4082EA39}"/>
              </a:ext>
            </a:extLst>
          </p:cNvPr>
          <p:cNvSpPr/>
          <p:nvPr/>
        </p:nvSpPr>
        <p:spPr>
          <a:xfrm>
            <a:off x="8398751" y="5478847"/>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 name="Rectangle 1">
            <a:extLst>
              <a:ext uri="{FF2B5EF4-FFF2-40B4-BE49-F238E27FC236}">
                <a16:creationId xmlns:a16="http://schemas.microsoft.com/office/drawing/2014/main" id="{83DD1A05-FC85-1C46-ADB3-2D6171C7A240}"/>
              </a:ext>
            </a:extLst>
          </p:cNvPr>
          <p:cNvSpPr/>
          <p:nvPr/>
        </p:nvSpPr>
        <p:spPr>
          <a:xfrm>
            <a:off x="7994029" y="5745959"/>
            <a:ext cx="719238"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VM1</a:t>
            </a:r>
          </a:p>
          <a:p>
            <a:pPr algn="ctr"/>
            <a:r>
              <a:rPr lang="en-US" sz="900" dirty="0">
                <a:solidFill>
                  <a:schemeClr val="accent6"/>
                </a:solidFill>
              </a:rPr>
              <a:t>10.0.0.101</a:t>
            </a:r>
          </a:p>
        </p:txBody>
      </p:sp>
      <p:sp>
        <p:nvSpPr>
          <p:cNvPr id="47" name="Rectangle 46">
            <a:extLst>
              <a:ext uri="{FF2B5EF4-FFF2-40B4-BE49-F238E27FC236}">
                <a16:creationId xmlns:a16="http://schemas.microsoft.com/office/drawing/2014/main" id="{B78D16F2-1DEF-BF4F-B0F2-072F5CA60812}"/>
              </a:ext>
            </a:extLst>
          </p:cNvPr>
          <p:cNvSpPr/>
          <p:nvPr/>
        </p:nvSpPr>
        <p:spPr>
          <a:xfrm>
            <a:off x="7994030" y="6238292"/>
            <a:ext cx="719237"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VM2</a:t>
            </a:r>
          </a:p>
          <a:p>
            <a:pPr algn="ctr"/>
            <a:r>
              <a:rPr lang="en-US" sz="900" dirty="0">
                <a:solidFill>
                  <a:srgbClr val="FF0000"/>
                </a:solidFill>
              </a:rPr>
              <a:t>10.0.1.102</a:t>
            </a:r>
          </a:p>
        </p:txBody>
      </p:sp>
      <p:sp>
        <p:nvSpPr>
          <p:cNvPr id="4" name="Card 3">
            <a:extLst>
              <a:ext uri="{FF2B5EF4-FFF2-40B4-BE49-F238E27FC236}">
                <a16:creationId xmlns:a16="http://schemas.microsoft.com/office/drawing/2014/main" id="{288F9827-C38F-DE41-8293-AD2362021959}"/>
              </a:ext>
            </a:extLst>
          </p:cNvPr>
          <p:cNvSpPr/>
          <p:nvPr/>
        </p:nvSpPr>
        <p:spPr>
          <a:xfrm>
            <a:off x="8813807" y="5758355"/>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25" name="Rounded Rectangle 24">
            <a:extLst>
              <a:ext uri="{FF2B5EF4-FFF2-40B4-BE49-F238E27FC236}">
                <a16:creationId xmlns:a16="http://schemas.microsoft.com/office/drawing/2014/main" id="{81B0697B-D999-1C40-BE43-F50DA8F2E613}"/>
              </a:ext>
            </a:extLst>
          </p:cNvPr>
          <p:cNvSpPr/>
          <p:nvPr/>
        </p:nvSpPr>
        <p:spPr>
          <a:xfrm>
            <a:off x="10123381" y="5398564"/>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7" name="Rounded Rectangle 26">
            <a:extLst>
              <a:ext uri="{FF2B5EF4-FFF2-40B4-BE49-F238E27FC236}">
                <a16:creationId xmlns:a16="http://schemas.microsoft.com/office/drawing/2014/main" id="{A4458021-C7AA-7845-A2FA-B9E99CF9FF13}"/>
              </a:ext>
            </a:extLst>
          </p:cNvPr>
          <p:cNvSpPr/>
          <p:nvPr/>
        </p:nvSpPr>
        <p:spPr>
          <a:xfrm>
            <a:off x="10332868" y="5432952"/>
            <a:ext cx="1601732" cy="130270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8" name="Rectangle 27">
            <a:extLst>
              <a:ext uri="{FF2B5EF4-FFF2-40B4-BE49-F238E27FC236}">
                <a16:creationId xmlns:a16="http://schemas.microsoft.com/office/drawing/2014/main" id="{03AE3161-BD0A-E340-989D-C567B5319DFF}"/>
              </a:ext>
            </a:extLst>
          </p:cNvPr>
          <p:cNvSpPr/>
          <p:nvPr/>
        </p:nvSpPr>
        <p:spPr>
          <a:xfrm>
            <a:off x="10745340" y="5488735"/>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9" name="TextBox 28">
            <a:extLst>
              <a:ext uri="{FF2B5EF4-FFF2-40B4-BE49-F238E27FC236}">
                <a16:creationId xmlns:a16="http://schemas.microsoft.com/office/drawing/2014/main" id="{EBF2506E-16F2-914C-A9B4-9B9793F4BD48}"/>
              </a:ext>
            </a:extLst>
          </p:cNvPr>
          <p:cNvSpPr txBox="1"/>
          <p:nvPr/>
        </p:nvSpPr>
        <p:spPr>
          <a:xfrm rot="16200000">
            <a:off x="9582513" y="5901585"/>
            <a:ext cx="1293107" cy="276999"/>
          </a:xfrm>
          <a:prstGeom prst="rect">
            <a:avLst/>
          </a:prstGeom>
          <a:noFill/>
        </p:spPr>
        <p:txBody>
          <a:bodyPr wrap="square" rtlCol="0">
            <a:spAutoFit/>
          </a:bodyPr>
          <a:lstStyle/>
          <a:p>
            <a:r>
              <a:rPr lang="en-US" sz="1200" dirty="0"/>
              <a:t>Compute Host N</a:t>
            </a:r>
          </a:p>
        </p:txBody>
      </p:sp>
      <p:sp>
        <p:nvSpPr>
          <p:cNvPr id="30" name="Rectangle 29">
            <a:extLst>
              <a:ext uri="{FF2B5EF4-FFF2-40B4-BE49-F238E27FC236}">
                <a16:creationId xmlns:a16="http://schemas.microsoft.com/office/drawing/2014/main" id="{0C841257-32A4-FD4A-B3DD-9A477B733363}"/>
              </a:ext>
            </a:extLst>
          </p:cNvPr>
          <p:cNvSpPr/>
          <p:nvPr/>
        </p:nvSpPr>
        <p:spPr>
          <a:xfrm>
            <a:off x="10349098" y="5758354"/>
            <a:ext cx="702636"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VM3</a:t>
            </a:r>
          </a:p>
          <a:p>
            <a:pPr algn="ctr"/>
            <a:r>
              <a:rPr lang="en-US" sz="900" dirty="0">
                <a:solidFill>
                  <a:schemeClr val="accent6"/>
                </a:solidFill>
              </a:rPr>
              <a:t>10.0.0.105</a:t>
            </a:r>
          </a:p>
        </p:txBody>
      </p:sp>
      <p:sp>
        <p:nvSpPr>
          <p:cNvPr id="31" name="Rectangle 30">
            <a:extLst>
              <a:ext uri="{FF2B5EF4-FFF2-40B4-BE49-F238E27FC236}">
                <a16:creationId xmlns:a16="http://schemas.microsoft.com/office/drawing/2014/main" id="{DA0CA20A-D071-7547-93E7-68F8906F5732}"/>
              </a:ext>
            </a:extLst>
          </p:cNvPr>
          <p:cNvSpPr/>
          <p:nvPr/>
        </p:nvSpPr>
        <p:spPr>
          <a:xfrm>
            <a:off x="10349099" y="6306845"/>
            <a:ext cx="702635"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VM4</a:t>
            </a:r>
          </a:p>
          <a:p>
            <a:pPr algn="ctr"/>
            <a:r>
              <a:rPr lang="en-US" sz="900" dirty="0">
                <a:solidFill>
                  <a:srgbClr val="FF0000"/>
                </a:solidFill>
              </a:rPr>
              <a:t>10.0.1.106</a:t>
            </a:r>
          </a:p>
        </p:txBody>
      </p:sp>
      <p:sp>
        <p:nvSpPr>
          <p:cNvPr id="32" name="Card 31">
            <a:extLst>
              <a:ext uri="{FF2B5EF4-FFF2-40B4-BE49-F238E27FC236}">
                <a16:creationId xmlns:a16="http://schemas.microsoft.com/office/drawing/2014/main" id="{F13D2423-36A7-D443-B03C-8F0476C2ABC4}"/>
              </a:ext>
            </a:extLst>
          </p:cNvPr>
          <p:cNvSpPr/>
          <p:nvPr/>
        </p:nvSpPr>
        <p:spPr>
          <a:xfrm>
            <a:off x="11133734" y="5758354"/>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34" name="Rounded Rectangle 33">
            <a:extLst>
              <a:ext uri="{FF2B5EF4-FFF2-40B4-BE49-F238E27FC236}">
                <a16:creationId xmlns:a16="http://schemas.microsoft.com/office/drawing/2014/main" id="{B5E0BD5F-FCAC-5C41-9218-2A414006B604}"/>
              </a:ext>
            </a:extLst>
          </p:cNvPr>
          <p:cNvSpPr/>
          <p:nvPr/>
        </p:nvSpPr>
        <p:spPr>
          <a:xfrm>
            <a:off x="8747472" y="3443706"/>
            <a:ext cx="1957422" cy="1179108"/>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5" name="Rounded Rectangle 34">
            <a:extLst>
              <a:ext uri="{FF2B5EF4-FFF2-40B4-BE49-F238E27FC236}">
                <a16:creationId xmlns:a16="http://schemas.microsoft.com/office/drawing/2014/main" id="{C64D45DD-C673-4446-9329-00988BA082EE}"/>
              </a:ext>
            </a:extLst>
          </p:cNvPr>
          <p:cNvSpPr/>
          <p:nvPr/>
        </p:nvSpPr>
        <p:spPr>
          <a:xfrm>
            <a:off x="9151446" y="34840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6" name="Rectangle 35">
            <a:extLst>
              <a:ext uri="{FF2B5EF4-FFF2-40B4-BE49-F238E27FC236}">
                <a16:creationId xmlns:a16="http://schemas.microsoft.com/office/drawing/2014/main" id="{9D65845D-17D8-044D-93D6-CDB0E27EAD51}"/>
              </a:ext>
            </a:extLst>
          </p:cNvPr>
          <p:cNvSpPr/>
          <p:nvPr/>
        </p:nvSpPr>
        <p:spPr>
          <a:xfrm>
            <a:off x="9285805" y="42326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53" name="Rounded Rectangle 52">
            <a:extLst>
              <a:ext uri="{FF2B5EF4-FFF2-40B4-BE49-F238E27FC236}">
                <a16:creationId xmlns:a16="http://schemas.microsoft.com/office/drawing/2014/main" id="{020E6211-18A3-824B-90EF-FDD27F327315}"/>
              </a:ext>
            </a:extLst>
          </p:cNvPr>
          <p:cNvSpPr/>
          <p:nvPr/>
        </p:nvSpPr>
        <p:spPr>
          <a:xfrm>
            <a:off x="8899872" y="3602759"/>
            <a:ext cx="1957422" cy="1172455"/>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6" name="Rounded Rectangle 55">
            <a:extLst>
              <a:ext uri="{FF2B5EF4-FFF2-40B4-BE49-F238E27FC236}">
                <a16:creationId xmlns:a16="http://schemas.microsoft.com/office/drawing/2014/main" id="{9AFAA2F9-6929-3D4A-9E5C-8E46C825E718}"/>
              </a:ext>
            </a:extLst>
          </p:cNvPr>
          <p:cNvSpPr/>
          <p:nvPr/>
        </p:nvSpPr>
        <p:spPr>
          <a:xfrm>
            <a:off x="9303846" y="36364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7" name="Rectangle 56">
            <a:extLst>
              <a:ext uri="{FF2B5EF4-FFF2-40B4-BE49-F238E27FC236}">
                <a16:creationId xmlns:a16="http://schemas.microsoft.com/office/drawing/2014/main" id="{93DFF0BB-3097-8142-88CA-66FED30A7B03}"/>
              </a:ext>
            </a:extLst>
          </p:cNvPr>
          <p:cNvSpPr/>
          <p:nvPr/>
        </p:nvSpPr>
        <p:spPr>
          <a:xfrm>
            <a:off x="9438205" y="43850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61" name="Rounded Rectangle 60">
            <a:extLst>
              <a:ext uri="{FF2B5EF4-FFF2-40B4-BE49-F238E27FC236}">
                <a16:creationId xmlns:a16="http://schemas.microsoft.com/office/drawing/2014/main" id="{0E7AC90A-56B4-F240-A90A-33948EF85BBF}"/>
              </a:ext>
            </a:extLst>
          </p:cNvPr>
          <p:cNvSpPr/>
          <p:nvPr/>
        </p:nvSpPr>
        <p:spPr>
          <a:xfrm>
            <a:off x="9052272" y="3750805"/>
            <a:ext cx="1957422" cy="117680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2" name="Rounded Rectangle 61">
            <a:extLst>
              <a:ext uri="{FF2B5EF4-FFF2-40B4-BE49-F238E27FC236}">
                <a16:creationId xmlns:a16="http://schemas.microsoft.com/office/drawing/2014/main" id="{2A740A94-F84F-A24D-8214-33542C7BF26E}"/>
              </a:ext>
            </a:extLst>
          </p:cNvPr>
          <p:cNvSpPr/>
          <p:nvPr/>
        </p:nvSpPr>
        <p:spPr>
          <a:xfrm>
            <a:off x="9456246" y="37888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3" name="Rectangle 62">
            <a:extLst>
              <a:ext uri="{FF2B5EF4-FFF2-40B4-BE49-F238E27FC236}">
                <a16:creationId xmlns:a16="http://schemas.microsoft.com/office/drawing/2014/main" id="{8F3B2E56-3D72-F742-B394-16DA01152CF4}"/>
              </a:ext>
            </a:extLst>
          </p:cNvPr>
          <p:cNvSpPr/>
          <p:nvPr/>
        </p:nvSpPr>
        <p:spPr>
          <a:xfrm>
            <a:off x="9753795" y="4558672"/>
            <a:ext cx="776788" cy="18561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FF0000"/>
                </a:solidFill>
              </a:rPr>
              <a:t>AGA</a:t>
            </a:r>
          </a:p>
        </p:txBody>
      </p:sp>
      <p:sp>
        <p:nvSpPr>
          <p:cNvPr id="65" name="Can 64">
            <a:extLst>
              <a:ext uri="{FF2B5EF4-FFF2-40B4-BE49-F238E27FC236}">
                <a16:creationId xmlns:a16="http://schemas.microsoft.com/office/drawing/2014/main" id="{528DD932-3315-424E-8AC0-57B31A74D3DF}"/>
              </a:ext>
            </a:extLst>
          </p:cNvPr>
          <p:cNvSpPr/>
          <p:nvPr/>
        </p:nvSpPr>
        <p:spPr>
          <a:xfrm>
            <a:off x="7792550" y="237206"/>
            <a:ext cx="4165843" cy="3830763"/>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dirty="0"/>
              <a:t>Shared in memory GS Configuration Cache for each Host</a:t>
            </a:r>
          </a:p>
        </p:txBody>
      </p:sp>
      <p:sp>
        <p:nvSpPr>
          <p:cNvPr id="16" name="Up-Down Arrow 15">
            <a:extLst>
              <a:ext uri="{FF2B5EF4-FFF2-40B4-BE49-F238E27FC236}">
                <a16:creationId xmlns:a16="http://schemas.microsoft.com/office/drawing/2014/main" id="{762920A0-F3A5-9448-B570-C9EB19C273F1}"/>
              </a:ext>
            </a:extLst>
          </p:cNvPr>
          <p:cNvSpPr/>
          <p:nvPr/>
        </p:nvSpPr>
        <p:spPr>
          <a:xfrm rot="3553710" flipH="1">
            <a:off x="9197752" y="4413843"/>
            <a:ext cx="126493" cy="1350277"/>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96" name="Up-Down Arrow 95">
            <a:extLst>
              <a:ext uri="{FF2B5EF4-FFF2-40B4-BE49-F238E27FC236}">
                <a16:creationId xmlns:a16="http://schemas.microsoft.com/office/drawing/2014/main" id="{7C1835D1-AF33-A842-A69E-A167B340C172}"/>
              </a:ext>
            </a:extLst>
          </p:cNvPr>
          <p:cNvSpPr/>
          <p:nvPr/>
        </p:nvSpPr>
        <p:spPr>
          <a:xfrm rot="7542028" flipH="1">
            <a:off x="10695775" y="4489057"/>
            <a:ext cx="134980" cy="1219831"/>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8" name="TextBox 67">
            <a:extLst>
              <a:ext uri="{FF2B5EF4-FFF2-40B4-BE49-F238E27FC236}">
                <a16:creationId xmlns:a16="http://schemas.microsoft.com/office/drawing/2014/main" id="{50412E84-7CF7-1645-93DE-51F09B9480E7}"/>
              </a:ext>
            </a:extLst>
          </p:cNvPr>
          <p:cNvSpPr txBox="1"/>
          <p:nvPr/>
        </p:nvSpPr>
        <p:spPr>
          <a:xfrm>
            <a:off x="9615982" y="4933505"/>
            <a:ext cx="700479" cy="584775"/>
          </a:xfrm>
          <a:prstGeom prst="rect">
            <a:avLst/>
          </a:prstGeom>
          <a:noFill/>
        </p:spPr>
        <p:txBody>
          <a:bodyPr wrap="square" rtlCol="0">
            <a:spAutoFit/>
          </a:bodyPr>
          <a:lstStyle/>
          <a:p>
            <a:r>
              <a:rPr lang="en-US" sz="800" dirty="0" err="1"/>
              <a:t>grpc</a:t>
            </a:r>
            <a:r>
              <a:rPr lang="en-US" sz="800" dirty="0"/>
              <a:t> long lived streaming connections</a:t>
            </a:r>
          </a:p>
        </p:txBody>
      </p:sp>
      <p:sp>
        <p:nvSpPr>
          <p:cNvPr id="69" name="TextBox 68">
            <a:extLst>
              <a:ext uri="{FF2B5EF4-FFF2-40B4-BE49-F238E27FC236}">
                <a16:creationId xmlns:a16="http://schemas.microsoft.com/office/drawing/2014/main" id="{42202DE4-8605-5946-A004-D2D5675E7F37}"/>
              </a:ext>
            </a:extLst>
          </p:cNvPr>
          <p:cNvSpPr txBox="1"/>
          <p:nvPr/>
        </p:nvSpPr>
        <p:spPr>
          <a:xfrm>
            <a:off x="9713121" y="5813184"/>
            <a:ext cx="657118" cy="369332"/>
          </a:xfrm>
          <a:prstGeom prst="rect">
            <a:avLst/>
          </a:prstGeom>
          <a:noFill/>
        </p:spPr>
        <p:txBody>
          <a:bodyPr wrap="square" rtlCol="0">
            <a:spAutoFit/>
          </a:bodyPr>
          <a:lstStyle/>
          <a:p>
            <a:r>
              <a:rPr lang="en-US" dirty="0"/>
              <a:t>…</a:t>
            </a:r>
          </a:p>
        </p:txBody>
      </p:sp>
      <p:sp>
        <p:nvSpPr>
          <p:cNvPr id="84" name="Title 1">
            <a:extLst>
              <a:ext uri="{FF2B5EF4-FFF2-40B4-BE49-F238E27FC236}">
                <a16:creationId xmlns:a16="http://schemas.microsoft.com/office/drawing/2014/main" id="{69DE01E8-8FC5-574F-9E9A-CB7019F7752F}"/>
              </a:ext>
            </a:extLst>
          </p:cNvPr>
          <p:cNvSpPr>
            <a:spLocks noGrp="1"/>
          </p:cNvSpPr>
          <p:nvPr>
            <p:ph type="title"/>
          </p:nvPr>
        </p:nvSpPr>
        <p:spPr>
          <a:xfrm>
            <a:off x="189294" y="48850"/>
            <a:ext cx="6800954" cy="699295"/>
          </a:xfrm>
        </p:spPr>
        <p:txBody>
          <a:bodyPr>
            <a:normAutofit/>
          </a:bodyPr>
          <a:lstStyle/>
          <a:p>
            <a:r>
              <a:rPr lang="en-US" dirty="0"/>
              <a:t>Delete neighbor – </a:t>
            </a:r>
            <a:r>
              <a:rPr lang="en-US" dirty="0">
                <a:solidFill>
                  <a:srgbClr val="FF0000"/>
                </a:solidFill>
              </a:rPr>
              <a:t>large</a:t>
            </a:r>
            <a:r>
              <a:rPr lang="en-US" dirty="0"/>
              <a:t> VPC</a:t>
            </a:r>
          </a:p>
        </p:txBody>
      </p:sp>
      <p:sp>
        <p:nvSpPr>
          <p:cNvPr id="85" name="Content Placeholder 2">
            <a:extLst>
              <a:ext uri="{FF2B5EF4-FFF2-40B4-BE49-F238E27FC236}">
                <a16:creationId xmlns:a16="http://schemas.microsoft.com/office/drawing/2014/main" id="{FEF360CE-5B08-434F-B96B-507A25C80FEC}"/>
              </a:ext>
            </a:extLst>
          </p:cNvPr>
          <p:cNvSpPr>
            <a:spLocks noGrp="1"/>
          </p:cNvSpPr>
          <p:nvPr>
            <p:ph idx="1"/>
          </p:nvPr>
        </p:nvSpPr>
        <p:spPr>
          <a:xfrm>
            <a:off x="105168" y="762872"/>
            <a:ext cx="7561038" cy="5923766"/>
          </a:xfrm>
        </p:spPr>
        <p:txBody>
          <a:bodyPr>
            <a:normAutofit lnSpcReduction="10000"/>
          </a:bodyPr>
          <a:lstStyle/>
          <a:p>
            <a:r>
              <a:rPr lang="en-US" u="sng" dirty="0">
                <a:solidFill>
                  <a:srgbClr val="FF0000"/>
                </a:solidFill>
              </a:rPr>
              <a:t>AGA act as configuration cache or passthrough proxy</a:t>
            </a:r>
          </a:p>
          <a:p>
            <a:r>
              <a:rPr lang="en-US" dirty="0"/>
              <a:t>DPM -&gt; AGA: neighbor state</a:t>
            </a:r>
          </a:p>
          <a:p>
            <a:pPr lvl="1"/>
            <a:r>
              <a:rPr lang="en-US" dirty="0" err="1"/>
              <a:t>vpc_size</a:t>
            </a:r>
            <a:r>
              <a:rPr lang="en-US" dirty="0"/>
              <a:t> from </a:t>
            </a:r>
            <a:r>
              <a:rPr lang="en-US" dirty="0" err="1"/>
              <a:t>VpcState</a:t>
            </a:r>
            <a:r>
              <a:rPr lang="en-US" dirty="0"/>
              <a:t> = </a:t>
            </a:r>
            <a:r>
              <a:rPr lang="en-US" dirty="0">
                <a:solidFill>
                  <a:srgbClr val="FF0000"/>
                </a:solidFill>
              </a:rPr>
              <a:t>LARGE</a:t>
            </a:r>
          </a:p>
          <a:p>
            <a:pPr lvl="1"/>
            <a:r>
              <a:rPr lang="en-US" dirty="0" err="1"/>
              <a:t>operation_type</a:t>
            </a:r>
            <a:r>
              <a:rPr lang="en-US" dirty="0"/>
              <a:t> = DELETE</a:t>
            </a:r>
          </a:p>
          <a:p>
            <a:pPr lvl="1"/>
            <a:r>
              <a:rPr lang="en-US" dirty="0" err="1"/>
              <a:t>targetted_hosts</a:t>
            </a:r>
            <a:r>
              <a:rPr lang="en-US" dirty="0"/>
              <a:t> = [“host 1”] (array of 1 host)</a:t>
            </a:r>
          </a:p>
          <a:p>
            <a:pPr lvl="1"/>
            <a:r>
              <a:rPr lang="en-US" dirty="0" err="1"/>
              <a:t>revision_number</a:t>
            </a:r>
            <a:r>
              <a:rPr lang="en-US" dirty="0"/>
              <a:t> = 7</a:t>
            </a:r>
          </a:p>
          <a:p>
            <a:pPr lvl="1"/>
            <a:r>
              <a:rPr lang="en-US" dirty="0" err="1"/>
              <a:t>update_type</a:t>
            </a:r>
            <a:r>
              <a:rPr lang="en-US" dirty="0"/>
              <a:t> = FULL</a:t>
            </a:r>
          </a:p>
          <a:p>
            <a:r>
              <a:rPr lang="en-US" dirty="0">
                <a:solidFill>
                  <a:srgbClr val="FF0000"/>
                </a:solidFill>
              </a:rPr>
              <a:t>Depends on if “Sent” is True/False</a:t>
            </a:r>
          </a:p>
          <a:p>
            <a:pPr lvl="1"/>
            <a:r>
              <a:rPr lang="en-US" dirty="0"/>
              <a:t>If ”Sent” == True, needs to send the delete to ACA host</a:t>
            </a:r>
          </a:p>
          <a:p>
            <a:pPr lvl="1"/>
            <a:r>
              <a:rPr lang="en-US" dirty="0"/>
              <a:t>If “Sent” == False, don’t send the update to ACA host</a:t>
            </a:r>
          </a:p>
          <a:p>
            <a:pPr lvl="1"/>
            <a:r>
              <a:rPr lang="en-US" dirty="0"/>
              <a:t>Update the delete neighbor full state (delete it or keep it for out of order handling?)</a:t>
            </a:r>
          </a:p>
          <a:p>
            <a:pPr lvl="1"/>
            <a:r>
              <a:rPr lang="en-US" dirty="0"/>
              <a:t>clear all previous Delta states (#6)</a:t>
            </a:r>
          </a:p>
        </p:txBody>
      </p:sp>
      <p:graphicFrame>
        <p:nvGraphicFramePr>
          <p:cNvPr id="8" name="Table 10">
            <a:extLst>
              <a:ext uri="{FF2B5EF4-FFF2-40B4-BE49-F238E27FC236}">
                <a16:creationId xmlns:a16="http://schemas.microsoft.com/office/drawing/2014/main" id="{491F93DD-975D-3941-B43A-F9D09AFDEF54}"/>
              </a:ext>
            </a:extLst>
          </p:cNvPr>
          <p:cNvGraphicFramePr>
            <a:graphicFrameLocks noGrp="1"/>
          </p:cNvGraphicFramePr>
          <p:nvPr/>
        </p:nvGraphicFramePr>
        <p:xfrm>
          <a:off x="8485837" y="2760898"/>
          <a:ext cx="3472556" cy="1395652"/>
        </p:xfrm>
        <a:graphic>
          <a:graphicData uri="http://schemas.openxmlformats.org/drawingml/2006/table">
            <a:tbl>
              <a:tblPr firstRow="1" bandRow="1">
                <a:tableStyleId>{5C22544A-7EE6-4342-B048-85BDC9FD1C3A}</a:tableStyleId>
              </a:tblPr>
              <a:tblGrid>
                <a:gridCol w="1525306">
                  <a:extLst>
                    <a:ext uri="{9D8B030D-6E8A-4147-A177-3AD203B41FA5}">
                      <a16:colId xmlns:a16="http://schemas.microsoft.com/office/drawing/2014/main" val="3997333578"/>
                    </a:ext>
                  </a:extLst>
                </a:gridCol>
                <a:gridCol w="485564">
                  <a:extLst>
                    <a:ext uri="{9D8B030D-6E8A-4147-A177-3AD203B41FA5}">
                      <a16:colId xmlns:a16="http://schemas.microsoft.com/office/drawing/2014/main" val="1076842233"/>
                    </a:ext>
                  </a:extLst>
                </a:gridCol>
                <a:gridCol w="1461686">
                  <a:extLst>
                    <a:ext uri="{9D8B030D-6E8A-4147-A177-3AD203B41FA5}">
                      <a16:colId xmlns:a16="http://schemas.microsoft.com/office/drawing/2014/main" val="3042798488"/>
                    </a:ext>
                  </a:extLst>
                </a:gridCol>
              </a:tblGrid>
              <a:tr h="0">
                <a:tc>
                  <a:txBody>
                    <a:bodyPr/>
                    <a:lstStyle/>
                    <a:p>
                      <a:r>
                        <a:rPr lang="en-US" sz="1200" dirty="0"/>
                        <a:t>Host1, Neighbor Resource ID=“234”, Sent = </a:t>
                      </a:r>
                      <a:r>
                        <a:rPr lang="en-US" sz="1200" dirty="0">
                          <a:solidFill>
                            <a:srgbClr val="FF0000"/>
                          </a:solidFill>
                        </a:rPr>
                        <a:t>True</a:t>
                      </a:r>
                      <a:endParaRPr lang="en-US" sz="1200" dirty="0"/>
                    </a:p>
                  </a:txBody>
                  <a:tcPr/>
                </a:tc>
                <a:tc>
                  <a:txBody>
                    <a:bodyPr/>
                    <a:lstStyle/>
                    <a:p>
                      <a:r>
                        <a:rPr lang="en-US" sz="1200" dirty="0"/>
                        <a:t>Version</a:t>
                      </a:r>
                    </a:p>
                  </a:txBody>
                  <a:tcPr/>
                </a:tc>
                <a:tc>
                  <a:txBody>
                    <a:bodyPr/>
                    <a:lstStyle/>
                    <a:p>
                      <a:r>
                        <a:rPr lang="en-US" sz="1200" dirty="0"/>
                        <a:t>State</a:t>
                      </a:r>
                    </a:p>
                  </a:txBody>
                  <a:tcPr/>
                </a:tc>
                <a:extLst>
                  <a:ext uri="{0D108BD9-81ED-4DB2-BD59-A6C34878D82A}">
                    <a16:rowId xmlns:a16="http://schemas.microsoft.com/office/drawing/2014/main" val="3094804447"/>
                  </a:ext>
                </a:extLst>
              </a:tr>
              <a:tr h="298372">
                <a:tc>
                  <a:txBody>
                    <a:bodyPr/>
                    <a:lstStyle/>
                    <a:p>
                      <a:r>
                        <a:rPr lang="en-US" sz="1200" dirty="0"/>
                        <a:t>Last Full Update</a:t>
                      </a:r>
                    </a:p>
                  </a:txBody>
                  <a:tcPr/>
                </a:tc>
                <a:tc>
                  <a:txBody>
                    <a:bodyPr/>
                    <a:lstStyle/>
                    <a:p>
                      <a:r>
                        <a:rPr lang="en-US" sz="1200" dirty="0"/>
                        <a:t>7</a:t>
                      </a:r>
                    </a:p>
                  </a:txBody>
                  <a:tcPr/>
                </a:tc>
                <a:tc>
                  <a:txBody>
                    <a:bodyPr/>
                    <a:lstStyle/>
                    <a:p>
                      <a:r>
                        <a:rPr lang="en-US" sz="1200" dirty="0"/>
                        <a:t>NeighFullState#7 (DELETE)</a:t>
                      </a:r>
                    </a:p>
                  </a:txBody>
                  <a:tcPr/>
                </a:tc>
                <a:extLst>
                  <a:ext uri="{0D108BD9-81ED-4DB2-BD59-A6C34878D82A}">
                    <a16:rowId xmlns:a16="http://schemas.microsoft.com/office/drawing/2014/main" val="2868273196"/>
                  </a:ext>
                </a:extLst>
              </a:tr>
              <a:tr h="298372">
                <a:tc>
                  <a:txBody>
                    <a:bodyPr/>
                    <a:lstStyle/>
                    <a:p>
                      <a:r>
                        <a:rPr lang="en-US" sz="1200" strike="sngStrike" dirty="0"/>
                        <a:t>Last Delta Update</a:t>
                      </a:r>
                    </a:p>
                  </a:txBody>
                  <a:tcPr/>
                </a:tc>
                <a:tc>
                  <a:txBody>
                    <a:bodyPr/>
                    <a:lstStyle/>
                    <a:p>
                      <a:r>
                        <a:rPr lang="en-US" sz="1200" strike="sngStrike" dirty="0"/>
                        <a:t>6</a:t>
                      </a:r>
                    </a:p>
                  </a:txBody>
                  <a:tcPr/>
                </a:tc>
                <a:tc>
                  <a:txBody>
                    <a:bodyPr/>
                    <a:lstStyle/>
                    <a:p>
                      <a:r>
                        <a:rPr lang="en-US" sz="1200" strike="sngStrike" dirty="0"/>
                        <a:t>NeighDeltaState#6</a:t>
                      </a:r>
                    </a:p>
                  </a:txBody>
                  <a:tcPr/>
                </a:tc>
                <a:extLst>
                  <a:ext uri="{0D108BD9-81ED-4DB2-BD59-A6C34878D82A}">
                    <a16:rowId xmlns:a16="http://schemas.microsoft.com/office/drawing/2014/main" val="329187170"/>
                  </a:ext>
                </a:extLst>
              </a:tr>
            </a:tbl>
          </a:graphicData>
        </a:graphic>
      </p:graphicFrame>
    </p:spTree>
    <p:extLst>
      <p:ext uri="{BB962C8B-B14F-4D97-AF65-F5344CB8AC3E}">
        <p14:creationId xmlns:p14="http://schemas.microsoft.com/office/powerpoint/2010/main" val="2447052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86B29247-8203-1B4A-9AE5-5260FB689DEF}"/>
              </a:ext>
            </a:extLst>
          </p:cNvPr>
          <p:cNvSpPr/>
          <p:nvPr/>
        </p:nvSpPr>
        <p:spPr>
          <a:xfrm>
            <a:off x="7754404" y="5393532"/>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7" name="Rounded Rectangle 6">
            <a:extLst>
              <a:ext uri="{FF2B5EF4-FFF2-40B4-BE49-F238E27FC236}">
                <a16:creationId xmlns:a16="http://schemas.microsoft.com/office/drawing/2014/main" id="{D695EC23-43FD-9A4E-AEB5-E63A84873979}"/>
              </a:ext>
            </a:extLst>
          </p:cNvPr>
          <p:cNvSpPr/>
          <p:nvPr/>
        </p:nvSpPr>
        <p:spPr>
          <a:xfrm>
            <a:off x="7963891" y="5432953"/>
            <a:ext cx="1601732" cy="12976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6" name="Rectangle 25">
            <a:extLst>
              <a:ext uri="{FF2B5EF4-FFF2-40B4-BE49-F238E27FC236}">
                <a16:creationId xmlns:a16="http://schemas.microsoft.com/office/drawing/2014/main" id="{77E77911-0FD9-A142-A4A4-34BB4082EA39}"/>
              </a:ext>
            </a:extLst>
          </p:cNvPr>
          <p:cNvSpPr/>
          <p:nvPr/>
        </p:nvSpPr>
        <p:spPr>
          <a:xfrm>
            <a:off x="8398751" y="5478847"/>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 name="Rectangle 1">
            <a:extLst>
              <a:ext uri="{FF2B5EF4-FFF2-40B4-BE49-F238E27FC236}">
                <a16:creationId xmlns:a16="http://schemas.microsoft.com/office/drawing/2014/main" id="{83DD1A05-FC85-1C46-ADB3-2D6171C7A240}"/>
              </a:ext>
            </a:extLst>
          </p:cNvPr>
          <p:cNvSpPr/>
          <p:nvPr/>
        </p:nvSpPr>
        <p:spPr>
          <a:xfrm>
            <a:off x="7994029" y="5745959"/>
            <a:ext cx="719238"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VM1</a:t>
            </a:r>
          </a:p>
          <a:p>
            <a:pPr algn="ctr"/>
            <a:r>
              <a:rPr lang="en-US" sz="900" dirty="0">
                <a:solidFill>
                  <a:schemeClr val="accent6"/>
                </a:solidFill>
              </a:rPr>
              <a:t>10.0.0.101</a:t>
            </a:r>
          </a:p>
        </p:txBody>
      </p:sp>
      <p:sp>
        <p:nvSpPr>
          <p:cNvPr id="47" name="Rectangle 46">
            <a:extLst>
              <a:ext uri="{FF2B5EF4-FFF2-40B4-BE49-F238E27FC236}">
                <a16:creationId xmlns:a16="http://schemas.microsoft.com/office/drawing/2014/main" id="{B78D16F2-1DEF-BF4F-B0F2-072F5CA60812}"/>
              </a:ext>
            </a:extLst>
          </p:cNvPr>
          <p:cNvSpPr/>
          <p:nvPr/>
        </p:nvSpPr>
        <p:spPr>
          <a:xfrm>
            <a:off x="7994030" y="6238292"/>
            <a:ext cx="719237"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VM2</a:t>
            </a:r>
          </a:p>
          <a:p>
            <a:pPr algn="ctr"/>
            <a:r>
              <a:rPr lang="en-US" sz="900" dirty="0">
                <a:solidFill>
                  <a:srgbClr val="FF0000"/>
                </a:solidFill>
              </a:rPr>
              <a:t>10.0.1.102</a:t>
            </a:r>
          </a:p>
        </p:txBody>
      </p:sp>
      <p:sp>
        <p:nvSpPr>
          <p:cNvPr id="4" name="Card 3">
            <a:extLst>
              <a:ext uri="{FF2B5EF4-FFF2-40B4-BE49-F238E27FC236}">
                <a16:creationId xmlns:a16="http://schemas.microsoft.com/office/drawing/2014/main" id="{288F9827-C38F-DE41-8293-AD2362021959}"/>
              </a:ext>
            </a:extLst>
          </p:cNvPr>
          <p:cNvSpPr/>
          <p:nvPr/>
        </p:nvSpPr>
        <p:spPr>
          <a:xfrm>
            <a:off x="8813807" y="5758355"/>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25" name="Rounded Rectangle 24">
            <a:extLst>
              <a:ext uri="{FF2B5EF4-FFF2-40B4-BE49-F238E27FC236}">
                <a16:creationId xmlns:a16="http://schemas.microsoft.com/office/drawing/2014/main" id="{81B0697B-D999-1C40-BE43-F50DA8F2E613}"/>
              </a:ext>
            </a:extLst>
          </p:cNvPr>
          <p:cNvSpPr/>
          <p:nvPr/>
        </p:nvSpPr>
        <p:spPr>
          <a:xfrm>
            <a:off x="10123381" y="5398564"/>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7" name="Rounded Rectangle 26">
            <a:extLst>
              <a:ext uri="{FF2B5EF4-FFF2-40B4-BE49-F238E27FC236}">
                <a16:creationId xmlns:a16="http://schemas.microsoft.com/office/drawing/2014/main" id="{A4458021-C7AA-7845-A2FA-B9E99CF9FF13}"/>
              </a:ext>
            </a:extLst>
          </p:cNvPr>
          <p:cNvSpPr/>
          <p:nvPr/>
        </p:nvSpPr>
        <p:spPr>
          <a:xfrm>
            <a:off x="10332868" y="5432952"/>
            <a:ext cx="1601732" cy="130270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8" name="Rectangle 27">
            <a:extLst>
              <a:ext uri="{FF2B5EF4-FFF2-40B4-BE49-F238E27FC236}">
                <a16:creationId xmlns:a16="http://schemas.microsoft.com/office/drawing/2014/main" id="{03AE3161-BD0A-E340-989D-C567B5319DFF}"/>
              </a:ext>
            </a:extLst>
          </p:cNvPr>
          <p:cNvSpPr/>
          <p:nvPr/>
        </p:nvSpPr>
        <p:spPr>
          <a:xfrm>
            <a:off x="10745340" y="5488735"/>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9" name="TextBox 28">
            <a:extLst>
              <a:ext uri="{FF2B5EF4-FFF2-40B4-BE49-F238E27FC236}">
                <a16:creationId xmlns:a16="http://schemas.microsoft.com/office/drawing/2014/main" id="{EBF2506E-16F2-914C-A9B4-9B9793F4BD48}"/>
              </a:ext>
            </a:extLst>
          </p:cNvPr>
          <p:cNvSpPr txBox="1"/>
          <p:nvPr/>
        </p:nvSpPr>
        <p:spPr>
          <a:xfrm rot="16200000">
            <a:off x="9582513" y="5901585"/>
            <a:ext cx="1293107" cy="276999"/>
          </a:xfrm>
          <a:prstGeom prst="rect">
            <a:avLst/>
          </a:prstGeom>
          <a:noFill/>
        </p:spPr>
        <p:txBody>
          <a:bodyPr wrap="square" rtlCol="0">
            <a:spAutoFit/>
          </a:bodyPr>
          <a:lstStyle/>
          <a:p>
            <a:r>
              <a:rPr lang="en-US" sz="1200" dirty="0"/>
              <a:t>Compute Host N</a:t>
            </a:r>
          </a:p>
        </p:txBody>
      </p:sp>
      <p:sp>
        <p:nvSpPr>
          <p:cNvPr id="30" name="Rectangle 29">
            <a:extLst>
              <a:ext uri="{FF2B5EF4-FFF2-40B4-BE49-F238E27FC236}">
                <a16:creationId xmlns:a16="http://schemas.microsoft.com/office/drawing/2014/main" id="{0C841257-32A4-FD4A-B3DD-9A477B733363}"/>
              </a:ext>
            </a:extLst>
          </p:cNvPr>
          <p:cNvSpPr/>
          <p:nvPr/>
        </p:nvSpPr>
        <p:spPr>
          <a:xfrm>
            <a:off x="10349098" y="5758354"/>
            <a:ext cx="702636"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VM3</a:t>
            </a:r>
          </a:p>
          <a:p>
            <a:pPr algn="ctr"/>
            <a:r>
              <a:rPr lang="en-US" sz="900" dirty="0">
                <a:solidFill>
                  <a:schemeClr val="accent6"/>
                </a:solidFill>
              </a:rPr>
              <a:t>10.0.0.105</a:t>
            </a:r>
          </a:p>
        </p:txBody>
      </p:sp>
      <p:sp>
        <p:nvSpPr>
          <p:cNvPr id="31" name="Rectangle 30">
            <a:extLst>
              <a:ext uri="{FF2B5EF4-FFF2-40B4-BE49-F238E27FC236}">
                <a16:creationId xmlns:a16="http://schemas.microsoft.com/office/drawing/2014/main" id="{DA0CA20A-D071-7547-93E7-68F8906F5732}"/>
              </a:ext>
            </a:extLst>
          </p:cNvPr>
          <p:cNvSpPr/>
          <p:nvPr/>
        </p:nvSpPr>
        <p:spPr>
          <a:xfrm>
            <a:off x="10349099" y="6306845"/>
            <a:ext cx="702635"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VM4</a:t>
            </a:r>
          </a:p>
          <a:p>
            <a:pPr algn="ctr"/>
            <a:r>
              <a:rPr lang="en-US" sz="900" dirty="0">
                <a:solidFill>
                  <a:srgbClr val="FF0000"/>
                </a:solidFill>
              </a:rPr>
              <a:t>10.0.1.106</a:t>
            </a:r>
          </a:p>
        </p:txBody>
      </p:sp>
      <p:sp>
        <p:nvSpPr>
          <p:cNvPr id="32" name="Card 31">
            <a:extLst>
              <a:ext uri="{FF2B5EF4-FFF2-40B4-BE49-F238E27FC236}">
                <a16:creationId xmlns:a16="http://schemas.microsoft.com/office/drawing/2014/main" id="{F13D2423-36A7-D443-B03C-8F0476C2ABC4}"/>
              </a:ext>
            </a:extLst>
          </p:cNvPr>
          <p:cNvSpPr/>
          <p:nvPr/>
        </p:nvSpPr>
        <p:spPr>
          <a:xfrm>
            <a:off x="11133734" y="5758354"/>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34" name="Rounded Rectangle 33">
            <a:extLst>
              <a:ext uri="{FF2B5EF4-FFF2-40B4-BE49-F238E27FC236}">
                <a16:creationId xmlns:a16="http://schemas.microsoft.com/office/drawing/2014/main" id="{B5E0BD5F-FCAC-5C41-9218-2A414006B604}"/>
              </a:ext>
            </a:extLst>
          </p:cNvPr>
          <p:cNvSpPr/>
          <p:nvPr/>
        </p:nvSpPr>
        <p:spPr>
          <a:xfrm>
            <a:off x="8747472" y="3443706"/>
            <a:ext cx="1957422" cy="1179108"/>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5" name="Rounded Rectangle 34">
            <a:extLst>
              <a:ext uri="{FF2B5EF4-FFF2-40B4-BE49-F238E27FC236}">
                <a16:creationId xmlns:a16="http://schemas.microsoft.com/office/drawing/2014/main" id="{C64D45DD-C673-4446-9329-00988BA082EE}"/>
              </a:ext>
            </a:extLst>
          </p:cNvPr>
          <p:cNvSpPr/>
          <p:nvPr/>
        </p:nvSpPr>
        <p:spPr>
          <a:xfrm>
            <a:off x="9151446" y="34840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6" name="Rectangle 35">
            <a:extLst>
              <a:ext uri="{FF2B5EF4-FFF2-40B4-BE49-F238E27FC236}">
                <a16:creationId xmlns:a16="http://schemas.microsoft.com/office/drawing/2014/main" id="{9D65845D-17D8-044D-93D6-CDB0E27EAD51}"/>
              </a:ext>
            </a:extLst>
          </p:cNvPr>
          <p:cNvSpPr/>
          <p:nvPr/>
        </p:nvSpPr>
        <p:spPr>
          <a:xfrm>
            <a:off x="9285805" y="42326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53" name="Rounded Rectangle 52">
            <a:extLst>
              <a:ext uri="{FF2B5EF4-FFF2-40B4-BE49-F238E27FC236}">
                <a16:creationId xmlns:a16="http://schemas.microsoft.com/office/drawing/2014/main" id="{020E6211-18A3-824B-90EF-FDD27F327315}"/>
              </a:ext>
            </a:extLst>
          </p:cNvPr>
          <p:cNvSpPr/>
          <p:nvPr/>
        </p:nvSpPr>
        <p:spPr>
          <a:xfrm>
            <a:off x="8899872" y="3602759"/>
            <a:ext cx="1957422" cy="1172455"/>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6" name="Rounded Rectangle 55">
            <a:extLst>
              <a:ext uri="{FF2B5EF4-FFF2-40B4-BE49-F238E27FC236}">
                <a16:creationId xmlns:a16="http://schemas.microsoft.com/office/drawing/2014/main" id="{9AFAA2F9-6929-3D4A-9E5C-8E46C825E718}"/>
              </a:ext>
            </a:extLst>
          </p:cNvPr>
          <p:cNvSpPr/>
          <p:nvPr/>
        </p:nvSpPr>
        <p:spPr>
          <a:xfrm>
            <a:off x="9303846" y="36364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7" name="Rectangle 56">
            <a:extLst>
              <a:ext uri="{FF2B5EF4-FFF2-40B4-BE49-F238E27FC236}">
                <a16:creationId xmlns:a16="http://schemas.microsoft.com/office/drawing/2014/main" id="{93DFF0BB-3097-8142-88CA-66FED30A7B03}"/>
              </a:ext>
            </a:extLst>
          </p:cNvPr>
          <p:cNvSpPr/>
          <p:nvPr/>
        </p:nvSpPr>
        <p:spPr>
          <a:xfrm>
            <a:off x="9438205" y="43850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61" name="Rounded Rectangle 60">
            <a:extLst>
              <a:ext uri="{FF2B5EF4-FFF2-40B4-BE49-F238E27FC236}">
                <a16:creationId xmlns:a16="http://schemas.microsoft.com/office/drawing/2014/main" id="{0E7AC90A-56B4-F240-A90A-33948EF85BBF}"/>
              </a:ext>
            </a:extLst>
          </p:cNvPr>
          <p:cNvSpPr/>
          <p:nvPr/>
        </p:nvSpPr>
        <p:spPr>
          <a:xfrm>
            <a:off x="9052272" y="3750805"/>
            <a:ext cx="1957422" cy="117680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2" name="Rounded Rectangle 61">
            <a:extLst>
              <a:ext uri="{FF2B5EF4-FFF2-40B4-BE49-F238E27FC236}">
                <a16:creationId xmlns:a16="http://schemas.microsoft.com/office/drawing/2014/main" id="{2A740A94-F84F-A24D-8214-33542C7BF26E}"/>
              </a:ext>
            </a:extLst>
          </p:cNvPr>
          <p:cNvSpPr/>
          <p:nvPr/>
        </p:nvSpPr>
        <p:spPr>
          <a:xfrm>
            <a:off x="9456246" y="37888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3" name="Rectangle 62">
            <a:extLst>
              <a:ext uri="{FF2B5EF4-FFF2-40B4-BE49-F238E27FC236}">
                <a16:creationId xmlns:a16="http://schemas.microsoft.com/office/drawing/2014/main" id="{8F3B2E56-3D72-F742-B394-16DA01152CF4}"/>
              </a:ext>
            </a:extLst>
          </p:cNvPr>
          <p:cNvSpPr/>
          <p:nvPr/>
        </p:nvSpPr>
        <p:spPr>
          <a:xfrm>
            <a:off x="9753795" y="4558672"/>
            <a:ext cx="776788" cy="18561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FF0000"/>
                </a:solidFill>
              </a:rPr>
              <a:t>AGA</a:t>
            </a:r>
          </a:p>
        </p:txBody>
      </p:sp>
      <p:sp>
        <p:nvSpPr>
          <p:cNvPr id="65" name="Can 64">
            <a:extLst>
              <a:ext uri="{FF2B5EF4-FFF2-40B4-BE49-F238E27FC236}">
                <a16:creationId xmlns:a16="http://schemas.microsoft.com/office/drawing/2014/main" id="{528DD932-3315-424E-8AC0-57B31A74D3DF}"/>
              </a:ext>
            </a:extLst>
          </p:cNvPr>
          <p:cNvSpPr/>
          <p:nvPr/>
        </p:nvSpPr>
        <p:spPr>
          <a:xfrm>
            <a:off x="7792550" y="237206"/>
            <a:ext cx="4165843" cy="3830763"/>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dirty="0"/>
              <a:t>Shared in memory GS Configuration Cache for each Host</a:t>
            </a:r>
          </a:p>
        </p:txBody>
      </p:sp>
      <p:sp>
        <p:nvSpPr>
          <p:cNvPr id="16" name="Up-Down Arrow 15">
            <a:extLst>
              <a:ext uri="{FF2B5EF4-FFF2-40B4-BE49-F238E27FC236}">
                <a16:creationId xmlns:a16="http://schemas.microsoft.com/office/drawing/2014/main" id="{762920A0-F3A5-9448-B570-C9EB19C273F1}"/>
              </a:ext>
            </a:extLst>
          </p:cNvPr>
          <p:cNvSpPr/>
          <p:nvPr/>
        </p:nvSpPr>
        <p:spPr>
          <a:xfrm rot="3553710" flipH="1">
            <a:off x="9197752" y="4413843"/>
            <a:ext cx="126493" cy="1350277"/>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96" name="Up-Down Arrow 95">
            <a:extLst>
              <a:ext uri="{FF2B5EF4-FFF2-40B4-BE49-F238E27FC236}">
                <a16:creationId xmlns:a16="http://schemas.microsoft.com/office/drawing/2014/main" id="{7C1835D1-AF33-A842-A69E-A167B340C172}"/>
              </a:ext>
            </a:extLst>
          </p:cNvPr>
          <p:cNvSpPr/>
          <p:nvPr/>
        </p:nvSpPr>
        <p:spPr>
          <a:xfrm rot="7542028" flipH="1">
            <a:off x="10695775" y="4489057"/>
            <a:ext cx="134980" cy="1219831"/>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8" name="TextBox 67">
            <a:extLst>
              <a:ext uri="{FF2B5EF4-FFF2-40B4-BE49-F238E27FC236}">
                <a16:creationId xmlns:a16="http://schemas.microsoft.com/office/drawing/2014/main" id="{50412E84-7CF7-1645-93DE-51F09B9480E7}"/>
              </a:ext>
            </a:extLst>
          </p:cNvPr>
          <p:cNvSpPr txBox="1"/>
          <p:nvPr/>
        </p:nvSpPr>
        <p:spPr>
          <a:xfrm>
            <a:off x="9615982" y="4933505"/>
            <a:ext cx="700479" cy="584775"/>
          </a:xfrm>
          <a:prstGeom prst="rect">
            <a:avLst/>
          </a:prstGeom>
          <a:noFill/>
        </p:spPr>
        <p:txBody>
          <a:bodyPr wrap="square" rtlCol="0">
            <a:spAutoFit/>
          </a:bodyPr>
          <a:lstStyle/>
          <a:p>
            <a:r>
              <a:rPr lang="en-US" sz="800" dirty="0" err="1"/>
              <a:t>grpc</a:t>
            </a:r>
            <a:r>
              <a:rPr lang="en-US" sz="800" dirty="0"/>
              <a:t> long lived streaming connections</a:t>
            </a:r>
          </a:p>
        </p:txBody>
      </p:sp>
      <p:sp>
        <p:nvSpPr>
          <p:cNvPr id="69" name="TextBox 68">
            <a:extLst>
              <a:ext uri="{FF2B5EF4-FFF2-40B4-BE49-F238E27FC236}">
                <a16:creationId xmlns:a16="http://schemas.microsoft.com/office/drawing/2014/main" id="{42202DE4-8605-5946-A004-D2D5675E7F37}"/>
              </a:ext>
            </a:extLst>
          </p:cNvPr>
          <p:cNvSpPr txBox="1"/>
          <p:nvPr/>
        </p:nvSpPr>
        <p:spPr>
          <a:xfrm>
            <a:off x="9713121" y="5813184"/>
            <a:ext cx="657118" cy="369332"/>
          </a:xfrm>
          <a:prstGeom prst="rect">
            <a:avLst/>
          </a:prstGeom>
          <a:noFill/>
        </p:spPr>
        <p:txBody>
          <a:bodyPr wrap="square" rtlCol="0">
            <a:spAutoFit/>
          </a:bodyPr>
          <a:lstStyle/>
          <a:p>
            <a:r>
              <a:rPr lang="en-US" dirty="0"/>
              <a:t>…</a:t>
            </a:r>
          </a:p>
        </p:txBody>
      </p:sp>
      <p:sp>
        <p:nvSpPr>
          <p:cNvPr id="84" name="Title 1">
            <a:extLst>
              <a:ext uri="{FF2B5EF4-FFF2-40B4-BE49-F238E27FC236}">
                <a16:creationId xmlns:a16="http://schemas.microsoft.com/office/drawing/2014/main" id="{69DE01E8-8FC5-574F-9E9A-CB7019F7752F}"/>
              </a:ext>
            </a:extLst>
          </p:cNvPr>
          <p:cNvSpPr>
            <a:spLocks noGrp="1"/>
          </p:cNvSpPr>
          <p:nvPr>
            <p:ph type="title"/>
          </p:nvPr>
        </p:nvSpPr>
        <p:spPr>
          <a:xfrm>
            <a:off x="189294" y="48850"/>
            <a:ext cx="6800954" cy="699295"/>
          </a:xfrm>
        </p:spPr>
        <p:txBody>
          <a:bodyPr>
            <a:normAutofit/>
          </a:bodyPr>
          <a:lstStyle/>
          <a:p>
            <a:r>
              <a:rPr lang="en-US" dirty="0"/>
              <a:t>Router and Gateway</a:t>
            </a:r>
          </a:p>
        </p:txBody>
      </p:sp>
      <p:sp>
        <p:nvSpPr>
          <p:cNvPr id="85" name="Content Placeholder 2">
            <a:extLst>
              <a:ext uri="{FF2B5EF4-FFF2-40B4-BE49-F238E27FC236}">
                <a16:creationId xmlns:a16="http://schemas.microsoft.com/office/drawing/2014/main" id="{FEF360CE-5B08-434F-B96B-507A25C80FEC}"/>
              </a:ext>
            </a:extLst>
          </p:cNvPr>
          <p:cNvSpPr>
            <a:spLocks noGrp="1"/>
          </p:cNvSpPr>
          <p:nvPr>
            <p:ph idx="1"/>
          </p:nvPr>
        </p:nvSpPr>
        <p:spPr>
          <a:xfrm>
            <a:off x="105168" y="762872"/>
            <a:ext cx="7561038" cy="5923766"/>
          </a:xfrm>
        </p:spPr>
        <p:txBody>
          <a:bodyPr>
            <a:normAutofit/>
          </a:bodyPr>
          <a:lstStyle/>
          <a:p>
            <a:r>
              <a:rPr lang="en-US" u="sng" dirty="0">
                <a:solidFill>
                  <a:srgbClr val="FF0000"/>
                </a:solidFill>
              </a:rPr>
              <a:t>AGA act as passthrough proxy</a:t>
            </a:r>
          </a:p>
          <a:p>
            <a:r>
              <a:rPr lang="en-US" dirty="0"/>
              <a:t>Router and Gateway resource will simply store and send down to the corresponding ACA</a:t>
            </a:r>
          </a:p>
          <a:p>
            <a:r>
              <a:rPr lang="en-US" dirty="0"/>
              <a:t>Justification:</a:t>
            </a:r>
          </a:p>
          <a:p>
            <a:pPr lvl="1"/>
            <a:r>
              <a:rPr lang="en-US" dirty="0"/>
              <a:t>The number of routers/routing rules/gateway are bounded unlike SG or neighbors</a:t>
            </a:r>
          </a:p>
          <a:p>
            <a:pPr lvl="1"/>
            <a:r>
              <a:rPr lang="en-US" dirty="0"/>
              <a:t>Easier routing calculation when they are in ACA</a:t>
            </a:r>
          </a:p>
          <a:p>
            <a:r>
              <a:rPr lang="en-US" dirty="0"/>
              <a:t>AGA sends it down to the corresponding ACA host when configuration == Router/Gateway</a:t>
            </a:r>
          </a:p>
          <a:p>
            <a:pPr lvl="1"/>
            <a:r>
              <a:rPr lang="en-US" dirty="0"/>
              <a:t>Also stores the new router/gateway full state</a:t>
            </a:r>
          </a:p>
          <a:p>
            <a:pPr lvl="1"/>
            <a:r>
              <a:rPr lang="en-US" strike="sngStrike" dirty="0"/>
              <a:t>clear all previous Delta states (#3,#4)</a:t>
            </a:r>
          </a:p>
        </p:txBody>
      </p:sp>
      <p:graphicFrame>
        <p:nvGraphicFramePr>
          <p:cNvPr id="8" name="Table 10">
            <a:extLst>
              <a:ext uri="{FF2B5EF4-FFF2-40B4-BE49-F238E27FC236}">
                <a16:creationId xmlns:a16="http://schemas.microsoft.com/office/drawing/2014/main" id="{491F93DD-975D-3941-B43A-F9D09AFDEF54}"/>
              </a:ext>
            </a:extLst>
          </p:cNvPr>
          <p:cNvGraphicFramePr>
            <a:graphicFrameLocks noGrp="1"/>
          </p:cNvGraphicFramePr>
          <p:nvPr/>
        </p:nvGraphicFramePr>
        <p:xfrm>
          <a:off x="8173233" y="2760898"/>
          <a:ext cx="3615727" cy="1554480"/>
        </p:xfrm>
        <a:graphic>
          <a:graphicData uri="http://schemas.openxmlformats.org/drawingml/2006/table">
            <a:tbl>
              <a:tblPr firstRow="1" bandRow="1">
                <a:tableStyleId>{5C22544A-7EE6-4342-B048-85BDC9FD1C3A}</a:tableStyleId>
              </a:tblPr>
              <a:tblGrid>
                <a:gridCol w="1516258">
                  <a:extLst>
                    <a:ext uri="{9D8B030D-6E8A-4147-A177-3AD203B41FA5}">
                      <a16:colId xmlns:a16="http://schemas.microsoft.com/office/drawing/2014/main" val="3997333578"/>
                    </a:ext>
                  </a:extLst>
                </a:gridCol>
                <a:gridCol w="545967">
                  <a:extLst>
                    <a:ext uri="{9D8B030D-6E8A-4147-A177-3AD203B41FA5}">
                      <a16:colId xmlns:a16="http://schemas.microsoft.com/office/drawing/2014/main" val="1076842233"/>
                    </a:ext>
                  </a:extLst>
                </a:gridCol>
                <a:gridCol w="1553502">
                  <a:extLst>
                    <a:ext uri="{9D8B030D-6E8A-4147-A177-3AD203B41FA5}">
                      <a16:colId xmlns:a16="http://schemas.microsoft.com/office/drawing/2014/main" val="3042798488"/>
                    </a:ext>
                  </a:extLst>
                </a:gridCol>
              </a:tblGrid>
              <a:tr h="0">
                <a:tc>
                  <a:txBody>
                    <a:bodyPr/>
                    <a:lstStyle/>
                    <a:p>
                      <a:r>
                        <a:rPr lang="en-US" sz="1200" dirty="0"/>
                        <a:t>Host1, Router Resource ID=“345”, Sent = </a:t>
                      </a:r>
                      <a:r>
                        <a:rPr lang="en-US" sz="1200" dirty="0">
                          <a:solidFill>
                            <a:srgbClr val="FF0000"/>
                          </a:solidFill>
                        </a:rPr>
                        <a:t>True</a:t>
                      </a:r>
                    </a:p>
                  </a:txBody>
                  <a:tcPr/>
                </a:tc>
                <a:tc>
                  <a:txBody>
                    <a:bodyPr/>
                    <a:lstStyle/>
                    <a:p>
                      <a:r>
                        <a:rPr lang="en-US" sz="1200" dirty="0"/>
                        <a:t>Version</a:t>
                      </a:r>
                    </a:p>
                  </a:txBody>
                  <a:tcPr/>
                </a:tc>
                <a:tc>
                  <a:txBody>
                    <a:bodyPr/>
                    <a:lstStyle/>
                    <a:p>
                      <a:r>
                        <a:rPr lang="en-US" sz="1200" dirty="0"/>
                        <a:t>State</a:t>
                      </a:r>
                    </a:p>
                  </a:txBody>
                  <a:tcPr/>
                </a:tc>
                <a:extLst>
                  <a:ext uri="{0D108BD9-81ED-4DB2-BD59-A6C34878D82A}">
                    <a16:rowId xmlns:a16="http://schemas.microsoft.com/office/drawing/2014/main" val="3094804447"/>
                  </a:ext>
                </a:extLst>
              </a:tr>
              <a:tr h="298372">
                <a:tc>
                  <a:txBody>
                    <a:bodyPr/>
                    <a:lstStyle/>
                    <a:p>
                      <a:r>
                        <a:rPr lang="en-US" sz="1200" dirty="0"/>
                        <a:t>Last Full Update</a:t>
                      </a:r>
                    </a:p>
                  </a:txBody>
                  <a:tcPr/>
                </a:tc>
                <a:tc>
                  <a:txBody>
                    <a:bodyPr/>
                    <a:lstStyle/>
                    <a:p>
                      <a:r>
                        <a:rPr lang="en-US" sz="1200" dirty="0"/>
                        <a:t>1</a:t>
                      </a:r>
                    </a:p>
                  </a:txBody>
                  <a:tcPr/>
                </a:tc>
                <a:tc>
                  <a:txBody>
                    <a:bodyPr/>
                    <a:lstStyle/>
                    <a:p>
                      <a:r>
                        <a:rPr lang="en-US" sz="1200" dirty="0"/>
                        <a:t>RouterFullState#1 (CREATE)</a:t>
                      </a:r>
                    </a:p>
                  </a:txBody>
                  <a:tcPr/>
                </a:tc>
                <a:extLst>
                  <a:ext uri="{0D108BD9-81ED-4DB2-BD59-A6C34878D82A}">
                    <a16:rowId xmlns:a16="http://schemas.microsoft.com/office/drawing/2014/main" val="2868273196"/>
                  </a:ext>
                </a:extLst>
              </a:tr>
              <a:tr h="298372">
                <a:tc>
                  <a:txBody>
                    <a:bodyPr/>
                    <a:lstStyle/>
                    <a:p>
                      <a:r>
                        <a:rPr lang="en-US" sz="1200" strike="sngStrike" dirty="0"/>
                        <a:t>Last Delta Update</a:t>
                      </a:r>
                    </a:p>
                  </a:txBody>
                  <a:tcPr/>
                </a:tc>
                <a:tc>
                  <a:txBody>
                    <a:bodyPr/>
                    <a:lstStyle/>
                    <a:p>
                      <a:r>
                        <a:rPr lang="en-US" sz="1200" strike="sngStrike" dirty="0"/>
                        <a:t>4</a:t>
                      </a:r>
                    </a:p>
                  </a:txBody>
                  <a:tcPr/>
                </a:tc>
                <a:tc>
                  <a:txBody>
                    <a:bodyPr/>
                    <a:lstStyle/>
                    <a:p>
                      <a:r>
                        <a:rPr lang="en-US" sz="1200" strike="sngStrike" dirty="0"/>
                        <a:t>RouterDeltaState#3,</a:t>
                      </a:r>
                    </a:p>
                    <a:p>
                      <a:r>
                        <a:rPr lang="en-US" sz="1200" strike="sngStrike" dirty="0"/>
                        <a:t>RouterDeltaState#4</a:t>
                      </a:r>
                    </a:p>
                  </a:txBody>
                  <a:tcPr/>
                </a:tc>
                <a:extLst>
                  <a:ext uri="{0D108BD9-81ED-4DB2-BD59-A6C34878D82A}">
                    <a16:rowId xmlns:a16="http://schemas.microsoft.com/office/drawing/2014/main" val="329187170"/>
                  </a:ext>
                </a:extLst>
              </a:tr>
            </a:tbl>
          </a:graphicData>
        </a:graphic>
      </p:graphicFrame>
    </p:spTree>
    <p:extLst>
      <p:ext uri="{BB962C8B-B14F-4D97-AF65-F5344CB8AC3E}">
        <p14:creationId xmlns:p14="http://schemas.microsoft.com/office/powerpoint/2010/main" val="347221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86B29247-8203-1B4A-9AE5-5260FB689DEF}"/>
              </a:ext>
            </a:extLst>
          </p:cNvPr>
          <p:cNvSpPr/>
          <p:nvPr/>
        </p:nvSpPr>
        <p:spPr>
          <a:xfrm>
            <a:off x="7754404" y="5393532"/>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7" name="Rounded Rectangle 6">
            <a:extLst>
              <a:ext uri="{FF2B5EF4-FFF2-40B4-BE49-F238E27FC236}">
                <a16:creationId xmlns:a16="http://schemas.microsoft.com/office/drawing/2014/main" id="{D695EC23-43FD-9A4E-AEB5-E63A84873979}"/>
              </a:ext>
            </a:extLst>
          </p:cNvPr>
          <p:cNvSpPr/>
          <p:nvPr/>
        </p:nvSpPr>
        <p:spPr>
          <a:xfrm>
            <a:off x="7963891" y="5432953"/>
            <a:ext cx="1601732" cy="12976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6" name="Rectangle 25">
            <a:extLst>
              <a:ext uri="{FF2B5EF4-FFF2-40B4-BE49-F238E27FC236}">
                <a16:creationId xmlns:a16="http://schemas.microsoft.com/office/drawing/2014/main" id="{77E77911-0FD9-A142-A4A4-34BB4082EA39}"/>
              </a:ext>
            </a:extLst>
          </p:cNvPr>
          <p:cNvSpPr/>
          <p:nvPr/>
        </p:nvSpPr>
        <p:spPr>
          <a:xfrm>
            <a:off x="8398751" y="5478847"/>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 name="Rectangle 1">
            <a:extLst>
              <a:ext uri="{FF2B5EF4-FFF2-40B4-BE49-F238E27FC236}">
                <a16:creationId xmlns:a16="http://schemas.microsoft.com/office/drawing/2014/main" id="{83DD1A05-FC85-1C46-ADB3-2D6171C7A240}"/>
              </a:ext>
            </a:extLst>
          </p:cNvPr>
          <p:cNvSpPr/>
          <p:nvPr/>
        </p:nvSpPr>
        <p:spPr>
          <a:xfrm>
            <a:off x="7994029" y="5745959"/>
            <a:ext cx="719238"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VM1</a:t>
            </a:r>
          </a:p>
          <a:p>
            <a:pPr algn="ctr"/>
            <a:r>
              <a:rPr lang="en-US" sz="900" dirty="0">
                <a:solidFill>
                  <a:schemeClr val="accent6"/>
                </a:solidFill>
              </a:rPr>
              <a:t>10.0.0.101</a:t>
            </a:r>
          </a:p>
        </p:txBody>
      </p:sp>
      <p:sp>
        <p:nvSpPr>
          <p:cNvPr id="47" name="Rectangle 46">
            <a:extLst>
              <a:ext uri="{FF2B5EF4-FFF2-40B4-BE49-F238E27FC236}">
                <a16:creationId xmlns:a16="http://schemas.microsoft.com/office/drawing/2014/main" id="{B78D16F2-1DEF-BF4F-B0F2-072F5CA60812}"/>
              </a:ext>
            </a:extLst>
          </p:cNvPr>
          <p:cNvSpPr/>
          <p:nvPr/>
        </p:nvSpPr>
        <p:spPr>
          <a:xfrm>
            <a:off x="7994030" y="6238292"/>
            <a:ext cx="719237"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VM2</a:t>
            </a:r>
          </a:p>
          <a:p>
            <a:pPr algn="ctr"/>
            <a:r>
              <a:rPr lang="en-US" sz="900" dirty="0">
                <a:solidFill>
                  <a:srgbClr val="FF0000"/>
                </a:solidFill>
              </a:rPr>
              <a:t>10.0.1.102</a:t>
            </a:r>
          </a:p>
        </p:txBody>
      </p:sp>
      <p:sp>
        <p:nvSpPr>
          <p:cNvPr id="4" name="Card 3">
            <a:extLst>
              <a:ext uri="{FF2B5EF4-FFF2-40B4-BE49-F238E27FC236}">
                <a16:creationId xmlns:a16="http://schemas.microsoft.com/office/drawing/2014/main" id="{288F9827-C38F-DE41-8293-AD2362021959}"/>
              </a:ext>
            </a:extLst>
          </p:cNvPr>
          <p:cNvSpPr/>
          <p:nvPr/>
        </p:nvSpPr>
        <p:spPr>
          <a:xfrm>
            <a:off x="8813807" y="5758355"/>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25" name="Rounded Rectangle 24">
            <a:extLst>
              <a:ext uri="{FF2B5EF4-FFF2-40B4-BE49-F238E27FC236}">
                <a16:creationId xmlns:a16="http://schemas.microsoft.com/office/drawing/2014/main" id="{81B0697B-D999-1C40-BE43-F50DA8F2E613}"/>
              </a:ext>
            </a:extLst>
          </p:cNvPr>
          <p:cNvSpPr/>
          <p:nvPr/>
        </p:nvSpPr>
        <p:spPr>
          <a:xfrm>
            <a:off x="10123381" y="5398564"/>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7" name="Rounded Rectangle 26">
            <a:extLst>
              <a:ext uri="{FF2B5EF4-FFF2-40B4-BE49-F238E27FC236}">
                <a16:creationId xmlns:a16="http://schemas.microsoft.com/office/drawing/2014/main" id="{A4458021-C7AA-7845-A2FA-B9E99CF9FF13}"/>
              </a:ext>
            </a:extLst>
          </p:cNvPr>
          <p:cNvSpPr/>
          <p:nvPr/>
        </p:nvSpPr>
        <p:spPr>
          <a:xfrm>
            <a:off x="10332868" y="5432952"/>
            <a:ext cx="1601732" cy="130270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8" name="Rectangle 27">
            <a:extLst>
              <a:ext uri="{FF2B5EF4-FFF2-40B4-BE49-F238E27FC236}">
                <a16:creationId xmlns:a16="http://schemas.microsoft.com/office/drawing/2014/main" id="{03AE3161-BD0A-E340-989D-C567B5319DFF}"/>
              </a:ext>
            </a:extLst>
          </p:cNvPr>
          <p:cNvSpPr/>
          <p:nvPr/>
        </p:nvSpPr>
        <p:spPr>
          <a:xfrm>
            <a:off x="10745340" y="5488735"/>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9" name="TextBox 28">
            <a:extLst>
              <a:ext uri="{FF2B5EF4-FFF2-40B4-BE49-F238E27FC236}">
                <a16:creationId xmlns:a16="http://schemas.microsoft.com/office/drawing/2014/main" id="{EBF2506E-16F2-914C-A9B4-9B9793F4BD48}"/>
              </a:ext>
            </a:extLst>
          </p:cNvPr>
          <p:cNvSpPr txBox="1"/>
          <p:nvPr/>
        </p:nvSpPr>
        <p:spPr>
          <a:xfrm rot="16200000">
            <a:off x="9582513" y="5901585"/>
            <a:ext cx="1293107" cy="276999"/>
          </a:xfrm>
          <a:prstGeom prst="rect">
            <a:avLst/>
          </a:prstGeom>
          <a:noFill/>
        </p:spPr>
        <p:txBody>
          <a:bodyPr wrap="square" rtlCol="0">
            <a:spAutoFit/>
          </a:bodyPr>
          <a:lstStyle/>
          <a:p>
            <a:r>
              <a:rPr lang="en-US" sz="1200" dirty="0"/>
              <a:t>Compute Host N</a:t>
            </a:r>
          </a:p>
        </p:txBody>
      </p:sp>
      <p:sp>
        <p:nvSpPr>
          <p:cNvPr id="30" name="Rectangle 29">
            <a:extLst>
              <a:ext uri="{FF2B5EF4-FFF2-40B4-BE49-F238E27FC236}">
                <a16:creationId xmlns:a16="http://schemas.microsoft.com/office/drawing/2014/main" id="{0C841257-32A4-FD4A-B3DD-9A477B733363}"/>
              </a:ext>
            </a:extLst>
          </p:cNvPr>
          <p:cNvSpPr/>
          <p:nvPr/>
        </p:nvSpPr>
        <p:spPr>
          <a:xfrm>
            <a:off x="10349098" y="5758354"/>
            <a:ext cx="702636"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VM3</a:t>
            </a:r>
          </a:p>
          <a:p>
            <a:pPr algn="ctr"/>
            <a:r>
              <a:rPr lang="en-US" sz="900" dirty="0">
                <a:solidFill>
                  <a:schemeClr val="accent6"/>
                </a:solidFill>
              </a:rPr>
              <a:t>10.0.0.105</a:t>
            </a:r>
          </a:p>
        </p:txBody>
      </p:sp>
      <p:sp>
        <p:nvSpPr>
          <p:cNvPr id="31" name="Rectangle 30">
            <a:extLst>
              <a:ext uri="{FF2B5EF4-FFF2-40B4-BE49-F238E27FC236}">
                <a16:creationId xmlns:a16="http://schemas.microsoft.com/office/drawing/2014/main" id="{DA0CA20A-D071-7547-93E7-68F8906F5732}"/>
              </a:ext>
            </a:extLst>
          </p:cNvPr>
          <p:cNvSpPr/>
          <p:nvPr/>
        </p:nvSpPr>
        <p:spPr>
          <a:xfrm>
            <a:off x="10349099" y="6306845"/>
            <a:ext cx="702635"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VM4</a:t>
            </a:r>
          </a:p>
          <a:p>
            <a:pPr algn="ctr"/>
            <a:r>
              <a:rPr lang="en-US" sz="900" dirty="0">
                <a:solidFill>
                  <a:srgbClr val="FF0000"/>
                </a:solidFill>
              </a:rPr>
              <a:t>10.0.1.106</a:t>
            </a:r>
          </a:p>
        </p:txBody>
      </p:sp>
      <p:sp>
        <p:nvSpPr>
          <p:cNvPr id="32" name="Card 31">
            <a:extLst>
              <a:ext uri="{FF2B5EF4-FFF2-40B4-BE49-F238E27FC236}">
                <a16:creationId xmlns:a16="http://schemas.microsoft.com/office/drawing/2014/main" id="{F13D2423-36A7-D443-B03C-8F0476C2ABC4}"/>
              </a:ext>
            </a:extLst>
          </p:cNvPr>
          <p:cNvSpPr/>
          <p:nvPr/>
        </p:nvSpPr>
        <p:spPr>
          <a:xfrm>
            <a:off x="11133734" y="5758354"/>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34" name="Rounded Rectangle 33">
            <a:extLst>
              <a:ext uri="{FF2B5EF4-FFF2-40B4-BE49-F238E27FC236}">
                <a16:creationId xmlns:a16="http://schemas.microsoft.com/office/drawing/2014/main" id="{B5E0BD5F-FCAC-5C41-9218-2A414006B604}"/>
              </a:ext>
            </a:extLst>
          </p:cNvPr>
          <p:cNvSpPr/>
          <p:nvPr/>
        </p:nvSpPr>
        <p:spPr>
          <a:xfrm>
            <a:off x="8747472" y="3443706"/>
            <a:ext cx="1957422" cy="1179108"/>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5" name="Rounded Rectangle 34">
            <a:extLst>
              <a:ext uri="{FF2B5EF4-FFF2-40B4-BE49-F238E27FC236}">
                <a16:creationId xmlns:a16="http://schemas.microsoft.com/office/drawing/2014/main" id="{C64D45DD-C673-4446-9329-00988BA082EE}"/>
              </a:ext>
            </a:extLst>
          </p:cNvPr>
          <p:cNvSpPr/>
          <p:nvPr/>
        </p:nvSpPr>
        <p:spPr>
          <a:xfrm>
            <a:off x="9151446" y="34840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6" name="Rectangle 35">
            <a:extLst>
              <a:ext uri="{FF2B5EF4-FFF2-40B4-BE49-F238E27FC236}">
                <a16:creationId xmlns:a16="http://schemas.microsoft.com/office/drawing/2014/main" id="{9D65845D-17D8-044D-93D6-CDB0E27EAD51}"/>
              </a:ext>
            </a:extLst>
          </p:cNvPr>
          <p:cNvSpPr/>
          <p:nvPr/>
        </p:nvSpPr>
        <p:spPr>
          <a:xfrm>
            <a:off x="9285805" y="42326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53" name="Rounded Rectangle 52">
            <a:extLst>
              <a:ext uri="{FF2B5EF4-FFF2-40B4-BE49-F238E27FC236}">
                <a16:creationId xmlns:a16="http://schemas.microsoft.com/office/drawing/2014/main" id="{020E6211-18A3-824B-90EF-FDD27F327315}"/>
              </a:ext>
            </a:extLst>
          </p:cNvPr>
          <p:cNvSpPr/>
          <p:nvPr/>
        </p:nvSpPr>
        <p:spPr>
          <a:xfrm>
            <a:off x="8899872" y="3602759"/>
            <a:ext cx="1957422" cy="1172455"/>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6" name="Rounded Rectangle 55">
            <a:extLst>
              <a:ext uri="{FF2B5EF4-FFF2-40B4-BE49-F238E27FC236}">
                <a16:creationId xmlns:a16="http://schemas.microsoft.com/office/drawing/2014/main" id="{9AFAA2F9-6929-3D4A-9E5C-8E46C825E718}"/>
              </a:ext>
            </a:extLst>
          </p:cNvPr>
          <p:cNvSpPr/>
          <p:nvPr/>
        </p:nvSpPr>
        <p:spPr>
          <a:xfrm>
            <a:off x="9303846" y="36364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7" name="Rectangle 56">
            <a:extLst>
              <a:ext uri="{FF2B5EF4-FFF2-40B4-BE49-F238E27FC236}">
                <a16:creationId xmlns:a16="http://schemas.microsoft.com/office/drawing/2014/main" id="{93DFF0BB-3097-8142-88CA-66FED30A7B03}"/>
              </a:ext>
            </a:extLst>
          </p:cNvPr>
          <p:cNvSpPr/>
          <p:nvPr/>
        </p:nvSpPr>
        <p:spPr>
          <a:xfrm>
            <a:off x="9438205" y="43850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61" name="Rounded Rectangle 60">
            <a:extLst>
              <a:ext uri="{FF2B5EF4-FFF2-40B4-BE49-F238E27FC236}">
                <a16:creationId xmlns:a16="http://schemas.microsoft.com/office/drawing/2014/main" id="{0E7AC90A-56B4-F240-A90A-33948EF85BBF}"/>
              </a:ext>
            </a:extLst>
          </p:cNvPr>
          <p:cNvSpPr/>
          <p:nvPr/>
        </p:nvSpPr>
        <p:spPr>
          <a:xfrm>
            <a:off x="9052272" y="3750805"/>
            <a:ext cx="1957422" cy="117680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2" name="Rounded Rectangle 61">
            <a:extLst>
              <a:ext uri="{FF2B5EF4-FFF2-40B4-BE49-F238E27FC236}">
                <a16:creationId xmlns:a16="http://schemas.microsoft.com/office/drawing/2014/main" id="{2A740A94-F84F-A24D-8214-33542C7BF26E}"/>
              </a:ext>
            </a:extLst>
          </p:cNvPr>
          <p:cNvSpPr/>
          <p:nvPr/>
        </p:nvSpPr>
        <p:spPr>
          <a:xfrm>
            <a:off x="9456246" y="37888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3" name="Rectangle 62">
            <a:extLst>
              <a:ext uri="{FF2B5EF4-FFF2-40B4-BE49-F238E27FC236}">
                <a16:creationId xmlns:a16="http://schemas.microsoft.com/office/drawing/2014/main" id="{8F3B2E56-3D72-F742-B394-16DA01152CF4}"/>
              </a:ext>
            </a:extLst>
          </p:cNvPr>
          <p:cNvSpPr/>
          <p:nvPr/>
        </p:nvSpPr>
        <p:spPr>
          <a:xfrm>
            <a:off x="9753795" y="4558672"/>
            <a:ext cx="776788" cy="18561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FF0000"/>
                </a:solidFill>
              </a:rPr>
              <a:t>AGA</a:t>
            </a:r>
          </a:p>
        </p:txBody>
      </p:sp>
      <p:sp>
        <p:nvSpPr>
          <p:cNvPr id="65" name="Can 64">
            <a:extLst>
              <a:ext uri="{FF2B5EF4-FFF2-40B4-BE49-F238E27FC236}">
                <a16:creationId xmlns:a16="http://schemas.microsoft.com/office/drawing/2014/main" id="{528DD932-3315-424E-8AC0-57B31A74D3DF}"/>
              </a:ext>
            </a:extLst>
          </p:cNvPr>
          <p:cNvSpPr/>
          <p:nvPr/>
        </p:nvSpPr>
        <p:spPr>
          <a:xfrm>
            <a:off x="7792550" y="237206"/>
            <a:ext cx="4165843" cy="3830763"/>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dirty="0"/>
              <a:t>Shared in memory GS Configuration Cache for each Host</a:t>
            </a:r>
          </a:p>
        </p:txBody>
      </p:sp>
      <p:sp>
        <p:nvSpPr>
          <p:cNvPr id="16" name="Up-Down Arrow 15">
            <a:extLst>
              <a:ext uri="{FF2B5EF4-FFF2-40B4-BE49-F238E27FC236}">
                <a16:creationId xmlns:a16="http://schemas.microsoft.com/office/drawing/2014/main" id="{762920A0-F3A5-9448-B570-C9EB19C273F1}"/>
              </a:ext>
            </a:extLst>
          </p:cNvPr>
          <p:cNvSpPr/>
          <p:nvPr/>
        </p:nvSpPr>
        <p:spPr>
          <a:xfrm rot="3553710" flipH="1">
            <a:off x="9197752" y="4413843"/>
            <a:ext cx="126493" cy="1350277"/>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96" name="Up-Down Arrow 95">
            <a:extLst>
              <a:ext uri="{FF2B5EF4-FFF2-40B4-BE49-F238E27FC236}">
                <a16:creationId xmlns:a16="http://schemas.microsoft.com/office/drawing/2014/main" id="{7C1835D1-AF33-A842-A69E-A167B340C172}"/>
              </a:ext>
            </a:extLst>
          </p:cNvPr>
          <p:cNvSpPr/>
          <p:nvPr/>
        </p:nvSpPr>
        <p:spPr>
          <a:xfrm rot="7542028" flipH="1">
            <a:off x="10695775" y="4489057"/>
            <a:ext cx="134980" cy="1219831"/>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8" name="TextBox 67">
            <a:extLst>
              <a:ext uri="{FF2B5EF4-FFF2-40B4-BE49-F238E27FC236}">
                <a16:creationId xmlns:a16="http://schemas.microsoft.com/office/drawing/2014/main" id="{50412E84-7CF7-1645-93DE-51F09B9480E7}"/>
              </a:ext>
            </a:extLst>
          </p:cNvPr>
          <p:cNvSpPr txBox="1"/>
          <p:nvPr/>
        </p:nvSpPr>
        <p:spPr>
          <a:xfrm>
            <a:off x="9615982" y="4933505"/>
            <a:ext cx="700479" cy="584775"/>
          </a:xfrm>
          <a:prstGeom prst="rect">
            <a:avLst/>
          </a:prstGeom>
          <a:noFill/>
        </p:spPr>
        <p:txBody>
          <a:bodyPr wrap="square" rtlCol="0">
            <a:spAutoFit/>
          </a:bodyPr>
          <a:lstStyle/>
          <a:p>
            <a:r>
              <a:rPr lang="en-US" sz="800" dirty="0" err="1"/>
              <a:t>grpc</a:t>
            </a:r>
            <a:r>
              <a:rPr lang="en-US" sz="800" dirty="0"/>
              <a:t> long lived streaming connections</a:t>
            </a:r>
          </a:p>
        </p:txBody>
      </p:sp>
      <p:sp>
        <p:nvSpPr>
          <p:cNvPr id="69" name="TextBox 68">
            <a:extLst>
              <a:ext uri="{FF2B5EF4-FFF2-40B4-BE49-F238E27FC236}">
                <a16:creationId xmlns:a16="http://schemas.microsoft.com/office/drawing/2014/main" id="{42202DE4-8605-5946-A004-D2D5675E7F37}"/>
              </a:ext>
            </a:extLst>
          </p:cNvPr>
          <p:cNvSpPr txBox="1"/>
          <p:nvPr/>
        </p:nvSpPr>
        <p:spPr>
          <a:xfrm>
            <a:off x="9713121" y="5813184"/>
            <a:ext cx="657118" cy="369332"/>
          </a:xfrm>
          <a:prstGeom prst="rect">
            <a:avLst/>
          </a:prstGeom>
          <a:noFill/>
        </p:spPr>
        <p:txBody>
          <a:bodyPr wrap="square" rtlCol="0">
            <a:spAutoFit/>
          </a:bodyPr>
          <a:lstStyle/>
          <a:p>
            <a:r>
              <a:rPr lang="en-US" dirty="0"/>
              <a:t>…</a:t>
            </a:r>
          </a:p>
        </p:txBody>
      </p:sp>
      <p:sp>
        <p:nvSpPr>
          <p:cNvPr id="84" name="Title 1">
            <a:extLst>
              <a:ext uri="{FF2B5EF4-FFF2-40B4-BE49-F238E27FC236}">
                <a16:creationId xmlns:a16="http://schemas.microsoft.com/office/drawing/2014/main" id="{69DE01E8-8FC5-574F-9E9A-CB7019F7752F}"/>
              </a:ext>
            </a:extLst>
          </p:cNvPr>
          <p:cNvSpPr>
            <a:spLocks noGrp="1"/>
          </p:cNvSpPr>
          <p:nvPr>
            <p:ph type="title"/>
          </p:nvPr>
        </p:nvSpPr>
        <p:spPr>
          <a:xfrm>
            <a:off x="189293" y="48850"/>
            <a:ext cx="8008991" cy="699295"/>
          </a:xfrm>
        </p:spPr>
        <p:txBody>
          <a:bodyPr>
            <a:normAutofit fontScale="90000"/>
          </a:bodyPr>
          <a:lstStyle/>
          <a:p>
            <a:r>
              <a:rPr lang="en-US" dirty="0"/>
              <a:t>Create/Update/Delete SG – small VPC</a:t>
            </a:r>
          </a:p>
        </p:txBody>
      </p:sp>
      <p:sp>
        <p:nvSpPr>
          <p:cNvPr id="85" name="Content Placeholder 2">
            <a:extLst>
              <a:ext uri="{FF2B5EF4-FFF2-40B4-BE49-F238E27FC236}">
                <a16:creationId xmlns:a16="http://schemas.microsoft.com/office/drawing/2014/main" id="{FEF360CE-5B08-434F-B96B-507A25C80FEC}"/>
              </a:ext>
            </a:extLst>
          </p:cNvPr>
          <p:cNvSpPr>
            <a:spLocks noGrp="1"/>
          </p:cNvSpPr>
          <p:nvPr>
            <p:ph idx="1"/>
          </p:nvPr>
        </p:nvSpPr>
        <p:spPr>
          <a:xfrm>
            <a:off x="105168" y="762872"/>
            <a:ext cx="7561038" cy="5923766"/>
          </a:xfrm>
        </p:spPr>
        <p:txBody>
          <a:bodyPr>
            <a:normAutofit/>
          </a:bodyPr>
          <a:lstStyle/>
          <a:p>
            <a:r>
              <a:rPr lang="en-US" u="sng" dirty="0">
                <a:solidFill>
                  <a:srgbClr val="FF0000"/>
                </a:solidFill>
              </a:rPr>
              <a:t>AGA act as passthrough proxy</a:t>
            </a:r>
          </a:p>
          <a:p>
            <a:r>
              <a:rPr lang="en-US" dirty="0"/>
              <a:t>DPM -&gt; AGA: neighbor state</a:t>
            </a:r>
          </a:p>
          <a:p>
            <a:pPr lvl="1"/>
            <a:r>
              <a:rPr lang="en-US" dirty="0" err="1"/>
              <a:t>vpc_size</a:t>
            </a:r>
            <a:r>
              <a:rPr lang="en-US" dirty="0"/>
              <a:t> from </a:t>
            </a:r>
            <a:r>
              <a:rPr lang="en-US" dirty="0" err="1"/>
              <a:t>VpcState</a:t>
            </a:r>
            <a:r>
              <a:rPr lang="en-US" dirty="0"/>
              <a:t> = SMALL</a:t>
            </a:r>
          </a:p>
          <a:p>
            <a:pPr lvl="1"/>
            <a:r>
              <a:rPr lang="en-US" dirty="0" err="1"/>
              <a:t>operation_type</a:t>
            </a:r>
            <a:r>
              <a:rPr lang="en-US" dirty="0"/>
              <a:t> = CREATE/UPDATE/DELETE</a:t>
            </a:r>
          </a:p>
          <a:p>
            <a:pPr lvl="1"/>
            <a:r>
              <a:rPr lang="en-US" dirty="0" err="1"/>
              <a:t>targetted_hosts</a:t>
            </a:r>
            <a:r>
              <a:rPr lang="en-US" dirty="0"/>
              <a:t> = [“host 1”] (array of 1 host)</a:t>
            </a:r>
          </a:p>
          <a:p>
            <a:pPr lvl="1"/>
            <a:r>
              <a:rPr lang="en-US" dirty="0" err="1"/>
              <a:t>revision_number</a:t>
            </a:r>
            <a:r>
              <a:rPr lang="en-US" dirty="0"/>
              <a:t> = 5</a:t>
            </a:r>
          </a:p>
          <a:p>
            <a:pPr lvl="1"/>
            <a:r>
              <a:rPr lang="en-US" dirty="0" err="1"/>
              <a:t>update_type</a:t>
            </a:r>
            <a:r>
              <a:rPr lang="en-US" dirty="0"/>
              <a:t> = FULL</a:t>
            </a:r>
          </a:p>
          <a:p>
            <a:r>
              <a:rPr lang="en-US" dirty="0"/>
              <a:t>AGA looks up </a:t>
            </a:r>
            <a:r>
              <a:rPr lang="en-US" dirty="0" err="1"/>
              <a:t>VpcState</a:t>
            </a:r>
            <a:r>
              <a:rPr lang="en-US" dirty="0"/>
              <a:t> size in the message</a:t>
            </a:r>
          </a:p>
          <a:p>
            <a:pPr lvl="1"/>
            <a:r>
              <a:rPr lang="en-US" dirty="0"/>
              <a:t>Sends it down to the corresponding ACA host</a:t>
            </a:r>
          </a:p>
          <a:p>
            <a:pPr lvl="1"/>
            <a:r>
              <a:rPr lang="en-US" dirty="0"/>
              <a:t>Also stores the new SG full state</a:t>
            </a:r>
          </a:p>
          <a:p>
            <a:pPr lvl="1"/>
            <a:r>
              <a:rPr lang="en-US" dirty="0"/>
              <a:t>clears all previous Delta states (#3,#4)</a:t>
            </a:r>
          </a:p>
          <a:p>
            <a:r>
              <a:rPr lang="en-US" dirty="0"/>
              <a:t>AGA should be able to reduce the redundant SG from sending to ACA, if it is in cache and already sent</a:t>
            </a:r>
          </a:p>
          <a:p>
            <a:pPr lvl="1"/>
            <a:endParaRPr lang="en-US" dirty="0"/>
          </a:p>
        </p:txBody>
      </p:sp>
      <p:graphicFrame>
        <p:nvGraphicFramePr>
          <p:cNvPr id="8" name="Table 10">
            <a:extLst>
              <a:ext uri="{FF2B5EF4-FFF2-40B4-BE49-F238E27FC236}">
                <a16:creationId xmlns:a16="http://schemas.microsoft.com/office/drawing/2014/main" id="{491F93DD-975D-3941-B43A-F9D09AFDEF54}"/>
              </a:ext>
            </a:extLst>
          </p:cNvPr>
          <p:cNvGraphicFramePr>
            <a:graphicFrameLocks noGrp="1"/>
          </p:cNvGraphicFramePr>
          <p:nvPr/>
        </p:nvGraphicFramePr>
        <p:xfrm>
          <a:off x="8529787" y="2766150"/>
          <a:ext cx="3448763" cy="1554480"/>
        </p:xfrm>
        <a:graphic>
          <a:graphicData uri="http://schemas.openxmlformats.org/drawingml/2006/table">
            <a:tbl>
              <a:tblPr firstRow="1" bandRow="1">
                <a:tableStyleId>{5C22544A-7EE6-4342-B048-85BDC9FD1C3A}</a:tableStyleId>
              </a:tblPr>
              <a:tblGrid>
                <a:gridCol w="1514855">
                  <a:extLst>
                    <a:ext uri="{9D8B030D-6E8A-4147-A177-3AD203B41FA5}">
                      <a16:colId xmlns:a16="http://schemas.microsoft.com/office/drawing/2014/main" val="3997333578"/>
                    </a:ext>
                  </a:extLst>
                </a:gridCol>
                <a:gridCol w="545462">
                  <a:extLst>
                    <a:ext uri="{9D8B030D-6E8A-4147-A177-3AD203B41FA5}">
                      <a16:colId xmlns:a16="http://schemas.microsoft.com/office/drawing/2014/main" val="1076842233"/>
                    </a:ext>
                  </a:extLst>
                </a:gridCol>
                <a:gridCol w="1388446">
                  <a:extLst>
                    <a:ext uri="{9D8B030D-6E8A-4147-A177-3AD203B41FA5}">
                      <a16:colId xmlns:a16="http://schemas.microsoft.com/office/drawing/2014/main" val="3042798488"/>
                    </a:ext>
                  </a:extLst>
                </a:gridCol>
              </a:tblGrid>
              <a:tr h="0">
                <a:tc>
                  <a:txBody>
                    <a:bodyPr/>
                    <a:lstStyle/>
                    <a:p>
                      <a:r>
                        <a:rPr lang="en-US" sz="1200" dirty="0"/>
                        <a:t>Host1, SG Resource ID=“234”, Sent = </a:t>
                      </a:r>
                      <a:r>
                        <a:rPr lang="en-US" sz="1200" dirty="0">
                          <a:solidFill>
                            <a:srgbClr val="FF0000"/>
                          </a:solidFill>
                        </a:rPr>
                        <a:t>True</a:t>
                      </a:r>
                    </a:p>
                  </a:txBody>
                  <a:tcPr/>
                </a:tc>
                <a:tc>
                  <a:txBody>
                    <a:bodyPr/>
                    <a:lstStyle/>
                    <a:p>
                      <a:r>
                        <a:rPr lang="en-US" sz="1200" dirty="0"/>
                        <a:t>Version</a:t>
                      </a:r>
                    </a:p>
                  </a:txBody>
                  <a:tcPr/>
                </a:tc>
                <a:tc>
                  <a:txBody>
                    <a:bodyPr/>
                    <a:lstStyle/>
                    <a:p>
                      <a:r>
                        <a:rPr lang="en-US" sz="1200" dirty="0"/>
                        <a:t>State</a:t>
                      </a:r>
                    </a:p>
                  </a:txBody>
                  <a:tcPr/>
                </a:tc>
                <a:extLst>
                  <a:ext uri="{0D108BD9-81ED-4DB2-BD59-A6C34878D82A}">
                    <a16:rowId xmlns:a16="http://schemas.microsoft.com/office/drawing/2014/main" val="3094804447"/>
                  </a:ext>
                </a:extLst>
              </a:tr>
              <a:tr h="298372">
                <a:tc>
                  <a:txBody>
                    <a:bodyPr/>
                    <a:lstStyle/>
                    <a:p>
                      <a:r>
                        <a:rPr lang="en-US" sz="1200" dirty="0"/>
                        <a:t>Last Full Update</a:t>
                      </a:r>
                    </a:p>
                  </a:txBody>
                  <a:tcPr/>
                </a:tc>
                <a:tc>
                  <a:txBody>
                    <a:bodyPr/>
                    <a:lstStyle/>
                    <a:p>
                      <a:r>
                        <a:rPr lang="en-US" sz="1200" dirty="0"/>
                        <a:t>5</a:t>
                      </a:r>
                    </a:p>
                  </a:txBody>
                  <a:tcPr/>
                </a:tc>
                <a:tc>
                  <a:txBody>
                    <a:bodyPr/>
                    <a:lstStyle/>
                    <a:p>
                      <a:r>
                        <a:rPr lang="en-US" sz="1200" dirty="0"/>
                        <a:t>NeighFullState#5 (CREATE)</a:t>
                      </a:r>
                    </a:p>
                  </a:txBody>
                  <a:tcPr/>
                </a:tc>
                <a:extLst>
                  <a:ext uri="{0D108BD9-81ED-4DB2-BD59-A6C34878D82A}">
                    <a16:rowId xmlns:a16="http://schemas.microsoft.com/office/drawing/2014/main" val="2868273196"/>
                  </a:ext>
                </a:extLst>
              </a:tr>
              <a:tr h="298372">
                <a:tc>
                  <a:txBody>
                    <a:bodyPr/>
                    <a:lstStyle/>
                    <a:p>
                      <a:r>
                        <a:rPr lang="en-US" sz="1200" strike="sngStrike" dirty="0"/>
                        <a:t>Last Delta Update</a:t>
                      </a:r>
                    </a:p>
                  </a:txBody>
                  <a:tcPr/>
                </a:tc>
                <a:tc>
                  <a:txBody>
                    <a:bodyPr/>
                    <a:lstStyle/>
                    <a:p>
                      <a:r>
                        <a:rPr lang="en-US" sz="1200" strike="sngStrike" dirty="0"/>
                        <a:t>4</a:t>
                      </a:r>
                    </a:p>
                  </a:txBody>
                  <a:tcPr/>
                </a:tc>
                <a:tc>
                  <a:txBody>
                    <a:bodyPr/>
                    <a:lstStyle/>
                    <a:p>
                      <a:r>
                        <a:rPr lang="en-US" sz="1200" strike="sngStrike" dirty="0"/>
                        <a:t>NeighDeltaState#3,</a:t>
                      </a:r>
                    </a:p>
                    <a:p>
                      <a:r>
                        <a:rPr lang="en-US" sz="1200" strike="sngStrike" dirty="0"/>
                        <a:t>NeighDeltaState#4</a:t>
                      </a:r>
                    </a:p>
                  </a:txBody>
                  <a:tcPr/>
                </a:tc>
                <a:extLst>
                  <a:ext uri="{0D108BD9-81ED-4DB2-BD59-A6C34878D82A}">
                    <a16:rowId xmlns:a16="http://schemas.microsoft.com/office/drawing/2014/main" val="329187170"/>
                  </a:ext>
                </a:extLst>
              </a:tr>
            </a:tbl>
          </a:graphicData>
        </a:graphic>
      </p:graphicFrame>
    </p:spTree>
    <p:extLst>
      <p:ext uri="{BB962C8B-B14F-4D97-AF65-F5344CB8AC3E}">
        <p14:creationId xmlns:p14="http://schemas.microsoft.com/office/powerpoint/2010/main" val="2474287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86B29247-8203-1B4A-9AE5-5260FB689DEF}"/>
              </a:ext>
            </a:extLst>
          </p:cNvPr>
          <p:cNvSpPr/>
          <p:nvPr/>
        </p:nvSpPr>
        <p:spPr>
          <a:xfrm>
            <a:off x="7754404" y="5393532"/>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7" name="Rounded Rectangle 6">
            <a:extLst>
              <a:ext uri="{FF2B5EF4-FFF2-40B4-BE49-F238E27FC236}">
                <a16:creationId xmlns:a16="http://schemas.microsoft.com/office/drawing/2014/main" id="{D695EC23-43FD-9A4E-AEB5-E63A84873979}"/>
              </a:ext>
            </a:extLst>
          </p:cNvPr>
          <p:cNvSpPr/>
          <p:nvPr/>
        </p:nvSpPr>
        <p:spPr>
          <a:xfrm>
            <a:off x="7963891" y="5432953"/>
            <a:ext cx="1601732" cy="12976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6" name="Rectangle 25">
            <a:extLst>
              <a:ext uri="{FF2B5EF4-FFF2-40B4-BE49-F238E27FC236}">
                <a16:creationId xmlns:a16="http://schemas.microsoft.com/office/drawing/2014/main" id="{77E77911-0FD9-A142-A4A4-34BB4082EA39}"/>
              </a:ext>
            </a:extLst>
          </p:cNvPr>
          <p:cNvSpPr/>
          <p:nvPr/>
        </p:nvSpPr>
        <p:spPr>
          <a:xfrm>
            <a:off x="8398751" y="5478847"/>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 name="Rectangle 1">
            <a:extLst>
              <a:ext uri="{FF2B5EF4-FFF2-40B4-BE49-F238E27FC236}">
                <a16:creationId xmlns:a16="http://schemas.microsoft.com/office/drawing/2014/main" id="{83DD1A05-FC85-1C46-ADB3-2D6171C7A240}"/>
              </a:ext>
            </a:extLst>
          </p:cNvPr>
          <p:cNvSpPr/>
          <p:nvPr/>
        </p:nvSpPr>
        <p:spPr>
          <a:xfrm>
            <a:off x="7994029" y="5745959"/>
            <a:ext cx="719238"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VM1</a:t>
            </a:r>
          </a:p>
          <a:p>
            <a:pPr algn="ctr"/>
            <a:r>
              <a:rPr lang="en-US" sz="900" dirty="0">
                <a:solidFill>
                  <a:schemeClr val="accent6"/>
                </a:solidFill>
              </a:rPr>
              <a:t>10.0.0.101</a:t>
            </a:r>
          </a:p>
        </p:txBody>
      </p:sp>
      <p:sp>
        <p:nvSpPr>
          <p:cNvPr id="47" name="Rectangle 46">
            <a:extLst>
              <a:ext uri="{FF2B5EF4-FFF2-40B4-BE49-F238E27FC236}">
                <a16:creationId xmlns:a16="http://schemas.microsoft.com/office/drawing/2014/main" id="{B78D16F2-1DEF-BF4F-B0F2-072F5CA60812}"/>
              </a:ext>
            </a:extLst>
          </p:cNvPr>
          <p:cNvSpPr/>
          <p:nvPr/>
        </p:nvSpPr>
        <p:spPr>
          <a:xfrm>
            <a:off x="7994030" y="6238292"/>
            <a:ext cx="719237"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VM2</a:t>
            </a:r>
          </a:p>
          <a:p>
            <a:pPr algn="ctr"/>
            <a:r>
              <a:rPr lang="en-US" sz="900" dirty="0">
                <a:solidFill>
                  <a:srgbClr val="FF0000"/>
                </a:solidFill>
              </a:rPr>
              <a:t>10.0.1.102</a:t>
            </a:r>
          </a:p>
        </p:txBody>
      </p:sp>
      <p:sp>
        <p:nvSpPr>
          <p:cNvPr id="4" name="Card 3">
            <a:extLst>
              <a:ext uri="{FF2B5EF4-FFF2-40B4-BE49-F238E27FC236}">
                <a16:creationId xmlns:a16="http://schemas.microsoft.com/office/drawing/2014/main" id="{288F9827-C38F-DE41-8293-AD2362021959}"/>
              </a:ext>
            </a:extLst>
          </p:cNvPr>
          <p:cNvSpPr/>
          <p:nvPr/>
        </p:nvSpPr>
        <p:spPr>
          <a:xfrm>
            <a:off x="8813807" y="5758355"/>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25" name="Rounded Rectangle 24">
            <a:extLst>
              <a:ext uri="{FF2B5EF4-FFF2-40B4-BE49-F238E27FC236}">
                <a16:creationId xmlns:a16="http://schemas.microsoft.com/office/drawing/2014/main" id="{81B0697B-D999-1C40-BE43-F50DA8F2E613}"/>
              </a:ext>
            </a:extLst>
          </p:cNvPr>
          <p:cNvSpPr/>
          <p:nvPr/>
        </p:nvSpPr>
        <p:spPr>
          <a:xfrm>
            <a:off x="10123381" y="5398564"/>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7" name="Rounded Rectangle 26">
            <a:extLst>
              <a:ext uri="{FF2B5EF4-FFF2-40B4-BE49-F238E27FC236}">
                <a16:creationId xmlns:a16="http://schemas.microsoft.com/office/drawing/2014/main" id="{A4458021-C7AA-7845-A2FA-B9E99CF9FF13}"/>
              </a:ext>
            </a:extLst>
          </p:cNvPr>
          <p:cNvSpPr/>
          <p:nvPr/>
        </p:nvSpPr>
        <p:spPr>
          <a:xfrm>
            <a:off x="10332868" y="5432952"/>
            <a:ext cx="1601732" cy="130270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8" name="Rectangle 27">
            <a:extLst>
              <a:ext uri="{FF2B5EF4-FFF2-40B4-BE49-F238E27FC236}">
                <a16:creationId xmlns:a16="http://schemas.microsoft.com/office/drawing/2014/main" id="{03AE3161-BD0A-E340-989D-C567B5319DFF}"/>
              </a:ext>
            </a:extLst>
          </p:cNvPr>
          <p:cNvSpPr/>
          <p:nvPr/>
        </p:nvSpPr>
        <p:spPr>
          <a:xfrm>
            <a:off x="10745340" y="5488735"/>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9" name="TextBox 28">
            <a:extLst>
              <a:ext uri="{FF2B5EF4-FFF2-40B4-BE49-F238E27FC236}">
                <a16:creationId xmlns:a16="http://schemas.microsoft.com/office/drawing/2014/main" id="{EBF2506E-16F2-914C-A9B4-9B9793F4BD48}"/>
              </a:ext>
            </a:extLst>
          </p:cNvPr>
          <p:cNvSpPr txBox="1"/>
          <p:nvPr/>
        </p:nvSpPr>
        <p:spPr>
          <a:xfrm rot="16200000">
            <a:off x="9582513" y="5901585"/>
            <a:ext cx="1293107" cy="276999"/>
          </a:xfrm>
          <a:prstGeom prst="rect">
            <a:avLst/>
          </a:prstGeom>
          <a:noFill/>
        </p:spPr>
        <p:txBody>
          <a:bodyPr wrap="square" rtlCol="0">
            <a:spAutoFit/>
          </a:bodyPr>
          <a:lstStyle/>
          <a:p>
            <a:r>
              <a:rPr lang="en-US" sz="1200" dirty="0"/>
              <a:t>Compute Host N</a:t>
            </a:r>
          </a:p>
        </p:txBody>
      </p:sp>
      <p:sp>
        <p:nvSpPr>
          <p:cNvPr id="30" name="Rectangle 29">
            <a:extLst>
              <a:ext uri="{FF2B5EF4-FFF2-40B4-BE49-F238E27FC236}">
                <a16:creationId xmlns:a16="http://schemas.microsoft.com/office/drawing/2014/main" id="{0C841257-32A4-FD4A-B3DD-9A477B733363}"/>
              </a:ext>
            </a:extLst>
          </p:cNvPr>
          <p:cNvSpPr/>
          <p:nvPr/>
        </p:nvSpPr>
        <p:spPr>
          <a:xfrm>
            <a:off x="10349098" y="5758354"/>
            <a:ext cx="702636"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VM3</a:t>
            </a:r>
          </a:p>
          <a:p>
            <a:pPr algn="ctr"/>
            <a:r>
              <a:rPr lang="en-US" sz="900" dirty="0">
                <a:solidFill>
                  <a:schemeClr val="accent6"/>
                </a:solidFill>
              </a:rPr>
              <a:t>10.0.0.105</a:t>
            </a:r>
          </a:p>
        </p:txBody>
      </p:sp>
      <p:sp>
        <p:nvSpPr>
          <p:cNvPr id="31" name="Rectangle 30">
            <a:extLst>
              <a:ext uri="{FF2B5EF4-FFF2-40B4-BE49-F238E27FC236}">
                <a16:creationId xmlns:a16="http://schemas.microsoft.com/office/drawing/2014/main" id="{DA0CA20A-D071-7547-93E7-68F8906F5732}"/>
              </a:ext>
            </a:extLst>
          </p:cNvPr>
          <p:cNvSpPr/>
          <p:nvPr/>
        </p:nvSpPr>
        <p:spPr>
          <a:xfrm>
            <a:off x="10349099" y="6306845"/>
            <a:ext cx="702635"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VM4</a:t>
            </a:r>
          </a:p>
          <a:p>
            <a:pPr algn="ctr"/>
            <a:r>
              <a:rPr lang="en-US" sz="900" dirty="0">
                <a:solidFill>
                  <a:srgbClr val="FF0000"/>
                </a:solidFill>
              </a:rPr>
              <a:t>10.0.1.106</a:t>
            </a:r>
          </a:p>
        </p:txBody>
      </p:sp>
      <p:sp>
        <p:nvSpPr>
          <p:cNvPr id="32" name="Card 31">
            <a:extLst>
              <a:ext uri="{FF2B5EF4-FFF2-40B4-BE49-F238E27FC236}">
                <a16:creationId xmlns:a16="http://schemas.microsoft.com/office/drawing/2014/main" id="{F13D2423-36A7-D443-B03C-8F0476C2ABC4}"/>
              </a:ext>
            </a:extLst>
          </p:cNvPr>
          <p:cNvSpPr/>
          <p:nvPr/>
        </p:nvSpPr>
        <p:spPr>
          <a:xfrm>
            <a:off x="11133734" y="5758354"/>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34" name="Rounded Rectangle 33">
            <a:extLst>
              <a:ext uri="{FF2B5EF4-FFF2-40B4-BE49-F238E27FC236}">
                <a16:creationId xmlns:a16="http://schemas.microsoft.com/office/drawing/2014/main" id="{B5E0BD5F-FCAC-5C41-9218-2A414006B604}"/>
              </a:ext>
            </a:extLst>
          </p:cNvPr>
          <p:cNvSpPr/>
          <p:nvPr/>
        </p:nvSpPr>
        <p:spPr>
          <a:xfrm>
            <a:off x="8747472" y="3443706"/>
            <a:ext cx="1957422" cy="1179108"/>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5" name="Rounded Rectangle 34">
            <a:extLst>
              <a:ext uri="{FF2B5EF4-FFF2-40B4-BE49-F238E27FC236}">
                <a16:creationId xmlns:a16="http://schemas.microsoft.com/office/drawing/2014/main" id="{C64D45DD-C673-4446-9329-00988BA082EE}"/>
              </a:ext>
            </a:extLst>
          </p:cNvPr>
          <p:cNvSpPr/>
          <p:nvPr/>
        </p:nvSpPr>
        <p:spPr>
          <a:xfrm>
            <a:off x="9151446" y="34840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6" name="Rectangle 35">
            <a:extLst>
              <a:ext uri="{FF2B5EF4-FFF2-40B4-BE49-F238E27FC236}">
                <a16:creationId xmlns:a16="http://schemas.microsoft.com/office/drawing/2014/main" id="{9D65845D-17D8-044D-93D6-CDB0E27EAD51}"/>
              </a:ext>
            </a:extLst>
          </p:cNvPr>
          <p:cNvSpPr/>
          <p:nvPr/>
        </p:nvSpPr>
        <p:spPr>
          <a:xfrm>
            <a:off x="9285805" y="42326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53" name="Rounded Rectangle 52">
            <a:extLst>
              <a:ext uri="{FF2B5EF4-FFF2-40B4-BE49-F238E27FC236}">
                <a16:creationId xmlns:a16="http://schemas.microsoft.com/office/drawing/2014/main" id="{020E6211-18A3-824B-90EF-FDD27F327315}"/>
              </a:ext>
            </a:extLst>
          </p:cNvPr>
          <p:cNvSpPr/>
          <p:nvPr/>
        </p:nvSpPr>
        <p:spPr>
          <a:xfrm>
            <a:off x="8899872" y="3602759"/>
            <a:ext cx="1957422" cy="1172455"/>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6" name="Rounded Rectangle 55">
            <a:extLst>
              <a:ext uri="{FF2B5EF4-FFF2-40B4-BE49-F238E27FC236}">
                <a16:creationId xmlns:a16="http://schemas.microsoft.com/office/drawing/2014/main" id="{9AFAA2F9-6929-3D4A-9E5C-8E46C825E718}"/>
              </a:ext>
            </a:extLst>
          </p:cNvPr>
          <p:cNvSpPr/>
          <p:nvPr/>
        </p:nvSpPr>
        <p:spPr>
          <a:xfrm>
            <a:off x="9303846" y="36364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7" name="Rectangle 56">
            <a:extLst>
              <a:ext uri="{FF2B5EF4-FFF2-40B4-BE49-F238E27FC236}">
                <a16:creationId xmlns:a16="http://schemas.microsoft.com/office/drawing/2014/main" id="{93DFF0BB-3097-8142-88CA-66FED30A7B03}"/>
              </a:ext>
            </a:extLst>
          </p:cNvPr>
          <p:cNvSpPr/>
          <p:nvPr/>
        </p:nvSpPr>
        <p:spPr>
          <a:xfrm>
            <a:off x="9438205" y="43850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61" name="Rounded Rectangle 60">
            <a:extLst>
              <a:ext uri="{FF2B5EF4-FFF2-40B4-BE49-F238E27FC236}">
                <a16:creationId xmlns:a16="http://schemas.microsoft.com/office/drawing/2014/main" id="{0E7AC90A-56B4-F240-A90A-33948EF85BBF}"/>
              </a:ext>
            </a:extLst>
          </p:cNvPr>
          <p:cNvSpPr/>
          <p:nvPr/>
        </p:nvSpPr>
        <p:spPr>
          <a:xfrm>
            <a:off x="9052272" y="3750805"/>
            <a:ext cx="1957422" cy="117680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2" name="Rounded Rectangle 61">
            <a:extLst>
              <a:ext uri="{FF2B5EF4-FFF2-40B4-BE49-F238E27FC236}">
                <a16:creationId xmlns:a16="http://schemas.microsoft.com/office/drawing/2014/main" id="{2A740A94-F84F-A24D-8214-33542C7BF26E}"/>
              </a:ext>
            </a:extLst>
          </p:cNvPr>
          <p:cNvSpPr/>
          <p:nvPr/>
        </p:nvSpPr>
        <p:spPr>
          <a:xfrm>
            <a:off x="9456246" y="37888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3" name="Rectangle 62">
            <a:extLst>
              <a:ext uri="{FF2B5EF4-FFF2-40B4-BE49-F238E27FC236}">
                <a16:creationId xmlns:a16="http://schemas.microsoft.com/office/drawing/2014/main" id="{8F3B2E56-3D72-F742-B394-16DA01152CF4}"/>
              </a:ext>
            </a:extLst>
          </p:cNvPr>
          <p:cNvSpPr/>
          <p:nvPr/>
        </p:nvSpPr>
        <p:spPr>
          <a:xfrm>
            <a:off x="9753795" y="4558672"/>
            <a:ext cx="776788" cy="18561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FF0000"/>
                </a:solidFill>
              </a:rPr>
              <a:t>AGA</a:t>
            </a:r>
          </a:p>
        </p:txBody>
      </p:sp>
      <p:sp>
        <p:nvSpPr>
          <p:cNvPr id="65" name="Can 64">
            <a:extLst>
              <a:ext uri="{FF2B5EF4-FFF2-40B4-BE49-F238E27FC236}">
                <a16:creationId xmlns:a16="http://schemas.microsoft.com/office/drawing/2014/main" id="{528DD932-3315-424E-8AC0-57B31A74D3DF}"/>
              </a:ext>
            </a:extLst>
          </p:cNvPr>
          <p:cNvSpPr/>
          <p:nvPr/>
        </p:nvSpPr>
        <p:spPr>
          <a:xfrm>
            <a:off x="7792550" y="237206"/>
            <a:ext cx="4165843" cy="3830763"/>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dirty="0"/>
              <a:t>Shared in memory GS Configuration Cache for each Host</a:t>
            </a:r>
          </a:p>
        </p:txBody>
      </p:sp>
      <p:sp>
        <p:nvSpPr>
          <p:cNvPr id="16" name="Up-Down Arrow 15">
            <a:extLst>
              <a:ext uri="{FF2B5EF4-FFF2-40B4-BE49-F238E27FC236}">
                <a16:creationId xmlns:a16="http://schemas.microsoft.com/office/drawing/2014/main" id="{762920A0-F3A5-9448-B570-C9EB19C273F1}"/>
              </a:ext>
            </a:extLst>
          </p:cNvPr>
          <p:cNvSpPr/>
          <p:nvPr/>
        </p:nvSpPr>
        <p:spPr>
          <a:xfrm rot="3553710" flipH="1">
            <a:off x="9197752" y="4413843"/>
            <a:ext cx="126493" cy="1350277"/>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96" name="Up-Down Arrow 95">
            <a:extLst>
              <a:ext uri="{FF2B5EF4-FFF2-40B4-BE49-F238E27FC236}">
                <a16:creationId xmlns:a16="http://schemas.microsoft.com/office/drawing/2014/main" id="{7C1835D1-AF33-A842-A69E-A167B340C172}"/>
              </a:ext>
            </a:extLst>
          </p:cNvPr>
          <p:cNvSpPr/>
          <p:nvPr/>
        </p:nvSpPr>
        <p:spPr>
          <a:xfrm rot="7542028" flipH="1">
            <a:off x="10695775" y="4489057"/>
            <a:ext cx="134980" cy="1219831"/>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8" name="TextBox 67">
            <a:extLst>
              <a:ext uri="{FF2B5EF4-FFF2-40B4-BE49-F238E27FC236}">
                <a16:creationId xmlns:a16="http://schemas.microsoft.com/office/drawing/2014/main" id="{50412E84-7CF7-1645-93DE-51F09B9480E7}"/>
              </a:ext>
            </a:extLst>
          </p:cNvPr>
          <p:cNvSpPr txBox="1"/>
          <p:nvPr/>
        </p:nvSpPr>
        <p:spPr>
          <a:xfrm>
            <a:off x="9615982" y="4933505"/>
            <a:ext cx="700479" cy="584775"/>
          </a:xfrm>
          <a:prstGeom prst="rect">
            <a:avLst/>
          </a:prstGeom>
          <a:noFill/>
        </p:spPr>
        <p:txBody>
          <a:bodyPr wrap="square" rtlCol="0">
            <a:spAutoFit/>
          </a:bodyPr>
          <a:lstStyle/>
          <a:p>
            <a:r>
              <a:rPr lang="en-US" sz="800" dirty="0" err="1"/>
              <a:t>grpc</a:t>
            </a:r>
            <a:r>
              <a:rPr lang="en-US" sz="800" dirty="0"/>
              <a:t> long lived streaming connections</a:t>
            </a:r>
          </a:p>
        </p:txBody>
      </p:sp>
      <p:sp>
        <p:nvSpPr>
          <p:cNvPr id="69" name="TextBox 68">
            <a:extLst>
              <a:ext uri="{FF2B5EF4-FFF2-40B4-BE49-F238E27FC236}">
                <a16:creationId xmlns:a16="http://schemas.microsoft.com/office/drawing/2014/main" id="{42202DE4-8605-5946-A004-D2D5675E7F37}"/>
              </a:ext>
            </a:extLst>
          </p:cNvPr>
          <p:cNvSpPr txBox="1"/>
          <p:nvPr/>
        </p:nvSpPr>
        <p:spPr>
          <a:xfrm>
            <a:off x="9713121" y="5813184"/>
            <a:ext cx="657118" cy="369332"/>
          </a:xfrm>
          <a:prstGeom prst="rect">
            <a:avLst/>
          </a:prstGeom>
          <a:noFill/>
        </p:spPr>
        <p:txBody>
          <a:bodyPr wrap="square" rtlCol="0">
            <a:spAutoFit/>
          </a:bodyPr>
          <a:lstStyle/>
          <a:p>
            <a:r>
              <a:rPr lang="en-US" dirty="0"/>
              <a:t>…</a:t>
            </a:r>
          </a:p>
        </p:txBody>
      </p:sp>
      <p:sp>
        <p:nvSpPr>
          <p:cNvPr id="84" name="Title 1">
            <a:extLst>
              <a:ext uri="{FF2B5EF4-FFF2-40B4-BE49-F238E27FC236}">
                <a16:creationId xmlns:a16="http://schemas.microsoft.com/office/drawing/2014/main" id="{69DE01E8-8FC5-574F-9E9A-CB7019F7752F}"/>
              </a:ext>
            </a:extLst>
          </p:cNvPr>
          <p:cNvSpPr>
            <a:spLocks noGrp="1"/>
          </p:cNvSpPr>
          <p:nvPr>
            <p:ph type="title"/>
          </p:nvPr>
        </p:nvSpPr>
        <p:spPr>
          <a:xfrm>
            <a:off x="189293" y="48850"/>
            <a:ext cx="8008991" cy="699295"/>
          </a:xfrm>
        </p:spPr>
        <p:txBody>
          <a:bodyPr>
            <a:normAutofit/>
          </a:bodyPr>
          <a:lstStyle/>
          <a:p>
            <a:r>
              <a:rPr lang="en-US" dirty="0"/>
              <a:t>Create SG – </a:t>
            </a:r>
            <a:r>
              <a:rPr lang="en-US" dirty="0">
                <a:solidFill>
                  <a:srgbClr val="FF0000"/>
                </a:solidFill>
              </a:rPr>
              <a:t>large</a:t>
            </a:r>
            <a:r>
              <a:rPr lang="en-US" dirty="0"/>
              <a:t> VPC #1</a:t>
            </a:r>
          </a:p>
        </p:txBody>
      </p:sp>
      <p:sp>
        <p:nvSpPr>
          <p:cNvPr id="85" name="Content Placeholder 2">
            <a:extLst>
              <a:ext uri="{FF2B5EF4-FFF2-40B4-BE49-F238E27FC236}">
                <a16:creationId xmlns:a16="http://schemas.microsoft.com/office/drawing/2014/main" id="{FEF360CE-5B08-434F-B96B-507A25C80FEC}"/>
              </a:ext>
            </a:extLst>
          </p:cNvPr>
          <p:cNvSpPr>
            <a:spLocks noGrp="1"/>
          </p:cNvSpPr>
          <p:nvPr>
            <p:ph idx="1"/>
          </p:nvPr>
        </p:nvSpPr>
        <p:spPr>
          <a:xfrm>
            <a:off x="105168" y="762872"/>
            <a:ext cx="7561038" cy="5923766"/>
          </a:xfrm>
        </p:spPr>
        <p:txBody>
          <a:bodyPr>
            <a:normAutofit fontScale="70000" lnSpcReduction="20000"/>
          </a:bodyPr>
          <a:lstStyle/>
          <a:p>
            <a:r>
              <a:rPr lang="en-US" u="sng" dirty="0">
                <a:solidFill>
                  <a:srgbClr val="FF0000"/>
                </a:solidFill>
              </a:rPr>
              <a:t>AGA act as configuration cache</a:t>
            </a:r>
          </a:p>
          <a:p>
            <a:r>
              <a:rPr lang="en-US" dirty="0"/>
              <a:t>Note that SG rules are based on </a:t>
            </a:r>
            <a:r>
              <a:rPr lang="en-US" dirty="0">
                <a:solidFill>
                  <a:srgbClr val="FF0000"/>
                </a:solidFill>
              </a:rPr>
              <a:t>Ingress or Egress</a:t>
            </a:r>
            <a:r>
              <a:rPr lang="en-US" dirty="0"/>
              <a:t>/IPv4 or IPv6/Proto/Port range/</a:t>
            </a:r>
            <a:r>
              <a:rPr lang="en-US" dirty="0">
                <a:solidFill>
                  <a:srgbClr val="FF0000"/>
                </a:solidFill>
              </a:rPr>
              <a:t>Remote IP (can be another SG)</a:t>
            </a:r>
          </a:p>
          <a:p>
            <a:r>
              <a:rPr lang="en-US" dirty="0"/>
              <a:t>Basic (hidden) SG rules (ICMP/ARP/DHCP/SSH/RDP/Conn tracking) will have to be installed for each VM port regardless</a:t>
            </a:r>
          </a:p>
          <a:p>
            <a:r>
              <a:rPr lang="en-US" dirty="0"/>
              <a:t>All the “static” SG rules should be downloaded to ACA, that leaves remote IP = Security Group to stay in AGA</a:t>
            </a:r>
          </a:p>
          <a:p>
            <a:r>
              <a:rPr lang="en-US" dirty="0"/>
              <a:t>DPM -&gt; AGA: security group state</a:t>
            </a:r>
          </a:p>
          <a:p>
            <a:pPr lvl="1"/>
            <a:r>
              <a:rPr lang="en-US" dirty="0" err="1"/>
              <a:t>vpc_size</a:t>
            </a:r>
            <a:r>
              <a:rPr lang="en-US" dirty="0"/>
              <a:t> from </a:t>
            </a:r>
            <a:r>
              <a:rPr lang="en-US" dirty="0" err="1"/>
              <a:t>VpcState</a:t>
            </a:r>
            <a:r>
              <a:rPr lang="en-US" dirty="0"/>
              <a:t> = </a:t>
            </a:r>
            <a:r>
              <a:rPr lang="en-US" dirty="0">
                <a:solidFill>
                  <a:srgbClr val="FF0000"/>
                </a:solidFill>
              </a:rPr>
              <a:t>LARGE</a:t>
            </a:r>
          </a:p>
          <a:p>
            <a:pPr lvl="1"/>
            <a:r>
              <a:rPr lang="en-US" dirty="0" err="1"/>
              <a:t>operation_type</a:t>
            </a:r>
            <a:r>
              <a:rPr lang="en-US" dirty="0"/>
              <a:t> = CREATE</a:t>
            </a:r>
          </a:p>
          <a:p>
            <a:pPr lvl="1"/>
            <a:r>
              <a:rPr lang="en-US" dirty="0" err="1"/>
              <a:t>targetted_hosts</a:t>
            </a:r>
            <a:r>
              <a:rPr lang="en-US" dirty="0"/>
              <a:t> = [“host 1”, “host 2”, …] (array of hosts)</a:t>
            </a:r>
          </a:p>
          <a:p>
            <a:pPr lvl="1"/>
            <a:r>
              <a:rPr lang="en-US" dirty="0" err="1"/>
              <a:t>revision_number</a:t>
            </a:r>
            <a:r>
              <a:rPr lang="en-US" dirty="0"/>
              <a:t> = 5</a:t>
            </a:r>
          </a:p>
          <a:p>
            <a:pPr lvl="1"/>
            <a:r>
              <a:rPr lang="en-US" dirty="0" err="1"/>
              <a:t>update_type</a:t>
            </a:r>
            <a:r>
              <a:rPr lang="en-US" dirty="0"/>
              <a:t> = FULL</a:t>
            </a:r>
          </a:p>
          <a:p>
            <a:r>
              <a:rPr lang="en-US" dirty="0"/>
              <a:t>AGA looks up </a:t>
            </a:r>
            <a:r>
              <a:rPr lang="en-US" dirty="0" err="1"/>
              <a:t>VpcState</a:t>
            </a:r>
            <a:r>
              <a:rPr lang="en-US" dirty="0"/>
              <a:t> size in the message</a:t>
            </a:r>
          </a:p>
          <a:p>
            <a:pPr lvl="1"/>
            <a:r>
              <a:rPr lang="en-US" dirty="0">
                <a:solidFill>
                  <a:srgbClr val="FF0000"/>
                </a:solidFill>
              </a:rPr>
              <a:t>Doesn’t</a:t>
            </a:r>
            <a:r>
              <a:rPr lang="en-US" dirty="0"/>
              <a:t> </a:t>
            </a:r>
            <a:r>
              <a:rPr lang="en-US" dirty="0">
                <a:solidFill>
                  <a:srgbClr val="FF0000"/>
                </a:solidFill>
              </a:rPr>
              <a:t>send down to the corresponding ACA host immediately</a:t>
            </a:r>
          </a:p>
          <a:p>
            <a:pPr lvl="1"/>
            <a:r>
              <a:rPr lang="en-US" dirty="0"/>
              <a:t>Stores the new SG full state</a:t>
            </a:r>
          </a:p>
          <a:p>
            <a:pPr lvl="1"/>
            <a:r>
              <a:rPr lang="en-US" dirty="0"/>
              <a:t>clears all previous Delta states (#3,#4)</a:t>
            </a:r>
          </a:p>
          <a:p>
            <a:r>
              <a:rPr lang="en-US" dirty="0">
                <a:solidFill>
                  <a:srgbClr val="FF0000"/>
                </a:solidFill>
              </a:rPr>
              <a:t>Background task to proactively send down SG configuration to ACA</a:t>
            </a:r>
            <a:r>
              <a:rPr lang="en-US" dirty="0"/>
              <a:t>. What is the size? </a:t>
            </a:r>
          </a:p>
          <a:p>
            <a:pPr lvl="1"/>
            <a:r>
              <a:rPr lang="en-US" dirty="0"/>
              <a:t>10,000 ports on VPC in an egress remote rule</a:t>
            </a:r>
          </a:p>
          <a:p>
            <a:pPr lvl="1"/>
            <a:r>
              <a:rPr lang="en-US" dirty="0"/>
              <a:t>Each rule per remote IP is about 150 Bytes</a:t>
            </a:r>
          </a:p>
          <a:p>
            <a:pPr lvl="1"/>
            <a:r>
              <a:rPr lang="en-US" dirty="0"/>
              <a:t>Total size = </a:t>
            </a:r>
            <a:r>
              <a:rPr lang="en-US" dirty="0">
                <a:solidFill>
                  <a:srgbClr val="FF0000"/>
                </a:solidFill>
              </a:rPr>
              <a:t>1,500,000 bytes = 1.5MB</a:t>
            </a:r>
          </a:p>
        </p:txBody>
      </p:sp>
      <p:graphicFrame>
        <p:nvGraphicFramePr>
          <p:cNvPr id="8" name="Table 10">
            <a:extLst>
              <a:ext uri="{FF2B5EF4-FFF2-40B4-BE49-F238E27FC236}">
                <a16:creationId xmlns:a16="http://schemas.microsoft.com/office/drawing/2014/main" id="{491F93DD-975D-3941-B43A-F9D09AFDEF54}"/>
              </a:ext>
            </a:extLst>
          </p:cNvPr>
          <p:cNvGraphicFramePr>
            <a:graphicFrameLocks noGrp="1"/>
          </p:cNvGraphicFramePr>
          <p:nvPr>
            <p:extLst>
              <p:ext uri="{D42A27DB-BD31-4B8C-83A1-F6EECF244321}">
                <p14:modId xmlns:p14="http://schemas.microsoft.com/office/powerpoint/2010/main" val="3109509312"/>
              </p:ext>
            </p:extLst>
          </p:nvPr>
        </p:nvGraphicFramePr>
        <p:xfrm>
          <a:off x="7863841" y="2766150"/>
          <a:ext cx="4114709" cy="1212772"/>
        </p:xfrm>
        <a:graphic>
          <a:graphicData uri="http://schemas.openxmlformats.org/drawingml/2006/table">
            <a:tbl>
              <a:tblPr firstRow="1" bandRow="1">
                <a:tableStyleId>{5C22544A-7EE6-4342-B048-85BDC9FD1C3A}</a:tableStyleId>
              </a:tblPr>
              <a:tblGrid>
                <a:gridCol w="1580605">
                  <a:extLst>
                    <a:ext uri="{9D8B030D-6E8A-4147-A177-3AD203B41FA5}">
                      <a16:colId xmlns:a16="http://schemas.microsoft.com/office/drawing/2014/main" val="3997333578"/>
                    </a:ext>
                  </a:extLst>
                </a:gridCol>
                <a:gridCol w="698863">
                  <a:extLst>
                    <a:ext uri="{9D8B030D-6E8A-4147-A177-3AD203B41FA5}">
                      <a16:colId xmlns:a16="http://schemas.microsoft.com/office/drawing/2014/main" val="1076842233"/>
                    </a:ext>
                  </a:extLst>
                </a:gridCol>
                <a:gridCol w="1835241">
                  <a:extLst>
                    <a:ext uri="{9D8B030D-6E8A-4147-A177-3AD203B41FA5}">
                      <a16:colId xmlns:a16="http://schemas.microsoft.com/office/drawing/2014/main" val="3042798488"/>
                    </a:ext>
                  </a:extLst>
                </a:gridCol>
              </a:tblGrid>
              <a:tr h="0">
                <a:tc>
                  <a:txBody>
                    <a:bodyPr/>
                    <a:lstStyle/>
                    <a:p>
                      <a:r>
                        <a:rPr lang="en-US" sz="1200" dirty="0"/>
                        <a:t>Host1, SG Resource ID=“234”, Sent = </a:t>
                      </a:r>
                      <a:r>
                        <a:rPr lang="en-US" sz="1200" dirty="0">
                          <a:solidFill>
                            <a:srgbClr val="FF0000"/>
                          </a:solidFill>
                        </a:rPr>
                        <a:t>True</a:t>
                      </a:r>
                    </a:p>
                  </a:txBody>
                  <a:tcPr/>
                </a:tc>
                <a:tc>
                  <a:txBody>
                    <a:bodyPr/>
                    <a:lstStyle/>
                    <a:p>
                      <a:r>
                        <a:rPr lang="en-US" sz="1200" dirty="0"/>
                        <a:t>Version</a:t>
                      </a:r>
                    </a:p>
                  </a:txBody>
                  <a:tcPr/>
                </a:tc>
                <a:tc>
                  <a:txBody>
                    <a:bodyPr/>
                    <a:lstStyle/>
                    <a:p>
                      <a:r>
                        <a:rPr lang="en-US" sz="1200" dirty="0"/>
                        <a:t>State - </a:t>
                      </a:r>
                      <a:r>
                        <a:rPr lang="en-US" sz="1200" dirty="0">
                          <a:solidFill>
                            <a:srgbClr val="FF0000"/>
                          </a:solidFill>
                        </a:rPr>
                        <a:t>background task to proactively send down</a:t>
                      </a:r>
                    </a:p>
                  </a:txBody>
                  <a:tcPr/>
                </a:tc>
                <a:extLst>
                  <a:ext uri="{0D108BD9-81ED-4DB2-BD59-A6C34878D82A}">
                    <a16:rowId xmlns:a16="http://schemas.microsoft.com/office/drawing/2014/main" val="3094804447"/>
                  </a:ext>
                </a:extLst>
              </a:tr>
              <a:tr h="298372">
                <a:tc>
                  <a:txBody>
                    <a:bodyPr/>
                    <a:lstStyle/>
                    <a:p>
                      <a:r>
                        <a:rPr lang="en-US" sz="1200" dirty="0"/>
                        <a:t>Last Full Update</a:t>
                      </a:r>
                    </a:p>
                  </a:txBody>
                  <a:tcPr/>
                </a:tc>
                <a:tc>
                  <a:txBody>
                    <a:bodyPr/>
                    <a:lstStyle/>
                    <a:p>
                      <a:r>
                        <a:rPr lang="en-US" sz="1200" dirty="0"/>
                        <a:t>5</a:t>
                      </a:r>
                    </a:p>
                  </a:txBody>
                  <a:tcPr/>
                </a:tc>
                <a:tc>
                  <a:txBody>
                    <a:bodyPr/>
                    <a:lstStyle/>
                    <a:p>
                      <a:r>
                        <a:rPr lang="en-US" sz="1200" dirty="0"/>
                        <a:t>SGFullState#5 (CREATE)</a:t>
                      </a:r>
                    </a:p>
                  </a:txBody>
                  <a:tcPr/>
                </a:tc>
                <a:extLst>
                  <a:ext uri="{0D108BD9-81ED-4DB2-BD59-A6C34878D82A}">
                    <a16:rowId xmlns:a16="http://schemas.microsoft.com/office/drawing/2014/main" val="2868273196"/>
                  </a:ext>
                </a:extLst>
              </a:tr>
              <a:tr h="298372">
                <a:tc>
                  <a:txBody>
                    <a:bodyPr/>
                    <a:lstStyle/>
                    <a:p>
                      <a:r>
                        <a:rPr lang="en-US" sz="1200" strike="sngStrike" dirty="0"/>
                        <a:t>Last Delta Update</a:t>
                      </a:r>
                    </a:p>
                  </a:txBody>
                  <a:tcPr/>
                </a:tc>
                <a:tc>
                  <a:txBody>
                    <a:bodyPr/>
                    <a:lstStyle/>
                    <a:p>
                      <a:r>
                        <a:rPr lang="en-US" sz="1200" strike="sngStrike" dirty="0"/>
                        <a:t>4</a:t>
                      </a:r>
                    </a:p>
                  </a:txBody>
                  <a:tcPr/>
                </a:tc>
                <a:tc>
                  <a:txBody>
                    <a:bodyPr/>
                    <a:lstStyle/>
                    <a:p>
                      <a:r>
                        <a:rPr lang="en-US" sz="1200" strike="sngStrike" dirty="0"/>
                        <a:t>SGDeltaState#3,</a:t>
                      </a:r>
                    </a:p>
                    <a:p>
                      <a:r>
                        <a:rPr lang="en-US" sz="1200" strike="sngStrike" dirty="0"/>
                        <a:t>SGDeltaState#4</a:t>
                      </a:r>
                    </a:p>
                  </a:txBody>
                  <a:tcPr/>
                </a:tc>
                <a:extLst>
                  <a:ext uri="{0D108BD9-81ED-4DB2-BD59-A6C34878D82A}">
                    <a16:rowId xmlns:a16="http://schemas.microsoft.com/office/drawing/2014/main" val="329187170"/>
                  </a:ext>
                </a:extLst>
              </a:tr>
            </a:tbl>
          </a:graphicData>
        </a:graphic>
      </p:graphicFrame>
    </p:spTree>
    <p:extLst>
      <p:ext uri="{BB962C8B-B14F-4D97-AF65-F5344CB8AC3E}">
        <p14:creationId xmlns:p14="http://schemas.microsoft.com/office/powerpoint/2010/main" val="14383436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86B29247-8203-1B4A-9AE5-5260FB689DEF}"/>
              </a:ext>
            </a:extLst>
          </p:cNvPr>
          <p:cNvSpPr/>
          <p:nvPr/>
        </p:nvSpPr>
        <p:spPr>
          <a:xfrm>
            <a:off x="7754404" y="5393532"/>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7" name="Rounded Rectangle 6">
            <a:extLst>
              <a:ext uri="{FF2B5EF4-FFF2-40B4-BE49-F238E27FC236}">
                <a16:creationId xmlns:a16="http://schemas.microsoft.com/office/drawing/2014/main" id="{D695EC23-43FD-9A4E-AEB5-E63A84873979}"/>
              </a:ext>
            </a:extLst>
          </p:cNvPr>
          <p:cNvSpPr/>
          <p:nvPr/>
        </p:nvSpPr>
        <p:spPr>
          <a:xfrm>
            <a:off x="7963891" y="5432953"/>
            <a:ext cx="1601732" cy="12976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6" name="Rectangle 25">
            <a:extLst>
              <a:ext uri="{FF2B5EF4-FFF2-40B4-BE49-F238E27FC236}">
                <a16:creationId xmlns:a16="http://schemas.microsoft.com/office/drawing/2014/main" id="{77E77911-0FD9-A142-A4A4-34BB4082EA39}"/>
              </a:ext>
            </a:extLst>
          </p:cNvPr>
          <p:cNvSpPr/>
          <p:nvPr/>
        </p:nvSpPr>
        <p:spPr>
          <a:xfrm>
            <a:off x="8398751" y="5478847"/>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 name="Rectangle 1">
            <a:extLst>
              <a:ext uri="{FF2B5EF4-FFF2-40B4-BE49-F238E27FC236}">
                <a16:creationId xmlns:a16="http://schemas.microsoft.com/office/drawing/2014/main" id="{83DD1A05-FC85-1C46-ADB3-2D6171C7A240}"/>
              </a:ext>
            </a:extLst>
          </p:cNvPr>
          <p:cNvSpPr/>
          <p:nvPr/>
        </p:nvSpPr>
        <p:spPr>
          <a:xfrm>
            <a:off x="7994029" y="5745959"/>
            <a:ext cx="719238"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VM1</a:t>
            </a:r>
          </a:p>
          <a:p>
            <a:pPr algn="ctr"/>
            <a:r>
              <a:rPr lang="en-US" sz="900" dirty="0">
                <a:solidFill>
                  <a:schemeClr val="accent6"/>
                </a:solidFill>
              </a:rPr>
              <a:t>10.0.0.101</a:t>
            </a:r>
          </a:p>
        </p:txBody>
      </p:sp>
      <p:sp>
        <p:nvSpPr>
          <p:cNvPr id="47" name="Rectangle 46">
            <a:extLst>
              <a:ext uri="{FF2B5EF4-FFF2-40B4-BE49-F238E27FC236}">
                <a16:creationId xmlns:a16="http://schemas.microsoft.com/office/drawing/2014/main" id="{B78D16F2-1DEF-BF4F-B0F2-072F5CA60812}"/>
              </a:ext>
            </a:extLst>
          </p:cNvPr>
          <p:cNvSpPr/>
          <p:nvPr/>
        </p:nvSpPr>
        <p:spPr>
          <a:xfrm>
            <a:off x="7994030" y="6238292"/>
            <a:ext cx="719237"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VM2</a:t>
            </a:r>
          </a:p>
          <a:p>
            <a:pPr algn="ctr"/>
            <a:r>
              <a:rPr lang="en-US" sz="900" dirty="0">
                <a:solidFill>
                  <a:srgbClr val="FF0000"/>
                </a:solidFill>
              </a:rPr>
              <a:t>10.0.1.102</a:t>
            </a:r>
          </a:p>
        </p:txBody>
      </p:sp>
      <p:sp>
        <p:nvSpPr>
          <p:cNvPr id="4" name="Card 3">
            <a:extLst>
              <a:ext uri="{FF2B5EF4-FFF2-40B4-BE49-F238E27FC236}">
                <a16:creationId xmlns:a16="http://schemas.microsoft.com/office/drawing/2014/main" id="{288F9827-C38F-DE41-8293-AD2362021959}"/>
              </a:ext>
            </a:extLst>
          </p:cNvPr>
          <p:cNvSpPr/>
          <p:nvPr/>
        </p:nvSpPr>
        <p:spPr>
          <a:xfrm>
            <a:off x="8813807" y="5758355"/>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25" name="Rounded Rectangle 24">
            <a:extLst>
              <a:ext uri="{FF2B5EF4-FFF2-40B4-BE49-F238E27FC236}">
                <a16:creationId xmlns:a16="http://schemas.microsoft.com/office/drawing/2014/main" id="{81B0697B-D999-1C40-BE43-F50DA8F2E613}"/>
              </a:ext>
            </a:extLst>
          </p:cNvPr>
          <p:cNvSpPr/>
          <p:nvPr/>
        </p:nvSpPr>
        <p:spPr>
          <a:xfrm>
            <a:off x="10123381" y="5398564"/>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7" name="Rounded Rectangle 26">
            <a:extLst>
              <a:ext uri="{FF2B5EF4-FFF2-40B4-BE49-F238E27FC236}">
                <a16:creationId xmlns:a16="http://schemas.microsoft.com/office/drawing/2014/main" id="{A4458021-C7AA-7845-A2FA-B9E99CF9FF13}"/>
              </a:ext>
            </a:extLst>
          </p:cNvPr>
          <p:cNvSpPr/>
          <p:nvPr/>
        </p:nvSpPr>
        <p:spPr>
          <a:xfrm>
            <a:off x="10332868" y="5432952"/>
            <a:ext cx="1601732" cy="130270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8" name="Rectangle 27">
            <a:extLst>
              <a:ext uri="{FF2B5EF4-FFF2-40B4-BE49-F238E27FC236}">
                <a16:creationId xmlns:a16="http://schemas.microsoft.com/office/drawing/2014/main" id="{03AE3161-BD0A-E340-989D-C567B5319DFF}"/>
              </a:ext>
            </a:extLst>
          </p:cNvPr>
          <p:cNvSpPr/>
          <p:nvPr/>
        </p:nvSpPr>
        <p:spPr>
          <a:xfrm>
            <a:off x="10745340" y="5488735"/>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9" name="TextBox 28">
            <a:extLst>
              <a:ext uri="{FF2B5EF4-FFF2-40B4-BE49-F238E27FC236}">
                <a16:creationId xmlns:a16="http://schemas.microsoft.com/office/drawing/2014/main" id="{EBF2506E-16F2-914C-A9B4-9B9793F4BD48}"/>
              </a:ext>
            </a:extLst>
          </p:cNvPr>
          <p:cNvSpPr txBox="1"/>
          <p:nvPr/>
        </p:nvSpPr>
        <p:spPr>
          <a:xfrm rot="16200000">
            <a:off x="9582513" y="5901585"/>
            <a:ext cx="1293107" cy="276999"/>
          </a:xfrm>
          <a:prstGeom prst="rect">
            <a:avLst/>
          </a:prstGeom>
          <a:noFill/>
        </p:spPr>
        <p:txBody>
          <a:bodyPr wrap="square" rtlCol="0">
            <a:spAutoFit/>
          </a:bodyPr>
          <a:lstStyle/>
          <a:p>
            <a:r>
              <a:rPr lang="en-US" sz="1200" dirty="0"/>
              <a:t>Compute Host N</a:t>
            </a:r>
          </a:p>
        </p:txBody>
      </p:sp>
      <p:sp>
        <p:nvSpPr>
          <p:cNvPr id="30" name="Rectangle 29">
            <a:extLst>
              <a:ext uri="{FF2B5EF4-FFF2-40B4-BE49-F238E27FC236}">
                <a16:creationId xmlns:a16="http://schemas.microsoft.com/office/drawing/2014/main" id="{0C841257-32A4-FD4A-B3DD-9A477B733363}"/>
              </a:ext>
            </a:extLst>
          </p:cNvPr>
          <p:cNvSpPr/>
          <p:nvPr/>
        </p:nvSpPr>
        <p:spPr>
          <a:xfrm>
            <a:off x="10349098" y="5758354"/>
            <a:ext cx="702636"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VM3</a:t>
            </a:r>
          </a:p>
          <a:p>
            <a:pPr algn="ctr"/>
            <a:r>
              <a:rPr lang="en-US" sz="900" dirty="0">
                <a:solidFill>
                  <a:schemeClr val="accent6"/>
                </a:solidFill>
              </a:rPr>
              <a:t>10.0.0.105</a:t>
            </a:r>
          </a:p>
        </p:txBody>
      </p:sp>
      <p:sp>
        <p:nvSpPr>
          <p:cNvPr id="31" name="Rectangle 30">
            <a:extLst>
              <a:ext uri="{FF2B5EF4-FFF2-40B4-BE49-F238E27FC236}">
                <a16:creationId xmlns:a16="http://schemas.microsoft.com/office/drawing/2014/main" id="{DA0CA20A-D071-7547-93E7-68F8906F5732}"/>
              </a:ext>
            </a:extLst>
          </p:cNvPr>
          <p:cNvSpPr/>
          <p:nvPr/>
        </p:nvSpPr>
        <p:spPr>
          <a:xfrm>
            <a:off x="10349099" y="6306845"/>
            <a:ext cx="702635"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VM4</a:t>
            </a:r>
          </a:p>
          <a:p>
            <a:pPr algn="ctr"/>
            <a:r>
              <a:rPr lang="en-US" sz="900" dirty="0">
                <a:solidFill>
                  <a:srgbClr val="FF0000"/>
                </a:solidFill>
              </a:rPr>
              <a:t>10.0.1.106</a:t>
            </a:r>
          </a:p>
        </p:txBody>
      </p:sp>
      <p:sp>
        <p:nvSpPr>
          <p:cNvPr id="32" name="Card 31">
            <a:extLst>
              <a:ext uri="{FF2B5EF4-FFF2-40B4-BE49-F238E27FC236}">
                <a16:creationId xmlns:a16="http://schemas.microsoft.com/office/drawing/2014/main" id="{F13D2423-36A7-D443-B03C-8F0476C2ABC4}"/>
              </a:ext>
            </a:extLst>
          </p:cNvPr>
          <p:cNvSpPr/>
          <p:nvPr/>
        </p:nvSpPr>
        <p:spPr>
          <a:xfrm>
            <a:off x="11133734" y="5758354"/>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34" name="Rounded Rectangle 33">
            <a:extLst>
              <a:ext uri="{FF2B5EF4-FFF2-40B4-BE49-F238E27FC236}">
                <a16:creationId xmlns:a16="http://schemas.microsoft.com/office/drawing/2014/main" id="{B5E0BD5F-FCAC-5C41-9218-2A414006B604}"/>
              </a:ext>
            </a:extLst>
          </p:cNvPr>
          <p:cNvSpPr/>
          <p:nvPr/>
        </p:nvSpPr>
        <p:spPr>
          <a:xfrm>
            <a:off x="8747472" y="3443706"/>
            <a:ext cx="1957422" cy="1179108"/>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5" name="Rounded Rectangle 34">
            <a:extLst>
              <a:ext uri="{FF2B5EF4-FFF2-40B4-BE49-F238E27FC236}">
                <a16:creationId xmlns:a16="http://schemas.microsoft.com/office/drawing/2014/main" id="{C64D45DD-C673-4446-9329-00988BA082EE}"/>
              </a:ext>
            </a:extLst>
          </p:cNvPr>
          <p:cNvSpPr/>
          <p:nvPr/>
        </p:nvSpPr>
        <p:spPr>
          <a:xfrm>
            <a:off x="9151446" y="34840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6" name="Rectangle 35">
            <a:extLst>
              <a:ext uri="{FF2B5EF4-FFF2-40B4-BE49-F238E27FC236}">
                <a16:creationId xmlns:a16="http://schemas.microsoft.com/office/drawing/2014/main" id="{9D65845D-17D8-044D-93D6-CDB0E27EAD51}"/>
              </a:ext>
            </a:extLst>
          </p:cNvPr>
          <p:cNvSpPr/>
          <p:nvPr/>
        </p:nvSpPr>
        <p:spPr>
          <a:xfrm>
            <a:off x="9285805" y="42326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53" name="Rounded Rectangle 52">
            <a:extLst>
              <a:ext uri="{FF2B5EF4-FFF2-40B4-BE49-F238E27FC236}">
                <a16:creationId xmlns:a16="http://schemas.microsoft.com/office/drawing/2014/main" id="{020E6211-18A3-824B-90EF-FDD27F327315}"/>
              </a:ext>
            </a:extLst>
          </p:cNvPr>
          <p:cNvSpPr/>
          <p:nvPr/>
        </p:nvSpPr>
        <p:spPr>
          <a:xfrm>
            <a:off x="8899872" y="3602759"/>
            <a:ext cx="1957422" cy="1172455"/>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6" name="Rounded Rectangle 55">
            <a:extLst>
              <a:ext uri="{FF2B5EF4-FFF2-40B4-BE49-F238E27FC236}">
                <a16:creationId xmlns:a16="http://schemas.microsoft.com/office/drawing/2014/main" id="{9AFAA2F9-6929-3D4A-9E5C-8E46C825E718}"/>
              </a:ext>
            </a:extLst>
          </p:cNvPr>
          <p:cNvSpPr/>
          <p:nvPr/>
        </p:nvSpPr>
        <p:spPr>
          <a:xfrm>
            <a:off x="9303846" y="36364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7" name="Rectangle 56">
            <a:extLst>
              <a:ext uri="{FF2B5EF4-FFF2-40B4-BE49-F238E27FC236}">
                <a16:creationId xmlns:a16="http://schemas.microsoft.com/office/drawing/2014/main" id="{93DFF0BB-3097-8142-88CA-66FED30A7B03}"/>
              </a:ext>
            </a:extLst>
          </p:cNvPr>
          <p:cNvSpPr/>
          <p:nvPr/>
        </p:nvSpPr>
        <p:spPr>
          <a:xfrm>
            <a:off x="9438205" y="43850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61" name="Rounded Rectangle 60">
            <a:extLst>
              <a:ext uri="{FF2B5EF4-FFF2-40B4-BE49-F238E27FC236}">
                <a16:creationId xmlns:a16="http://schemas.microsoft.com/office/drawing/2014/main" id="{0E7AC90A-56B4-F240-A90A-33948EF85BBF}"/>
              </a:ext>
            </a:extLst>
          </p:cNvPr>
          <p:cNvSpPr/>
          <p:nvPr/>
        </p:nvSpPr>
        <p:spPr>
          <a:xfrm>
            <a:off x="9052272" y="3750805"/>
            <a:ext cx="1957422" cy="117680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2" name="Rounded Rectangle 61">
            <a:extLst>
              <a:ext uri="{FF2B5EF4-FFF2-40B4-BE49-F238E27FC236}">
                <a16:creationId xmlns:a16="http://schemas.microsoft.com/office/drawing/2014/main" id="{2A740A94-F84F-A24D-8214-33542C7BF26E}"/>
              </a:ext>
            </a:extLst>
          </p:cNvPr>
          <p:cNvSpPr/>
          <p:nvPr/>
        </p:nvSpPr>
        <p:spPr>
          <a:xfrm>
            <a:off x="9456246" y="37888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3" name="Rectangle 62">
            <a:extLst>
              <a:ext uri="{FF2B5EF4-FFF2-40B4-BE49-F238E27FC236}">
                <a16:creationId xmlns:a16="http://schemas.microsoft.com/office/drawing/2014/main" id="{8F3B2E56-3D72-F742-B394-16DA01152CF4}"/>
              </a:ext>
            </a:extLst>
          </p:cNvPr>
          <p:cNvSpPr/>
          <p:nvPr/>
        </p:nvSpPr>
        <p:spPr>
          <a:xfrm>
            <a:off x="9753795" y="4558672"/>
            <a:ext cx="776788" cy="18561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FF0000"/>
                </a:solidFill>
              </a:rPr>
              <a:t>AGA</a:t>
            </a:r>
          </a:p>
        </p:txBody>
      </p:sp>
      <p:sp>
        <p:nvSpPr>
          <p:cNvPr id="65" name="Can 64">
            <a:extLst>
              <a:ext uri="{FF2B5EF4-FFF2-40B4-BE49-F238E27FC236}">
                <a16:creationId xmlns:a16="http://schemas.microsoft.com/office/drawing/2014/main" id="{528DD932-3315-424E-8AC0-57B31A74D3DF}"/>
              </a:ext>
            </a:extLst>
          </p:cNvPr>
          <p:cNvSpPr/>
          <p:nvPr/>
        </p:nvSpPr>
        <p:spPr>
          <a:xfrm>
            <a:off x="7792550" y="237206"/>
            <a:ext cx="4165843" cy="3830763"/>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dirty="0"/>
              <a:t>Shared in memory GS Configuration Cache for each Host</a:t>
            </a:r>
          </a:p>
        </p:txBody>
      </p:sp>
      <p:sp>
        <p:nvSpPr>
          <p:cNvPr id="16" name="Up-Down Arrow 15">
            <a:extLst>
              <a:ext uri="{FF2B5EF4-FFF2-40B4-BE49-F238E27FC236}">
                <a16:creationId xmlns:a16="http://schemas.microsoft.com/office/drawing/2014/main" id="{762920A0-F3A5-9448-B570-C9EB19C273F1}"/>
              </a:ext>
            </a:extLst>
          </p:cNvPr>
          <p:cNvSpPr/>
          <p:nvPr/>
        </p:nvSpPr>
        <p:spPr>
          <a:xfrm rot="3553710" flipH="1">
            <a:off x="9197752" y="4413843"/>
            <a:ext cx="126493" cy="1350277"/>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96" name="Up-Down Arrow 95">
            <a:extLst>
              <a:ext uri="{FF2B5EF4-FFF2-40B4-BE49-F238E27FC236}">
                <a16:creationId xmlns:a16="http://schemas.microsoft.com/office/drawing/2014/main" id="{7C1835D1-AF33-A842-A69E-A167B340C172}"/>
              </a:ext>
            </a:extLst>
          </p:cNvPr>
          <p:cNvSpPr/>
          <p:nvPr/>
        </p:nvSpPr>
        <p:spPr>
          <a:xfrm rot="7542028" flipH="1">
            <a:off x="10695775" y="4489057"/>
            <a:ext cx="134980" cy="1219831"/>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8" name="TextBox 67">
            <a:extLst>
              <a:ext uri="{FF2B5EF4-FFF2-40B4-BE49-F238E27FC236}">
                <a16:creationId xmlns:a16="http://schemas.microsoft.com/office/drawing/2014/main" id="{50412E84-7CF7-1645-93DE-51F09B9480E7}"/>
              </a:ext>
            </a:extLst>
          </p:cNvPr>
          <p:cNvSpPr txBox="1"/>
          <p:nvPr/>
        </p:nvSpPr>
        <p:spPr>
          <a:xfrm>
            <a:off x="9615982" y="4933505"/>
            <a:ext cx="700479" cy="584775"/>
          </a:xfrm>
          <a:prstGeom prst="rect">
            <a:avLst/>
          </a:prstGeom>
          <a:noFill/>
        </p:spPr>
        <p:txBody>
          <a:bodyPr wrap="square" rtlCol="0">
            <a:spAutoFit/>
          </a:bodyPr>
          <a:lstStyle/>
          <a:p>
            <a:r>
              <a:rPr lang="en-US" sz="800" dirty="0" err="1"/>
              <a:t>grpc</a:t>
            </a:r>
            <a:r>
              <a:rPr lang="en-US" sz="800" dirty="0"/>
              <a:t> long lived streaming connections</a:t>
            </a:r>
          </a:p>
        </p:txBody>
      </p:sp>
      <p:sp>
        <p:nvSpPr>
          <p:cNvPr id="69" name="TextBox 68">
            <a:extLst>
              <a:ext uri="{FF2B5EF4-FFF2-40B4-BE49-F238E27FC236}">
                <a16:creationId xmlns:a16="http://schemas.microsoft.com/office/drawing/2014/main" id="{42202DE4-8605-5946-A004-D2D5675E7F37}"/>
              </a:ext>
            </a:extLst>
          </p:cNvPr>
          <p:cNvSpPr txBox="1"/>
          <p:nvPr/>
        </p:nvSpPr>
        <p:spPr>
          <a:xfrm>
            <a:off x="9713121" y="5813184"/>
            <a:ext cx="657118" cy="369332"/>
          </a:xfrm>
          <a:prstGeom prst="rect">
            <a:avLst/>
          </a:prstGeom>
          <a:noFill/>
        </p:spPr>
        <p:txBody>
          <a:bodyPr wrap="square" rtlCol="0">
            <a:spAutoFit/>
          </a:bodyPr>
          <a:lstStyle/>
          <a:p>
            <a:r>
              <a:rPr lang="en-US" dirty="0"/>
              <a:t>…</a:t>
            </a:r>
          </a:p>
        </p:txBody>
      </p:sp>
      <p:sp>
        <p:nvSpPr>
          <p:cNvPr id="84" name="Title 1">
            <a:extLst>
              <a:ext uri="{FF2B5EF4-FFF2-40B4-BE49-F238E27FC236}">
                <a16:creationId xmlns:a16="http://schemas.microsoft.com/office/drawing/2014/main" id="{69DE01E8-8FC5-574F-9E9A-CB7019F7752F}"/>
              </a:ext>
            </a:extLst>
          </p:cNvPr>
          <p:cNvSpPr>
            <a:spLocks noGrp="1"/>
          </p:cNvSpPr>
          <p:nvPr>
            <p:ph type="title"/>
          </p:nvPr>
        </p:nvSpPr>
        <p:spPr>
          <a:xfrm>
            <a:off x="189294" y="48850"/>
            <a:ext cx="6800954" cy="699295"/>
          </a:xfrm>
        </p:spPr>
        <p:txBody>
          <a:bodyPr>
            <a:normAutofit/>
          </a:bodyPr>
          <a:lstStyle/>
          <a:p>
            <a:r>
              <a:rPr lang="en-US" dirty="0"/>
              <a:t>Create SG – </a:t>
            </a:r>
            <a:r>
              <a:rPr lang="en-US" dirty="0">
                <a:solidFill>
                  <a:srgbClr val="FF0000"/>
                </a:solidFill>
              </a:rPr>
              <a:t>large</a:t>
            </a:r>
            <a:r>
              <a:rPr lang="en-US" dirty="0"/>
              <a:t> VPC #2</a:t>
            </a:r>
          </a:p>
        </p:txBody>
      </p:sp>
      <p:sp>
        <p:nvSpPr>
          <p:cNvPr id="85" name="Content Placeholder 2">
            <a:extLst>
              <a:ext uri="{FF2B5EF4-FFF2-40B4-BE49-F238E27FC236}">
                <a16:creationId xmlns:a16="http://schemas.microsoft.com/office/drawing/2014/main" id="{FEF360CE-5B08-434F-B96B-507A25C80FEC}"/>
              </a:ext>
            </a:extLst>
          </p:cNvPr>
          <p:cNvSpPr>
            <a:spLocks noGrp="1"/>
          </p:cNvSpPr>
          <p:nvPr>
            <p:ph idx="1"/>
          </p:nvPr>
        </p:nvSpPr>
        <p:spPr>
          <a:xfrm>
            <a:off x="105168" y="762872"/>
            <a:ext cx="7561038" cy="5923766"/>
          </a:xfrm>
        </p:spPr>
        <p:txBody>
          <a:bodyPr>
            <a:normAutofit fontScale="70000" lnSpcReduction="20000"/>
          </a:bodyPr>
          <a:lstStyle/>
          <a:p>
            <a:r>
              <a:rPr lang="en-US" u="sng" dirty="0">
                <a:solidFill>
                  <a:srgbClr val="FF0000"/>
                </a:solidFill>
              </a:rPr>
              <a:t>AGA act as configuration cache</a:t>
            </a:r>
          </a:p>
          <a:p>
            <a:r>
              <a:rPr lang="en-US" dirty="0">
                <a:solidFill>
                  <a:srgbClr val="FF0000"/>
                </a:solidFill>
              </a:rPr>
              <a:t>We may need to track the “Sent” status for each individual SG rule</a:t>
            </a:r>
          </a:p>
          <a:p>
            <a:r>
              <a:rPr lang="en-US" dirty="0"/>
              <a:t>If the L2/L3 neighbor rule is found, we need to assume the corresponding SG rule is already downloaded and installed on host</a:t>
            </a:r>
            <a:endParaRPr lang="en-US" dirty="0">
              <a:solidFill>
                <a:srgbClr val="FF0000"/>
              </a:solidFill>
            </a:endParaRPr>
          </a:p>
          <a:p>
            <a:r>
              <a:rPr lang="en-US" dirty="0">
                <a:solidFill>
                  <a:srgbClr val="FF0000"/>
                </a:solidFill>
              </a:rPr>
              <a:t>On compute host, when it tries to send traffic to unknown host, packet will be punt to ACA and ACA will request info from AGA:</a:t>
            </a:r>
          </a:p>
          <a:p>
            <a:pPr lvl="1"/>
            <a:r>
              <a:rPr lang="en-US" dirty="0" err="1"/>
              <a:t>rpc</a:t>
            </a:r>
            <a:r>
              <a:rPr lang="en-US" dirty="0"/>
              <a:t> </a:t>
            </a:r>
            <a:r>
              <a:rPr lang="en-US" dirty="0" err="1"/>
              <a:t>RetrieveNetworkResourceStatesStream</a:t>
            </a:r>
            <a:r>
              <a:rPr lang="en-US" dirty="0"/>
              <a:t> (new)</a:t>
            </a:r>
          </a:p>
          <a:p>
            <a:pPr lvl="1"/>
            <a:r>
              <a:rPr lang="en-US" dirty="0"/>
              <a:t>Input: VNI, source/destination IP, source/destination port, protocol - TCP/UDP/Other(ARP/ICMP) (note: port ID is not available in the packet, but likely available in ACA)</a:t>
            </a:r>
          </a:p>
          <a:p>
            <a:pPr lvl="1"/>
            <a:r>
              <a:rPr lang="en-US" dirty="0"/>
              <a:t>AGA Workflow:</a:t>
            </a:r>
          </a:p>
          <a:p>
            <a:pPr lvl="2"/>
            <a:r>
              <a:rPr lang="en-US" dirty="0"/>
              <a:t>Use VNI to lookup VPC</a:t>
            </a:r>
          </a:p>
          <a:p>
            <a:pPr lvl="2"/>
            <a:r>
              <a:rPr lang="en-US" dirty="0"/>
              <a:t>For all ports in VPC, find the source port based on IP</a:t>
            </a:r>
          </a:p>
          <a:p>
            <a:pPr lvl="3"/>
            <a:r>
              <a:rPr lang="en-US" dirty="0"/>
              <a:t>For destination IP on the same subnet, confirm it is L2 neighbor</a:t>
            </a:r>
          </a:p>
          <a:p>
            <a:pPr lvl="3"/>
            <a:r>
              <a:rPr lang="en-US" dirty="0"/>
              <a:t>For destination IP on the different subnet, confirm it is L3 neighbor</a:t>
            </a:r>
          </a:p>
          <a:p>
            <a:pPr lvl="3"/>
            <a:r>
              <a:rPr lang="en-US" dirty="0"/>
              <a:t>For destination IP from routing rule or gateway, the configurations should be in ACA already</a:t>
            </a:r>
          </a:p>
          <a:p>
            <a:pPr lvl="2"/>
            <a:r>
              <a:rPr lang="en-US" dirty="0"/>
              <a:t>If confirm it is L2/L3 neighbor, look up SG rules for source port</a:t>
            </a:r>
          </a:p>
          <a:p>
            <a:pPr lvl="3"/>
            <a:r>
              <a:rPr lang="en-US" dirty="0"/>
              <a:t>If traffic is allowed, construct and track the corresponding SG config</a:t>
            </a:r>
          </a:p>
          <a:p>
            <a:pPr lvl="4"/>
            <a:r>
              <a:rPr lang="en-US" dirty="0"/>
              <a:t>send down neighbor the corresponding SG rule</a:t>
            </a:r>
          </a:p>
          <a:p>
            <a:pPr lvl="4"/>
            <a:r>
              <a:rPr lang="en-US" dirty="0"/>
              <a:t>Reply </a:t>
            </a:r>
            <a:r>
              <a:rPr lang="en-US" dirty="0" err="1"/>
              <a:t>OperationStatus</a:t>
            </a:r>
            <a:r>
              <a:rPr lang="en-US" dirty="0"/>
              <a:t> = SUCCESS (routable) for the </a:t>
            </a:r>
            <a:r>
              <a:rPr lang="en-US" dirty="0" err="1"/>
              <a:t>rpc</a:t>
            </a:r>
            <a:r>
              <a:rPr lang="en-US" dirty="0"/>
              <a:t> call</a:t>
            </a:r>
          </a:p>
          <a:p>
            <a:pPr lvl="3"/>
            <a:r>
              <a:rPr lang="en-US" dirty="0"/>
              <a:t>Reply </a:t>
            </a:r>
            <a:r>
              <a:rPr lang="en-US" dirty="0" err="1"/>
              <a:t>OperationStatus</a:t>
            </a:r>
            <a:r>
              <a:rPr lang="en-US" dirty="0"/>
              <a:t> = FAILURE (not routable) for the </a:t>
            </a:r>
            <a:r>
              <a:rPr lang="en-US" dirty="0" err="1"/>
              <a:t>rpc</a:t>
            </a:r>
            <a:r>
              <a:rPr lang="en-US" dirty="0"/>
              <a:t> call</a:t>
            </a:r>
          </a:p>
          <a:p>
            <a:pPr lvl="2"/>
            <a:r>
              <a:rPr lang="en-US" dirty="0">
                <a:solidFill>
                  <a:srgbClr val="FF0000"/>
                </a:solidFill>
              </a:rPr>
              <a:t>May go ahead to send down remaining neighbor and SG config for this active port</a:t>
            </a:r>
          </a:p>
          <a:p>
            <a:pPr lvl="1"/>
            <a:r>
              <a:rPr lang="en-US" dirty="0">
                <a:solidFill>
                  <a:srgbClr val="FF0000"/>
                </a:solidFill>
              </a:rPr>
              <a:t>Big problem if the cache for the needed neighbor or SG config is flushed</a:t>
            </a:r>
          </a:p>
          <a:p>
            <a:pPr lvl="1"/>
            <a:r>
              <a:rPr lang="en-US" dirty="0"/>
              <a:t>Goal is less than 1 milli-second on this ACA to AGA delay</a:t>
            </a:r>
          </a:p>
        </p:txBody>
      </p:sp>
      <p:graphicFrame>
        <p:nvGraphicFramePr>
          <p:cNvPr id="8" name="Table 10">
            <a:extLst>
              <a:ext uri="{FF2B5EF4-FFF2-40B4-BE49-F238E27FC236}">
                <a16:creationId xmlns:a16="http://schemas.microsoft.com/office/drawing/2014/main" id="{491F93DD-975D-3941-B43A-F9D09AFDEF54}"/>
              </a:ext>
            </a:extLst>
          </p:cNvPr>
          <p:cNvGraphicFramePr>
            <a:graphicFrameLocks noGrp="1"/>
          </p:cNvGraphicFramePr>
          <p:nvPr/>
        </p:nvGraphicFramePr>
        <p:xfrm>
          <a:off x="7849186" y="2748031"/>
          <a:ext cx="4174443" cy="1212772"/>
        </p:xfrm>
        <a:graphic>
          <a:graphicData uri="http://schemas.openxmlformats.org/drawingml/2006/table">
            <a:tbl>
              <a:tblPr firstRow="1" bandRow="1">
                <a:tableStyleId>{5C22544A-7EE6-4342-B048-85BDC9FD1C3A}</a:tableStyleId>
              </a:tblPr>
              <a:tblGrid>
                <a:gridCol w="1585484">
                  <a:extLst>
                    <a:ext uri="{9D8B030D-6E8A-4147-A177-3AD203B41FA5}">
                      <a16:colId xmlns:a16="http://schemas.microsoft.com/office/drawing/2014/main" val="3997333578"/>
                    </a:ext>
                  </a:extLst>
                </a:gridCol>
                <a:gridCol w="1090013">
                  <a:extLst>
                    <a:ext uri="{9D8B030D-6E8A-4147-A177-3AD203B41FA5}">
                      <a16:colId xmlns:a16="http://schemas.microsoft.com/office/drawing/2014/main" val="1076842233"/>
                    </a:ext>
                  </a:extLst>
                </a:gridCol>
                <a:gridCol w="1498946">
                  <a:extLst>
                    <a:ext uri="{9D8B030D-6E8A-4147-A177-3AD203B41FA5}">
                      <a16:colId xmlns:a16="http://schemas.microsoft.com/office/drawing/2014/main" val="3042798488"/>
                    </a:ext>
                  </a:extLst>
                </a:gridCol>
              </a:tblGrid>
              <a:tr h="0">
                <a:tc>
                  <a:txBody>
                    <a:bodyPr/>
                    <a:lstStyle/>
                    <a:p>
                      <a:r>
                        <a:rPr lang="en-US" sz="1200" dirty="0"/>
                        <a:t>Host1, SG Resource ID=“234”, Sent Rules</a:t>
                      </a:r>
                      <a:endParaRPr lang="en-US" sz="1200" dirty="0">
                        <a:solidFill>
                          <a:srgbClr val="FF0000"/>
                        </a:solidFill>
                      </a:endParaRPr>
                    </a:p>
                  </a:txBody>
                  <a:tcPr/>
                </a:tc>
                <a:tc>
                  <a:txBody>
                    <a:bodyPr/>
                    <a:lstStyle/>
                    <a:p>
                      <a:r>
                        <a:rPr lang="en-US" sz="1200" dirty="0"/>
                        <a:t>Remote IP</a:t>
                      </a:r>
                    </a:p>
                  </a:txBody>
                  <a:tcPr/>
                </a:tc>
                <a:tc>
                  <a:txBody>
                    <a:bodyPr/>
                    <a:lstStyle/>
                    <a:p>
                      <a:endParaRPr lang="en-US" sz="1200" dirty="0"/>
                    </a:p>
                  </a:txBody>
                  <a:tcPr/>
                </a:tc>
                <a:extLst>
                  <a:ext uri="{0D108BD9-81ED-4DB2-BD59-A6C34878D82A}">
                    <a16:rowId xmlns:a16="http://schemas.microsoft.com/office/drawing/2014/main" val="3094804447"/>
                  </a:ext>
                </a:extLst>
              </a:tr>
              <a:tr h="298372">
                <a:tc>
                  <a:txBody>
                    <a:bodyPr/>
                    <a:lstStyle/>
                    <a:p>
                      <a:r>
                        <a:rPr lang="en-US" sz="1200" dirty="0">
                          <a:solidFill>
                            <a:srgbClr val="FF0000"/>
                          </a:solidFill>
                        </a:rPr>
                        <a:t>Rule ID, ingress/egress</a:t>
                      </a:r>
                    </a:p>
                  </a:txBody>
                  <a:tcPr/>
                </a:tc>
                <a:tc>
                  <a:txBody>
                    <a:bodyPr/>
                    <a:lstStyle/>
                    <a:p>
                      <a:r>
                        <a:rPr lang="en-US" sz="1200" dirty="0">
                          <a:solidFill>
                            <a:srgbClr val="FF0000"/>
                          </a:solidFill>
                        </a:rPr>
                        <a:t>10.123.1.222</a:t>
                      </a:r>
                    </a:p>
                  </a:txBody>
                  <a:tcPr/>
                </a:tc>
                <a:tc>
                  <a:txBody>
                    <a:bodyPr/>
                    <a:lstStyle/>
                    <a:p>
                      <a:r>
                        <a:rPr lang="en-US" sz="1200" dirty="0">
                          <a:solidFill>
                            <a:srgbClr val="FF0000"/>
                          </a:solidFill>
                        </a:rPr>
                        <a:t>IPv4/IPv6, TCP/UPP, port range</a:t>
                      </a:r>
                    </a:p>
                  </a:txBody>
                  <a:tcPr/>
                </a:tc>
                <a:extLst>
                  <a:ext uri="{0D108BD9-81ED-4DB2-BD59-A6C34878D82A}">
                    <a16:rowId xmlns:a16="http://schemas.microsoft.com/office/drawing/2014/main" val="2868273196"/>
                  </a:ext>
                </a:extLst>
              </a:tr>
              <a:tr h="298372">
                <a:tc>
                  <a:txBody>
                    <a:bodyPr/>
                    <a:lstStyle/>
                    <a:p>
                      <a:endParaRPr lang="en-US" sz="1200" strike="sngStrike" dirty="0"/>
                    </a:p>
                  </a:txBody>
                  <a:tcPr/>
                </a:tc>
                <a:tc>
                  <a:txBody>
                    <a:bodyPr/>
                    <a:lstStyle/>
                    <a:p>
                      <a:endParaRPr lang="en-US" sz="1200" strike="sngStrike" dirty="0"/>
                    </a:p>
                  </a:txBody>
                  <a:tcPr/>
                </a:tc>
                <a:tc>
                  <a:txBody>
                    <a:bodyPr/>
                    <a:lstStyle/>
                    <a:p>
                      <a:endParaRPr lang="en-US" sz="1200" strike="sngStrike" dirty="0"/>
                    </a:p>
                  </a:txBody>
                  <a:tcPr/>
                </a:tc>
                <a:extLst>
                  <a:ext uri="{0D108BD9-81ED-4DB2-BD59-A6C34878D82A}">
                    <a16:rowId xmlns:a16="http://schemas.microsoft.com/office/drawing/2014/main" val="329187170"/>
                  </a:ext>
                </a:extLst>
              </a:tr>
            </a:tbl>
          </a:graphicData>
        </a:graphic>
      </p:graphicFrame>
      <p:graphicFrame>
        <p:nvGraphicFramePr>
          <p:cNvPr id="33" name="Table 10">
            <a:extLst>
              <a:ext uri="{FF2B5EF4-FFF2-40B4-BE49-F238E27FC236}">
                <a16:creationId xmlns:a16="http://schemas.microsoft.com/office/drawing/2014/main" id="{E985976A-B71F-1940-A799-EDD9212857D7}"/>
              </a:ext>
            </a:extLst>
          </p:cNvPr>
          <p:cNvGraphicFramePr>
            <a:graphicFrameLocks noGrp="1"/>
          </p:cNvGraphicFramePr>
          <p:nvPr/>
        </p:nvGraphicFramePr>
        <p:xfrm>
          <a:off x="7826981" y="902761"/>
          <a:ext cx="4085414" cy="1212772"/>
        </p:xfrm>
        <a:graphic>
          <a:graphicData uri="http://schemas.openxmlformats.org/drawingml/2006/table">
            <a:tbl>
              <a:tblPr firstRow="1" bandRow="1">
                <a:tableStyleId>{5C22544A-7EE6-4342-B048-85BDC9FD1C3A}</a:tableStyleId>
              </a:tblPr>
              <a:tblGrid>
                <a:gridCol w="1585484">
                  <a:extLst>
                    <a:ext uri="{9D8B030D-6E8A-4147-A177-3AD203B41FA5}">
                      <a16:colId xmlns:a16="http://schemas.microsoft.com/office/drawing/2014/main" val="3997333578"/>
                    </a:ext>
                  </a:extLst>
                </a:gridCol>
                <a:gridCol w="666119">
                  <a:extLst>
                    <a:ext uri="{9D8B030D-6E8A-4147-A177-3AD203B41FA5}">
                      <a16:colId xmlns:a16="http://schemas.microsoft.com/office/drawing/2014/main" val="1076842233"/>
                    </a:ext>
                  </a:extLst>
                </a:gridCol>
                <a:gridCol w="1833811">
                  <a:extLst>
                    <a:ext uri="{9D8B030D-6E8A-4147-A177-3AD203B41FA5}">
                      <a16:colId xmlns:a16="http://schemas.microsoft.com/office/drawing/2014/main" val="3042798488"/>
                    </a:ext>
                  </a:extLst>
                </a:gridCol>
              </a:tblGrid>
              <a:tr h="0">
                <a:tc>
                  <a:txBody>
                    <a:bodyPr/>
                    <a:lstStyle/>
                    <a:p>
                      <a:r>
                        <a:rPr lang="en-US" sz="1200" dirty="0"/>
                        <a:t>Host1, SG Resource ID=“234”, Sent = </a:t>
                      </a:r>
                      <a:r>
                        <a:rPr lang="en-US" sz="1200" dirty="0">
                          <a:solidFill>
                            <a:srgbClr val="FF0000"/>
                          </a:solidFill>
                        </a:rPr>
                        <a:t>False</a:t>
                      </a:r>
                    </a:p>
                  </a:txBody>
                  <a:tcPr/>
                </a:tc>
                <a:tc>
                  <a:txBody>
                    <a:bodyPr/>
                    <a:lstStyle/>
                    <a:p>
                      <a:r>
                        <a:rPr lang="en-US" sz="1200" dirty="0"/>
                        <a:t>Version</a:t>
                      </a:r>
                    </a:p>
                  </a:txBody>
                  <a:tcPr/>
                </a:tc>
                <a:tc>
                  <a:txBody>
                    <a:bodyPr/>
                    <a:lstStyle/>
                    <a:p>
                      <a:r>
                        <a:rPr lang="en-US" sz="1200" dirty="0"/>
                        <a:t>State – background task to proactively send down</a:t>
                      </a:r>
                    </a:p>
                  </a:txBody>
                  <a:tcPr/>
                </a:tc>
                <a:extLst>
                  <a:ext uri="{0D108BD9-81ED-4DB2-BD59-A6C34878D82A}">
                    <a16:rowId xmlns:a16="http://schemas.microsoft.com/office/drawing/2014/main" val="3094804447"/>
                  </a:ext>
                </a:extLst>
              </a:tr>
              <a:tr h="298372">
                <a:tc>
                  <a:txBody>
                    <a:bodyPr/>
                    <a:lstStyle/>
                    <a:p>
                      <a:r>
                        <a:rPr lang="en-US" sz="1200" dirty="0"/>
                        <a:t>Last Full Update</a:t>
                      </a:r>
                    </a:p>
                  </a:txBody>
                  <a:tcPr/>
                </a:tc>
                <a:tc>
                  <a:txBody>
                    <a:bodyPr/>
                    <a:lstStyle/>
                    <a:p>
                      <a:r>
                        <a:rPr lang="en-US" sz="1200" dirty="0"/>
                        <a:t>5</a:t>
                      </a:r>
                    </a:p>
                  </a:txBody>
                  <a:tcPr/>
                </a:tc>
                <a:tc>
                  <a:txBody>
                    <a:bodyPr/>
                    <a:lstStyle/>
                    <a:p>
                      <a:r>
                        <a:rPr lang="en-US" sz="1200" dirty="0"/>
                        <a:t>SGFullState#5 (CREATE)</a:t>
                      </a:r>
                    </a:p>
                  </a:txBody>
                  <a:tcPr/>
                </a:tc>
                <a:extLst>
                  <a:ext uri="{0D108BD9-81ED-4DB2-BD59-A6C34878D82A}">
                    <a16:rowId xmlns:a16="http://schemas.microsoft.com/office/drawing/2014/main" val="2868273196"/>
                  </a:ext>
                </a:extLst>
              </a:tr>
              <a:tr h="298372">
                <a:tc>
                  <a:txBody>
                    <a:bodyPr/>
                    <a:lstStyle/>
                    <a:p>
                      <a:r>
                        <a:rPr lang="en-US" sz="1200" strike="sngStrike" dirty="0"/>
                        <a:t>Last Delta Update</a:t>
                      </a:r>
                    </a:p>
                  </a:txBody>
                  <a:tcPr/>
                </a:tc>
                <a:tc>
                  <a:txBody>
                    <a:bodyPr/>
                    <a:lstStyle/>
                    <a:p>
                      <a:r>
                        <a:rPr lang="en-US" sz="1200" strike="sngStrike" dirty="0"/>
                        <a:t>4</a:t>
                      </a:r>
                    </a:p>
                  </a:txBody>
                  <a:tcPr/>
                </a:tc>
                <a:tc>
                  <a:txBody>
                    <a:bodyPr/>
                    <a:lstStyle/>
                    <a:p>
                      <a:r>
                        <a:rPr lang="en-US" sz="1200" strike="sngStrike" dirty="0"/>
                        <a:t>SGDeltaState#3,</a:t>
                      </a:r>
                    </a:p>
                    <a:p>
                      <a:r>
                        <a:rPr lang="en-US" sz="1200" strike="sngStrike" dirty="0"/>
                        <a:t>SGDeltaState#4</a:t>
                      </a:r>
                    </a:p>
                  </a:txBody>
                  <a:tcPr/>
                </a:tc>
                <a:extLst>
                  <a:ext uri="{0D108BD9-81ED-4DB2-BD59-A6C34878D82A}">
                    <a16:rowId xmlns:a16="http://schemas.microsoft.com/office/drawing/2014/main" val="329187170"/>
                  </a:ext>
                </a:extLst>
              </a:tr>
            </a:tbl>
          </a:graphicData>
        </a:graphic>
      </p:graphicFrame>
    </p:spTree>
    <p:extLst>
      <p:ext uri="{BB962C8B-B14F-4D97-AF65-F5344CB8AC3E}">
        <p14:creationId xmlns:p14="http://schemas.microsoft.com/office/powerpoint/2010/main" val="31302907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86B29247-8203-1B4A-9AE5-5260FB689DEF}"/>
              </a:ext>
            </a:extLst>
          </p:cNvPr>
          <p:cNvSpPr/>
          <p:nvPr/>
        </p:nvSpPr>
        <p:spPr>
          <a:xfrm>
            <a:off x="7754404" y="5393532"/>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7" name="Rounded Rectangle 6">
            <a:extLst>
              <a:ext uri="{FF2B5EF4-FFF2-40B4-BE49-F238E27FC236}">
                <a16:creationId xmlns:a16="http://schemas.microsoft.com/office/drawing/2014/main" id="{D695EC23-43FD-9A4E-AEB5-E63A84873979}"/>
              </a:ext>
            </a:extLst>
          </p:cNvPr>
          <p:cNvSpPr/>
          <p:nvPr/>
        </p:nvSpPr>
        <p:spPr>
          <a:xfrm>
            <a:off x="7963891" y="5432953"/>
            <a:ext cx="1601732" cy="12976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6" name="Rectangle 25">
            <a:extLst>
              <a:ext uri="{FF2B5EF4-FFF2-40B4-BE49-F238E27FC236}">
                <a16:creationId xmlns:a16="http://schemas.microsoft.com/office/drawing/2014/main" id="{77E77911-0FD9-A142-A4A4-34BB4082EA39}"/>
              </a:ext>
            </a:extLst>
          </p:cNvPr>
          <p:cNvSpPr/>
          <p:nvPr/>
        </p:nvSpPr>
        <p:spPr>
          <a:xfrm>
            <a:off x="8398751" y="5478847"/>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 name="Rectangle 1">
            <a:extLst>
              <a:ext uri="{FF2B5EF4-FFF2-40B4-BE49-F238E27FC236}">
                <a16:creationId xmlns:a16="http://schemas.microsoft.com/office/drawing/2014/main" id="{83DD1A05-FC85-1C46-ADB3-2D6171C7A240}"/>
              </a:ext>
            </a:extLst>
          </p:cNvPr>
          <p:cNvSpPr/>
          <p:nvPr/>
        </p:nvSpPr>
        <p:spPr>
          <a:xfrm>
            <a:off x="7994029" y="5745959"/>
            <a:ext cx="719238"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VM1</a:t>
            </a:r>
          </a:p>
          <a:p>
            <a:pPr algn="ctr"/>
            <a:r>
              <a:rPr lang="en-US" sz="900" dirty="0">
                <a:solidFill>
                  <a:schemeClr val="accent6"/>
                </a:solidFill>
              </a:rPr>
              <a:t>10.0.0.101</a:t>
            </a:r>
          </a:p>
        </p:txBody>
      </p:sp>
      <p:sp>
        <p:nvSpPr>
          <p:cNvPr id="47" name="Rectangle 46">
            <a:extLst>
              <a:ext uri="{FF2B5EF4-FFF2-40B4-BE49-F238E27FC236}">
                <a16:creationId xmlns:a16="http://schemas.microsoft.com/office/drawing/2014/main" id="{B78D16F2-1DEF-BF4F-B0F2-072F5CA60812}"/>
              </a:ext>
            </a:extLst>
          </p:cNvPr>
          <p:cNvSpPr/>
          <p:nvPr/>
        </p:nvSpPr>
        <p:spPr>
          <a:xfrm>
            <a:off x="7994030" y="6238292"/>
            <a:ext cx="719237"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VM2</a:t>
            </a:r>
          </a:p>
          <a:p>
            <a:pPr algn="ctr"/>
            <a:r>
              <a:rPr lang="en-US" sz="900" dirty="0">
                <a:solidFill>
                  <a:srgbClr val="FF0000"/>
                </a:solidFill>
              </a:rPr>
              <a:t>10.0.1.102</a:t>
            </a:r>
          </a:p>
        </p:txBody>
      </p:sp>
      <p:sp>
        <p:nvSpPr>
          <p:cNvPr id="4" name="Card 3">
            <a:extLst>
              <a:ext uri="{FF2B5EF4-FFF2-40B4-BE49-F238E27FC236}">
                <a16:creationId xmlns:a16="http://schemas.microsoft.com/office/drawing/2014/main" id="{288F9827-C38F-DE41-8293-AD2362021959}"/>
              </a:ext>
            </a:extLst>
          </p:cNvPr>
          <p:cNvSpPr/>
          <p:nvPr/>
        </p:nvSpPr>
        <p:spPr>
          <a:xfrm>
            <a:off x="8813807" y="5758355"/>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25" name="Rounded Rectangle 24">
            <a:extLst>
              <a:ext uri="{FF2B5EF4-FFF2-40B4-BE49-F238E27FC236}">
                <a16:creationId xmlns:a16="http://schemas.microsoft.com/office/drawing/2014/main" id="{81B0697B-D999-1C40-BE43-F50DA8F2E613}"/>
              </a:ext>
            </a:extLst>
          </p:cNvPr>
          <p:cNvSpPr/>
          <p:nvPr/>
        </p:nvSpPr>
        <p:spPr>
          <a:xfrm>
            <a:off x="10123381" y="5398564"/>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7" name="Rounded Rectangle 26">
            <a:extLst>
              <a:ext uri="{FF2B5EF4-FFF2-40B4-BE49-F238E27FC236}">
                <a16:creationId xmlns:a16="http://schemas.microsoft.com/office/drawing/2014/main" id="{A4458021-C7AA-7845-A2FA-B9E99CF9FF13}"/>
              </a:ext>
            </a:extLst>
          </p:cNvPr>
          <p:cNvSpPr/>
          <p:nvPr/>
        </p:nvSpPr>
        <p:spPr>
          <a:xfrm>
            <a:off x="10332868" y="5432952"/>
            <a:ext cx="1601732" cy="130270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8" name="Rectangle 27">
            <a:extLst>
              <a:ext uri="{FF2B5EF4-FFF2-40B4-BE49-F238E27FC236}">
                <a16:creationId xmlns:a16="http://schemas.microsoft.com/office/drawing/2014/main" id="{03AE3161-BD0A-E340-989D-C567B5319DFF}"/>
              </a:ext>
            </a:extLst>
          </p:cNvPr>
          <p:cNvSpPr/>
          <p:nvPr/>
        </p:nvSpPr>
        <p:spPr>
          <a:xfrm>
            <a:off x="10745340" y="5488735"/>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9" name="TextBox 28">
            <a:extLst>
              <a:ext uri="{FF2B5EF4-FFF2-40B4-BE49-F238E27FC236}">
                <a16:creationId xmlns:a16="http://schemas.microsoft.com/office/drawing/2014/main" id="{EBF2506E-16F2-914C-A9B4-9B9793F4BD48}"/>
              </a:ext>
            </a:extLst>
          </p:cNvPr>
          <p:cNvSpPr txBox="1"/>
          <p:nvPr/>
        </p:nvSpPr>
        <p:spPr>
          <a:xfrm rot="16200000">
            <a:off x="9582513" y="5901585"/>
            <a:ext cx="1293107" cy="276999"/>
          </a:xfrm>
          <a:prstGeom prst="rect">
            <a:avLst/>
          </a:prstGeom>
          <a:noFill/>
        </p:spPr>
        <p:txBody>
          <a:bodyPr wrap="square" rtlCol="0">
            <a:spAutoFit/>
          </a:bodyPr>
          <a:lstStyle/>
          <a:p>
            <a:r>
              <a:rPr lang="en-US" sz="1200" dirty="0"/>
              <a:t>Compute Host N</a:t>
            </a:r>
          </a:p>
        </p:txBody>
      </p:sp>
      <p:sp>
        <p:nvSpPr>
          <p:cNvPr id="30" name="Rectangle 29">
            <a:extLst>
              <a:ext uri="{FF2B5EF4-FFF2-40B4-BE49-F238E27FC236}">
                <a16:creationId xmlns:a16="http://schemas.microsoft.com/office/drawing/2014/main" id="{0C841257-32A4-FD4A-B3DD-9A477B733363}"/>
              </a:ext>
            </a:extLst>
          </p:cNvPr>
          <p:cNvSpPr/>
          <p:nvPr/>
        </p:nvSpPr>
        <p:spPr>
          <a:xfrm>
            <a:off x="10349098" y="5758354"/>
            <a:ext cx="702636"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VM3</a:t>
            </a:r>
          </a:p>
          <a:p>
            <a:pPr algn="ctr"/>
            <a:r>
              <a:rPr lang="en-US" sz="900" dirty="0">
                <a:solidFill>
                  <a:schemeClr val="accent6"/>
                </a:solidFill>
              </a:rPr>
              <a:t>10.0.0.105</a:t>
            </a:r>
          </a:p>
        </p:txBody>
      </p:sp>
      <p:sp>
        <p:nvSpPr>
          <p:cNvPr id="31" name="Rectangle 30">
            <a:extLst>
              <a:ext uri="{FF2B5EF4-FFF2-40B4-BE49-F238E27FC236}">
                <a16:creationId xmlns:a16="http://schemas.microsoft.com/office/drawing/2014/main" id="{DA0CA20A-D071-7547-93E7-68F8906F5732}"/>
              </a:ext>
            </a:extLst>
          </p:cNvPr>
          <p:cNvSpPr/>
          <p:nvPr/>
        </p:nvSpPr>
        <p:spPr>
          <a:xfrm>
            <a:off x="10349099" y="6306845"/>
            <a:ext cx="702635"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VM4</a:t>
            </a:r>
          </a:p>
          <a:p>
            <a:pPr algn="ctr"/>
            <a:r>
              <a:rPr lang="en-US" sz="900" dirty="0">
                <a:solidFill>
                  <a:srgbClr val="FF0000"/>
                </a:solidFill>
              </a:rPr>
              <a:t>10.0.1.106</a:t>
            </a:r>
          </a:p>
        </p:txBody>
      </p:sp>
      <p:sp>
        <p:nvSpPr>
          <p:cNvPr id="32" name="Card 31">
            <a:extLst>
              <a:ext uri="{FF2B5EF4-FFF2-40B4-BE49-F238E27FC236}">
                <a16:creationId xmlns:a16="http://schemas.microsoft.com/office/drawing/2014/main" id="{F13D2423-36A7-D443-B03C-8F0476C2ABC4}"/>
              </a:ext>
            </a:extLst>
          </p:cNvPr>
          <p:cNvSpPr/>
          <p:nvPr/>
        </p:nvSpPr>
        <p:spPr>
          <a:xfrm>
            <a:off x="11133734" y="5758354"/>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34" name="Rounded Rectangle 33">
            <a:extLst>
              <a:ext uri="{FF2B5EF4-FFF2-40B4-BE49-F238E27FC236}">
                <a16:creationId xmlns:a16="http://schemas.microsoft.com/office/drawing/2014/main" id="{B5E0BD5F-FCAC-5C41-9218-2A414006B604}"/>
              </a:ext>
            </a:extLst>
          </p:cNvPr>
          <p:cNvSpPr/>
          <p:nvPr/>
        </p:nvSpPr>
        <p:spPr>
          <a:xfrm>
            <a:off x="8747472" y="3443706"/>
            <a:ext cx="1957422" cy="1179108"/>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5" name="Rounded Rectangle 34">
            <a:extLst>
              <a:ext uri="{FF2B5EF4-FFF2-40B4-BE49-F238E27FC236}">
                <a16:creationId xmlns:a16="http://schemas.microsoft.com/office/drawing/2014/main" id="{C64D45DD-C673-4446-9329-00988BA082EE}"/>
              </a:ext>
            </a:extLst>
          </p:cNvPr>
          <p:cNvSpPr/>
          <p:nvPr/>
        </p:nvSpPr>
        <p:spPr>
          <a:xfrm>
            <a:off x="9151446" y="34840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6" name="Rectangle 35">
            <a:extLst>
              <a:ext uri="{FF2B5EF4-FFF2-40B4-BE49-F238E27FC236}">
                <a16:creationId xmlns:a16="http://schemas.microsoft.com/office/drawing/2014/main" id="{9D65845D-17D8-044D-93D6-CDB0E27EAD51}"/>
              </a:ext>
            </a:extLst>
          </p:cNvPr>
          <p:cNvSpPr/>
          <p:nvPr/>
        </p:nvSpPr>
        <p:spPr>
          <a:xfrm>
            <a:off x="9285805" y="42326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53" name="Rounded Rectangle 52">
            <a:extLst>
              <a:ext uri="{FF2B5EF4-FFF2-40B4-BE49-F238E27FC236}">
                <a16:creationId xmlns:a16="http://schemas.microsoft.com/office/drawing/2014/main" id="{020E6211-18A3-824B-90EF-FDD27F327315}"/>
              </a:ext>
            </a:extLst>
          </p:cNvPr>
          <p:cNvSpPr/>
          <p:nvPr/>
        </p:nvSpPr>
        <p:spPr>
          <a:xfrm>
            <a:off x="8899872" y="3602759"/>
            <a:ext cx="1957422" cy="1172455"/>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6" name="Rounded Rectangle 55">
            <a:extLst>
              <a:ext uri="{FF2B5EF4-FFF2-40B4-BE49-F238E27FC236}">
                <a16:creationId xmlns:a16="http://schemas.microsoft.com/office/drawing/2014/main" id="{9AFAA2F9-6929-3D4A-9E5C-8E46C825E718}"/>
              </a:ext>
            </a:extLst>
          </p:cNvPr>
          <p:cNvSpPr/>
          <p:nvPr/>
        </p:nvSpPr>
        <p:spPr>
          <a:xfrm>
            <a:off x="9303846" y="36364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7" name="Rectangle 56">
            <a:extLst>
              <a:ext uri="{FF2B5EF4-FFF2-40B4-BE49-F238E27FC236}">
                <a16:creationId xmlns:a16="http://schemas.microsoft.com/office/drawing/2014/main" id="{93DFF0BB-3097-8142-88CA-66FED30A7B03}"/>
              </a:ext>
            </a:extLst>
          </p:cNvPr>
          <p:cNvSpPr/>
          <p:nvPr/>
        </p:nvSpPr>
        <p:spPr>
          <a:xfrm>
            <a:off x="9438205" y="43850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61" name="Rounded Rectangle 60">
            <a:extLst>
              <a:ext uri="{FF2B5EF4-FFF2-40B4-BE49-F238E27FC236}">
                <a16:creationId xmlns:a16="http://schemas.microsoft.com/office/drawing/2014/main" id="{0E7AC90A-56B4-F240-A90A-33948EF85BBF}"/>
              </a:ext>
            </a:extLst>
          </p:cNvPr>
          <p:cNvSpPr/>
          <p:nvPr/>
        </p:nvSpPr>
        <p:spPr>
          <a:xfrm>
            <a:off x="9052272" y="3750805"/>
            <a:ext cx="1957422" cy="117680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2" name="Rounded Rectangle 61">
            <a:extLst>
              <a:ext uri="{FF2B5EF4-FFF2-40B4-BE49-F238E27FC236}">
                <a16:creationId xmlns:a16="http://schemas.microsoft.com/office/drawing/2014/main" id="{2A740A94-F84F-A24D-8214-33542C7BF26E}"/>
              </a:ext>
            </a:extLst>
          </p:cNvPr>
          <p:cNvSpPr/>
          <p:nvPr/>
        </p:nvSpPr>
        <p:spPr>
          <a:xfrm>
            <a:off x="9456246" y="37888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3" name="Rectangle 62">
            <a:extLst>
              <a:ext uri="{FF2B5EF4-FFF2-40B4-BE49-F238E27FC236}">
                <a16:creationId xmlns:a16="http://schemas.microsoft.com/office/drawing/2014/main" id="{8F3B2E56-3D72-F742-B394-16DA01152CF4}"/>
              </a:ext>
            </a:extLst>
          </p:cNvPr>
          <p:cNvSpPr/>
          <p:nvPr/>
        </p:nvSpPr>
        <p:spPr>
          <a:xfrm>
            <a:off x="9753795" y="4558672"/>
            <a:ext cx="776788" cy="18561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FF0000"/>
                </a:solidFill>
              </a:rPr>
              <a:t>AGA</a:t>
            </a:r>
          </a:p>
        </p:txBody>
      </p:sp>
      <p:sp>
        <p:nvSpPr>
          <p:cNvPr id="65" name="Can 64">
            <a:extLst>
              <a:ext uri="{FF2B5EF4-FFF2-40B4-BE49-F238E27FC236}">
                <a16:creationId xmlns:a16="http://schemas.microsoft.com/office/drawing/2014/main" id="{528DD932-3315-424E-8AC0-57B31A74D3DF}"/>
              </a:ext>
            </a:extLst>
          </p:cNvPr>
          <p:cNvSpPr/>
          <p:nvPr/>
        </p:nvSpPr>
        <p:spPr>
          <a:xfrm>
            <a:off x="7792550" y="237206"/>
            <a:ext cx="4165843" cy="3830763"/>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dirty="0"/>
              <a:t>Shared in memory GS Configuration Cache for each Host</a:t>
            </a:r>
          </a:p>
        </p:txBody>
      </p:sp>
      <p:sp>
        <p:nvSpPr>
          <p:cNvPr id="16" name="Up-Down Arrow 15">
            <a:extLst>
              <a:ext uri="{FF2B5EF4-FFF2-40B4-BE49-F238E27FC236}">
                <a16:creationId xmlns:a16="http://schemas.microsoft.com/office/drawing/2014/main" id="{762920A0-F3A5-9448-B570-C9EB19C273F1}"/>
              </a:ext>
            </a:extLst>
          </p:cNvPr>
          <p:cNvSpPr/>
          <p:nvPr/>
        </p:nvSpPr>
        <p:spPr>
          <a:xfrm rot="3553710" flipH="1">
            <a:off x="9197752" y="4413843"/>
            <a:ext cx="126493" cy="1350277"/>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96" name="Up-Down Arrow 95">
            <a:extLst>
              <a:ext uri="{FF2B5EF4-FFF2-40B4-BE49-F238E27FC236}">
                <a16:creationId xmlns:a16="http://schemas.microsoft.com/office/drawing/2014/main" id="{7C1835D1-AF33-A842-A69E-A167B340C172}"/>
              </a:ext>
            </a:extLst>
          </p:cNvPr>
          <p:cNvSpPr/>
          <p:nvPr/>
        </p:nvSpPr>
        <p:spPr>
          <a:xfrm rot="7542028" flipH="1">
            <a:off x="10695775" y="4489057"/>
            <a:ext cx="134980" cy="1219831"/>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8" name="TextBox 67">
            <a:extLst>
              <a:ext uri="{FF2B5EF4-FFF2-40B4-BE49-F238E27FC236}">
                <a16:creationId xmlns:a16="http://schemas.microsoft.com/office/drawing/2014/main" id="{50412E84-7CF7-1645-93DE-51F09B9480E7}"/>
              </a:ext>
            </a:extLst>
          </p:cNvPr>
          <p:cNvSpPr txBox="1"/>
          <p:nvPr/>
        </p:nvSpPr>
        <p:spPr>
          <a:xfrm>
            <a:off x="9615982" y="4933505"/>
            <a:ext cx="700479" cy="584775"/>
          </a:xfrm>
          <a:prstGeom prst="rect">
            <a:avLst/>
          </a:prstGeom>
          <a:noFill/>
        </p:spPr>
        <p:txBody>
          <a:bodyPr wrap="square" rtlCol="0">
            <a:spAutoFit/>
          </a:bodyPr>
          <a:lstStyle/>
          <a:p>
            <a:r>
              <a:rPr lang="en-US" sz="800" dirty="0" err="1"/>
              <a:t>grpc</a:t>
            </a:r>
            <a:r>
              <a:rPr lang="en-US" sz="800" dirty="0"/>
              <a:t> long lived streaming connections</a:t>
            </a:r>
          </a:p>
        </p:txBody>
      </p:sp>
      <p:sp>
        <p:nvSpPr>
          <p:cNvPr id="69" name="TextBox 68">
            <a:extLst>
              <a:ext uri="{FF2B5EF4-FFF2-40B4-BE49-F238E27FC236}">
                <a16:creationId xmlns:a16="http://schemas.microsoft.com/office/drawing/2014/main" id="{42202DE4-8605-5946-A004-D2D5675E7F37}"/>
              </a:ext>
            </a:extLst>
          </p:cNvPr>
          <p:cNvSpPr txBox="1"/>
          <p:nvPr/>
        </p:nvSpPr>
        <p:spPr>
          <a:xfrm>
            <a:off x="9713121" y="5813184"/>
            <a:ext cx="657118" cy="369332"/>
          </a:xfrm>
          <a:prstGeom prst="rect">
            <a:avLst/>
          </a:prstGeom>
          <a:noFill/>
        </p:spPr>
        <p:txBody>
          <a:bodyPr wrap="square" rtlCol="0">
            <a:spAutoFit/>
          </a:bodyPr>
          <a:lstStyle/>
          <a:p>
            <a:r>
              <a:rPr lang="en-US" dirty="0"/>
              <a:t>…</a:t>
            </a:r>
          </a:p>
        </p:txBody>
      </p:sp>
      <p:sp>
        <p:nvSpPr>
          <p:cNvPr id="84" name="Title 1">
            <a:extLst>
              <a:ext uri="{FF2B5EF4-FFF2-40B4-BE49-F238E27FC236}">
                <a16:creationId xmlns:a16="http://schemas.microsoft.com/office/drawing/2014/main" id="{69DE01E8-8FC5-574F-9E9A-CB7019F7752F}"/>
              </a:ext>
            </a:extLst>
          </p:cNvPr>
          <p:cNvSpPr>
            <a:spLocks noGrp="1"/>
          </p:cNvSpPr>
          <p:nvPr>
            <p:ph type="title"/>
          </p:nvPr>
        </p:nvSpPr>
        <p:spPr>
          <a:xfrm>
            <a:off x="189294" y="48850"/>
            <a:ext cx="6800954" cy="699295"/>
          </a:xfrm>
        </p:spPr>
        <p:txBody>
          <a:bodyPr>
            <a:normAutofit/>
          </a:bodyPr>
          <a:lstStyle/>
          <a:p>
            <a:r>
              <a:rPr lang="en-US" dirty="0"/>
              <a:t>Create SG – </a:t>
            </a:r>
            <a:r>
              <a:rPr lang="en-US" dirty="0">
                <a:solidFill>
                  <a:srgbClr val="FF0000"/>
                </a:solidFill>
              </a:rPr>
              <a:t>large</a:t>
            </a:r>
            <a:r>
              <a:rPr lang="en-US" dirty="0"/>
              <a:t> VPC #3</a:t>
            </a:r>
          </a:p>
        </p:txBody>
      </p:sp>
      <p:sp>
        <p:nvSpPr>
          <p:cNvPr id="85" name="Content Placeholder 2">
            <a:extLst>
              <a:ext uri="{FF2B5EF4-FFF2-40B4-BE49-F238E27FC236}">
                <a16:creationId xmlns:a16="http://schemas.microsoft.com/office/drawing/2014/main" id="{FEF360CE-5B08-434F-B96B-507A25C80FEC}"/>
              </a:ext>
            </a:extLst>
          </p:cNvPr>
          <p:cNvSpPr>
            <a:spLocks noGrp="1"/>
          </p:cNvSpPr>
          <p:nvPr>
            <p:ph idx="1"/>
          </p:nvPr>
        </p:nvSpPr>
        <p:spPr>
          <a:xfrm>
            <a:off x="105168" y="762872"/>
            <a:ext cx="7561038" cy="5923766"/>
          </a:xfrm>
        </p:spPr>
        <p:txBody>
          <a:bodyPr>
            <a:normAutofit fontScale="70000" lnSpcReduction="20000"/>
          </a:bodyPr>
          <a:lstStyle/>
          <a:p>
            <a:r>
              <a:rPr lang="en-US" u="sng" dirty="0">
                <a:solidFill>
                  <a:srgbClr val="FF0000"/>
                </a:solidFill>
              </a:rPr>
              <a:t>AGA act as configuration cache</a:t>
            </a:r>
          </a:p>
          <a:p>
            <a:r>
              <a:rPr lang="en-US" dirty="0"/>
              <a:t>VM receives traffic from gateway or via routing rule or external</a:t>
            </a:r>
          </a:p>
          <a:p>
            <a:pPr lvl="1"/>
            <a:r>
              <a:rPr lang="en-US" dirty="0"/>
              <a:t>“static” SG rule associated with Gateway and routing needs to be preinstalled on host since gateway and routing rule is already installed on host</a:t>
            </a:r>
          </a:p>
          <a:p>
            <a:pPr lvl="1"/>
            <a:r>
              <a:rPr lang="en-US" dirty="0"/>
              <a:t>That leaves the L3/L2 neighbor SG rule not install by default</a:t>
            </a:r>
          </a:p>
          <a:p>
            <a:r>
              <a:rPr lang="en-US" dirty="0"/>
              <a:t>VM receives traffic from L2 neighbor (same subnet), or L3 neighbor (via connected router)</a:t>
            </a:r>
          </a:p>
          <a:p>
            <a:pPr lvl="1"/>
            <a:r>
              <a:rPr lang="en-US" dirty="0"/>
              <a:t>If the SG rule already installed to allow traffic, do nothing</a:t>
            </a:r>
          </a:p>
          <a:p>
            <a:pPr lvl="1"/>
            <a:r>
              <a:rPr lang="en-US" dirty="0"/>
              <a:t>If the SG rule is not installed to allow traffic, we can:</a:t>
            </a:r>
          </a:p>
          <a:p>
            <a:pPr lvl="2"/>
            <a:r>
              <a:rPr lang="en-US" dirty="0"/>
              <a:t>1. download all ingress rules before hand</a:t>
            </a:r>
          </a:p>
          <a:p>
            <a:pPr lvl="3"/>
            <a:r>
              <a:rPr lang="en-US" dirty="0">
                <a:solidFill>
                  <a:srgbClr val="FF0000"/>
                </a:solidFill>
              </a:rPr>
              <a:t>Pro: easy on the implementation, Con: scale</a:t>
            </a:r>
          </a:p>
          <a:p>
            <a:pPr lvl="2"/>
            <a:r>
              <a:rPr lang="en-US" dirty="0"/>
              <a:t>2. punt this “going to be drop” traffic to ACA, ACA ask AGA to see if there is SG rule to allow it, if yes, AGA push it down to ACA, </a:t>
            </a:r>
          </a:p>
          <a:p>
            <a:pPr lvl="3"/>
            <a:r>
              <a:rPr lang="en-US" dirty="0">
                <a:solidFill>
                  <a:srgbClr val="FF0000"/>
                </a:solidFill>
              </a:rPr>
              <a:t>Pro: handle scale, Con: more implementation logic</a:t>
            </a:r>
          </a:p>
          <a:p>
            <a:pPr lvl="2"/>
            <a:r>
              <a:rPr lang="en-US" dirty="0"/>
              <a:t>3. Use the help with </a:t>
            </a:r>
            <a:r>
              <a:rPr lang="en-US" dirty="0" err="1"/>
              <a:t>vxlan-gpe</a:t>
            </a:r>
            <a:r>
              <a:rPr lang="en-US" dirty="0"/>
              <a:t>, or IP option, or append end of packet, out of band / RPC communication to share IP to SG mapping</a:t>
            </a:r>
          </a:p>
          <a:p>
            <a:pPr lvl="3"/>
            <a:r>
              <a:rPr lang="en-US" dirty="0">
                <a:solidFill>
                  <a:srgbClr val="FF0000"/>
                </a:solidFill>
              </a:rPr>
              <a:t>Pro: looks cool, Con: experimental </a:t>
            </a:r>
          </a:p>
          <a:p>
            <a:pPr lvl="3"/>
            <a:r>
              <a:rPr lang="en-US" dirty="0">
                <a:solidFill>
                  <a:srgbClr val="FF0000"/>
                </a:solidFill>
              </a:rPr>
              <a:t>SG ID ID = 16 Bytes UUID X 5, 80 Bytes</a:t>
            </a:r>
          </a:p>
          <a:p>
            <a:pPr lvl="3"/>
            <a:r>
              <a:rPr lang="en-US" dirty="0">
                <a:solidFill>
                  <a:srgbClr val="FF0000"/>
                </a:solidFill>
              </a:rPr>
              <a:t>NSH header is 8 Bytes + 4 Bytes metadata header, so total ~92 Bytes</a:t>
            </a:r>
          </a:p>
          <a:p>
            <a:pPr lvl="2"/>
            <a:r>
              <a:rPr lang="en-US" dirty="0"/>
              <a:t>4. Reduce the SG ID size from 16byte to 4 bytes?</a:t>
            </a:r>
          </a:p>
          <a:p>
            <a:pPr lvl="3"/>
            <a:r>
              <a:rPr lang="en-US" dirty="0"/>
              <a:t>2³² = 4 294 967 296</a:t>
            </a:r>
          </a:p>
          <a:p>
            <a:pPr lvl="3"/>
            <a:r>
              <a:rPr lang="en-US" dirty="0"/>
              <a:t>We can make VPC ID (VNI) + SG ID unique</a:t>
            </a:r>
          </a:p>
          <a:p>
            <a:r>
              <a:rPr lang="en-US" dirty="0">
                <a:solidFill>
                  <a:srgbClr val="FF0000"/>
                </a:solidFill>
              </a:rPr>
              <a:t>If we can reduce the SG ID size or accept the current 92 Bytes overhead, we don’t need to pre-negotiate a new SG label, and we can simply download all ingress SG rules</a:t>
            </a:r>
          </a:p>
        </p:txBody>
      </p:sp>
      <p:graphicFrame>
        <p:nvGraphicFramePr>
          <p:cNvPr id="8" name="Table 10">
            <a:extLst>
              <a:ext uri="{FF2B5EF4-FFF2-40B4-BE49-F238E27FC236}">
                <a16:creationId xmlns:a16="http://schemas.microsoft.com/office/drawing/2014/main" id="{491F93DD-975D-3941-B43A-F9D09AFDEF54}"/>
              </a:ext>
            </a:extLst>
          </p:cNvPr>
          <p:cNvGraphicFramePr>
            <a:graphicFrameLocks noGrp="1"/>
          </p:cNvGraphicFramePr>
          <p:nvPr/>
        </p:nvGraphicFramePr>
        <p:xfrm>
          <a:off x="7849186" y="2748031"/>
          <a:ext cx="4174443" cy="1212772"/>
        </p:xfrm>
        <a:graphic>
          <a:graphicData uri="http://schemas.openxmlformats.org/drawingml/2006/table">
            <a:tbl>
              <a:tblPr firstRow="1" bandRow="1">
                <a:tableStyleId>{5C22544A-7EE6-4342-B048-85BDC9FD1C3A}</a:tableStyleId>
              </a:tblPr>
              <a:tblGrid>
                <a:gridCol w="1585484">
                  <a:extLst>
                    <a:ext uri="{9D8B030D-6E8A-4147-A177-3AD203B41FA5}">
                      <a16:colId xmlns:a16="http://schemas.microsoft.com/office/drawing/2014/main" val="3997333578"/>
                    </a:ext>
                  </a:extLst>
                </a:gridCol>
                <a:gridCol w="1090013">
                  <a:extLst>
                    <a:ext uri="{9D8B030D-6E8A-4147-A177-3AD203B41FA5}">
                      <a16:colId xmlns:a16="http://schemas.microsoft.com/office/drawing/2014/main" val="1076842233"/>
                    </a:ext>
                  </a:extLst>
                </a:gridCol>
                <a:gridCol w="1498946">
                  <a:extLst>
                    <a:ext uri="{9D8B030D-6E8A-4147-A177-3AD203B41FA5}">
                      <a16:colId xmlns:a16="http://schemas.microsoft.com/office/drawing/2014/main" val="3042798488"/>
                    </a:ext>
                  </a:extLst>
                </a:gridCol>
              </a:tblGrid>
              <a:tr h="0">
                <a:tc>
                  <a:txBody>
                    <a:bodyPr/>
                    <a:lstStyle/>
                    <a:p>
                      <a:r>
                        <a:rPr lang="en-US" sz="1200" dirty="0"/>
                        <a:t>Host1, SG Resource ID=“234”, Sent Rules</a:t>
                      </a:r>
                      <a:endParaRPr lang="en-US" sz="1200" dirty="0">
                        <a:solidFill>
                          <a:srgbClr val="FF0000"/>
                        </a:solidFill>
                      </a:endParaRPr>
                    </a:p>
                  </a:txBody>
                  <a:tcPr/>
                </a:tc>
                <a:tc>
                  <a:txBody>
                    <a:bodyPr/>
                    <a:lstStyle/>
                    <a:p>
                      <a:r>
                        <a:rPr lang="en-US" sz="1200" dirty="0"/>
                        <a:t>Remote IP</a:t>
                      </a:r>
                    </a:p>
                  </a:txBody>
                  <a:tcPr/>
                </a:tc>
                <a:tc>
                  <a:txBody>
                    <a:bodyPr/>
                    <a:lstStyle/>
                    <a:p>
                      <a:endParaRPr lang="en-US" sz="1200" dirty="0"/>
                    </a:p>
                  </a:txBody>
                  <a:tcPr/>
                </a:tc>
                <a:extLst>
                  <a:ext uri="{0D108BD9-81ED-4DB2-BD59-A6C34878D82A}">
                    <a16:rowId xmlns:a16="http://schemas.microsoft.com/office/drawing/2014/main" val="3094804447"/>
                  </a:ext>
                </a:extLst>
              </a:tr>
              <a:tr h="298372">
                <a:tc>
                  <a:txBody>
                    <a:bodyPr/>
                    <a:lstStyle/>
                    <a:p>
                      <a:r>
                        <a:rPr lang="en-US" sz="1200" dirty="0"/>
                        <a:t>Rule ID, ingress/egress</a:t>
                      </a:r>
                    </a:p>
                  </a:txBody>
                  <a:tcPr/>
                </a:tc>
                <a:tc>
                  <a:txBody>
                    <a:bodyPr/>
                    <a:lstStyle/>
                    <a:p>
                      <a:r>
                        <a:rPr lang="en-US" sz="1200" dirty="0"/>
                        <a:t>10.123.1.222</a:t>
                      </a:r>
                    </a:p>
                  </a:txBody>
                  <a:tcPr/>
                </a:tc>
                <a:tc>
                  <a:txBody>
                    <a:bodyPr/>
                    <a:lstStyle/>
                    <a:p>
                      <a:r>
                        <a:rPr lang="en-US" sz="1200" dirty="0"/>
                        <a:t>IPv4/IPv6, TCP/UPP, port range</a:t>
                      </a:r>
                    </a:p>
                  </a:txBody>
                  <a:tcPr/>
                </a:tc>
                <a:extLst>
                  <a:ext uri="{0D108BD9-81ED-4DB2-BD59-A6C34878D82A}">
                    <a16:rowId xmlns:a16="http://schemas.microsoft.com/office/drawing/2014/main" val="2868273196"/>
                  </a:ext>
                </a:extLst>
              </a:tr>
              <a:tr h="298372">
                <a:tc>
                  <a:txBody>
                    <a:bodyPr/>
                    <a:lstStyle/>
                    <a:p>
                      <a:endParaRPr lang="en-US" sz="1200" strike="sngStrike" dirty="0"/>
                    </a:p>
                  </a:txBody>
                  <a:tcPr/>
                </a:tc>
                <a:tc>
                  <a:txBody>
                    <a:bodyPr/>
                    <a:lstStyle/>
                    <a:p>
                      <a:endParaRPr lang="en-US" sz="1200" strike="sngStrike" dirty="0"/>
                    </a:p>
                  </a:txBody>
                  <a:tcPr/>
                </a:tc>
                <a:tc>
                  <a:txBody>
                    <a:bodyPr/>
                    <a:lstStyle/>
                    <a:p>
                      <a:endParaRPr lang="en-US" sz="1200" strike="sngStrike" dirty="0"/>
                    </a:p>
                  </a:txBody>
                  <a:tcPr/>
                </a:tc>
                <a:extLst>
                  <a:ext uri="{0D108BD9-81ED-4DB2-BD59-A6C34878D82A}">
                    <a16:rowId xmlns:a16="http://schemas.microsoft.com/office/drawing/2014/main" val="329187170"/>
                  </a:ext>
                </a:extLst>
              </a:tr>
            </a:tbl>
          </a:graphicData>
        </a:graphic>
      </p:graphicFrame>
      <p:graphicFrame>
        <p:nvGraphicFramePr>
          <p:cNvPr id="33" name="Table 10">
            <a:extLst>
              <a:ext uri="{FF2B5EF4-FFF2-40B4-BE49-F238E27FC236}">
                <a16:creationId xmlns:a16="http://schemas.microsoft.com/office/drawing/2014/main" id="{E985976A-B71F-1940-A799-EDD9212857D7}"/>
              </a:ext>
            </a:extLst>
          </p:cNvPr>
          <p:cNvGraphicFramePr>
            <a:graphicFrameLocks noGrp="1"/>
          </p:cNvGraphicFramePr>
          <p:nvPr/>
        </p:nvGraphicFramePr>
        <p:xfrm>
          <a:off x="7826981" y="902761"/>
          <a:ext cx="4085414" cy="1212772"/>
        </p:xfrm>
        <a:graphic>
          <a:graphicData uri="http://schemas.openxmlformats.org/drawingml/2006/table">
            <a:tbl>
              <a:tblPr firstRow="1" bandRow="1">
                <a:tableStyleId>{5C22544A-7EE6-4342-B048-85BDC9FD1C3A}</a:tableStyleId>
              </a:tblPr>
              <a:tblGrid>
                <a:gridCol w="1585484">
                  <a:extLst>
                    <a:ext uri="{9D8B030D-6E8A-4147-A177-3AD203B41FA5}">
                      <a16:colId xmlns:a16="http://schemas.microsoft.com/office/drawing/2014/main" val="3997333578"/>
                    </a:ext>
                  </a:extLst>
                </a:gridCol>
                <a:gridCol w="666119">
                  <a:extLst>
                    <a:ext uri="{9D8B030D-6E8A-4147-A177-3AD203B41FA5}">
                      <a16:colId xmlns:a16="http://schemas.microsoft.com/office/drawing/2014/main" val="1076842233"/>
                    </a:ext>
                  </a:extLst>
                </a:gridCol>
                <a:gridCol w="1833811">
                  <a:extLst>
                    <a:ext uri="{9D8B030D-6E8A-4147-A177-3AD203B41FA5}">
                      <a16:colId xmlns:a16="http://schemas.microsoft.com/office/drawing/2014/main" val="3042798488"/>
                    </a:ext>
                  </a:extLst>
                </a:gridCol>
              </a:tblGrid>
              <a:tr h="0">
                <a:tc>
                  <a:txBody>
                    <a:bodyPr/>
                    <a:lstStyle/>
                    <a:p>
                      <a:r>
                        <a:rPr lang="en-US" sz="1200" dirty="0"/>
                        <a:t>Host1, SG Resource ID=“234”, Sent = </a:t>
                      </a:r>
                      <a:r>
                        <a:rPr lang="en-US" sz="1200" dirty="0">
                          <a:solidFill>
                            <a:srgbClr val="FF0000"/>
                          </a:solidFill>
                        </a:rPr>
                        <a:t>False</a:t>
                      </a:r>
                    </a:p>
                  </a:txBody>
                  <a:tcPr/>
                </a:tc>
                <a:tc>
                  <a:txBody>
                    <a:bodyPr/>
                    <a:lstStyle/>
                    <a:p>
                      <a:r>
                        <a:rPr lang="en-US" sz="1200" dirty="0"/>
                        <a:t>Version</a:t>
                      </a:r>
                    </a:p>
                  </a:txBody>
                  <a:tcPr/>
                </a:tc>
                <a:tc>
                  <a:txBody>
                    <a:bodyPr/>
                    <a:lstStyle/>
                    <a:p>
                      <a:r>
                        <a:rPr lang="en-US" sz="1200" dirty="0"/>
                        <a:t>State – background task to proactively send down</a:t>
                      </a:r>
                    </a:p>
                  </a:txBody>
                  <a:tcPr/>
                </a:tc>
                <a:extLst>
                  <a:ext uri="{0D108BD9-81ED-4DB2-BD59-A6C34878D82A}">
                    <a16:rowId xmlns:a16="http://schemas.microsoft.com/office/drawing/2014/main" val="3094804447"/>
                  </a:ext>
                </a:extLst>
              </a:tr>
              <a:tr h="298372">
                <a:tc>
                  <a:txBody>
                    <a:bodyPr/>
                    <a:lstStyle/>
                    <a:p>
                      <a:r>
                        <a:rPr lang="en-US" sz="1200" dirty="0"/>
                        <a:t>Last Full Update</a:t>
                      </a:r>
                    </a:p>
                  </a:txBody>
                  <a:tcPr/>
                </a:tc>
                <a:tc>
                  <a:txBody>
                    <a:bodyPr/>
                    <a:lstStyle/>
                    <a:p>
                      <a:r>
                        <a:rPr lang="en-US" sz="1200" dirty="0"/>
                        <a:t>5</a:t>
                      </a:r>
                    </a:p>
                  </a:txBody>
                  <a:tcPr/>
                </a:tc>
                <a:tc>
                  <a:txBody>
                    <a:bodyPr/>
                    <a:lstStyle/>
                    <a:p>
                      <a:r>
                        <a:rPr lang="en-US" sz="1200" dirty="0"/>
                        <a:t>SGFullState#5 (CREATE)</a:t>
                      </a:r>
                    </a:p>
                  </a:txBody>
                  <a:tcPr/>
                </a:tc>
                <a:extLst>
                  <a:ext uri="{0D108BD9-81ED-4DB2-BD59-A6C34878D82A}">
                    <a16:rowId xmlns:a16="http://schemas.microsoft.com/office/drawing/2014/main" val="2868273196"/>
                  </a:ext>
                </a:extLst>
              </a:tr>
              <a:tr h="298372">
                <a:tc>
                  <a:txBody>
                    <a:bodyPr/>
                    <a:lstStyle/>
                    <a:p>
                      <a:r>
                        <a:rPr lang="en-US" sz="1200" strike="sngStrike" dirty="0"/>
                        <a:t>Last Delta Update</a:t>
                      </a:r>
                    </a:p>
                  </a:txBody>
                  <a:tcPr/>
                </a:tc>
                <a:tc>
                  <a:txBody>
                    <a:bodyPr/>
                    <a:lstStyle/>
                    <a:p>
                      <a:r>
                        <a:rPr lang="en-US" sz="1200" strike="sngStrike" dirty="0"/>
                        <a:t>4</a:t>
                      </a:r>
                    </a:p>
                  </a:txBody>
                  <a:tcPr/>
                </a:tc>
                <a:tc>
                  <a:txBody>
                    <a:bodyPr/>
                    <a:lstStyle/>
                    <a:p>
                      <a:r>
                        <a:rPr lang="en-US" sz="1200" strike="sngStrike" dirty="0"/>
                        <a:t>SGDeltaState#3,</a:t>
                      </a:r>
                    </a:p>
                    <a:p>
                      <a:r>
                        <a:rPr lang="en-US" sz="1200" strike="sngStrike" dirty="0"/>
                        <a:t>SGDeltaState#4</a:t>
                      </a:r>
                    </a:p>
                  </a:txBody>
                  <a:tcPr/>
                </a:tc>
                <a:extLst>
                  <a:ext uri="{0D108BD9-81ED-4DB2-BD59-A6C34878D82A}">
                    <a16:rowId xmlns:a16="http://schemas.microsoft.com/office/drawing/2014/main" val="329187170"/>
                  </a:ext>
                </a:extLst>
              </a:tr>
            </a:tbl>
          </a:graphicData>
        </a:graphic>
      </p:graphicFrame>
    </p:spTree>
    <p:extLst>
      <p:ext uri="{BB962C8B-B14F-4D97-AF65-F5344CB8AC3E}">
        <p14:creationId xmlns:p14="http://schemas.microsoft.com/office/powerpoint/2010/main" val="3922334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86B29247-8203-1B4A-9AE5-5260FB689DEF}"/>
              </a:ext>
            </a:extLst>
          </p:cNvPr>
          <p:cNvSpPr/>
          <p:nvPr/>
        </p:nvSpPr>
        <p:spPr>
          <a:xfrm>
            <a:off x="7754404" y="5393532"/>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7" name="Rounded Rectangle 6">
            <a:extLst>
              <a:ext uri="{FF2B5EF4-FFF2-40B4-BE49-F238E27FC236}">
                <a16:creationId xmlns:a16="http://schemas.microsoft.com/office/drawing/2014/main" id="{D695EC23-43FD-9A4E-AEB5-E63A84873979}"/>
              </a:ext>
            </a:extLst>
          </p:cNvPr>
          <p:cNvSpPr/>
          <p:nvPr/>
        </p:nvSpPr>
        <p:spPr>
          <a:xfrm>
            <a:off x="7963891" y="5432953"/>
            <a:ext cx="1601732" cy="12976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6" name="Rectangle 25">
            <a:extLst>
              <a:ext uri="{FF2B5EF4-FFF2-40B4-BE49-F238E27FC236}">
                <a16:creationId xmlns:a16="http://schemas.microsoft.com/office/drawing/2014/main" id="{77E77911-0FD9-A142-A4A4-34BB4082EA39}"/>
              </a:ext>
            </a:extLst>
          </p:cNvPr>
          <p:cNvSpPr/>
          <p:nvPr/>
        </p:nvSpPr>
        <p:spPr>
          <a:xfrm>
            <a:off x="8398751" y="5478847"/>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 name="Rectangle 1">
            <a:extLst>
              <a:ext uri="{FF2B5EF4-FFF2-40B4-BE49-F238E27FC236}">
                <a16:creationId xmlns:a16="http://schemas.microsoft.com/office/drawing/2014/main" id="{83DD1A05-FC85-1C46-ADB3-2D6171C7A240}"/>
              </a:ext>
            </a:extLst>
          </p:cNvPr>
          <p:cNvSpPr/>
          <p:nvPr/>
        </p:nvSpPr>
        <p:spPr>
          <a:xfrm>
            <a:off x="7994029" y="5745959"/>
            <a:ext cx="719238"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VM1</a:t>
            </a:r>
          </a:p>
          <a:p>
            <a:pPr algn="ctr"/>
            <a:r>
              <a:rPr lang="en-US" sz="900" dirty="0">
                <a:solidFill>
                  <a:schemeClr val="accent6"/>
                </a:solidFill>
              </a:rPr>
              <a:t>10.0.0.101</a:t>
            </a:r>
          </a:p>
        </p:txBody>
      </p:sp>
      <p:sp>
        <p:nvSpPr>
          <p:cNvPr id="47" name="Rectangle 46">
            <a:extLst>
              <a:ext uri="{FF2B5EF4-FFF2-40B4-BE49-F238E27FC236}">
                <a16:creationId xmlns:a16="http://schemas.microsoft.com/office/drawing/2014/main" id="{B78D16F2-1DEF-BF4F-B0F2-072F5CA60812}"/>
              </a:ext>
            </a:extLst>
          </p:cNvPr>
          <p:cNvSpPr/>
          <p:nvPr/>
        </p:nvSpPr>
        <p:spPr>
          <a:xfrm>
            <a:off x="7994030" y="6238292"/>
            <a:ext cx="719237"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VM2</a:t>
            </a:r>
          </a:p>
          <a:p>
            <a:pPr algn="ctr"/>
            <a:r>
              <a:rPr lang="en-US" sz="900" dirty="0">
                <a:solidFill>
                  <a:srgbClr val="FF0000"/>
                </a:solidFill>
              </a:rPr>
              <a:t>10.0.1.102</a:t>
            </a:r>
          </a:p>
        </p:txBody>
      </p:sp>
      <p:sp>
        <p:nvSpPr>
          <p:cNvPr id="4" name="Card 3">
            <a:extLst>
              <a:ext uri="{FF2B5EF4-FFF2-40B4-BE49-F238E27FC236}">
                <a16:creationId xmlns:a16="http://schemas.microsoft.com/office/drawing/2014/main" id="{288F9827-C38F-DE41-8293-AD2362021959}"/>
              </a:ext>
            </a:extLst>
          </p:cNvPr>
          <p:cNvSpPr/>
          <p:nvPr/>
        </p:nvSpPr>
        <p:spPr>
          <a:xfrm>
            <a:off x="8813807" y="5758355"/>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25" name="Rounded Rectangle 24">
            <a:extLst>
              <a:ext uri="{FF2B5EF4-FFF2-40B4-BE49-F238E27FC236}">
                <a16:creationId xmlns:a16="http://schemas.microsoft.com/office/drawing/2014/main" id="{81B0697B-D999-1C40-BE43-F50DA8F2E613}"/>
              </a:ext>
            </a:extLst>
          </p:cNvPr>
          <p:cNvSpPr/>
          <p:nvPr/>
        </p:nvSpPr>
        <p:spPr>
          <a:xfrm>
            <a:off x="10123381" y="5398564"/>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7" name="Rounded Rectangle 26">
            <a:extLst>
              <a:ext uri="{FF2B5EF4-FFF2-40B4-BE49-F238E27FC236}">
                <a16:creationId xmlns:a16="http://schemas.microsoft.com/office/drawing/2014/main" id="{A4458021-C7AA-7845-A2FA-B9E99CF9FF13}"/>
              </a:ext>
            </a:extLst>
          </p:cNvPr>
          <p:cNvSpPr/>
          <p:nvPr/>
        </p:nvSpPr>
        <p:spPr>
          <a:xfrm>
            <a:off x="10332868" y="5432952"/>
            <a:ext cx="1601732" cy="130270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8" name="Rectangle 27">
            <a:extLst>
              <a:ext uri="{FF2B5EF4-FFF2-40B4-BE49-F238E27FC236}">
                <a16:creationId xmlns:a16="http://schemas.microsoft.com/office/drawing/2014/main" id="{03AE3161-BD0A-E340-989D-C567B5319DFF}"/>
              </a:ext>
            </a:extLst>
          </p:cNvPr>
          <p:cNvSpPr/>
          <p:nvPr/>
        </p:nvSpPr>
        <p:spPr>
          <a:xfrm>
            <a:off x="10745340" y="5488735"/>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9" name="TextBox 28">
            <a:extLst>
              <a:ext uri="{FF2B5EF4-FFF2-40B4-BE49-F238E27FC236}">
                <a16:creationId xmlns:a16="http://schemas.microsoft.com/office/drawing/2014/main" id="{EBF2506E-16F2-914C-A9B4-9B9793F4BD48}"/>
              </a:ext>
            </a:extLst>
          </p:cNvPr>
          <p:cNvSpPr txBox="1"/>
          <p:nvPr/>
        </p:nvSpPr>
        <p:spPr>
          <a:xfrm rot="16200000">
            <a:off x="9582513" y="5901585"/>
            <a:ext cx="1293107" cy="276999"/>
          </a:xfrm>
          <a:prstGeom prst="rect">
            <a:avLst/>
          </a:prstGeom>
          <a:noFill/>
        </p:spPr>
        <p:txBody>
          <a:bodyPr wrap="square" rtlCol="0">
            <a:spAutoFit/>
          </a:bodyPr>
          <a:lstStyle/>
          <a:p>
            <a:r>
              <a:rPr lang="en-US" sz="1200" dirty="0"/>
              <a:t>Compute Host N</a:t>
            </a:r>
          </a:p>
        </p:txBody>
      </p:sp>
      <p:sp>
        <p:nvSpPr>
          <p:cNvPr id="30" name="Rectangle 29">
            <a:extLst>
              <a:ext uri="{FF2B5EF4-FFF2-40B4-BE49-F238E27FC236}">
                <a16:creationId xmlns:a16="http://schemas.microsoft.com/office/drawing/2014/main" id="{0C841257-32A4-FD4A-B3DD-9A477B733363}"/>
              </a:ext>
            </a:extLst>
          </p:cNvPr>
          <p:cNvSpPr/>
          <p:nvPr/>
        </p:nvSpPr>
        <p:spPr>
          <a:xfrm>
            <a:off x="10349098" y="5758354"/>
            <a:ext cx="702636"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VM3</a:t>
            </a:r>
          </a:p>
          <a:p>
            <a:pPr algn="ctr"/>
            <a:r>
              <a:rPr lang="en-US" sz="900" dirty="0">
                <a:solidFill>
                  <a:schemeClr val="accent6"/>
                </a:solidFill>
              </a:rPr>
              <a:t>10.0.0.105</a:t>
            </a:r>
          </a:p>
        </p:txBody>
      </p:sp>
      <p:sp>
        <p:nvSpPr>
          <p:cNvPr id="31" name="Rectangle 30">
            <a:extLst>
              <a:ext uri="{FF2B5EF4-FFF2-40B4-BE49-F238E27FC236}">
                <a16:creationId xmlns:a16="http://schemas.microsoft.com/office/drawing/2014/main" id="{DA0CA20A-D071-7547-93E7-68F8906F5732}"/>
              </a:ext>
            </a:extLst>
          </p:cNvPr>
          <p:cNvSpPr/>
          <p:nvPr/>
        </p:nvSpPr>
        <p:spPr>
          <a:xfrm>
            <a:off x="10349099" y="6306845"/>
            <a:ext cx="702635"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VM4</a:t>
            </a:r>
          </a:p>
          <a:p>
            <a:pPr algn="ctr"/>
            <a:r>
              <a:rPr lang="en-US" sz="900" dirty="0">
                <a:solidFill>
                  <a:srgbClr val="FF0000"/>
                </a:solidFill>
              </a:rPr>
              <a:t>10.0.1.106</a:t>
            </a:r>
          </a:p>
        </p:txBody>
      </p:sp>
      <p:sp>
        <p:nvSpPr>
          <p:cNvPr id="32" name="Card 31">
            <a:extLst>
              <a:ext uri="{FF2B5EF4-FFF2-40B4-BE49-F238E27FC236}">
                <a16:creationId xmlns:a16="http://schemas.microsoft.com/office/drawing/2014/main" id="{F13D2423-36A7-D443-B03C-8F0476C2ABC4}"/>
              </a:ext>
            </a:extLst>
          </p:cNvPr>
          <p:cNvSpPr/>
          <p:nvPr/>
        </p:nvSpPr>
        <p:spPr>
          <a:xfrm>
            <a:off x="11133734" y="5758354"/>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34" name="Rounded Rectangle 33">
            <a:extLst>
              <a:ext uri="{FF2B5EF4-FFF2-40B4-BE49-F238E27FC236}">
                <a16:creationId xmlns:a16="http://schemas.microsoft.com/office/drawing/2014/main" id="{B5E0BD5F-FCAC-5C41-9218-2A414006B604}"/>
              </a:ext>
            </a:extLst>
          </p:cNvPr>
          <p:cNvSpPr/>
          <p:nvPr/>
        </p:nvSpPr>
        <p:spPr>
          <a:xfrm>
            <a:off x="8747472" y="3443706"/>
            <a:ext cx="1957422" cy="1179108"/>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5" name="Rounded Rectangle 34">
            <a:extLst>
              <a:ext uri="{FF2B5EF4-FFF2-40B4-BE49-F238E27FC236}">
                <a16:creationId xmlns:a16="http://schemas.microsoft.com/office/drawing/2014/main" id="{C64D45DD-C673-4446-9329-00988BA082EE}"/>
              </a:ext>
            </a:extLst>
          </p:cNvPr>
          <p:cNvSpPr/>
          <p:nvPr/>
        </p:nvSpPr>
        <p:spPr>
          <a:xfrm>
            <a:off x="9151446" y="34840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6" name="Rectangle 35">
            <a:extLst>
              <a:ext uri="{FF2B5EF4-FFF2-40B4-BE49-F238E27FC236}">
                <a16:creationId xmlns:a16="http://schemas.microsoft.com/office/drawing/2014/main" id="{9D65845D-17D8-044D-93D6-CDB0E27EAD51}"/>
              </a:ext>
            </a:extLst>
          </p:cNvPr>
          <p:cNvSpPr/>
          <p:nvPr/>
        </p:nvSpPr>
        <p:spPr>
          <a:xfrm>
            <a:off x="9285805" y="42326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53" name="Rounded Rectangle 52">
            <a:extLst>
              <a:ext uri="{FF2B5EF4-FFF2-40B4-BE49-F238E27FC236}">
                <a16:creationId xmlns:a16="http://schemas.microsoft.com/office/drawing/2014/main" id="{020E6211-18A3-824B-90EF-FDD27F327315}"/>
              </a:ext>
            </a:extLst>
          </p:cNvPr>
          <p:cNvSpPr/>
          <p:nvPr/>
        </p:nvSpPr>
        <p:spPr>
          <a:xfrm>
            <a:off x="8899872" y="3602759"/>
            <a:ext cx="1957422" cy="1172455"/>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6" name="Rounded Rectangle 55">
            <a:extLst>
              <a:ext uri="{FF2B5EF4-FFF2-40B4-BE49-F238E27FC236}">
                <a16:creationId xmlns:a16="http://schemas.microsoft.com/office/drawing/2014/main" id="{9AFAA2F9-6929-3D4A-9E5C-8E46C825E718}"/>
              </a:ext>
            </a:extLst>
          </p:cNvPr>
          <p:cNvSpPr/>
          <p:nvPr/>
        </p:nvSpPr>
        <p:spPr>
          <a:xfrm>
            <a:off x="9303846" y="36364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7" name="Rectangle 56">
            <a:extLst>
              <a:ext uri="{FF2B5EF4-FFF2-40B4-BE49-F238E27FC236}">
                <a16:creationId xmlns:a16="http://schemas.microsoft.com/office/drawing/2014/main" id="{93DFF0BB-3097-8142-88CA-66FED30A7B03}"/>
              </a:ext>
            </a:extLst>
          </p:cNvPr>
          <p:cNvSpPr/>
          <p:nvPr/>
        </p:nvSpPr>
        <p:spPr>
          <a:xfrm>
            <a:off x="9438205" y="43850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61" name="Rounded Rectangle 60">
            <a:extLst>
              <a:ext uri="{FF2B5EF4-FFF2-40B4-BE49-F238E27FC236}">
                <a16:creationId xmlns:a16="http://schemas.microsoft.com/office/drawing/2014/main" id="{0E7AC90A-56B4-F240-A90A-33948EF85BBF}"/>
              </a:ext>
            </a:extLst>
          </p:cNvPr>
          <p:cNvSpPr/>
          <p:nvPr/>
        </p:nvSpPr>
        <p:spPr>
          <a:xfrm>
            <a:off x="9052272" y="3750805"/>
            <a:ext cx="1957422" cy="117680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2" name="Rounded Rectangle 61">
            <a:extLst>
              <a:ext uri="{FF2B5EF4-FFF2-40B4-BE49-F238E27FC236}">
                <a16:creationId xmlns:a16="http://schemas.microsoft.com/office/drawing/2014/main" id="{2A740A94-F84F-A24D-8214-33542C7BF26E}"/>
              </a:ext>
            </a:extLst>
          </p:cNvPr>
          <p:cNvSpPr/>
          <p:nvPr/>
        </p:nvSpPr>
        <p:spPr>
          <a:xfrm>
            <a:off x="9456246" y="37888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3" name="Rectangle 62">
            <a:extLst>
              <a:ext uri="{FF2B5EF4-FFF2-40B4-BE49-F238E27FC236}">
                <a16:creationId xmlns:a16="http://schemas.microsoft.com/office/drawing/2014/main" id="{8F3B2E56-3D72-F742-B394-16DA01152CF4}"/>
              </a:ext>
            </a:extLst>
          </p:cNvPr>
          <p:cNvSpPr/>
          <p:nvPr/>
        </p:nvSpPr>
        <p:spPr>
          <a:xfrm>
            <a:off x="9753795" y="4558672"/>
            <a:ext cx="776788" cy="18561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FF0000"/>
                </a:solidFill>
              </a:rPr>
              <a:t>AGA</a:t>
            </a:r>
          </a:p>
        </p:txBody>
      </p:sp>
      <p:sp>
        <p:nvSpPr>
          <p:cNvPr id="65" name="Can 64">
            <a:extLst>
              <a:ext uri="{FF2B5EF4-FFF2-40B4-BE49-F238E27FC236}">
                <a16:creationId xmlns:a16="http://schemas.microsoft.com/office/drawing/2014/main" id="{528DD932-3315-424E-8AC0-57B31A74D3DF}"/>
              </a:ext>
            </a:extLst>
          </p:cNvPr>
          <p:cNvSpPr/>
          <p:nvPr/>
        </p:nvSpPr>
        <p:spPr>
          <a:xfrm>
            <a:off x="7792550" y="237206"/>
            <a:ext cx="4165843" cy="3830763"/>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dirty="0"/>
              <a:t>Shared in memory GS Configuration Cache for each Host</a:t>
            </a:r>
          </a:p>
        </p:txBody>
      </p:sp>
      <p:sp>
        <p:nvSpPr>
          <p:cNvPr id="16" name="Up-Down Arrow 15">
            <a:extLst>
              <a:ext uri="{FF2B5EF4-FFF2-40B4-BE49-F238E27FC236}">
                <a16:creationId xmlns:a16="http://schemas.microsoft.com/office/drawing/2014/main" id="{762920A0-F3A5-9448-B570-C9EB19C273F1}"/>
              </a:ext>
            </a:extLst>
          </p:cNvPr>
          <p:cNvSpPr/>
          <p:nvPr/>
        </p:nvSpPr>
        <p:spPr>
          <a:xfrm rot="3553710" flipH="1">
            <a:off x="9197752" y="4413843"/>
            <a:ext cx="126493" cy="1350277"/>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96" name="Up-Down Arrow 95">
            <a:extLst>
              <a:ext uri="{FF2B5EF4-FFF2-40B4-BE49-F238E27FC236}">
                <a16:creationId xmlns:a16="http://schemas.microsoft.com/office/drawing/2014/main" id="{7C1835D1-AF33-A842-A69E-A167B340C172}"/>
              </a:ext>
            </a:extLst>
          </p:cNvPr>
          <p:cNvSpPr/>
          <p:nvPr/>
        </p:nvSpPr>
        <p:spPr>
          <a:xfrm rot="7542028" flipH="1">
            <a:off x="10695775" y="4489057"/>
            <a:ext cx="134980" cy="1219831"/>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8" name="TextBox 67">
            <a:extLst>
              <a:ext uri="{FF2B5EF4-FFF2-40B4-BE49-F238E27FC236}">
                <a16:creationId xmlns:a16="http://schemas.microsoft.com/office/drawing/2014/main" id="{50412E84-7CF7-1645-93DE-51F09B9480E7}"/>
              </a:ext>
            </a:extLst>
          </p:cNvPr>
          <p:cNvSpPr txBox="1"/>
          <p:nvPr/>
        </p:nvSpPr>
        <p:spPr>
          <a:xfrm>
            <a:off x="9615982" y="4933505"/>
            <a:ext cx="700479" cy="584775"/>
          </a:xfrm>
          <a:prstGeom prst="rect">
            <a:avLst/>
          </a:prstGeom>
          <a:noFill/>
        </p:spPr>
        <p:txBody>
          <a:bodyPr wrap="square" rtlCol="0">
            <a:spAutoFit/>
          </a:bodyPr>
          <a:lstStyle/>
          <a:p>
            <a:r>
              <a:rPr lang="en-US" sz="800" dirty="0" err="1"/>
              <a:t>grpc</a:t>
            </a:r>
            <a:r>
              <a:rPr lang="en-US" sz="800" dirty="0"/>
              <a:t> long lived streaming connections</a:t>
            </a:r>
          </a:p>
        </p:txBody>
      </p:sp>
      <p:sp>
        <p:nvSpPr>
          <p:cNvPr id="69" name="TextBox 68">
            <a:extLst>
              <a:ext uri="{FF2B5EF4-FFF2-40B4-BE49-F238E27FC236}">
                <a16:creationId xmlns:a16="http://schemas.microsoft.com/office/drawing/2014/main" id="{42202DE4-8605-5946-A004-D2D5675E7F37}"/>
              </a:ext>
            </a:extLst>
          </p:cNvPr>
          <p:cNvSpPr txBox="1"/>
          <p:nvPr/>
        </p:nvSpPr>
        <p:spPr>
          <a:xfrm>
            <a:off x="9713121" y="5813184"/>
            <a:ext cx="657118" cy="369332"/>
          </a:xfrm>
          <a:prstGeom prst="rect">
            <a:avLst/>
          </a:prstGeom>
          <a:noFill/>
        </p:spPr>
        <p:txBody>
          <a:bodyPr wrap="square" rtlCol="0">
            <a:spAutoFit/>
          </a:bodyPr>
          <a:lstStyle/>
          <a:p>
            <a:r>
              <a:rPr lang="en-US" dirty="0"/>
              <a:t>…</a:t>
            </a:r>
          </a:p>
        </p:txBody>
      </p:sp>
      <p:sp>
        <p:nvSpPr>
          <p:cNvPr id="84" name="Title 1">
            <a:extLst>
              <a:ext uri="{FF2B5EF4-FFF2-40B4-BE49-F238E27FC236}">
                <a16:creationId xmlns:a16="http://schemas.microsoft.com/office/drawing/2014/main" id="{69DE01E8-8FC5-574F-9E9A-CB7019F7752F}"/>
              </a:ext>
            </a:extLst>
          </p:cNvPr>
          <p:cNvSpPr>
            <a:spLocks noGrp="1"/>
          </p:cNvSpPr>
          <p:nvPr>
            <p:ph type="title"/>
          </p:nvPr>
        </p:nvSpPr>
        <p:spPr>
          <a:xfrm>
            <a:off x="189294" y="48850"/>
            <a:ext cx="6800954" cy="699295"/>
          </a:xfrm>
        </p:spPr>
        <p:txBody>
          <a:bodyPr>
            <a:normAutofit/>
          </a:bodyPr>
          <a:lstStyle/>
          <a:p>
            <a:r>
              <a:rPr lang="en-US" dirty="0"/>
              <a:t>Create SG – </a:t>
            </a:r>
            <a:r>
              <a:rPr lang="en-US" dirty="0">
                <a:solidFill>
                  <a:srgbClr val="FF0000"/>
                </a:solidFill>
              </a:rPr>
              <a:t>NSH option</a:t>
            </a:r>
            <a:endParaRPr lang="en-US" dirty="0"/>
          </a:p>
        </p:txBody>
      </p:sp>
      <p:sp>
        <p:nvSpPr>
          <p:cNvPr id="85" name="Content Placeholder 2">
            <a:extLst>
              <a:ext uri="{FF2B5EF4-FFF2-40B4-BE49-F238E27FC236}">
                <a16:creationId xmlns:a16="http://schemas.microsoft.com/office/drawing/2014/main" id="{FEF360CE-5B08-434F-B96B-507A25C80FEC}"/>
              </a:ext>
            </a:extLst>
          </p:cNvPr>
          <p:cNvSpPr>
            <a:spLocks noGrp="1"/>
          </p:cNvSpPr>
          <p:nvPr>
            <p:ph idx="1"/>
          </p:nvPr>
        </p:nvSpPr>
        <p:spPr>
          <a:xfrm>
            <a:off x="105168" y="762872"/>
            <a:ext cx="7408638" cy="5923766"/>
          </a:xfrm>
        </p:spPr>
        <p:txBody>
          <a:bodyPr>
            <a:normAutofit lnSpcReduction="10000"/>
          </a:bodyPr>
          <a:lstStyle/>
          <a:p>
            <a:pPr marL="0" indent="0">
              <a:buNone/>
            </a:pPr>
            <a:r>
              <a:rPr lang="en-US" sz="1400" u="sng" dirty="0" err="1">
                <a:latin typeface="Consolas" panose="020B0609020204030204" pitchFamily="49" charset="0"/>
                <a:cs typeface="Consolas" panose="020B0609020204030204" pitchFamily="49" charset="0"/>
              </a:rPr>
              <a:t>vxlan-gpe</a:t>
            </a:r>
            <a:r>
              <a:rPr lang="en-US" sz="1400" u="sng" dirty="0">
                <a:latin typeface="Consolas" panose="020B0609020204030204" pitchFamily="49" charset="0"/>
                <a:cs typeface="Consolas" panose="020B0609020204030204" pitchFamily="49" charset="0"/>
              </a:rPr>
              <a:t> header:</a:t>
            </a:r>
          </a:p>
          <a:p>
            <a:pPr marL="0" indent="0">
              <a:buNone/>
            </a:pPr>
            <a:r>
              <a:rPr lang="en-US" sz="1400" dirty="0">
                <a:latin typeface="Consolas" panose="020B0609020204030204" pitchFamily="49" charset="0"/>
                <a:cs typeface="Consolas" panose="020B0609020204030204" pitchFamily="49" charset="0"/>
              </a:rPr>
              <a:t> 0 1 2 3 4 5 6 7 8 9 0 1 2 3 4 5 6 7 8 9 0 1 2 3 4 5 6 7 8 9 0 1 </a:t>
            </a:r>
          </a:p>
          <a:p>
            <a:pPr marL="0" indent="0">
              <a:buNone/>
            </a:pPr>
            <a:r>
              <a:rPr lang="en-US" sz="1400" dirty="0">
                <a:latin typeface="Consolas" panose="020B0609020204030204" pitchFamily="49" charset="0"/>
                <a:cs typeface="Consolas" panose="020B0609020204030204" pitchFamily="49" charset="0"/>
              </a:rPr>
              <a:t>+-+-+-+-+-+-+-+-+-+-+-+-+-+-+-+-+-+-+-+-+-+-+-+-+-+-+-+-+-+-+-+-+ </a:t>
            </a:r>
          </a:p>
          <a:p>
            <a:pPr marL="0" indent="0">
              <a:buNone/>
            </a:pP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R|R|Ver|I|P|B|O</a:t>
            </a:r>
            <a:r>
              <a:rPr lang="en-US" sz="1400" dirty="0">
                <a:latin typeface="Consolas" panose="020B0609020204030204" pitchFamily="49" charset="0"/>
                <a:cs typeface="Consolas" panose="020B0609020204030204" pitchFamily="49" charset="0"/>
              </a:rPr>
              <a:t>|       Reserved                |Next Protocol  |</a:t>
            </a:r>
          </a:p>
          <a:p>
            <a:pPr marL="0" indent="0">
              <a:buNone/>
            </a:pPr>
            <a:r>
              <a:rPr lang="en-US" sz="1400" dirty="0">
                <a:latin typeface="Consolas" panose="020B0609020204030204" pitchFamily="49" charset="0"/>
                <a:cs typeface="Consolas" panose="020B0609020204030204" pitchFamily="49" charset="0"/>
              </a:rPr>
              <a:t>+-+-+-+-+-+-+-+-+-+-+-+-+-+-+-+-+-+-+-+-+-+-+-+-+-+-+-+-+-+-+-+-+ </a:t>
            </a:r>
          </a:p>
          <a:p>
            <a:pPr marL="0" indent="0">
              <a:buNone/>
            </a:pPr>
            <a:r>
              <a:rPr lang="en-US" sz="1400" dirty="0">
                <a:latin typeface="Consolas" panose="020B0609020204030204" pitchFamily="49" charset="0"/>
                <a:cs typeface="Consolas" panose="020B0609020204030204" pitchFamily="49" charset="0"/>
              </a:rPr>
              <a:t>|                VXLAN Network Identifier (VNI) |   Reserved    |</a:t>
            </a:r>
          </a:p>
          <a:p>
            <a:pPr marL="0" indent="0">
              <a:buNone/>
            </a:pPr>
            <a:r>
              <a:rPr lang="en-US" sz="1400" dirty="0">
                <a:latin typeface="Consolas" panose="020B0609020204030204" pitchFamily="49" charset="0"/>
                <a:cs typeface="Consolas" panose="020B0609020204030204" pitchFamily="49" charset="0"/>
              </a:rPr>
              <a:t>+-+-+-+-+-+-+-+-+-+-+-+-+-+-+-+-+-+-+-+-+-+-+-+-+-+-+-+-+-+-+-+-+</a:t>
            </a:r>
          </a:p>
          <a:p>
            <a:pPr marL="0" indent="0">
              <a:buNone/>
            </a:pPr>
            <a:endParaRPr lang="en-US" sz="1400" dirty="0">
              <a:latin typeface="Consolas" panose="020B0609020204030204" pitchFamily="49" charset="0"/>
              <a:cs typeface="Consolas" panose="020B0609020204030204" pitchFamily="49" charset="0"/>
            </a:endParaRPr>
          </a:p>
          <a:p>
            <a:pPr marL="0" indent="0">
              <a:buNone/>
            </a:pPr>
            <a:r>
              <a:rPr lang="en-US" sz="1400" u="sng" dirty="0">
                <a:latin typeface="Consolas" panose="020B0609020204030204" pitchFamily="49" charset="0"/>
                <a:cs typeface="Consolas" panose="020B0609020204030204" pitchFamily="49" charset="0"/>
              </a:rPr>
              <a:t>NSH header:</a:t>
            </a:r>
          </a:p>
          <a:p>
            <a:pPr marL="0" indent="0">
              <a:buNone/>
            </a:pPr>
            <a:r>
              <a:rPr lang="en-US" sz="1400" dirty="0">
                <a:latin typeface="Consolas" panose="020B0609020204030204" pitchFamily="49" charset="0"/>
                <a:cs typeface="Consolas" panose="020B0609020204030204" pitchFamily="49" charset="0"/>
              </a:rPr>
              <a:t> 0 1 2 3 4 5 6 7 8 9 0 1 2 3 4 5 6 7 8 9 0 1 2 3 4 5 6 7 8 9 0 1 </a:t>
            </a:r>
          </a:p>
          <a:p>
            <a:pPr marL="0" indent="0">
              <a:buNone/>
            </a:pPr>
            <a:r>
              <a:rPr lang="en-US" sz="1400" dirty="0">
                <a:latin typeface="Consolas" panose="020B0609020204030204" pitchFamily="49" charset="0"/>
                <a:cs typeface="Consolas" panose="020B0609020204030204" pitchFamily="49" charset="0"/>
              </a:rPr>
              <a:t>+-+-+-+-+-+-+-+-+-+-+-+-+-+-+-+-+-+-+-+-+-+-+-+-+-+-+-+-+-+-+-+-+ </a:t>
            </a:r>
          </a:p>
          <a:p>
            <a:pPr marL="0" indent="0">
              <a:buNone/>
            </a:pP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Ver|O|U</a:t>
            </a:r>
            <a:r>
              <a:rPr lang="en-US" sz="1400" dirty="0">
                <a:latin typeface="Consolas" panose="020B0609020204030204" pitchFamily="49" charset="0"/>
                <a:cs typeface="Consolas" panose="020B0609020204030204" pitchFamily="49" charset="0"/>
              </a:rPr>
              <a:t>|    TTL    |   Length  |U|U|U|U|MD Type| Next Protocol |</a:t>
            </a:r>
          </a:p>
          <a:p>
            <a:pPr marL="0" indent="0">
              <a:buNone/>
            </a:pPr>
            <a:r>
              <a:rPr lang="en-US" sz="1400" dirty="0">
                <a:latin typeface="Consolas" panose="020B0609020204030204" pitchFamily="49" charset="0"/>
                <a:cs typeface="Consolas" panose="020B0609020204030204" pitchFamily="49" charset="0"/>
              </a:rPr>
              <a:t>+-+-+-+-+-+-+-+-+-+-+-+-+-+-+-+-+-+-+-+-+-+-+-+-+-+-+-+-+-+-+-+-+</a:t>
            </a:r>
          </a:p>
          <a:p>
            <a:pPr marL="0" indent="0">
              <a:buNone/>
            </a:pPr>
            <a:r>
              <a:rPr lang="en-US" sz="1400" dirty="0">
                <a:latin typeface="Consolas" panose="020B0609020204030204" pitchFamily="49" charset="0"/>
                <a:cs typeface="Consolas" panose="020B0609020204030204" pitchFamily="49" charset="0"/>
              </a:rPr>
              <a:t>|                Service Path Header                            |</a:t>
            </a:r>
          </a:p>
          <a:p>
            <a:pPr marL="0" indent="0">
              <a:buNone/>
            </a:pPr>
            <a:r>
              <a:rPr lang="en-US" sz="1400" dirty="0">
                <a:latin typeface="Consolas" panose="020B0609020204030204" pitchFamily="49" charset="0"/>
                <a:cs typeface="Consolas" panose="020B0609020204030204" pitchFamily="49" charset="0"/>
              </a:rPr>
              <a:t>+-+-+-+-+-+-+-+-+-+-+-+-+-+-+-+-+-+-+-+-+-+-+-+-+-+-+-+-+-+-+-+-+</a:t>
            </a:r>
          </a:p>
          <a:p>
            <a:pPr marL="0" indent="0">
              <a:buNone/>
            </a:pPr>
            <a:r>
              <a:rPr lang="en-US" sz="1400" dirty="0">
                <a:latin typeface="Consolas" panose="020B0609020204030204" pitchFamily="49" charset="0"/>
                <a:cs typeface="Consolas" panose="020B0609020204030204" pitchFamily="49" charset="0"/>
              </a:rPr>
              <a:t>|          </a:t>
            </a:r>
            <a:r>
              <a:rPr lang="en-US" sz="1400" dirty="0">
                <a:solidFill>
                  <a:srgbClr val="FF0000"/>
                </a:solidFill>
                <a:latin typeface="Consolas" panose="020B0609020204030204" pitchFamily="49" charset="0"/>
                <a:cs typeface="Consolas" panose="020B0609020204030204" pitchFamily="49" charset="0"/>
              </a:rPr>
              <a:t>Metadata Class       |      Type     |U|       Len   </a:t>
            </a:r>
            <a:r>
              <a:rPr lang="en-US" sz="1400" dirty="0">
                <a:latin typeface="Consolas" panose="020B0609020204030204" pitchFamily="49" charset="0"/>
                <a:cs typeface="Consolas" panose="020B0609020204030204" pitchFamily="49" charset="0"/>
              </a:rPr>
              <a:t>|</a:t>
            </a:r>
          </a:p>
          <a:p>
            <a:pPr marL="0" indent="0">
              <a:buNone/>
            </a:pPr>
            <a:r>
              <a:rPr lang="en-US" sz="1400" dirty="0">
                <a:latin typeface="Consolas" panose="020B0609020204030204" pitchFamily="49" charset="0"/>
                <a:cs typeface="Consolas" panose="020B0609020204030204" pitchFamily="49" charset="0"/>
              </a:rPr>
              <a:t>+-+-+-+-+-+-+-+-+-+-+-+-+-+-+-+-+-+-+-+-+-+-+-+-+-+-+-+-+-+-+-+-+</a:t>
            </a:r>
          </a:p>
          <a:p>
            <a:pPr marL="0" indent="0">
              <a:buNone/>
            </a:pPr>
            <a:r>
              <a:rPr lang="en-US" sz="1400" dirty="0">
                <a:latin typeface="Consolas" panose="020B0609020204030204" pitchFamily="49" charset="0"/>
                <a:cs typeface="Consolas" panose="020B0609020204030204" pitchFamily="49" charset="0"/>
              </a:rPr>
              <a:t>|       </a:t>
            </a:r>
            <a:r>
              <a:rPr lang="en-US" sz="1400" dirty="0">
                <a:solidFill>
                  <a:srgbClr val="FF0000"/>
                </a:solidFill>
                <a:latin typeface="Consolas" panose="020B0609020204030204" pitchFamily="49" charset="0"/>
                <a:cs typeface="Consolas" panose="020B0609020204030204" pitchFamily="49" charset="0"/>
              </a:rPr>
              <a:t>Variable Metadata - start the 16 Bytes SG IDs here      </a:t>
            </a:r>
            <a:r>
              <a:rPr lang="en-US" sz="1400" dirty="0">
                <a:latin typeface="Consolas" panose="020B0609020204030204" pitchFamily="49" charset="0"/>
                <a:cs typeface="Consolas" panose="020B0609020204030204" pitchFamily="49" charset="0"/>
              </a:rPr>
              <a:t>|</a:t>
            </a:r>
          </a:p>
          <a:p>
            <a:pPr marL="0" indent="0">
              <a:buNone/>
            </a:pPr>
            <a:r>
              <a:rPr lang="en-US" sz="1400" dirty="0">
                <a:latin typeface="Consolas" panose="020B0609020204030204" pitchFamily="49" charset="0"/>
                <a:cs typeface="Consolas" panose="020B0609020204030204" pitchFamily="49" charset="0"/>
              </a:rPr>
              <a:t>+-+-+-+-+-+-+-+-+-+-+-+-+-+-+-+-+-+-+-+-+-+-+-+-+-+-+-+-+-+-+-+-+</a:t>
            </a:r>
          </a:p>
          <a:p>
            <a:pPr marL="0" indent="0">
              <a:buNone/>
            </a:pPr>
            <a:endParaRPr lang="en-US" dirty="0"/>
          </a:p>
          <a:p>
            <a:pPr marL="0" indent="0">
              <a:buNone/>
            </a:pPr>
            <a:endParaRPr lang="en-US" sz="1400" dirty="0">
              <a:latin typeface="Consolas" panose="020B0609020204030204" pitchFamily="49" charset="0"/>
              <a:cs typeface="Consolas" panose="020B0609020204030204" pitchFamily="49" charset="0"/>
            </a:endParaRPr>
          </a:p>
        </p:txBody>
      </p:sp>
      <p:graphicFrame>
        <p:nvGraphicFramePr>
          <p:cNvPr id="8" name="Table 10">
            <a:extLst>
              <a:ext uri="{FF2B5EF4-FFF2-40B4-BE49-F238E27FC236}">
                <a16:creationId xmlns:a16="http://schemas.microsoft.com/office/drawing/2014/main" id="{491F93DD-975D-3941-B43A-F9D09AFDEF54}"/>
              </a:ext>
            </a:extLst>
          </p:cNvPr>
          <p:cNvGraphicFramePr>
            <a:graphicFrameLocks noGrp="1"/>
          </p:cNvGraphicFramePr>
          <p:nvPr/>
        </p:nvGraphicFramePr>
        <p:xfrm>
          <a:off x="8529787" y="2766150"/>
          <a:ext cx="3448763" cy="1737360"/>
        </p:xfrm>
        <a:graphic>
          <a:graphicData uri="http://schemas.openxmlformats.org/drawingml/2006/table">
            <a:tbl>
              <a:tblPr firstRow="1" bandRow="1">
                <a:tableStyleId>{5C22544A-7EE6-4342-B048-85BDC9FD1C3A}</a:tableStyleId>
              </a:tblPr>
              <a:tblGrid>
                <a:gridCol w="1514855">
                  <a:extLst>
                    <a:ext uri="{9D8B030D-6E8A-4147-A177-3AD203B41FA5}">
                      <a16:colId xmlns:a16="http://schemas.microsoft.com/office/drawing/2014/main" val="3997333578"/>
                    </a:ext>
                  </a:extLst>
                </a:gridCol>
                <a:gridCol w="545462">
                  <a:extLst>
                    <a:ext uri="{9D8B030D-6E8A-4147-A177-3AD203B41FA5}">
                      <a16:colId xmlns:a16="http://schemas.microsoft.com/office/drawing/2014/main" val="1076842233"/>
                    </a:ext>
                  </a:extLst>
                </a:gridCol>
                <a:gridCol w="1388446">
                  <a:extLst>
                    <a:ext uri="{9D8B030D-6E8A-4147-A177-3AD203B41FA5}">
                      <a16:colId xmlns:a16="http://schemas.microsoft.com/office/drawing/2014/main" val="3042798488"/>
                    </a:ext>
                  </a:extLst>
                </a:gridCol>
              </a:tblGrid>
              <a:tr h="0">
                <a:tc>
                  <a:txBody>
                    <a:bodyPr/>
                    <a:lstStyle/>
                    <a:p>
                      <a:r>
                        <a:rPr lang="en-US" sz="1200" dirty="0"/>
                        <a:t>Host1, SG Resource ID=“234”, Sent = </a:t>
                      </a:r>
                      <a:r>
                        <a:rPr lang="en-US" sz="1200" dirty="0">
                          <a:solidFill>
                            <a:srgbClr val="FF0000"/>
                          </a:solidFill>
                        </a:rPr>
                        <a:t>False</a:t>
                      </a:r>
                    </a:p>
                  </a:txBody>
                  <a:tcPr/>
                </a:tc>
                <a:tc>
                  <a:txBody>
                    <a:bodyPr/>
                    <a:lstStyle/>
                    <a:p>
                      <a:r>
                        <a:rPr lang="en-US" sz="1200" dirty="0"/>
                        <a:t>Version</a:t>
                      </a:r>
                    </a:p>
                  </a:txBody>
                  <a:tcPr/>
                </a:tc>
                <a:tc>
                  <a:txBody>
                    <a:bodyPr/>
                    <a:lstStyle/>
                    <a:p>
                      <a:r>
                        <a:rPr lang="en-US" sz="1200" dirty="0"/>
                        <a:t>State – background task to proactively send down</a:t>
                      </a:r>
                    </a:p>
                  </a:txBody>
                  <a:tcPr/>
                </a:tc>
                <a:extLst>
                  <a:ext uri="{0D108BD9-81ED-4DB2-BD59-A6C34878D82A}">
                    <a16:rowId xmlns:a16="http://schemas.microsoft.com/office/drawing/2014/main" val="3094804447"/>
                  </a:ext>
                </a:extLst>
              </a:tr>
              <a:tr h="298372">
                <a:tc>
                  <a:txBody>
                    <a:bodyPr/>
                    <a:lstStyle/>
                    <a:p>
                      <a:r>
                        <a:rPr lang="en-US" sz="1200" dirty="0"/>
                        <a:t>Last Full Update</a:t>
                      </a:r>
                    </a:p>
                  </a:txBody>
                  <a:tcPr/>
                </a:tc>
                <a:tc>
                  <a:txBody>
                    <a:bodyPr/>
                    <a:lstStyle/>
                    <a:p>
                      <a:r>
                        <a:rPr lang="en-US" sz="1200" dirty="0"/>
                        <a:t>5</a:t>
                      </a:r>
                    </a:p>
                  </a:txBody>
                  <a:tcPr/>
                </a:tc>
                <a:tc>
                  <a:txBody>
                    <a:bodyPr/>
                    <a:lstStyle/>
                    <a:p>
                      <a:r>
                        <a:rPr lang="en-US" sz="1200" dirty="0"/>
                        <a:t>SGFullState#5 (CREATE)</a:t>
                      </a:r>
                    </a:p>
                  </a:txBody>
                  <a:tcPr/>
                </a:tc>
                <a:extLst>
                  <a:ext uri="{0D108BD9-81ED-4DB2-BD59-A6C34878D82A}">
                    <a16:rowId xmlns:a16="http://schemas.microsoft.com/office/drawing/2014/main" val="2868273196"/>
                  </a:ext>
                </a:extLst>
              </a:tr>
              <a:tr h="298372">
                <a:tc>
                  <a:txBody>
                    <a:bodyPr/>
                    <a:lstStyle/>
                    <a:p>
                      <a:r>
                        <a:rPr lang="en-US" sz="1200" strike="sngStrike" dirty="0"/>
                        <a:t>Last Delta Update</a:t>
                      </a:r>
                    </a:p>
                  </a:txBody>
                  <a:tcPr/>
                </a:tc>
                <a:tc>
                  <a:txBody>
                    <a:bodyPr/>
                    <a:lstStyle/>
                    <a:p>
                      <a:r>
                        <a:rPr lang="en-US" sz="1200" strike="sngStrike" dirty="0"/>
                        <a:t>4</a:t>
                      </a:r>
                    </a:p>
                  </a:txBody>
                  <a:tcPr/>
                </a:tc>
                <a:tc>
                  <a:txBody>
                    <a:bodyPr/>
                    <a:lstStyle/>
                    <a:p>
                      <a:r>
                        <a:rPr lang="en-US" sz="1200" strike="sngStrike" dirty="0"/>
                        <a:t>SGDeltaState#3,</a:t>
                      </a:r>
                    </a:p>
                    <a:p>
                      <a:r>
                        <a:rPr lang="en-US" sz="1200" strike="sngStrike" dirty="0"/>
                        <a:t>SGDeltaState#4</a:t>
                      </a:r>
                    </a:p>
                  </a:txBody>
                  <a:tcPr/>
                </a:tc>
                <a:extLst>
                  <a:ext uri="{0D108BD9-81ED-4DB2-BD59-A6C34878D82A}">
                    <a16:rowId xmlns:a16="http://schemas.microsoft.com/office/drawing/2014/main" val="329187170"/>
                  </a:ext>
                </a:extLst>
              </a:tr>
            </a:tbl>
          </a:graphicData>
        </a:graphic>
      </p:graphicFrame>
    </p:spTree>
    <p:extLst>
      <p:ext uri="{BB962C8B-B14F-4D97-AF65-F5344CB8AC3E}">
        <p14:creationId xmlns:p14="http://schemas.microsoft.com/office/powerpoint/2010/main" val="445093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88365871-4243-0743-AC31-87F6E4D6C26E}"/>
              </a:ext>
            </a:extLst>
          </p:cNvPr>
          <p:cNvSpPr/>
          <p:nvPr/>
        </p:nvSpPr>
        <p:spPr>
          <a:xfrm>
            <a:off x="7585875" y="3121050"/>
            <a:ext cx="4609085" cy="3736949"/>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366C766-EAA3-B44A-935D-7BAE2EE7B024}"/>
              </a:ext>
            </a:extLst>
          </p:cNvPr>
          <p:cNvSpPr/>
          <p:nvPr/>
        </p:nvSpPr>
        <p:spPr>
          <a:xfrm>
            <a:off x="465084" y="3121051"/>
            <a:ext cx="4609085" cy="3736949"/>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ounded Rectangle 4">
            <a:extLst>
              <a:ext uri="{FF2B5EF4-FFF2-40B4-BE49-F238E27FC236}">
                <a16:creationId xmlns:a16="http://schemas.microsoft.com/office/drawing/2014/main" id="{F533FE53-F5E3-1E46-BD50-A0017A9C3374}"/>
              </a:ext>
            </a:extLst>
          </p:cNvPr>
          <p:cNvSpPr/>
          <p:nvPr/>
        </p:nvSpPr>
        <p:spPr>
          <a:xfrm>
            <a:off x="5654300" y="3560147"/>
            <a:ext cx="1203927" cy="3962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Alcor Controller - DPM</a:t>
            </a:r>
          </a:p>
        </p:txBody>
      </p:sp>
      <p:sp>
        <p:nvSpPr>
          <p:cNvPr id="6" name="Rounded Rectangle 5">
            <a:extLst>
              <a:ext uri="{FF2B5EF4-FFF2-40B4-BE49-F238E27FC236}">
                <a16:creationId xmlns:a16="http://schemas.microsoft.com/office/drawing/2014/main" id="{86B29247-8203-1B4A-9AE5-5260FB689DEF}"/>
              </a:ext>
            </a:extLst>
          </p:cNvPr>
          <p:cNvSpPr/>
          <p:nvPr/>
        </p:nvSpPr>
        <p:spPr>
          <a:xfrm>
            <a:off x="7754404" y="5393532"/>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7" name="Rounded Rectangle 6">
            <a:extLst>
              <a:ext uri="{FF2B5EF4-FFF2-40B4-BE49-F238E27FC236}">
                <a16:creationId xmlns:a16="http://schemas.microsoft.com/office/drawing/2014/main" id="{D695EC23-43FD-9A4E-AEB5-E63A84873979}"/>
              </a:ext>
            </a:extLst>
          </p:cNvPr>
          <p:cNvSpPr/>
          <p:nvPr/>
        </p:nvSpPr>
        <p:spPr>
          <a:xfrm>
            <a:off x="7963891" y="5432953"/>
            <a:ext cx="1601732" cy="12976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6" name="Rectangle 25">
            <a:extLst>
              <a:ext uri="{FF2B5EF4-FFF2-40B4-BE49-F238E27FC236}">
                <a16:creationId xmlns:a16="http://schemas.microsoft.com/office/drawing/2014/main" id="{77E77911-0FD9-A142-A4A4-34BB4082EA39}"/>
              </a:ext>
            </a:extLst>
          </p:cNvPr>
          <p:cNvSpPr/>
          <p:nvPr/>
        </p:nvSpPr>
        <p:spPr>
          <a:xfrm>
            <a:off x="8398751" y="5478847"/>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33" name="TextBox 32">
            <a:extLst>
              <a:ext uri="{FF2B5EF4-FFF2-40B4-BE49-F238E27FC236}">
                <a16:creationId xmlns:a16="http://schemas.microsoft.com/office/drawing/2014/main" id="{095DD8B0-5ECF-9C42-9423-B4B51550B69E}"/>
              </a:ext>
            </a:extLst>
          </p:cNvPr>
          <p:cNvSpPr txBox="1"/>
          <p:nvPr/>
        </p:nvSpPr>
        <p:spPr>
          <a:xfrm rot="16200000">
            <a:off x="7192570" y="5869904"/>
            <a:ext cx="1293106" cy="276999"/>
          </a:xfrm>
          <a:prstGeom prst="rect">
            <a:avLst/>
          </a:prstGeom>
          <a:noFill/>
        </p:spPr>
        <p:txBody>
          <a:bodyPr wrap="square" rtlCol="0">
            <a:spAutoFit/>
          </a:bodyPr>
          <a:lstStyle/>
          <a:p>
            <a:r>
              <a:rPr lang="en-US" sz="1200" dirty="0"/>
              <a:t>Compute Host 1</a:t>
            </a:r>
          </a:p>
        </p:txBody>
      </p:sp>
      <p:sp>
        <p:nvSpPr>
          <p:cNvPr id="2" name="Rectangle 1">
            <a:extLst>
              <a:ext uri="{FF2B5EF4-FFF2-40B4-BE49-F238E27FC236}">
                <a16:creationId xmlns:a16="http://schemas.microsoft.com/office/drawing/2014/main" id="{83DD1A05-FC85-1C46-ADB3-2D6171C7A240}"/>
              </a:ext>
            </a:extLst>
          </p:cNvPr>
          <p:cNvSpPr/>
          <p:nvPr/>
        </p:nvSpPr>
        <p:spPr>
          <a:xfrm>
            <a:off x="7994029" y="5745959"/>
            <a:ext cx="719238"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VM1</a:t>
            </a:r>
          </a:p>
          <a:p>
            <a:pPr algn="ctr"/>
            <a:r>
              <a:rPr lang="en-US" sz="900" dirty="0">
                <a:solidFill>
                  <a:schemeClr val="accent6"/>
                </a:solidFill>
              </a:rPr>
              <a:t>10.0.0.101</a:t>
            </a:r>
          </a:p>
        </p:txBody>
      </p:sp>
      <p:sp>
        <p:nvSpPr>
          <p:cNvPr id="47" name="Rectangle 46">
            <a:extLst>
              <a:ext uri="{FF2B5EF4-FFF2-40B4-BE49-F238E27FC236}">
                <a16:creationId xmlns:a16="http://schemas.microsoft.com/office/drawing/2014/main" id="{B78D16F2-1DEF-BF4F-B0F2-072F5CA60812}"/>
              </a:ext>
            </a:extLst>
          </p:cNvPr>
          <p:cNvSpPr/>
          <p:nvPr/>
        </p:nvSpPr>
        <p:spPr>
          <a:xfrm>
            <a:off x="7994030" y="6238292"/>
            <a:ext cx="719237"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VM2</a:t>
            </a:r>
          </a:p>
          <a:p>
            <a:pPr algn="ctr"/>
            <a:r>
              <a:rPr lang="en-US" sz="900" dirty="0">
                <a:solidFill>
                  <a:srgbClr val="FF0000"/>
                </a:solidFill>
              </a:rPr>
              <a:t>10.0.1.102</a:t>
            </a:r>
          </a:p>
        </p:txBody>
      </p:sp>
      <p:sp>
        <p:nvSpPr>
          <p:cNvPr id="4" name="Card 3">
            <a:extLst>
              <a:ext uri="{FF2B5EF4-FFF2-40B4-BE49-F238E27FC236}">
                <a16:creationId xmlns:a16="http://schemas.microsoft.com/office/drawing/2014/main" id="{288F9827-C38F-DE41-8293-AD2362021959}"/>
              </a:ext>
            </a:extLst>
          </p:cNvPr>
          <p:cNvSpPr/>
          <p:nvPr/>
        </p:nvSpPr>
        <p:spPr>
          <a:xfrm>
            <a:off x="8813807" y="5758355"/>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25" name="Rounded Rectangle 24">
            <a:extLst>
              <a:ext uri="{FF2B5EF4-FFF2-40B4-BE49-F238E27FC236}">
                <a16:creationId xmlns:a16="http://schemas.microsoft.com/office/drawing/2014/main" id="{81B0697B-D999-1C40-BE43-F50DA8F2E613}"/>
              </a:ext>
            </a:extLst>
          </p:cNvPr>
          <p:cNvSpPr/>
          <p:nvPr/>
        </p:nvSpPr>
        <p:spPr>
          <a:xfrm>
            <a:off x="10123381" y="5398564"/>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7" name="Rounded Rectangle 26">
            <a:extLst>
              <a:ext uri="{FF2B5EF4-FFF2-40B4-BE49-F238E27FC236}">
                <a16:creationId xmlns:a16="http://schemas.microsoft.com/office/drawing/2014/main" id="{A4458021-C7AA-7845-A2FA-B9E99CF9FF13}"/>
              </a:ext>
            </a:extLst>
          </p:cNvPr>
          <p:cNvSpPr/>
          <p:nvPr/>
        </p:nvSpPr>
        <p:spPr>
          <a:xfrm>
            <a:off x="10332868" y="5432952"/>
            <a:ext cx="1601732" cy="130270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8" name="Rectangle 27">
            <a:extLst>
              <a:ext uri="{FF2B5EF4-FFF2-40B4-BE49-F238E27FC236}">
                <a16:creationId xmlns:a16="http://schemas.microsoft.com/office/drawing/2014/main" id="{03AE3161-BD0A-E340-989D-C567B5319DFF}"/>
              </a:ext>
            </a:extLst>
          </p:cNvPr>
          <p:cNvSpPr/>
          <p:nvPr/>
        </p:nvSpPr>
        <p:spPr>
          <a:xfrm>
            <a:off x="10745340" y="5488735"/>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9" name="TextBox 28">
            <a:extLst>
              <a:ext uri="{FF2B5EF4-FFF2-40B4-BE49-F238E27FC236}">
                <a16:creationId xmlns:a16="http://schemas.microsoft.com/office/drawing/2014/main" id="{EBF2506E-16F2-914C-A9B4-9B9793F4BD48}"/>
              </a:ext>
            </a:extLst>
          </p:cNvPr>
          <p:cNvSpPr txBox="1"/>
          <p:nvPr/>
        </p:nvSpPr>
        <p:spPr>
          <a:xfrm rot="16200000">
            <a:off x="9582513" y="5901585"/>
            <a:ext cx="1293107" cy="276999"/>
          </a:xfrm>
          <a:prstGeom prst="rect">
            <a:avLst/>
          </a:prstGeom>
          <a:noFill/>
        </p:spPr>
        <p:txBody>
          <a:bodyPr wrap="square" rtlCol="0">
            <a:spAutoFit/>
          </a:bodyPr>
          <a:lstStyle/>
          <a:p>
            <a:r>
              <a:rPr lang="en-US" sz="1200" dirty="0"/>
              <a:t>Compute Host N</a:t>
            </a:r>
          </a:p>
        </p:txBody>
      </p:sp>
      <p:sp>
        <p:nvSpPr>
          <p:cNvPr id="30" name="Rectangle 29">
            <a:extLst>
              <a:ext uri="{FF2B5EF4-FFF2-40B4-BE49-F238E27FC236}">
                <a16:creationId xmlns:a16="http://schemas.microsoft.com/office/drawing/2014/main" id="{0C841257-32A4-FD4A-B3DD-9A477B733363}"/>
              </a:ext>
            </a:extLst>
          </p:cNvPr>
          <p:cNvSpPr/>
          <p:nvPr/>
        </p:nvSpPr>
        <p:spPr>
          <a:xfrm>
            <a:off x="10349098" y="5758354"/>
            <a:ext cx="702636"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VM3</a:t>
            </a:r>
          </a:p>
          <a:p>
            <a:pPr algn="ctr"/>
            <a:r>
              <a:rPr lang="en-US" sz="900" dirty="0">
                <a:solidFill>
                  <a:schemeClr val="accent6"/>
                </a:solidFill>
              </a:rPr>
              <a:t>10.0.0.105</a:t>
            </a:r>
          </a:p>
        </p:txBody>
      </p:sp>
      <p:sp>
        <p:nvSpPr>
          <p:cNvPr id="31" name="Rectangle 30">
            <a:extLst>
              <a:ext uri="{FF2B5EF4-FFF2-40B4-BE49-F238E27FC236}">
                <a16:creationId xmlns:a16="http://schemas.microsoft.com/office/drawing/2014/main" id="{DA0CA20A-D071-7547-93E7-68F8906F5732}"/>
              </a:ext>
            </a:extLst>
          </p:cNvPr>
          <p:cNvSpPr/>
          <p:nvPr/>
        </p:nvSpPr>
        <p:spPr>
          <a:xfrm>
            <a:off x="10349099" y="6306845"/>
            <a:ext cx="702635"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VM4</a:t>
            </a:r>
          </a:p>
          <a:p>
            <a:pPr algn="ctr"/>
            <a:r>
              <a:rPr lang="en-US" sz="900" dirty="0">
                <a:solidFill>
                  <a:srgbClr val="FF0000"/>
                </a:solidFill>
              </a:rPr>
              <a:t>10.0.1.106</a:t>
            </a:r>
          </a:p>
        </p:txBody>
      </p:sp>
      <p:sp>
        <p:nvSpPr>
          <p:cNvPr id="32" name="Card 31">
            <a:extLst>
              <a:ext uri="{FF2B5EF4-FFF2-40B4-BE49-F238E27FC236}">
                <a16:creationId xmlns:a16="http://schemas.microsoft.com/office/drawing/2014/main" id="{F13D2423-36A7-D443-B03C-8F0476C2ABC4}"/>
              </a:ext>
            </a:extLst>
          </p:cNvPr>
          <p:cNvSpPr/>
          <p:nvPr/>
        </p:nvSpPr>
        <p:spPr>
          <a:xfrm>
            <a:off x="11133734" y="5758354"/>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34" name="Rounded Rectangle 33">
            <a:extLst>
              <a:ext uri="{FF2B5EF4-FFF2-40B4-BE49-F238E27FC236}">
                <a16:creationId xmlns:a16="http://schemas.microsoft.com/office/drawing/2014/main" id="{B5E0BD5F-FCAC-5C41-9218-2A414006B604}"/>
              </a:ext>
            </a:extLst>
          </p:cNvPr>
          <p:cNvSpPr/>
          <p:nvPr/>
        </p:nvSpPr>
        <p:spPr>
          <a:xfrm>
            <a:off x="8747472" y="3443706"/>
            <a:ext cx="1957422" cy="1179108"/>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5" name="Rounded Rectangle 34">
            <a:extLst>
              <a:ext uri="{FF2B5EF4-FFF2-40B4-BE49-F238E27FC236}">
                <a16:creationId xmlns:a16="http://schemas.microsoft.com/office/drawing/2014/main" id="{C64D45DD-C673-4446-9329-00988BA082EE}"/>
              </a:ext>
            </a:extLst>
          </p:cNvPr>
          <p:cNvSpPr/>
          <p:nvPr/>
        </p:nvSpPr>
        <p:spPr>
          <a:xfrm>
            <a:off x="9151446" y="34840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6" name="Rectangle 35">
            <a:extLst>
              <a:ext uri="{FF2B5EF4-FFF2-40B4-BE49-F238E27FC236}">
                <a16:creationId xmlns:a16="http://schemas.microsoft.com/office/drawing/2014/main" id="{9D65845D-17D8-044D-93D6-CDB0E27EAD51}"/>
              </a:ext>
            </a:extLst>
          </p:cNvPr>
          <p:cNvSpPr/>
          <p:nvPr/>
        </p:nvSpPr>
        <p:spPr>
          <a:xfrm>
            <a:off x="9285805" y="42326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45" name="Rounded Rectangle 44">
            <a:extLst>
              <a:ext uri="{FF2B5EF4-FFF2-40B4-BE49-F238E27FC236}">
                <a16:creationId xmlns:a16="http://schemas.microsoft.com/office/drawing/2014/main" id="{81251552-B63A-7846-A75E-DE03B3BBF0B3}"/>
              </a:ext>
            </a:extLst>
          </p:cNvPr>
          <p:cNvSpPr/>
          <p:nvPr/>
        </p:nvSpPr>
        <p:spPr>
          <a:xfrm>
            <a:off x="5806700" y="3712547"/>
            <a:ext cx="1203927" cy="3962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Alcor Controller - DPM</a:t>
            </a:r>
          </a:p>
        </p:txBody>
      </p:sp>
      <p:sp>
        <p:nvSpPr>
          <p:cNvPr id="46" name="Rounded Rectangle 45">
            <a:extLst>
              <a:ext uri="{FF2B5EF4-FFF2-40B4-BE49-F238E27FC236}">
                <a16:creationId xmlns:a16="http://schemas.microsoft.com/office/drawing/2014/main" id="{F1B4AE7C-FE34-104F-83CF-79AF82B542F8}"/>
              </a:ext>
            </a:extLst>
          </p:cNvPr>
          <p:cNvSpPr/>
          <p:nvPr/>
        </p:nvSpPr>
        <p:spPr>
          <a:xfrm>
            <a:off x="5959100" y="3864947"/>
            <a:ext cx="1203927" cy="3962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Alcor Controller - DPM</a:t>
            </a:r>
          </a:p>
        </p:txBody>
      </p:sp>
      <p:sp>
        <p:nvSpPr>
          <p:cNvPr id="53" name="Rounded Rectangle 52">
            <a:extLst>
              <a:ext uri="{FF2B5EF4-FFF2-40B4-BE49-F238E27FC236}">
                <a16:creationId xmlns:a16="http://schemas.microsoft.com/office/drawing/2014/main" id="{020E6211-18A3-824B-90EF-FDD27F327315}"/>
              </a:ext>
            </a:extLst>
          </p:cNvPr>
          <p:cNvSpPr/>
          <p:nvPr/>
        </p:nvSpPr>
        <p:spPr>
          <a:xfrm>
            <a:off x="8899872" y="3602759"/>
            <a:ext cx="1957422" cy="1172455"/>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6" name="Rounded Rectangle 55">
            <a:extLst>
              <a:ext uri="{FF2B5EF4-FFF2-40B4-BE49-F238E27FC236}">
                <a16:creationId xmlns:a16="http://schemas.microsoft.com/office/drawing/2014/main" id="{9AFAA2F9-6929-3D4A-9E5C-8E46C825E718}"/>
              </a:ext>
            </a:extLst>
          </p:cNvPr>
          <p:cNvSpPr/>
          <p:nvPr/>
        </p:nvSpPr>
        <p:spPr>
          <a:xfrm>
            <a:off x="9303846" y="36364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7" name="Rectangle 56">
            <a:extLst>
              <a:ext uri="{FF2B5EF4-FFF2-40B4-BE49-F238E27FC236}">
                <a16:creationId xmlns:a16="http://schemas.microsoft.com/office/drawing/2014/main" id="{93DFF0BB-3097-8142-88CA-66FED30A7B03}"/>
              </a:ext>
            </a:extLst>
          </p:cNvPr>
          <p:cNvSpPr/>
          <p:nvPr/>
        </p:nvSpPr>
        <p:spPr>
          <a:xfrm>
            <a:off x="9438205" y="43850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61" name="Rounded Rectangle 60">
            <a:extLst>
              <a:ext uri="{FF2B5EF4-FFF2-40B4-BE49-F238E27FC236}">
                <a16:creationId xmlns:a16="http://schemas.microsoft.com/office/drawing/2014/main" id="{0E7AC90A-56B4-F240-A90A-33948EF85BBF}"/>
              </a:ext>
            </a:extLst>
          </p:cNvPr>
          <p:cNvSpPr/>
          <p:nvPr/>
        </p:nvSpPr>
        <p:spPr>
          <a:xfrm>
            <a:off x="9052272" y="3750805"/>
            <a:ext cx="1957422" cy="117680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2" name="Rounded Rectangle 61">
            <a:extLst>
              <a:ext uri="{FF2B5EF4-FFF2-40B4-BE49-F238E27FC236}">
                <a16:creationId xmlns:a16="http://schemas.microsoft.com/office/drawing/2014/main" id="{2A740A94-F84F-A24D-8214-33542C7BF26E}"/>
              </a:ext>
            </a:extLst>
          </p:cNvPr>
          <p:cNvSpPr/>
          <p:nvPr/>
        </p:nvSpPr>
        <p:spPr>
          <a:xfrm>
            <a:off x="9456246" y="37888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3" name="Rectangle 62">
            <a:extLst>
              <a:ext uri="{FF2B5EF4-FFF2-40B4-BE49-F238E27FC236}">
                <a16:creationId xmlns:a16="http://schemas.microsoft.com/office/drawing/2014/main" id="{8F3B2E56-3D72-F742-B394-16DA01152CF4}"/>
              </a:ext>
            </a:extLst>
          </p:cNvPr>
          <p:cNvSpPr/>
          <p:nvPr/>
        </p:nvSpPr>
        <p:spPr>
          <a:xfrm>
            <a:off x="9753795" y="4558672"/>
            <a:ext cx="776788" cy="18561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FF0000"/>
                </a:solidFill>
              </a:rPr>
              <a:t>AGA</a:t>
            </a:r>
          </a:p>
        </p:txBody>
      </p:sp>
      <p:sp>
        <p:nvSpPr>
          <p:cNvPr id="65" name="Can 64">
            <a:extLst>
              <a:ext uri="{FF2B5EF4-FFF2-40B4-BE49-F238E27FC236}">
                <a16:creationId xmlns:a16="http://schemas.microsoft.com/office/drawing/2014/main" id="{528DD932-3315-424E-8AC0-57B31A74D3DF}"/>
              </a:ext>
            </a:extLst>
          </p:cNvPr>
          <p:cNvSpPr/>
          <p:nvPr/>
        </p:nvSpPr>
        <p:spPr>
          <a:xfrm>
            <a:off x="9692570" y="3844259"/>
            <a:ext cx="954514" cy="610276"/>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a:t>Shared in memory GS Configuration Cache for each Host</a:t>
            </a:r>
          </a:p>
        </p:txBody>
      </p:sp>
      <p:sp>
        <p:nvSpPr>
          <p:cNvPr id="16" name="Up-Down Arrow 15">
            <a:extLst>
              <a:ext uri="{FF2B5EF4-FFF2-40B4-BE49-F238E27FC236}">
                <a16:creationId xmlns:a16="http://schemas.microsoft.com/office/drawing/2014/main" id="{762920A0-F3A5-9448-B570-C9EB19C273F1}"/>
              </a:ext>
            </a:extLst>
          </p:cNvPr>
          <p:cNvSpPr/>
          <p:nvPr/>
        </p:nvSpPr>
        <p:spPr>
          <a:xfrm rot="3553710" flipH="1">
            <a:off x="9197752" y="4413843"/>
            <a:ext cx="126493" cy="1350277"/>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96" name="Up-Down Arrow 95">
            <a:extLst>
              <a:ext uri="{FF2B5EF4-FFF2-40B4-BE49-F238E27FC236}">
                <a16:creationId xmlns:a16="http://schemas.microsoft.com/office/drawing/2014/main" id="{7C1835D1-AF33-A842-A69E-A167B340C172}"/>
              </a:ext>
            </a:extLst>
          </p:cNvPr>
          <p:cNvSpPr/>
          <p:nvPr/>
        </p:nvSpPr>
        <p:spPr>
          <a:xfrm rot="7542028" flipH="1">
            <a:off x="10695775" y="4489057"/>
            <a:ext cx="134980" cy="1219831"/>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9" name="Right Arrow 8">
            <a:extLst>
              <a:ext uri="{FF2B5EF4-FFF2-40B4-BE49-F238E27FC236}">
                <a16:creationId xmlns:a16="http://schemas.microsoft.com/office/drawing/2014/main" id="{DE71BAE6-4670-6B42-BB37-BEF13AAE0499}"/>
              </a:ext>
            </a:extLst>
          </p:cNvPr>
          <p:cNvSpPr/>
          <p:nvPr/>
        </p:nvSpPr>
        <p:spPr>
          <a:xfrm>
            <a:off x="6998069" y="3772614"/>
            <a:ext cx="1865753" cy="108666"/>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66" name="Right Arrow 65">
            <a:extLst>
              <a:ext uri="{FF2B5EF4-FFF2-40B4-BE49-F238E27FC236}">
                <a16:creationId xmlns:a16="http://schemas.microsoft.com/office/drawing/2014/main" id="{14384C51-C11F-A842-9DA9-04E4766BE9C6}"/>
              </a:ext>
            </a:extLst>
          </p:cNvPr>
          <p:cNvSpPr/>
          <p:nvPr/>
        </p:nvSpPr>
        <p:spPr>
          <a:xfrm>
            <a:off x="6872040" y="3620220"/>
            <a:ext cx="1875431" cy="108666"/>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67" name="Right Arrow 66">
            <a:extLst>
              <a:ext uri="{FF2B5EF4-FFF2-40B4-BE49-F238E27FC236}">
                <a16:creationId xmlns:a16="http://schemas.microsoft.com/office/drawing/2014/main" id="{794F3A82-8BD5-9948-8B34-8542A17E2B7D}"/>
              </a:ext>
            </a:extLst>
          </p:cNvPr>
          <p:cNvSpPr/>
          <p:nvPr/>
        </p:nvSpPr>
        <p:spPr>
          <a:xfrm>
            <a:off x="7181068" y="3954251"/>
            <a:ext cx="1865753" cy="93895"/>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 name="TextBox 9">
            <a:extLst>
              <a:ext uri="{FF2B5EF4-FFF2-40B4-BE49-F238E27FC236}">
                <a16:creationId xmlns:a16="http://schemas.microsoft.com/office/drawing/2014/main" id="{6C10D805-543C-5B49-8FD1-1D175234DEDC}"/>
              </a:ext>
            </a:extLst>
          </p:cNvPr>
          <p:cNvSpPr txBox="1"/>
          <p:nvPr/>
        </p:nvSpPr>
        <p:spPr>
          <a:xfrm>
            <a:off x="5045918" y="3844259"/>
            <a:ext cx="773340" cy="584775"/>
          </a:xfrm>
          <a:prstGeom prst="rect">
            <a:avLst/>
          </a:prstGeom>
          <a:noFill/>
        </p:spPr>
        <p:txBody>
          <a:bodyPr wrap="square" rtlCol="0">
            <a:spAutoFit/>
          </a:bodyPr>
          <a:lstStyle/>
          <a:p>
            <a:r>
              <a:rPr lang="en-US" sz="800" dirty="0" err="1"/>
              <a:t>grpc</a:t>
            </a:r>
            <a:r>
              <a:rPr lang="en-US" sz="800" dirty="0"/>
              <a:t> long lived streaming connections</a:t>
            </a:r>
          </a:p>
        </p:txBody>
      </p:sp>
      <p:sp>
        <p:nvSpPr>
          <p:cNvPr id="68" name="TextBox 67">
            <a:extLst>
              <a:ext uri="{FF2B5EF4-FFF2-40B4-BE49-F238E27FC236}">
                <a16:creationId xmlns:a16="http://schemas.microsoft.com/office/drawing/2014/main" id="{50412E84-7CF7-1645-93DE-51F09B9480E7}"/>
              </a:ext>
            </a:extLst>
          </p:cNvPr>
          <p:cNvSpPr txBox="1"/>
          <p:nvPr/>
        </p:nvSpPr>
        <p:spPr>
          <a:xfrm>
            <a:off x="9615982" y="4933505"/>
            <a:ext cx="700479" cy="584775"/>
          </a:xfrm>
          <a:prstGeom prst="rect">
            <a:avLst/>
          </a:prstGeom>
          <a:noFill/>
        </p:spPr>
        <p:txBody>
          <a:bodyPr wrap="square" rtlCol="0">
            <a:spAutoFit/>
          </a:bodyPr>
          <a:lstStyle/>
          <a:p>
            <a:r>
              <a:rPr lang="en-US" sz="800" dirty="0" err="1"/>
              <a:t>grpc</a:t>
            </a:r>
            <a:r>
              <a:rPr lang="en-US" sz="800" dirty="0"/>
              <a:t> long lived streaming connections</a:t>
            </a:r>
          </a:p>
        </p:txBody>
      </p:sp>
      <p:sp>
        <p:nvSpPr>
          <p:cNvPr id="69" name="TextBox 68">
            <a:extLst>
              <a:ext uri="{FF2B5EF4-FFF2-40B4-BE49-F238E27FC236}">
                <a16:creationId xmlns:a16="http://schemas.microsoft.com/office/drawing/2014/main" id="{42202DE4-8605-5946-A004-D2D5675E7F37}"/>
              </a:ext>
            </a:extLst>
          </p:cNvPr>
          <p:cNvSpPr txBox="1"/>
          <p:nvPr/>
        </p:nvSpPr>
        <p:spPr>
          <a:xfrm>
            <a:off x="9713121" y="5813184"/>
            <a:ext cx="657118" cy="369332"/>
          </a:xfrm>
          <a:prstGeom prst="rect">
            <a:avLst/>
          </a:prstGeom>
          <a:noFill/>
        </p:spPr>
        <p:txBody>
          <a:bodyPr wrap="square" rtlCol="0">
            <a:spAutoFit/>
          </a:bodyPr>
          <a:lstStyle/>
          <a:p>
            <a:r>
              <a:rPr lang="en-US" dirty="0"/>
              <a:t>…</a:t>
            </a:r>
          </a:p>
        </p:txBody>
      </p:sp>
      <p:sp>
        <p:nvSpPr>
          <p:cNvPr id="42" name="Rounded Rectangle 41">
            <a:extLst>
              <a:ext uri="{FF2B5EF4-FFF2-40B4-BE49-F238E27FC236}">
                <a16:creationId xmlns:a16="http://schemas.microsoft.com/office/drawing/2014/main" id="{71ACB682-98ED-5749-BD5E-532E23F5E5D6}"/>
              </a:ext>
            </a:extLst>
          </p:cNvPr>
          <p:cNvSpPr/>
          <p:nvPr/>
        </p:nvSpPr>
        <p:spPr>
          <a:xfrm>
            <a:off x="607982" y="5394090"/>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43" name="Rounded Rectangle 42">
            <a:extLst>
              <a:ext uri="{FF2B5EF4-FFF2-40B4-BE49-F238E27FC236}">
                <a16:creationId xmlns:a16="http://schemas.microsoft.com/office/drawing/2014/main" id="{9B8F2E79-FB0D-2243-9B49-8E06AEF24170}"/>
              </a:ext>
            </a:extLst>
          </p:cNvPr>
          <p:cNvSpPr/>
          <p:nvPr/>
        </p:nvSpPr>
        <p:spPr>
          <a:xfrm>
            <a:off x="817469" y="5433511"/>
            <a:ext cx="1601732" cy="12976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44" name="Rectangle 43">
            <a:extLst>
              <a:ext uri="{FF2B5EF4-FFF2-40B4-BE49-F238E27FC236}">
                <a16:creationId xmlns:a16="http://schemas.microsoft.com/office/drawing/2014/main" id="{FC775FB8-EF9F-F845-9CCE-51D861C6FADA}"/>
              </a:ext>
            </a:extLst>
          </p:cNvPr>
          <p:cNvSpPr/>
          <p:nvPr/>
        </p:nvSpPr>
        <p:spPr>
          <a:xfrm>
            <a:off x="1252329" y="5479405"/>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48" name="Rectangle 47">
            <a:extLst>
              <a:ext uri="{FF2B5EF4-FFF2-40B4-BE49-F238E27FC236}">
                <a16:creationId xmlns:a16="http://schemas.microsoft.com/office/drawing/2014/main" id="{C8D3E5DE-ED86-CC4C-B817-AAA13368E756}"/>
              </a:ext>
            </a:extLst>
          </p:cNvPr>
          <p:cNvSpPr/>
          <p:nvPr/>
        </p:nvSpPr>
        <p:spPr>
          <a:xfrm>
            <a:off x="847607" y="5746517"/>
            <a:ext cx="719238"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VM1</a:t>
            </a:r>
          </a:p>
          <a:p>
            <a:pPr algn="ctr"/>
            <a:r>
              <a:rPr lang="en-US" sz="900" dirty="0">
                <a:solidFill>
                  <a:schemeClr val="accent6"/>
                </a:solidFill>
              </a:rPr>
              <a:t>10.0.0.101</a:t>
            </a:r>
          </a:p>
        </p:txBody>
      </p:sp>
      <p:sp>
        <p:nvSpPr>
          <p:cNvPr id="49" name="Rectangle 48">
            <a:extLst>
              <a:ext uri="{FF2B5EF4-FFF2-40B4-BE49-F238E27FC236}">
                <a16:creationId xmlns:a16="http://schemas.microsoft.com/office/drawing/2014/main" id="{9D7465DA-431F-FE48-84C2-85B60EA5829B}"/>
              </a:ext>
            </a:extLst>
          </p:cNvPr>
          <p:cNvSpPr/>
          <p:nvPr/>
        </p:nvSpPr>
        <p:spPr>
          <a:xfrm>
            <a:off x="847608" y="6238850"/>
            <a:ext cx="719237"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VM2</a:t>
            </a:r>
          </a:p>
          <a:p>
            <a:pPr algn="ctr"/>
            <a:r>
              <a:rPr lang="en-US" sz="900" dirty="0">
                <a:solidFill>
                  <a:srgbClr val="FF0000"/>
                </a:solidFill>
              </a:rPr>
              <a:t>10.0.1.102</a:t>
            </a:r>
          </a:p>
        </p:txBody>
      </p:sp>
      <p:sp>
        <p:nvSpPr>
          <p:cNvPr id="50" name="Card 49">
            <a:extLst>
              <a:ext uri="{FF2B5EF4-FFF2-40B4-BE49-F238E27FC236}">
                <a16:creationId xmlns:a16="http://schemas.microsoft.com/office/drawing/2014/main" id="{14D1BD76-EF5B-5248-A4CE-B2AF3F6D2E73}"/>
              </a:ext>
            </a:extLst>
          </p:cNvPr>
          <p:cNvSpPr/>
          <p:nvPr/>
        </p:nvSpPr>
        <p:spPr>
          <a:xfrm>
            <a:off x="1667385" y="5758913"/>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51" name="Rounded Rectangle 50">
            <a:extLst>
              <a:ext uri="{FF2B5EF4-FFF2-40B4-BE49-F238E27FC236}">
                <a16:creationId xmlns:a16="http://schemas.microsoft.com/office/drawing/2014/main" id="{24C84D24-A9BC-4940-A944-2002C5F1B713}"/>
              </a:ext>
            </a:extLst>
          </p:cNvPr>
          <p:cNvSpPr/>
          <p:nvPr/>
        </p:nvSpPr>
        <p:spPr>
          <a:xfrm>
            <a:off x="2976959" y="5399122"/>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2" name="Rounded Rectangle 51">
            <a:extLst>
              <a:ext uri="{FF2B5EF4-FFF2-40B4-BE49-F238E27FC236}">
                <a16:creationId xmlns:a16="http://schemas.microsoft.com/office/drawing/2014/main" id="{86DE3B72-B41E-C543-88BF-05DE409F1032}"/>
              </a:ext>
            </a:extLst>
          </p:cNvPr>
          <p:cNvSpPr/>
          <p:nvPr/>
        </p:nvSpPr>
        <p:spPr>
          <a:xfrm>
            <a:off x="3186446" y="5433510"/>
            <a:ext cx="1601732" cy="130270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4" name="Rectangle 53">
            <a:extLst>
              <a:ext uri="{FF2B5EF4-FFF2-40B4-BE49-F238E27FC236}">
                <a16:creationId xmlns:a16="http://schemas.microsoft.com/office/drawing/2014/main" id="{49FFF003-DA2B-D648-ACF4-F42B788041EE}"/>
              </a:ext>
            </a:extLst>
          </p:cNvPr>
          <p:cNvSpPr/>
          <p:nvPr/>
        </p:nvSpPr>
        <p:spPr>
          <a:xfrm>
            <a:off x="3598918" y="5489293"/>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55" name="TextBox 54">
            <a:extLst>
              <a:ext uri="{FF2B5EF4-FFF2-40B4-BE49-F238E27FC236}">
                <a16:creationId xmlns:a16="http://schemas.microsoft.com/office/drawing/2014/main" id="{F6FBF8A6-37EE-CB46-A44C-BD2EB1C524B0}"/>
              </a:ext>
            </a:extLst>
          </p:cNvPr>
          <p:cNvSpPr txBox="1"/>
          <p:nvPr/>
        </p:nvSpPr>
        <p:spPr>
          <a:xfrm rot="16200000">
            <a:off x="2436091" y="5902143"/>
            <a:ext cx="1293107" cy="276999"/>
          </a:xfrm>
          <a:prstGeom prst="rect">
            <a:avLst/>
          </a:prstGeom>
          <a:noFill/>
        </p:spPr>
        <p:txBody>
          <a:bodyPr wrap="square" rtlCol="0">
            <a:spAutoFit/>
          </a:bodyPr>
          <a:lstStyle/>
          <a:p>
            <a:r>
              <a:rPr lang="en-US" sz="1200" dirty="0"/>
              <a:t>Compute Host N</a:t>
            </a:r>
          </a:p>
        </p:txBody>
      </p:sp>
      <p:sp>
        <p:nvSpPr>
          <p:cNvPr id="58" name="Rectangle 57">
            <a:extLst>
              <a:ext uri="{FF2B5EF4-FFF2-40B4-BE49-F238E27FC236}">
                <a16:creationId xmlns:a16="http://schemas.microsoft.com/office/drawing/2014/main" id="{8ACC95C0-1242-1D46-96B2-A9E2776193FF}"/>
              </a:ext>
            </a:extLst>
          </p:cNvPr>
          <p:cNvSpPr/>
          <p:nvPr/>
        </p:nvSpPr>
        <p:spPr>
          <a:xfrm>
            <a:off x="3202676" y="5758912"/>
            <a:ext cx="702636"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VM3</a:t>
            </a:r>
          </a:p>
          <a:p>
            <a:pPr algn="ctr"/>
            <a:r>
              <a:rPr lang="en-US" sz="900" dirty="0">
                <a:solidFill>
                  <a:schemeClr val="accent6"/>
                </a:solidFill>
              </a:rPr>
              <a:t>10.0.0.105</a:t>
            </a:r>
          </a:p>
        </p:txBody>
      </p:sp>
      <p:sp>
        <p:nvSpPr>
          <p:cNvPr id="70" name="Rectangle 69">
            <a:extLst>
              <a:ext uri="{FF2B5EF4-FFF2-40B4-BE49-F238E27FC236}">
                <a16:creationId xmlns:a16="http://schemas.microsoft.com/office/drawing/2014/main" id="{1643186B-26F8-9942-9AA2-874782CC9471}"/>
              </a:ext>
            </a:extLst>
          </p:cNvPr>
          <p:cNvSpPr/>
          <p:nvPr/>
        </p:nvSpPr>
        <p:spPr>
          <a:xfrm>
            <a:off x="3202677" y="6307403"/>
            <a:ext cx="702635"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VM4</a:t>
            </a:r>
          </a:p>
          <a:p>
            <a:pPr algn="ctr"/>
            <a:r>
              <a:rPr lang="en-US" sz="900" dirty="0">
                <a:solidFill>
                  <a:srgbClr val="FF0000"/>
                </a:solidFill>
              </a:rPr>
              <a:t>10.0.1.106</a:t>
            </a:r>
          </a:p>
        </p:txBody>
      </p:sp>
      <p:sp>
        <p:nvSpPr>
          <p:cNvPr id="71" name="Card 70">
            <a:extLst>
              <a:ext uri="{FF2B5EF4-FFF2-40B4-BE49-F238E27FC236}">
                <a16:creationId xmlns:a16="http://schemas.microsoft.com/office/drawing/2014/main" id="{58B63E6D-39D3-D744-8243-55B605DBAFE2}"/>
              </a:ext>
            </a:extLst>
          </p:cNvPr>
          <p:cNvSpPr/>
          <p:nvPr/>
        </p:nvSpPr>
        <p:spPr>
          <a:xfrm>
            <a:off x="3987312" y="5758912"/>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72" name="Rounded Rectangle 71">
            <a:extLst>
              <a:ext uri="{FF2B5EF4-FFF2-40B4-BE49-F238E27FC236}">
                <a16:creationId xmlns:a16="http://schemas.microsoft.com/office/drawing/2014/main" id="{D1131696-53D0-784B-A431-11BDDF9CC51D}"/>
              </a:ext>
            </a:extLst>
          </p:cNvPr>
          <p:cNvSpPr/>
          <p:nvPr/>
        </p:nvSpPr>
        <p:spPr>
          <a:xfrm>
            <a:off x="1601050" y="3444264"/>
            <a:ext cx="1957422" cy="1179108"/>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73" name="Rounded Rectangle 72">
            <a:extLst>
              <a:ext uri="{FF2B5EF4-FFF2-40B4-BE49-F238E27FC236}">
                <a16:creationId xmlns:a16="http://schemas.microsoft.com/office/drawing/2014/main" id="{B9C91079-1B84-114E-A1FB-20A7DD966B7B}"/>
              </a:ext>
            </a:extLst>
          </p:cNvPr>
          <p:cNvSpPr/>
          <p:nvPr/>
        </p:nvSpPr>
        <p:spPr>
          <a:xfrm>
            <a:off x="2005024" y="3484579"/>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74" name="Rectangle 73">
            <a:extLst>
              <a:ext uri="{FF2B5EF4-FFF2-40B4-BE49-F238E27FC236}">
                <a16:creationId xmlns:a16="http://schemas.microsoft.com/office/drawing/2014/main" id="{1263F0C5-8751-1E4D-BCE2-0A7F9E1F3637}"/>
              </a:ext>
            </a:extLst>
          </p:cNvPr>
          <p:cNvSpPr/>
          <p:nvPr/>
        </p:nvSpPr>
        <p:spPr>
          <a:xfrm>
            <a:off x="2139383" y="4233179"/>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75" name="Rounded Rectangle 74">
            <a:extLst>
              <a:ext uri="{FF2B5EF4-FFF2-40B4-BE49-F238E27FC236}">
                <a16:creationId xmlns:a16="http://schemas.microsoft.com/office/drawing/2014/main" id="{22B4E380-88EA-CF42-951A-D16ACC91E7D6}"/>
              </a:ext>
            </a:extLst>
          </p:cNvPr>
          <p:cNvSpPr/>
          <p:nvPr/>
        </p:nvSpPr>
        <p:spPr>
          <a:xfrm>
            <a:off x="1753450" y="3603317"/>
            <a:ext cx="1957422" cy="1172455"/>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76" name="Rounded Rectangle 75">
            <a:extLst>
              <a:ext uri="{FF2B5EF4-FFF2-40B4-BE49-F238E27FC236}">
                <a16:creationId xmlns:a16="http://schemas.microsoft.com/office/drawing/2014/main" id="{EB34F159-9216-6C41-8F6E-563E4E12AB24}"/>
              </a:ext>
            </a:extLst>
          </p:cNvPr>
          <p:cNvSpPr/>
          <p:nvPr/>
        </p:nvSpPr>
        <p:spPr>
          <a:xfrm>
            <a:off x="2157424" y="3636979"/>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77" name="Rectangle 76">
            <a:extLst>
              <a:ext uri="{FF2B5EF4-FFF2-40B4-BE49-F238E27FC236}">
                <a16:creationId xmlns:a16="http://schemas.microsoft.com/office/drawing/2014/main" id="{B8FB692B-C4EB-744F-9A89-B886EB2DE66E}"/>
              </a:ext>
            </a:extLst>
          </p:cNvPr>
          <p:cNvSpPr/>
          <p:nvPr/>
        </p:nvSpPr>
        <p:spPr>
          <a:xfrm>
            <a:off x="2291783" y="4385579"/>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78" name="Rounded Rectangle 77">
            <a:extLst>
              <a:ext uri="{FF2B5EF4-FFF2-40B4-BE49-F238E27FC236}">
                <a16:creationId xmlns:a16="http://schemas.microsoft.com/office/drawing/2014/main" id="{1608D3B2-8E98-FA48-9984-4812A448F1C7}"/>
              </a:ext>
            </a:extLst>
          </p:cNvPr>
          <p:cNvSpPr/>
          <p:nvPr/>
        </p:nvSpPr>
        <p:spPr>
          <a:xfrm>
            <a:off x="1905850" y="3751363"/>
            <a:ext cx="1957422" cy="117680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79" name="Rounded Rectangle 78">
            <a:extLst>
              <a:ext uri="{FF2B5EF4-FFF2-40B4-BE49-F238E27FC236}">
                <a16:creationId xmlns:a16="http://schemas.microsoft.com/office/drawing/2014/main" id="{3B75A3FF-88AF-A74A-852B-D1513A42920A}"/>
              </a:ext>
            </a:extLst>
          </p:cNvPr>
          <p:cNvSpPr/>
          <p:nvPr/>
        </p:nvSpPr>
        <p:spPr>
          <a:xfrm>
            <a:off x="2309824" y="3789379"/>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80" name="Rectangle 79">
            <a:extLst>
              <a:ext uri="{FF2B5EF4-FFF2-40B4-BE49-F238E27FC236}">
                <a16:creationId xmlns:a16="http://schemas.microsoft.com/office/drawing/2014/main" id="{90532D85-6EDA-6844-A67D-5213A33F69FA}"/>
              </a:ext>
            </a:extLst>
          </p:cNvPr>
          <p:cNvSpPr/>
          <p:nvPr/>
        </p:nvSpPr>
        <p:spPr>
          <a:xfrm>
            <a:off x="2607373" y="4559230"/>
            <a:ext cx="776788" cy="18561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FF0000"/>
                </a:solidFill>
              </a:rPr>
              <a:t>AGA</a:t>
            </a:r>
          </a:p>
        </p:txBody>
      </p:sp>
      <p:sp>
        <p:nvSpPr>
          <p:cNvPr id="81" name="Can 80">
            <a:extLst>
              <a:ext uri="{FF2B5EF4-FFF2-40B4-BE49-F238E27FC236}">
                <a16:creationId xmlns:a16="http://schemas.microsoft.com/office/drawing/2014/main" id="{D7B35763-F8E2-8E49-A32B-D8B604B6A191}"/>
              </a:ext>
            </a:extLst>
          </p:cNvPr>
          <p:cNvSpPr/>
          <p:nvPr/>
        </p:nvSpPr>
        <p:spPr>
          <a:xfrm>
            <a:off x="2546148" y="3844817"/>
            <a:ext cx="954514" cy="610276"/>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a:t>Shared in memory GS Configuration Cache for each Host</a:t>
            </a:r>
          </a:p>
        </p:txBody>
      </p:sp>
      <p:sp>
        <p:nvSpPr>
          <p:cNvPr id="82" name="Up-Down Arrow 81">
            <a:extLst>
              <a:ext uri="{FF2B5EF4-FFF2-40B4-BE49-F238E27FC236}">
                <a16:creationId xmlns:a16="http://schemas.microsoft.com/office/drawing/2014/main" id="{0EBE7ED0-2614-6F4B-98F5-ACC91C368524}"/>
              </a:ext>
            </a:extLst>
          </p:cNvPr>
          <p:cNvSpPr/>
          <p:nvPr/>
        </p:nvSpPr>
        <p:spPr>
          <a:xfrm rot="3553710" flipH="1">
            <a:off x="2051330" y="4414401"/>
            <a:ext cx="126493" cy="1350277"/>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83" name="Up-Down Arrow 82">
            <a:extLst>
              <a:ext uri="{FF2B5EF4-FFF2-40B4-BE49-F238E27FC236}">
                <a16:creationId xmlns:a16="http://schemas.microsoft.com/office/drawing/2014/main" id="{1B8BDFBC-9B23-7546-B6AE-FD376EBF0526}"/>
              </a:ext>
            </a:extLst>
          </p:cNvPr>
          <p:cNvSpPr/>
          <p:nvPr/>
        </p:nvSpPr>
        <p:spPr>
          <a:xfrm rot="7542028" flipH="1">
            <a:off x="3549353" y="4489615"/>
            <a:ext cx="134980" cy="1219831"/>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86" name="TextBox 85">
            <a:extLst>
              <a:ext uri="{FF2B5EF4-FFF2-40B4-BE49-F238E27FC236}">
                <a16:creationId xmlns:a16="http://schemas.microsoft.com/office/drawing/2014/main" id="{561D0496-89D3-964F-96F7-FC43C2833EBC}"/>
              </a:ext>
            </a:extLst>
          </p:cNvPr>
          <p:cNvSpPr txBox="1"/>
          <p:nvPr/>
        </p:nvSpPr>
        <p:spPr>
          <a:xfrm>
            <a:off x="2469560" y="4934063"/>
            <a:ext cx="700479" cy="584775"/>
          </a:xfrm>
          <a:prstGeom prst="rect">
            <a:avLst/>
          </a:prstGeom>
          <a:noFill/>
        </p:spPr>
        <p:txBody>
          <a:bodyPr wrap="square" rtlCol="0">
            <a:spAutoFit/>
          </a:bodyPr>
          <a:lstStyle/>
          <a:p>
            <a:r>
              <a:rPr lang="en-US" sz="800" dirty="0" err="1"/>
              <a:t>grpc</a:t>
            </a:r>
            <a:r>
              <a:rPr lang="en-US" sz="800" dirty="0"/>
              <a:t> long lived streaming connections</a:t>
            </a:r>
          </a:p>
        </p:txBody>
      </p:sp>
      <p:sp>
        <p:nvSpPr>
          <p:cNvPr id="87" name="TextBox 86">
            <a:extLst>
              <a:ext uri="{FF2B5EF4-FFF2-40B4-BE49-F238E27FC236}">
                <a16:creationId xmlns:a16="http://schemas.microsoft.com/office/drawing/2014/main" id="{76D7E2C5-883E-1948-B6F3-EEDA68939194}"/>
              </a:ext>
            </a:extLst>
          </p:cNvPr>
          <p:cNvSpPr txBox="1"/>
          <p:nvPr/>
        </p:nvSpPr>
        <p:spPr>
          <a:xfrm>
            <a:off x="2566699" y="5813742"/>
            <a:ext cx="657118" cy="369332"/>
          </a:xfrm>
          <a:prstGeom prst="rect">
            <a:avLst/>
          </a:prstGeom>
          <a:noFill/>
        </p:spPr>
        <p:txBody>
          <a:bodyPr wrap="square" rtlCol="0">
            <a:spAutoFit/>
          </a:bodyPr>
          <a:lstStyle/>
          <a:p>
            <a:r>
              <a:rPr lang="en-US" dirty="0"/>
              <a:t>…</a:t>
            </a:r>
          </a:p>
        </p:txBody>
      </p:sp>
      <p:sp>
        <p:nvSpPr>
          <p:cNvPr id="89" name="Right Arrow 88">
            <a:extLst>
              <a:ext uri="{FF2B5EF4-FFF2-40B4-BE49-F238E27FC236}">
                <a16:creationId xmlns:a16="http://schemas.microsoft.com/office/drawing/2014/main" id="{6C50D89F-D1A6-004C-B786-9236E472A645}"/>
              </a:ext>
            </a:extLst>
          </p:cNvPr>
          <p:cNvSpPr/>
          <p:nvPr/>
        </p:nvSpPr>
        <p:spPr>
          <a:xfrm rot="10800000">
            <a:off x="3554241" y="3513136"/>
            <a:ext cx="2108907" cy="120649"/>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0" name="Right Arrow 89">
            <a:extLst>
              <a:ext uri="{FF2B5EF4-FFF2-40B4-BE49-F238E27FC236}">
                <a16:creationId xmlns:a16="http://schemas.microsoft.com/office/drawing/2014/main" id="{783AE621-AD9E-E544-B81B-B6FC88C22487}"/>
              </a:ext>
            </a:extLst>
          </p:cNvPr>
          <p:cNvSpPr/>
          <p:nvPr/>
        </p:nvSpPr>
        <p:spPr>
          <a:xfrm rot="10800000">
            <a:off x="3706641" y="3665536"/>
            <a:ext cx="2108907" cy="120649"/>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1" name="Right Arrow 90">
            <a:extLst>
              <a:ext uri="{FF2B5EF4-FFF2-40B4-BE49-F238E27FC236}">
                <a16:creationId xmlns:a16="http://schemas.microsoft.com/office/drawing/2014/main" id="{A8F27436-57D9-374A-BD95-5C6B31A5FDEB}"/>
              </a:ext>
            </a:extLst>
          </p:cNvPr>
          <p:cNvSpPr/>
          <p:nvPr/>
        </p:nvSpPr>
        <p:spPr>
          <a:xfrm rot="10800000">
            <a:off x="3859041" y="3817936"/>
            <a:ext cx="2108907" cy="120649"/>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2" name="Rectangle 91">
            <a:extLst>
              <a:ext uri="{FF2B5EF4-FFF2-40B4-BE49-F238E27FC236}">
                <a16:creationId xmlns:a16="http://schemas.microsoft.com/office/drawing/2014/main" id="{1DA34662-C837-7041-BAFC-453417BF7DF9}"/>
              </a:ext>
            </a:extLst>
          </p:cNvPr>
          <p:cNvSpPr/>
          <p:nvPr/>
        </p:nvSpPr>
        <p:spPr>
          <a:xfrm>
            <a:off x="2853109" y="630748"/>
            <a:ext cx="2437338" cy="2132583"/>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Group/Cluster X</a:t>
            </a:r>
          </a:p>
        </p:txBody>
      </p:sp>
      <p:sp>
        <p:nvSpPr>
          <p:cNvPr id="93" name="Rectangle 92">
            <a:extLst>
              <a:ext uri="{FF2B5EF4-FFF2-40B4-BE49-F238E27FC236}">
                <a16:creationId xmlns:a16="http://schemas.microsoft.com/office/drawing/2014/main" id="{0184F041-EBC4-0C43-9E93-C288D2E1051B}"/>
              </a:ext>
            </a:extLst>
          </p:cNvPr>
          <p:cNvSpPr/>
          <p:nvPr/>
        </p:nvSpPr>
        <p:spPr>
          <a:xfrm>
            <a:off x="6535735" y="631516"/>
            <a:ext cx="2437338" cy="2132583"/>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Group/Cluster Y</a:t>
            </a:r>
          </a:p>
        </p:txBody>
      </p:sp>
      <p:sp>
        <p:nvSpPr>
          <p:cNvPr id="94" name="TextBox 93">
            <a:extLst>
              <a:ext uri="{FF2B5EF4-FFF2-40B4-BE49-F238E27FC236}">
                <a16:creationId xmlns:a16="http://schemas.microsoft.com/office/drawing/2014/main" id="{DA1AD679-F56E-0947-8B13-93FACD494EB1}"/>
              </a:ext>
            </a:extLst>
          </p:cNvPr>
          <p:cNvSpPr txBox="1"/>
          <p:nvPr/>
        </p:nvSpPr>
        <p:spPr>
          <a:xfrm>
            <a:off x="5648787" y="1512373"/>
            <a:ext cx="657118" cy="369332"/>
          </a:xfrm>
          <a:prstGeom prst="rect">
            <a:avLst/>
          </a:prstGeom>
          <a:noFill/>
        </p:spPr>
        <p:txBody>
          <a:bodyPr wrap="square" rtlCol="0">
            <a:spAutoFit/>
          </a:bodyPr>
          <a:lstStyle/>
          <a:p>
            <a:r>
              <a:rPr lang="en-US" dirty="0"/>
              <a:t>…</a:t>
            </a:r>
          </a:p>
        </p:txBody>
      </p:sp>
      <p:sp>
        <p:nvSpPr>
          <p:cNvPr id="95" name="TextBox 94">
            <a:extLst>
              <a:ext uri="{FF2B5EF4-FFF2-40B4-BE49-F238E27FC236}">
                <a16:creationId xmlns:a16="http://schemas.microsoft.com/office/drawing/2014/main" id="{26E4D11F-E840-C14E-B8F9-E115ADCE1A7C}"/>
              </a:ext>
            </a:extLst>
          </p:cNvPr>
          <p:cNvSpPr txBox="1"/>
          <p:nvPr/>
        </p:nvSpPr>
        <p:spPr>
          <a:xfrm>
            <a:off x="8161718" y="6459756"/>
            <a:ext cx="1312498" cy="369332"/>
          </a:xfrm>
          <a:prstGeom prst="rect">
            <a:avLst/>
          </a:prstGeom>
          <a:noFill/>
        </p:spPr>
        <p:txBody>
          <a:bodyPr wrap="square" rtlCol="0">
            <a:spAutoFit/>
          </a:bodyPr>
          <a:lstStyle/>
          <a:p>
            <a:r>
              <a:rPr lang="en-US" dirty="0"/>
              <a:t>10.24.1.111</a:t>
            </a:r>
          </a:p>
        </p:txBody>
      </p:sp>
      <p:sp>
        <p:nvSpPr>
          <p:cNvPr id="13" name="Rectangle 12">
            <a:extLst>
              <a:ext uri="{FF2B5EF4-FFF2-40B4-BE49-F238E27FC236}">
                <a16:creationId xmlns:a16="http://schemas.microsoft.com/office/drawing/2014/main" id="{FC274DFC-1E9A-4E42-8F0B-9E8EDFE8C044}"/>
              </a:ext>
            </a:extLst>
          </p:cNvPr>
          <p:cNvSpPr/>
          <p:nvPr/>
        </p:nvSpPr>
        <p:spPr>
          <a:xfrm>
            <a:off x="442730" y="3093797"/>
            <a:ext cx="1690719" cy="369332"/>
          </a:xfrm>
          <a:prstGeom prst="rect">
            <a:avLst/>
          </a:prstGeom>
        </p:spPr>
        <p:txBody>
          <a:bodyPr wrap="none">
            <a:spAutoFit/>
          </a:bodyPr>
          <a:lstStyle/>
          <a:p>
            <a:pPr algn="ctr"/>
            <a:r>
              <a:rPr lang="en-US" dirty="0">
                <a:solidFill>
                  <a:schemeClr val="tx1">
                    <a:lumMod val="95000"/>
                    <a:lumOff val="5000"/>
                  </a:schemeClr>
                </a:solidFill>
              </a:rPr>
              <a:t>Group/Cluster 1</a:t>
            </a:r>
          </a:p>
        </p:txBody>
      </p:sp>
      <p:sp>
        <p:nvSpPr>
          <p:cNvPr id="97" name="Rectangle 96">
            <a:extLst>
              <a:ext uri="{FF2B5EF4-FFF2-40B4-BE49-F238E27FC236}">
                <a16:creationId xmlns:a16="http://schemas.microsoft.com/office/drawing/2014/main" id="{E672758E-7450-E548-ADCC-1F9CF9C5098E}"/>
              </a:ext>
            </a:extLst>
          </p:cNvPr>
          <p:cNvSpPr/>
          <p:nvPr/>
        </p:nvSpPr>
        <p:spPr>
          <a:xfrm>
            <a:off x="7560177" y="3115014"/>
            <a:ext cx="4532844" cy="369332"/>
          </a:xfrm>
          <a:prstGeom prst="rect">
            <a:avLst/>
          </a:prstGeom>
        </p:spPr>
        <p:txBody>
          <a:bodyPr wrap="none">
            <a:spAutoFit/>
          </a:bodyPr>
          <a:lstStyle/>
          <a:p>
            <a:pPr algn="ctr"/>
            <a:r>
              <a:rPr lang="en-US" dirty="0">
                <a:solidFill>
                  <a:schemeClr val="tx1">
                    <a:lumMod val="95000"/>
                    <a:lumOff val="5000"/>
                  </a:schemeClr>
                </a:solidFill>
              </a:rPr>
              <a:t>Group/Cluster N: 10.24.1.111-10.24.1.111.222</a:t>
            </a:r>
          </a:p>
        </p:txBody>
      </p:sp>
      <p:sp>
        <p:nvSpPr>
          <p:cNvPr id="98" name="Right Arrow 97">
            <a:extLst>
              <a:ext uri="{FF2B5EF4-FFF2-40B4-BE49-F238E27FC236}">
                <a16:creationId xmlns:a16="http://schemas.microsoft.com/office/drawing/2014/main" id="{4878BFB1-63ED-7C4B-9226-C364F0826ECD}"/>
              </a:ext>
            </a:extLst>
          </p:cNvPr>
          <p:cNvSpPr/>
          <p:nvPr/>
        </p:nvSpPr>
        <p:spPr>
          <a:xfrm rot="13048389">
            <a:off x="4961421" y="3097682"/>
            <a:ext cx="1311306" cy="105086"/>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9" name="Right Arrow 98">
            <a:extLst>
              <a:ext uri="{FF2B5EF4-FFF2-40B4-BE49-F238E27FC236}">
                <a16:creationId xmlns:a16="http://schemas.microsoft.com/office/drawing/2014/main" id="{476ED6EB-E0EF-1F45-918B-979067A87862}"/>
              </a:ext>
            </a:extLst>
          </p:cNvPr>
          <p:cNvSpPr/>
          <p:nvPr/>
        </p:nvSpPr>
        <p:spPr>
          <a:xfrm rot="19309981">
            <a:off x="6298489" y="3092909"/>
            <a:ext cx="1311306" cy="105086"/>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84" name="TextBox 83">
            <a:extLst>
              <a:ext uri="{FF2B5EF4-FFF2-40B4-BE49-F238E27FC236}">
                <a16:creationId xmlns:a16="http://schemas.microsoft.com/office/drawing/2014/main" id="{160570BC-2BF4-C840-89A0-D043688250F9}"/>
              </a:ext>
            </a:extLst>
          </p:cNvPr>
          <p:cNvSpPr txBox="1"/>
          <p:nvPr/>
        </p:nvSpPr>
        <p:spPr>
          <a:xfrm>
            <a:off x="10493067" y="6501338"/>
            <a:ext cx="1312498" cy="369332"/>
          </a:xfrm>
          <a:prstGeom prst="rect">
            <a:avLst/>
          </a:prstGeom>
          <a:noFill/>
        </p:spPr>
        <p:txBody>
          <a:bodyPr wrap="square" rtlCol="0">
            <a:spAutoFit/>
          </a:bodyPr>
          <a:lstStyle/>
          <a:p>
            <a:r>
              <a:rPr lang="en-US" dirty="0"/>
              <a:t>10.24.1.222</a:t>
            </a:r>
          </a:p>
        </p:txBody>
      </p:sp>
      <p:sp>
        <p:nvSpPr>
          <p:cNvPr id="100" name="Title 1">
            <a:extLst>
              <a:ext uri="{FF2B5EF4-FFF2-40B4-BE49-F238E27FC236}">
                <a16:creationId xmlns:a16="http://schemas.microsoft.com/office/drawing/2014/main" id="{52802942-BC68-954A-8855-14336A497A2F}"/>
              </a:ext>
            </a:extLst>
          </p:cNvPr>
          <p:cNvSpPr>
            <a:spLocks noGrp="1"/>
          </p:cNvSpPr>
          <p:nvPr>
            <p:ph type="title"/>
          </p:nvPr>
        </p:nvSpPr>
        <p:spPr>
          <a:xfrm>
            <a:off x="4073" y="-296"/>
            <a:ext cx="4313465" cy="699295"/>
          </a:xfrm>
        </p:spPr>
        <p:txBody>
          <a:bodyPr>
            <a:normAutofit/>
          </a:bodyPr>
          <a:lstStyle/>
          <a:p>
            <a:r>
              <a:rPr lang="en-US" dirty="0">
                <a:solidFill>
                  <a:srgbClr val="FF0000"/>
                </a:solidFill>
              </a:rPr>
              <a:t>Overview:</a:t>
            </a:r>
          </a:p>
        </p:txBody>
      </p:sp>
    </p:spTree>
    <p:extLst>
      <p:ext uri="{BB962C8B-B14F-4D97-AF65-F5344CB8AC3E}">
        <p14:creationId xmlns:p14="http://schemas.microsoft.com/office/powerpoint/2010/main" val="6208028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itle 1">
            <a:extLst>
              <a:ext uri="{FF2B5EF4-FFF2-40B4-BE49-F238E27FC236}">
                <a16:creationId xmlns:a16="http://schemas.microsoft.com/office/drawing/2014/main" id="{69DE01E8-8FC5-574F-9E9A-CB7019F7752F}"/>
              </a:ext>
            </a:extLst>
          </p:cNvPr>
          <p:cNvSpPr>
            <a:spLocks noGrp="1"/>
          </p:cNvSpPr>
          <p:nvPr>
            <p:ph type="title"/>
          </p:nvPr>
        </p:nvSpPr>
        <p:spPr>
          <a:xfrm>
            <a:off x="189294" y="48850"/>
            <a:ext cx="8295032" cy="699295"/>
          </a:xfrm>
        </p:spPr>
        <p:txBody>
          <a:bodyPr>
            <a:normAutofit fontScale="90000"/>
          </a:bodyPr>
          <a:lstStyle/>
          <a:p>
            <a:r>
              <a:rPr lang="en-US" dirty="0"/>
              <a:t>Create SG – </a:t>
            </a:r>
            <a:r>
              <a:rPr lang="en-US" dirty="0">
                <a:solidFill>
                  <a:srgbClr val="FF0000"/>
                </a:solidFill>
              </a:rPr>
              <a:t>IP option (40 bytes limit)</a:t>
            </a:r>
            <a:endParaRPr lang="en-US" dirty="0"/>
          </a:p>
        </p:txBody>
      </p:sp>
      <p:pic>
        <p:nvPicPr>
          <p:cNvPr id="9" name="Picture 8">
            <a:extLst>
              <a:ext uri="{FF2B5EF4-FFF2-40B4-BE49-F238E27FC236}">
                <a16:creationId xmlns:a16="http://schemas.microsoft.com/office/drawing/2014/main" id="{A45DAABF-D6EF-8644-8BB1-B15B503F0A5E}"/>
              </a:ext>
            </a:extLst>
          </p:cNvPr>
          <p:cNvPicPr>
            <a:picLocks noChangeAspect="1"/>
          </p:cNvPicPr>
          <p:nvPr/>
        </p:nvPicPr>
        <p:blipFill>
          <a:blip r:embed="rId3"/>
          <a:stretch>
            <a:fillRect/>
          </a:stretch>
        </p:blipFill>
        <p:spPr>
          <a:xfrm>
            <a:off x="58782" y="853632"/>
            <a:ext cx="9413412" cy="1604853"/>
          </a:xfrm>
          <a:prstGeom prst="rect">
            <a:avLst/>
          </a:prstGeom>
        </p:spPr>
      </p:pic>
      <p:pic>
        <p:nvPicPr>
          <p:cNvPr id="10" name="Picture 9">
            <a:extLst>
              <a:ext uri="{FF2B5EF4-FFF2-40B4-BE49-F238E27FC236}">
                <a16:creationId xmlns:a16="http://schemas.microsoft.com/office/drawing/2014/main" id="{6194B416-2C4C-3249-8463-F99E612B173B}"/>
              </a:ext>
            </a:extLst>
          </p:cNvPr>
          <p:cNvPicPr>
            <a:picLocks noChangeAspect="1"/>
          </p:cNvPicPr>
          <p:nvPr/>
        </p:nvPicPr>
        <p:blipFill>
          <a:blip r:embed="rId4"/>
          <a:stretch>
            <a:fillRect/>
          </a:stretch>
        </p:blipFill>
        <p:spPr>
          <a:xfrm>
            <a:off x="58782" y="2458485"/>
            <a:ext cx="8567057" cy="4399515"/>
          </a:xfrm>
          <a:prstGeom prst="rect">
            <a:avLst/>
          </a:prstGeom>
        </p:spPr>
      </p:pic>
    </p:spTree>
    <p:extLst>
      <p:ext uri="{BB962C8B-B14F-4D97-AF65-F5344CB8AC3E}">
        <p14:creationId xmlns:p14="http://schemas.microsoft.com/office/powerpoint/2010/main" val="20947318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86B29247-8203-1B4A-9AE5-5260FB689DEF}"/>
              </a:ext>
            </a:extLst>
          </p:cNvPr>
          <p:cNvSpPr/>
          <p:nvPr/>
        </p:nvSpPr>
        <p:spPr>
          <a:xfrm>
            <a:off x="7754404" y="5393532"/>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7" name="Rounded Rectangle 6">
            <a:extLst>
              <a:ext uri="{FF2B5EF4-FFF2-40B4-BE49-F238E27FC236}">
                <a16:creationId xmlns:a16="http://schemas.microsoft.com/office/drawing/2014/main" id="{D695EC23-43FD-9A4E-AEB5-E63A84873979}"/>
              </a:ext>
            </a:extLst>
          </p:cNvPr>
          <p:cNvSpPr/>
          <p:nvPr/>
        </p:nvSpPr>
        <p:spPr>
          <a:xfrm>
            <a:off x="7963891" y="5432953"/>
            <a:ext cx="1601732" cy="12976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6" name="Rectangle 25">
            <a:extLst>
              <a:ext uri="{FF2B5EF4-FFF2-40B4-BE49-F238E27FC236}">
                <a16:creationId xmlns:a16="http://schemas.microsoft.com/office/drawing/2014/main" id="{77E77911-0FD9-A142-A4A4-34BB4082EA39}"/>
              </a:ext>
            </a:extLst>
          </p:cNvPr>
          <p:cNvSpPr/>
          <p:nvPr/>
        </p:nvSpPr>
        <p:spPr>
          <a:xfrm>
            <a:off x="8398751" y="5478847"/>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 name="Rectangle 1">
            <a:extLst>
              <a:ext uri="{FF2B5EF4-FFF2-40B4-BE49-F238E27FC236}">
                <a16:creationId xmlns:a16="http://schemas.microsoft.com/office/drawing/2014/main" id="{83DD1A05-FC85-1C46-ADB3-2D6171C7A240}"/>
              </a:ext>
            </a:extLst>
          </p:cNvPr>
          <p:cNvSpPr/>
          <p:nvPr/>
        </p:nvSpPr>
        <p:spPr>
          <a:xfrm>
            <a:off x="7994028" y="5745959"/>
            <a:ext cx="788709" cy="4470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VM1</a:t>
            </a:r>
          </a:p>
          <a:p>
            <a:pPr algn="ctr"/>
            <a:r>
              <a:rPr lang="en-US" sz="900" dirty="0">
                <a:solidFill>
                  <a:schemeClr val="accent6"/>
                </a:solidFill>
              </a:rPr>
              <a:t>10.0.0.101</a:t>
            </a:r>
          </a:p>
        </p:txBody>
      </p:sp>
      <p:sp>
        <p:nvSpPr>
          <p:cNvPr id="47" name="Rectangle 46">
            <a:extLst>
              <a:ext uri="{FF2B5EF4-FFF2-40B4-BE49-F238E27FC236}">
                <a16:creationId xmlns:a16="http://schemas.microsoft.com/office/drawing/2014/main" id="{B78D16F2-1DEF-BF4F-B0F2-072F5CA60812}"/>
              </a:ext>
            </a:extLst>
          </p:cNvPr>
          <p:cNvSpPr/>
          <p:nvPr/>
        </p:nvSpPr>
        <p:spPr>
          <a:xfrm>
            <a:off x="7994030" y="6238292"/>
            <a:ext cx="719237"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VM2</a:t>
            </a:r>
          </a:p>
          <a:p>
            <a:pPr algn="ctr"/>
            <a:r>
              <a:rPr lang="en-US" sz="900" dirty="0">
                <a:solidFill>
                  <a:srgbClr val="FF0000"/>
                </a:solidFill>
              </a:rPr>
              <a:t>10.0.1.102</a:t>
            </a:r>
          </a:p>
        </p:txBody>
      </p:sp>
      <p:sp>
        <p:nvSpPr>
          <p:cNvPr id="4" name="Card 3">
            <a:extLst>
              <a:ext uri="{FF2B5EF4-FFF2-40B4-BE49-F238E27FC236}">
                <a16:creationId xmlns:a16="http://schemas.microsoft.com/office/drawing/2014/main" id="{288F9827-C38F-DE41-8293-AD2362021959}"/>
              </a:ext>
            </a:extLst>
          </p:cNvPr>
          <p:cNvSpPr/>
          <p:nvPr/>
        </p:nvSpPr>
        <p:spPr>
          <a:xfrm>
            <a:off x="8813807" y="5758355"/>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25" name="Rounded Rectangle 24">
            <a:extLst>
              <a:ext uri="{FF2B5EF4-FFF2-40B4-BE49-F238E27FC236}">
                <a16:creationId xmlns:a16="http://schemas.microsoft.com/office/drawing/2014/main" id="{81B0697B-D999-1C40-BE43-F50DA8F2E613}"/>
              </a:ext>
            </a:extLst>
          </p:cNvPr>
          <p:cNvSpPr/>
          <p:nvPr/>
        </p:nvSpPr>
        <p:spPr>
          <a:xfrm>
            <a:off x="10123381" y="5398564"/>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7" name="Rounded Rectangle 26">
            <a:extLst>
              <a:ext uri="{FF2B5EF4-FFF2-40B4-BE49-F238E27FC236}">
                <a16:creationId xmlns:a16="http://schemas.microsoft.com/office/drawing/2014/main" id="{A4458021-C7AA-7845-A2FA-B9E99CF9FF13}"/>
              </a:ext>
            </a:extLst>
          </p:cNvPr>
          <p:cNvSpPr/>
          <p:nvPr/>
        </p:nvSpPr>
        <p:spPr>
          <a:xfrm>
            <a:off x="10332868" y="5432952"/>
            <a:ext cx="1601732" cy="130270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8" name="Rectangle 27">
            <a:extLst>
              <a:ext uri="{FF2B5EF4-FFF2-40B4-BE49-F238E27FC236}">
                <a16:creationId xmlns:a16="http://schemas.microsoft.com/office/drawing/2014/main" id="{03AE3161-BD0A-E340-989D-C567B5319DFF}"/>
              </a:ext>
            </a:extLst>
          </p:cNvPr>
          <p:cNvSpPr/>
          <p:nvPr/>
        </p:nvSpPr>
        <p:spPr>
          <a:xfrm>
            <a:off x="10745340" y="5488735"/>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9" name="TextBox 28">
            <a:extLst>
              <a:ext uri="{FF2B5EF4-FFF2-40B4-BE49-F238E27FC236}">
                <a16:creationId xmlns:a16="http://schemas.microsoft.com/office/drawing/2014/main" id="{EBF2506E-16F2-914C-A9B4-9B9793F4BD48}"/>
              </a:ext>
            </a:extLst>
          </p:cNvPr>
          <p:cNvSpPr txBox="1"/>
          <p:nvPr/>
        </p:nvSpPr>
        <p:spPr>
          <a:xfrm rot="16200000">
            <a:off x="9582513" y="5901585"/>
            <a:ext cx="1293107" cy="276999"/>
          </a:xfrm>
          <a:prstGeom prst="rect">
            <a:avLst/>
          </a:prstGeom>
          <a:noFill/>
        </p:spPr>
        <p:txBody>
          <a:bodyPr wrap="square" rtlCol="0">
            <a:spAutoFit/>
          </a:bodyPr>
          <a:lstStyle/>
          <a:p>
            <a:r>
              <a:rPr lang="en-US" sz="1200" dirty="0"/>
              <a:t>Compute Host N</a:t>
            </a:r>
          </a:p>
        </p:txBody>
      </p:sp>
      <p:sp>
        <p:nvSpPr>
          <p:cNvPr id="30" name="Rectangle 29">
            <a:extLst>
              <a:ext uri="{FF2B5EF4-FFF2-40B4-BE49-F238E27FC236}">
                <a16:creationId xmlns:a16="http://schemas.microsoft.com/office/drawing/2014/main" id="{0C841257-32A4-FD4A-B3DD-9A477B733363}"/>
              </a:ext>
            </a:extLst>
          </p:cNvPr>
          <p:cNvSpPr/>
          <p:nvPr/>
        </p:nvSpPr>
        <p:spPr>
          <a:xfrm>
            <a:off x="10349098" y="5758354"/>
            <a:ext cx="702636"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VM3</a:t>
            </a:r>
          </a:p>
          <a:p>
            <a:pPr algn="ctr"/>
            <a:r>
              <a:rPr lang="en-US" sz="900" dirty="0">
                <a:solidFill>
                  <a:schemeClr val="accent6"/>
                </a:solidFill>
              </a:rPr>
              <a:t>10.0.0.105</a:t>
            </a:r>
          </a:p>
        </p:txBody>
      </p:sp>
      <p:sp>
        <p:nvSpPr>
          <p:cNvPr id="31" name="Rectangle 30">
            <a:extLst>
              <a:ext uri="{FF2B5EF4-FFF2-40B4-BE49-F238E27FC236}">
                <a16:creationId xmlns:a16="http://schemas.microsoft.com/office/drawing/2014/main" id="{DA0CA20A-D071-7547-93E7-68F8906F5732}"/>
              </a:ext>
            </a:extLst>
          </p:cNvPr>
          <p:cNvSpPr/>
          <p:nvPr/>
        </p:nvSpPr>
        <p:spPr>
          <a:xfrm>
            <a:off x="10349099" y="6140264"/>
            <a:ext cx="948850" cy="46641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VM4</a:t>
            </a:r>
          </a:p>
          <a:p>
            <a:pPr algn="ctr"/>
            <a:r>
              <a:rPr lang="en-US" sz="900" dirty="0">
                <a:solidFill>
                  <a:srgbClr val="FF0000"/>
                </a:solidFill>
              </a:rPr>
              <a:t>10.0.1.106</a:t>
            </a:r>
          </a:p>
        </p:txBody>
      </p:sp>
      <p:sp>
        <p:nvSpPr>
          <p:cNvPr id="32" name="Card 31">
            <a:extLst>
              <a:ext uri="{FF2B5EF4-FFF2-40B4-BE49-F238E27FC236}">
                <a16:creationId xmlns:a16="http://schemas.microsoft.com/office/drawing/2014/main" id="{F13D2423-36A7-D443-B03C-8F0476C2ABC4}"/>
              </a:ext>
            </a:extLst>
          </p:cNvPr>
          <p:cNvSpPr/>
          <p:nvPr/>
        </p:nvSpPr>
        <p:spPr>
          <a:xfrm>
            <a:off x="11133734" y="5758354"/>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34" name="Rounded Rectangle 33">
            <a:extLst>
              <a:ext uri="{FF2B5EF4-FFF2-40B4-BE49-F238E27FC236}">
                <a16:creationId xmlns:a16="http://schemas.microsoft.com/office/drawing/2014/main" id="{B5E0BD5F-FCAC-5C41-9218-2A414006B604}"/>
              </a:ext>
            </a:extLst>
          </p:cNvPr>
          <p:cNvSpPr/>
          <p:nvPr/>
        </p:nvSpPr>
        <p:spPr>
          <a:xfrm>
            <a:off x="8747472" y="3443706"/>
            <a:ext cx="1957422" cy="1179108"/>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5" name="Rounded Rectangle 34">
            <a:extLst>
              <a:ext uri="{FF2B5EF4-FFF2-40B4-BE49-F238E27FC236}">
                <a16:creationId xmlns:a16="http://schemas.microsoft.com/office/drawing/2014/main" id="{C64D45DD-C673-4446-9329-00988BA082EE}"/>
              </a:ext>
            </a:extLst>
          </p:cNvPr>
          <p:cNvSpPr/>
          <p:nvPr/>
        </p:nvSpPr>
        <p:spPr>
          <a:xfrm>
            <a:off x="9151446" y="34840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6" name="Rectangle 35">
            <a:extLst>
              <a:ext uri="{FF2B5EF4-FFF2-40B4-BE49-F238E27FC236}">
                <a16:creationId xmlns:a16="http://schemas.microsoft.com/office/drawing/2014/main" id="{9D65845D-17D8-044D-93D6-CDB0E27EAD51}"/>
              </a:ext>
            </a:extLst>
          </p:cNvPr>
          <p:cNvSpPr/>
          <p:nvPr/>
        </p:nvSpPr>
        <p:spPr>
          <a:xfrm>
            <a:off x="9285805" y="42326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53" name="Rounded Rectangle 52">
            <a:extLst>
              <a:ext uri="{FF2B5EF4-FFF2-40B4-BE49-F238E27FC236}">
                <a16:creationId xmlns:a16="http://schemas.microsoft.com/office/drawing/2014/main" id="{020E6211-18A3-824B-90EF-FDD27F327315}"/>
              </a:ext>
            </a:extLst>
          </p:cNvPr>
          <p:cNvSpPr/>
          <p:nvPr/>
        </p:nvSpPr>
        <p:spPr>
          <a:xfrm>
            <a:off x="8899872" y="3602759"/>
            <a:ext cx="1957422" cy="1172455"/>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6" name="Rounded Rectangle 55">
            <a:extLst>
              <a:ext uri="{FF2B5EF4-FFF2-40B4-BE49-F238E27FC236}">
                <a16:creationId xmlns:a16="http://schemas.microsoft.com/office/drawing/2014/main" id="{9AFAA2F9-6929-3D4A-9E5C-8E46C825E718}"/>
              </a:ext>
            </a:extLst>
          </p:cNvPr>
          <p:cNvSpPr/>
          <p:nvPr/>
        </p:nvSpPr>
        <p:spPr>
          <a:xfrm>
            <a:off x="9303846" y="36364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7" name="Rectangle 56">
            <a:extLst>
              <a:ext uri="{FF2B5EF4-FFF2-40B4-BE49-F238E27FC236}">
                <a16:creationId xmlns:a16="http://schemas.microsoft.com/office/drawing/2014/main" id="{93DFF0BB-3097-8142-88CA-66FED30A7B03}"/>
              </a:ext>
            </a:extLst>
          </p:cNvPr>
          <p:cNvSpPr/>
          <p:nvPr/>
        </p:nvSpPr>
        <p:spPr>
          <a:xfrm>
            <a:off x="9438205" y="43850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61" name="Rounded Rectangle 60">
            <a:extLst>
              <a:ext uri="{FF2B5EF4-FFF2-40B4-BE49-F238E27FC236}">
                <a16:creationId xmlns:a16="http://schemas.microsoft.com/office/drawing/2014/main" id="{0E7AC90A-56B4-F240-A90A-33948EF85BBF}"/>
              </a:ext>
            </a:extLst>
          </p:cNvPr>
          <p:cNvSpPr/>
          <p:nvPr/>
        </p:nvSpPr>
        <p:spPr>
          <a:xfrm>
            <a:off x="9052272" y="3750805"/>
            <a:ext cx="1957422" cy="117680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2" name="Rounded Rectangle 61">
            <a:extLst>
              <a:ext uri="{FF2B5EF4-FFF2-40B4-BE49-F238E27FC236}">
                <a16:creationId xmlns:a16="http://schemas.microsoft.com/office/drawing/2014/main" id="{2A740A94-F84F-A24D-8214-33542C7BF26E}"/>
              </a:ext>
            </a:extLst>
          </p:cNvPr>
          <p:cNvSpPr/>
          <p:nvPr/>
        </p:nvSpPr>
        <p:spPr>
          <a:xfrm>
            <a:off x="9456246" y="37888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3" name="Rectangle 62">
            <a:extLst>
              <a:ext uri="{FF2B5EF4-FFF2-40B4-BE49-F238E27FC236}">
                <a16:creationId xmlns:a16="http://schemas.microsoft.com/office/drawing/2014/main" id="{8F3B2E56-3D72-F742-B394-16DA01152CF4}"/>
              </a:ext>
            </a:extLst>
          </p:cNvPr>
          <p:cNvSpPr/>
          <p:nvPr/>
        </p:nvSpPr>
        <p:spPr>
          <a:xfrm>
            <a:off x="9753795" y="4558672"/>
            <a:ext cx="776788" cy="18561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FF0000"/>
                </a:solidFill>
              </a:rPr>
              <a:t>AGA</a:t>
            </a:r>
          </a:p>
        </p:txBody>
      </p:sp>
      <p:sp>
        <p:nvSpPr>
          <p:cNvPr id="65" name="Can 64">
            <a:extLst>
              <a:ext uri="{FF2B5EF4-FFF2-40B4-BE49-F238E27FC236}">
                <a16:creationId xmlns:a16="http://schemas.microsoft.com/office/drawing/2014/main" id="{528DD932-3315-424E-8AC0-57B31A74D3DF}"/>
              </a:ext>
            </a:extLst>
          </p:cNvPr>
          <p:cNvSpPr/>
          <p:nvPr/>
        </p:nvSpPr>
        <p:spPr>
          <a:xfrm>
            <a:off x="7792550" y="237206"/>
            <a:ext cx="4165843" cy="3830763"/>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dirty="0"/>
              <a:t>Shared in memory GS Configuration Cache for each Host</a:t>
            </a:r>
          </a:p>
        </p:txBody>
      </p:sp>
      <p:sp>
        <p:nvSpPr>
          <p:cNvPr id="16" name="Up-Down Arrow 15">
            <a:extLst>
              <a:ext uri="{FF2B5EF4-FFF2-40B4-BE49-F238E27FC236}">
                <a16:creationId xmlns:a16="http://schemas.microsoft.com/office/drawing/2014/main" id="{762920A0-F3A5-9448-B570-C9EB19C273F1}"/>
              </a:ext>
            </a:extLst>
          </p:cNvPr>
          <p:cNvSpPr/>
          <p:nvPr/>
        </p:nvSpPr>
        <p:spPr>
          <a:xfrm rot="3553710" flipH="1">
            <a:off x="9197752" y="4413843"/>
            <a:ext cx="126493" cy="1350277"/>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96" name="Up-Down Arrow 95">
            <a:extLst>
              <a:ext uri="{FF2B5EF4-FFF2-40B4-BE49-F238E27FC236}">
                <a16:creationId xmlns:a16="http://schemas.microsoft.com/office/drawing/2014/main" id="{7C1835D1-AF33-A842-A69E-A167B340C172}"/>
              </a:ext>
            </a:extLst>
          </p:cNvPr>
          <p:cNvSpPr/>
          <p:nvPr/>
        </p:nvSpPr>
        <p:spPr>
          <a:xfrm rot="7542028" flipH="1">
            <a:off x="10695775" y="4489057"/>
            <a:ext cx="134980" cy="1219831"/>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8" name="TextBox 67">
            <a:extLst>
              <a:ext uri="{FF2B5EF4-FFF2-40B4-BE49-F238E27FC236}">
                <a16:creationId xmlns:a16="http://schemas.microsoft.com/office/drawing/2014/main" id="{50412E84-7CF7-1645-93DE-51F09B9480E7}"/>
              </a:ext>
            </a:extLst>
          </p:cNvPr>
          <p:cNvSpPr txBox="1"/>
          <p:nvPr/>
        </p:nvSpPr>
        <p:spPr>
          <a:xfrm>
            <a:off x="9615982" y="4933505"/>
            <a:ext cx="700479" cy="584775"/>
          </a:xfrm>
          <a:prstGeom prst="rect">
            <a:avLst/>
          </a:prstGeom>
          <a:noFill/>
        </p:spPr>
        <p:txBody>
          <a:bodyPr wrap="square" rtlCol="0">
            <a:spAutoFit/>
          </a:bodyPr>
          <a:lstStyle/>
          <a:p>
            <a:r>
              <a:rPr lang="en-US" sz="800" dirty="0" err="1"/>
              <a:t>grpc</a:t>
            </a:r>
            <a:r>
              <a:rPr lang="en-US" sz="800" dirty="0"/>
              <a:t> long lived streaming connections</a:t>
            </a:r>
          </a:p>
        </p:txBody>
      </p:sp>
      <p:sp>
        <p:nvSpPr>
          <p:cNvPr id="69" name="TextBox 68">
            <a:extLst>
              <a:ext uri="{FF2B5EF4-FFF2-40B4-BE49-F238E27FC236}">
                <a16:creationId xmlns:a16="http://schemas.microsoft.com/office/drawing/2014/main" id="{42202DE4-8605-5946-A004-D2D5675E7F37}"/>
              </a:ext>
            </a:extLst>
          </p:cNvPr>
          <p:cNvSpPr txBox="1"/>
          <p:nvPr/>
        </p:nvSpPr>
        <p:spPr>
          <a:xfrm>
            <a:off x="9713121" y="5813184"/>
            <a:ext cx="657118" cy="369332"/>
          </a:xfrm>
          <a:prstGeom prst="rect">
            <a:avLst/>
          </a:prstGeom>
          <a:noFill/>
        </p:spPr>
        <p:txBody>
          <a:bodyPr wrap="square" rtlCol="0">
            <a:spAutoFit/>
          </a:bodyPr>
          <a:lstStyle/>
          <a:p>
            <a:r>
              <a:rPr lang="en-US" dirty="0"/>
              <a:t>…</a:t>
            </a:r>
          </a:p>
        </p:txBody>
      </p:sp>
      <p:sp>
        <p:nvSpPr>
          <p:cNvPr id="84" name="Title 1">
            <a:extLst>
              <a:ext uri="{FF2B5EF4-FFF2-40B4-BE49-F238E27FC236}">
                <a16:creationId xmlns:a16="http://schemas.microsoft.com/office/drawing/2014/main" id="{69DE01E8-8FC5-574F-9E9A-CB7019F7752F}"/>
              </a:ext>
            </a:extLst>
          </p:cNvPr>
          <p:cNvSpPr>
            <a:spLocks noGrp="1"/>
          </p:cNvSpPr>
          <p:nvPr>
            <p:ph type="title"/>
          </p:nvPr>
        </p:nvSpPr>
        <p:spPr>
          <a:xfrm>
            <a:off x="189293" y="48850"/>
            <a:ext cx="7476913" cy="699295"/>
          </a:xfrm>
        </p:spPr>
        <p:txBody>
          <a:bodyPr>
            <a:noAutofit/>
          </a:bodyPr>
          <a:lstStyle/>
          <a:p>
            <a:r>
              <a:rPr lang="en-US" sz="3600" dirty="0"/>
              <a:t>Out of order handling – small/large VPC</a:t>
            </a:r>
          </a:p>
        </p:txBody>
      </p:sp>
      <p:sp>
        <p:nvSpPr>
          <p:cNvPr id="85" name="Content Placeholder 2">
            <a:extLst>
              <a:ext uri="{FF2B5EF4-FFF2-40B4-BE49-F238E27FC236}">
                <a16:creationId xmlns:a16="http://schemas.microsoft.com/office/drawing/2014/main" id="{FEF360CE-5B08-434F-B96B-507A25C80FEC}"/>
              </a:ext>
            </a:extLst>
          </p:cNvPr>
          <p:cNvSpPr>
            <a:spLocks noGrp="1"/>
          </p:cNvSpPr>
          <p:nvPr>
            <p:ph idx="1"/>
          </p:nvPr>
        </p:nvSpPr>
        <p:spPr>
          <a:xfrm>
            <a:off x="105168" y="762872"/>
            <a:ext cx="7561038" cy="5923766"/>
          </a:xfrm>
        </p:spPr>
        <p:txBody>
          <a:bodyPr>
            <a:normAutofit fontScale="85000" lnSpcReduction="20000"/>
          </a:bodyPr>
          <a:lstStyle/>
          <a:p>
            <a:r>
              <a:rPr lang="en-US" u="sng" dirty="0">
                <a:solidFill>
                  <a:srgbClr val="FF0000"/>
                </a:solidFill>
              </a:rPr>
              <a:t>AGA act as configuration cache</a:t>
            </a:r>
          </a:p>
          <a:p>
            <a:r>
              <a:rPr lang="en-US" dirty="0"/>
              <a:t>Both AGA and ACA can detect out of order config, higher priority to do it in AGA</a:t>
            </a:r>
          </a:p>
          <a:p>
            <a:r>
              <a:rPr lang="en-US" dirty="0"/>
              <a:t>AGA -&gt; DPM: </a:t>
            </a:r>
          </a:p>
          <a:p>
            <a:pPr lvl="1"/>
            <a:r>
              <a:rPr lang="en-US" dirty="0"/>
              <a:t>Using the same </a:t>
            </a:r>
            <a:r>
              <a:rPr lang="en-US" dirty="0" err="1"/>
              <a:t>grpc</a:t>
            </a:r>
            <a:r>
              <a:rPr lang="en-US" dirty="0"/>
              <a:t> long lived streaming connection</a:t>
            </a:r>
          </a:p>
          <a:p>
            <a:pPr lvl="1"/>
            <a:r>
              <a:rPr lang="en-US" dirty="0"/>
              <a:t>Sends </a:t>
            </a:r>
            <a:r>
              <a:rPr lang="en-US" dirty="0" err="1"/>
              <a:t>GoalStateOperationStatus</a:t>
            </a:r>
            <a:endParaRPr lang="en-US" dirty="0"/>
          </a:p>
          <a:p>
            <a:pPr lvl="1"/>
            <a:r>
              <a:rPr lang="en-US" dirty="0" err="1"/>
              <a:t>resource_id</a:t>
            </a:r>
            <a:r>
              <a:rPr lang="en-US" dirty="0"/>
              <a:t> = “123”</a:t>
            </a:r>
          </a:p>
          <a:p>
            <a:pPr lvl="1"/>
            <a:r>
              <a:rPr lang="en-US" dirty="0" err="1"/>
              <a:t>resource_type</a:t>
            </a:r>
            <a:r>
              <a:rPr lang="en-US" dirty="0"/>
              <a:t> = PORT/NEIGHBOR/SG/DHCP/ROUTER</a:t>
            </a:r>
          </a:p>
          <a:p>
            <a:pPr lvl="1"/>
            <a:r>
              <a:rPr lang="en-US" dirty="0" err="1"/>
              <a:t>operation_status</a:t>
            </a:r>
            <a:r>
              <a:rPr lang="en-US" dirty="0"/>
              <a:t> = OUT_OF_ORDER</a:t>
            </a:r>
          </a:p>
          <a:p>
            <a:r>
              <a:rPr lang="en-US" dirty="0"/>
              <a:t>DPM-&gt;AGA</a:t>
            </a:r>
          </a:p>
          <a:p>
            <a:pPr lvl="1"/>
            <a:r>
              <a:rPr lang="en-US" dirty="0"/>
              <a:t>Sends down the latest state to ACA host</a:t>
            </a:r>
          </a:p>
          <a:p>
            <a:pPr lvl="2"/>
            <a:r>
              <a:rPr lang="en-US" dirty="0"/>
              <a:t>Detail logic: TBD</a:t>
            </a:r>
          </a:p>
          <a:p>
            <a:r>
              <a:rPr lang="en-US" dirty="0"/>
              <a:t>Need to make sure the cache either have the whole </a:t>
            </a:r>
            <a:r>
              <a:rPr lang="en-US" dirty="0" err="1"/>
              <a:t>Full+Delta</a:t>
            </a:r>
            <a:r>
              <a:rPr lang="en-US" dirty="0"/>
              <a:t> entry or both of the are flushed</a:t>
            </a:r>
          </a:p>
          <a:p>
            <a:r>
              <a:rPr lang="en-US" dirty="0"/>
              <a:t>If DPM cache doesn’t have it, need to request it from upper layer by using existing </a:t>
            </a:r>
            <a:r>
              <a:rPr lang="en-US" dirty="0" err="1"/>
              <a:t>grpc</a:t>
            </a:r>
            <a:r>
              <a:rPr lang="en-US" dirty="0"/>
              <a:t> streaming connection</a:t>
            </a:r>
          </a:p>
          <a:p>
            <a:r>
              <a:rPr lang="en-US" dirty="0"/>
              <a:t>Note: I assume out of order can still happen with this design since we can have multiple DPM/AGA instances</a:t>
            </a:r>
          </a:p>
        </p:txBody>
      </p:sp>
      <p:graphicFrame>
        <p:nvGraphicFramePr>
          <p:cNvPr id="8" name="Table 10">
            <a:extLst>
              <a:ext uri="{FF2B5EF4-FFF2-40B4-BE49-F238E27FC236}">
                <a16:creationId xmlns:a16="http://schemas.microsoft.com/office/drawing/2014/main" id="{491F93DD-975D-3941-B43A-F9D09AFDEF54}"/>
              </a:ext>
            </a:extLst>
          </p:cNvPr>
          <p:cNvGraphicFramePr>
            <a:graphicFrameLocks noGrp="1"/>
          </p:cNvGraphicFramePr>
          <p:nvPr>
            <p:extLst>
              <p:ext uri="{D42A27DB-BD31-4B8C-83A1-F6EECF244321}">
                <p14:modId xmlns:p14="http://schemas.microsoft.com/office/powerpoint/2010/main" val="656782953"/>
              </p:ext>
            </p:extLst>
          </p:nvPr>
        </p:nvGraphicFramePr>
        <p:xfrm>
          <a:off x="8398751" y="2760898"/>
          <a:ext cx="3559642" cy="1212772"/>
        </p:xfrm>
        <a:graphic>
          <a:graphicData uri="http://schemas.openxmlformats.org/drawingml/2006/table">
            <a:tbl>
              <a:tblPr firstRow="1" bandRow="1">
                <a:tableStyleId>{5C22544A-7EE6-4342-B048-85BDC9FD1C3A}</a:tableStyleId>
              </a:tblPr>
              <a:tblGrid>
                <a:gridCol w="1563558">
                  <a:extLst>
                    <a:ext uri="{9D8B030D-6E8A-4147-A177-3AD203B41FA5}">
                      <a16:colId xmlns:a16="http://schemas.microsoft.com/office/drawing/2014/main" val="3997333578"/>
                    </a:ext>
                  </a:extLst>
                </a:gridCol>
                <a:gridCol w="497741">
                  <a:extLst>
                    <a:ext uri="{9D8B030D-6E8A-4147-A177-3AD203B41FA5}">
                      <a16:colId xmlns:a16="http://schemas.microsoft.com/office/drawing/2014/main" val="1076842233"/>
                    </a:ext>
                  </a:extLst>
                </a:gridCol>
                <a:gridCol w="1498343">
                  <a:extLst>
                    <a:ext uri="{9D8B030D-6E8A-4147-A177-3AD203B41FA5}">
                      <a16:colId xmlns:a16="http://schemas.microsoft.com/office/drawing/2014/main" val="3042798488"/>
                    </a:ext>
                  </a:extLst>
                </a:gridCol>
              </a:tblGrid>
              <a:tr h="0">
                <a:tc>
                  <a:txBody>
                    <a:bodyPr/>
                    <a:lstStyle/>
                    <a:p>
                      <a:r>
                        <a:rPr lang="en-US" sz="1200" dirty="0"/>
                        <a:t>Host1, Port Resource ID=“123”, Sent = </a:t>
                      </a:r>
                      <a:r>
                        <a:rPr lang="en-US" sz="1200" dirty="0">
                          <a:solidFill>
                            <a:srgbClr val="FF0000"/>
                          </a:solidFill>
                        </a:rPr>
                        <a:t>True</a:t>
                      </a:r>
                      <a:endParaRPr lang="en-US" sz="1200" dirty="0"/>
                    </a:p>
                  </a:txBody>
                  <a:tcPr/>
                </a:tc>
                <a:tc>
                  <a:txBody>
                    <a:bodyPr/>
                    <a:lstStyle/>
                    <a:p>
                      <a:r>
                        <a:rPr lang="en-US" sz="1200" dirty="0"/>
                        <a:t>Version</a:t>
                      </a:r>
                    </a:p>
                  </a:txBody>
                  <a:tcPr/>
                </a:tc>
                <a:tc>
                  <a:txBody>
                    <a:bodyPr/>
                    <a:lstStyle/>
                    <a:p>
                      <a:r>
                        <a:rPr lang="en-US" sz="1200" dirty="0"/>
                        <a:t>State</a:t>
                      </a:r>
                    </a:p>
                  </a:txBody>
                  <a:tcPr/>
                </a:tc>
                <a:extLst>
                  <a:ext uri="{0D108BD9-81ED-4DB2-BD59-A6C34878D82A}">
                    <a16:rowId xmlns:a16="http://schemas.microsoft.com/office/drawing/2014/main" val="3094804447"/>
                  </a:ext>
                </a:extLst>
              </a:tr>
              <a:tr h="298372">
                <a:tc>
                  <a:txBody>
                    <a:bodyPr/>
                    <a:lstStyle/>
                    <a:p>
                      <a:r>
                        <a:rPr lang="en-US" sz="1200" dirty="0"/>
                        <a:t>Last Full Update</a:t>
                      </a:r>
                    </a:p>
                  </a:txBody>
                  <a:tcPr/>
                </a:tc>
                <a:tc>
                  <a:txBody>
                    <a:bodyPr/>
                    <a:lstStyle/>
                    <a:p>
                      <a:r>
                        <a:rPr lang="en-US" sz="1200" dirty="0"/>
                        <a:t>8</a:t>
                      </a:r>
                    </a:p>
                  </a:txBody>
                  <a:tcPr/>
                </a:tc>
                <a:tc>
                  <a:txBody>
                    <a:bodyPr/>
                    <a:lstStyle/>
                    <a:p>
                      <a:r>
                        <a:rPr lang="en-US" sz="1200" dirty="0"/>
                        <a:t>PortFullState#8 (CREATE)</a:t>
                      </a:r>
                    </a:p>
                  </a:txBody>
                  <a:tcPr/>
                </a:tc>
                <a:extLst>
                  <a:ext uri="{0D108BD9-81ED-4DB2-BD59-A6C34878D82A}">
                    <a16:rowId xmlns:a16="http://schemas.microsoft.com/office/drawing/2014/main" val="2868273196"/>
                  </a:ext>
                </a:extLst>
              </a:tr>
              <a:tr h="298372">
                <a:tc>
                  <a:txBody>
                    <a:bodyPr/>
                    <a:lstStyle/>
                    <a:p>
                      <a:r>
                        <a:rPr lang="en-US" sz="1200" dirty="0"/>
                        <a:t>Last Delta Update</a:t>
                      </a:r>
                    </a:p>
                  </a:txBody>
                  <a:tcPr/>
                </a:tc>
                <a:tc>
                  <a:txBody>
                    <a:bodyPr/>
                    <a:lstStyle/>
                    <a:p>
                      <a:r>
                        <a:rPr lang="en-US" sz="1200" dirty="0"/>
                        <a:t>9</a:t>
                      </a:r>
                    </a:p>
                  </a:txBody>
                  <a:tcPr/>
                </a:tc>
                <a:tc>
                  <a:txBody>
                    <a:bodyPr/>
                    <a:lstStyle/>
                    <a:p>
                      <a:r>
                        <a:rPr lang="en-US" sz="1200" dirty="0"/>
                        <a:t>PortFullState#9</a:t>
                      </a:r>
                    </a:p>
                  </a:txBody>
                  <a:tcPr/>
                </a:tc>
                <a:extLst>
                  <a:ext uri="{0D108BD9-81ED-4DB2-BD59-A6C34878D82A}">
                    <a16:rowId xmlns:a16="http://schemas.microsoft.com/office/drawing/2014/main" val="329187170"/>
                  </a:ext>
                </a:extLst>
              </a:tr>
            </a:tbl>
          </a:graphicData>
        </a:graphic>
      </p:graphicFrame>
    </p:spTree>
    <p:extLst>
      <p:ext uri="{BB962C8B-B14F-4D97-AF65-F5344CB8AC3E}">
        <p14:creationId xmlns:p14="http://schemas.microsoft.com/office/powerpoint/2010/main" val="42122407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86B29247-8203-1B4A-9AE5-5260FB689DEF}"/>
              </a:ext>
            </a:extLst>
          </p:cNvPr>
          <p:cNvSpPr/>
          <p:nvPr/>
        </p:nvSpPr>
        <p:spPr>
          <a:xfrm>
            <a:off x="7754404" y="5393532"/>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7" name="Rounded Rectangle 6">
            <a:extLst>
              <a:ext uri="{FF2B5EF4-FFF2-40B4-BE49-F238E27FC236}">
                <a16:creationId xmlns:a16="http://schemas.microsoft.com/office/drawing/2014/main" id="{D695EC23-43FD-9A4E-AEB5-E63A84873979}"/>
              </a:ext>
            </a:extLst>
          </p:cNvPr>
          <p:cNvSpPr/>
          <p:nvPr/>
        </p:nvSpPr>
        <p:spPr>
          <a:xfrm>
            <a:off x="7963891" y="5432953"/>
            <a:ext cx="1601732" cy="12976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6" name="Rectangle 25">
            <a:extLst>
              <a:ext uri="{FF2B5EF4-FFF2-40B4-BE49-F238E27FC236}">
                <a16:creationId xmlns:a16="http://schemas.microsoft.com/office/drawing/2014/main" id="{77E77911-0FD9-A142-A4A4-34BB4082EA39}"/>
              </a:ext>
            </a:extLst>
          </p:cNvPr>
          <p:cNvSpPr/>
          <p:nvPr/>
        </p:nvSpPr>
        <p:spPr>
          <a:xfrm>
            <a:off x="8398751" y="5478847"/>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 name="Rectangle 1">
            <a:extLst>
              <a:ext uri="{FF2B5EF4-FFF2-40B4-BE49-F238E27FC236}">
                <a16:creationId xmlns:a16="http://schemas.microsoft.com/office/drawing/2014/main" id="{83DD1A05-FC85-1C46-ADB3-2D6171C7A240}"/>
              </a:ext>
            </a:extLst>
          </p:cNvPr>
          <p:cNvSpPr/>
          <p:nvPr/>
        </p:nvSpPr>
        <p:spPr>
          <a:xfrm>
            <a:off x="7994028" y="5745959"/>
            <a:ext cx="788709" cy="4470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VM1</a:t>
            </a:r>
          </a:p>
          <a:p>
            <a:pPr algn="ctr"/>
            <a:r>
              <a:rPr lang="en-US" sz="900" dirty="0">
                <a:solidFill>
                  <a:schemeClr val="accent6"/>
                </a:solidFill>
              </a:rPr>
              <a:t>10.0.0.101</a:t>
            </a:r>
          </a:p>
        </p:txBody>
      </p:sp>
      <p:sp>
        <p:nvSpPr>
          <p:cNvPr id="47" name="Rectangle 46">
            <a:extLst>
              <a:ext uri="{FF2B5EF4-FFF2-40B4-BE49-F238E27FC236}">
                <a16:creationId xmlns:a16="http://schemas.microsoft.com/office/drawing/2014/main" id="{B78D16F2-1DEF-BF4F-B0F2-072F5CA60812}"/>
              </a:ext>
            </a:extLst>
          </p:cNvPr>
          <p:cNvSpPr/>
          <p:nvPr/>
        </p:nvSpPr>
        <p:spPr>
          <a:xfrm>
            <a:off x="7994030" y="6238292"/>
            <a:ext cx="719237"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VM2</a:t>
            </a:r>
          </a:p>
          <a:p>
            <a:pPr algn="ctr"/>
            <a:r>
              <a:rPr lang="en-US" sz="900" dirty="0">
                <a:solidFill>
                  <a:srgbClr val="FF0000"/>
                </a:solidFill>
              </a:rPr>
              <a:t>10.0.1.102</a:t>
            </a:r>
          </a:p>
        </p:txBody>
      </p:sp>
      <p:sp>
        <p:nvSpPr>
          <p:cNvPr id="4" name="Card 3">
            <a:extLst>
              <a:ext uri="{FF2B5EF4-FFF2-40B4-BE49-F238E27FC236}">
                <a16:creationId xmlns:a16="http://schemas.microsoft.com/office/drawing/2014/main" id="{288F9827-C38F-DE41-8293-AD2362021959}"/>
              </a:ext>
            </a:extLst>
          </p:cNvPr>
          <p:cNvSpPr/>
          <p:nvPr/>
        </p:nvSpPr>
        <p:spPr>
          <a:xfrm>
            <a:off x="8813807" y="5758355"/>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25" name="Rounded Rectangle 24">
            <a:extLst>
              <a:ext uri="{FF2B5EF4-FFF2-40B4-BE49-F238E27FC236}">
                <a16:creationId xmlns:a16="http://schemas.microsoft.com/office/drawing/2014/main" id="{81B0697B-D999-1C40-BE43-F50DA8F2E613}"/>
              </a:ext>
            </a:extLst>
          </p:cNvPr>
          <p:cNvSpPr/>
          <p:nvPr/>
        </p:nvSpPr>
        <p:spPr>
          <a:xfrm>
            <a:off x="10123381" y="5398564"/>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7" name="Rounded Rectangle 26">
            <a:extLst>
              <a:ext uri="{FF2B5EF4-FFF2-40B4-BE49-F238E27FC236}">
                <a16:creationId xmlns:a16="http://schemas.microsoft.com/office/drawing/2014/main" id="{A4458021-C7AA-7845-A2FA-B9E99CF9FF13}"/>
              </a:ext>
            </a:extLst>
          </p:cNvPr>
          <p:cNvSpPr/>
          <p:nvPr/>
        </p:nvSpPr>
        <p:spPr>
          <a:xfrm>
            <a:off x="10332868" y="5432952"/>
            <a:ext cx="1601732" cy="130270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8" name="Rectangle 27">
            <a:extLst>
              <a:ext uri="{FF2B5EF4-FFF2-40B4-BE49-F238E27FC236}">
                <a16:creationId xmlns:a16="http://schemas.microsoft.com/office/drawing/2014/main" id="{03AE3161-BD0A-E340-989D-C567B5319DFF}"/>
              </a:ext>
            </a:extLst>
          </p:cNvPr>
          <p:cNvSpPr/>
          <p:nvPr/>
        </p:nvSpPr>
        <p:spPr>
          <a:xfrm>
            <a:off x="10745340" y="5488735"/>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9" name="TextBox 28">
            <a:extLst>
              <a:ext uri="{FF2B5EF4-FFF2-40B4-BE49-F238E27FC236}">
                <a16:creationId xmlns:a16="http://schemas.microsoft.com/office/drawing/2014/main" id="{EBF2506E-16F2-914C-A9B4-9B9793F4BD48}"/>
              </a:ext>
            </a:extLst>
          </p:cNvPr>
          <p:cNvSpPr txBox="1"/>
          <p:nvPr/>
        </p:nvSpPr>
        <p:spPr>
          <a:xfrm rot="16200000">
            <a:off x="9582513" y="5901585"/>
            <a:ext cx="1293107" cy="276999"/>
          </a:xfrm>
          <a:prstGeom prst="rect">
            <a:avLst/>
          </a:prstGeom>
          <a:noFill/>
        </p:spPr>
        <p:txBody>
          <a:bodyPr wrap="square" rtlCol="0">
            <a:spAutoFit/>
          </a:bodyPr>
          <a:lstStyle/>
          <a:p>
            <a:r>
              <a:rPr lang="en-US" sz="1200" dirty="0"/>
              <a:t>Compute Host N</a:t>
            </a:r>
          </a:p>
        </p:txBody>
      </p:sp>
      <p:sp>
        <p:nvSpPr>
          <p:cNvPr id="30" name="Rectangle 29">
            <a:extLst>
              <a:ext uri="{FF2B5EF4-FFF2-40B4-BE49-F238E27FC236}">
                <a16:creationId xmlns:a16="http://schemas.microsoft.com/office/drawing/2014/main" id="{0C841257-32A4-FD4A-B3DD-9A477B733363}"/>
              </a:ext>
            </a:extLst>
          </p:cNvPr>
          <p:cNvSpPr/>
          <p:nvPr/>
        </p:nvSpPr>
        <p:spPr>
          <a:xfrm>
            <a:off x="10349098" y="5758354"/>
            <a:ext cx="702636"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VM3</a:t>
            </a:r>
          </a:p>
          <a:p>
            <a:pPr algn="ctr"/>
            <a:r>
              <a:rPr lang="en-US" sz="900" dirty="0">
                <a:solidFill>
                  <a:schemeClr val="accent6"/>
                </a:solidFill>
              </a:rPr>
              <a:t>10.0.0.105</a:t>
            </a:r>
          </a:p>
        </p:txBody>
      </p:sp>
      <p:sp>
        <p:nvSpPr>
          <p:cNvPr id="31" name="Rectangle 30">
            <a:extLst>
              <a:ext uri="{FF2B5EF4-FFF2-40B4-BE49-F238E27FC236}">
                <a16:creationId xmlns:a16="http://schemas.microsoft.com/office/drawing/2014/main" id="{DA0CA20A-D071-7547-93E7-68F8906F5732}"/>
              </a:ext>
            </a:extLst>
          </p:cNvPr>
          <p:cNvSpPr/>
          <p:nvPr/>
        </p:nvSpPr>
        <p:spPr>
          <a:xfrm>
            <a:off x="10349099" y="6140264"/>
            <a:ext cx="948850" cy="46641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VM4</a:t>
            </a:r>
          </a:p>
          <a:p>
            <a:pPr algn="ctr"/>
            <a:r>
              <a:rPr lang="en-US" sz="900" dirty="0">
                <a:solidFill>
                  <a:srgbClr val="FF0000"/>
                </a:solidFill>
              </a:rPr>
              <a:t>10.0.1.106</a:t>
            </a:r>
          </a:p>
        </p:txBody>
      </p:sp>
      <p:sp>
        <p:nvSpPr>
          <p:cNvPr id="32" name="Card 31">
            <a:extLst>
              <a:ext uri="{FF2B5EF4-FFF2-40B4-BE49-F238E27FC236}">
                <a16:creationId xmlns:a16="http://schemas.microsoft.com/office/drawing/2014/main" id="{F13D2423-36A7-D443-B03C-8F0476C2ABC4}"/>
              </a:ext>
            </a:extLst>
          </p:cNvPr>
          <p:cNvSpPr/>
          <p:nvPr/>
        </p:nvSpPr>
        <p:spPr>
          <a:xfrm>
            <a:off x="11133734" y="5758354"/>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34" name="Rounded Rectangle 33">
            <a:extLst>
              <a:ext uri="{FF2B5EF4-FFF2-40B4-BE49-F238E27FC236}">
                <a16:creationId xmlns:a16="http://schemas.microsoft.com/office/drawing/2014/main" id="{B5E0BD5F-FCAC-5C41-9218-2A414006B604}"/>
              </a:ext>
            </a:extLst>
          </p:cNvPr>
          <p:cNvSpPr/>
          <p:nvPr/>
        </p:nvSpPr>
        <p:spPr>
          <a:xfrm>
            <a:off x="8747472" y="3443706"/>
            <a:ext cx="1957422" cy="1179108"/>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5" name="Rounded Rectangle 34">
            <a:extLst>
              <a:ext uri="{FF2B5EF4-FFF2-40B4-BE49-F238E27FC236}">
                <a16:creationId xmlns:a16="http://schemas.microsoft.com/office/drawing/2014/main" id="{C64D45DD-C673-4446-9329-00988BA082EE}"/>
              </a:ext>
            </a:extLst>
          </p:cNvPr>
          <p:cNvSpPr/>
          <p:nvPr/>
        </p:nvSpPr>
        <p:spPr>
          <a:xfrm>
            <a:off x="9151446" y="34840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6" name="Rectangle 35">
            <a:extLst>
              <a:ext uri="{FF2B5EF4-FFF2-40B4-BE49-F238E27FC236}">
                <a16:creationId xmlns:a16="http://schemas.microsoft.com/office/drawing/2014/main" id="{9D65845D-17D8-044D-93D6-CDB0E27EAD51}"/>
              </a:ext>
            </a:extLst>
          </p:cNvPr>
          <p:cNvSpPr/>
          <p:nvPr/>
        </p:nvSpPr>
        <p:spPr>
          <a:xfrm>
            <a:off x="9285805" y="42326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53" name="Rounded Rectangle 52">
            <a:extLst>
              <a:ext uri="{FF2B5EF4-FFF2-40B4-BE49-F238E27FC236}">
                <a16:creationId xmlns:a16="http://schemas.microsoft.com/office/drawing/2014/main" id="{020E6211-18A3-824B-90EF-FDD27F327315}"/>
              </a:ext>
            </a:extLst>
          </p:cNvPr>
          <p:cNvSpPr/>
          <p:nvPr/>
        </p:nvSpPr>
        <p:spPr>
          <a:xfrm>
            <a:off x="8899872" y="3602759"/>
            <a:ext cx="1957422" cy="1172455"/>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6" name="Rounded Rectangle 55">
            <a:extLst>
              <a:ext uri="{FF2B5EF4-FFF2-40B4-BE49-F238E27FC236}">
                <a16:creationId xmlns:a16="http://schemas.microsoft.com/office/drawing/2014/main" id="{9AFAA2F9-6929-3D4A-9E5C-8E46C825E718}"/>
              </a:ext>
            </a:extLst>
          </p:cNvPr>
          <p:cNvSpPr/>
          <p:nvPr/>
        </p:nvSpPr>
        <p:spPr>
          <a:xfrm>
            <a:off x="9303846" y="36364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7" name="Rectangle 56">
            <a:extLst>
              <a:ext uri="{FF2B5EF4-FFF2-40B4-BE49-F238E27FC236}">
                <a16:creationId xmlns:a16="http://schemas.microsoft.com/office/drawing/2014/main" id="{93DFF0BB-3097-8142-88CA-66FED30A7B03}"/>
              </a:ext>
            </a:extLst>
          </p:cNvPr>
          <p:cNvSpPr/>
          <p:nvPr/>
        </p:nvSpPr>
        <p:spPr>
          <a:xfrm>
            <a:off x="9438205" y="43850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61" name="Rounded Rectangle 60">
            <a:extLst>
              <a:ext uri="{FF2B5EF4-FFF2-40B4-BE49-F238E27FC236}">
                <a16:creationId xmlns:a16="http://schemas.microsoft.com/office/drawing/2014/main" id="{0E7AC90A-56B4-F240-A90A-33948EF85BBF}"/>
              </a:ext>
            </a:extLst>
          </p:cNvPr>
          <p:cNvSpPr/>
          <p:nvPr/>
        </p:nvSpPr>
        <p:spPr>
          <a:xfrm>
            <a:off x="9052272" y="3750805"/>
            <a:ext cx="1957422" cy="117680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2" name="Rounded Rectangle 61">
            <a:extLst>
              <a:ext uri="{FF2B5EF4-FFF2-40B4-BE49-F238E27FC236}">
                <a16:creationId xmlns:a16="http://schemas.microsoft.com/office/drawing/2014/main" id="{2A740A94-F84F-A24D-8214-33542C7BF26E}"/>
              </a:ext>
            </a:extLst>
          </p:cNvPr>
          <p:cNvSpPr/>
          <p:nvPr/>
        </p:nvSpPr>
        <p:spPr>
          <a:xfrm>
            <a:off x="9456246" y="37888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3" name="Rectangle 62">
            <a:extLst>
              <a:ext uri="{FF2B5EF4-FFF2-40B4-BE49-F238E27FC236}">
                <a16:creationId xmlns:a16="http://schemas.microsoft.com/office/drawing/2014/main" id="{8F3B2E56-3D72-F742-B394-16DA01152CF4}"/>
              </a:ext>
            </a:extLst>
          </p:cNvPr>
          <p:cNvSpPr/>
          <p:nvPr/>
        </p:nvSpPr>
        <p:spPr>
          <a:xfrm>
            <a:off x="9753795" y="4558672"/>
            <a:ext cx="776788" cy="18561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FF0000"/>
                </a:solidFill>
              </a:rPr>
              <a:t>AGA</a:t>
            </a:r>
          </a:p>
        </p:txBody>
      </p:sp>
      <p:sp>
        <p:nvSpPr>
          <p:cNvPr id="65" name="Can 64">
            <a:extLst>
              <a:ext uri="{FF2B5EF4-FFF2-40B4-BE49-F238E27FC236}">
                <a16:creationId xmlns:a16="http://schemas.microsoft.com/office/drawing/2014/main" id="{528DD932-3315-424E-8AC0-57B31A74D3DF}"/>
              </a:ext>
            </a:extLst>
          </p:cNvPr>
          <p:cNvSpPr/>
          <p:nvPr/>
        </p:nvSpPr>
        <p:spPr>
          <a:xfrm>
            <a:off x="7792550" y="237206"/>
            <a:ext cx="4165843" cy="3830763"/>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dirty="0"/>
              <a:t>Shared in memory GS Configuration Cache for each Host</a:t>
            </a:r>
          </a:p>
        </p:txBody>
      </p:sp>
      <p:sp>
        <p:nvSpPr>
          <p:cNvPr id="16" name="Up-Down Arrow 15">
            <a:extLst>
              <a:ext uri="{FF2B5EF4-FFF2-40B4-BE49-F238E27FC236}">
                <a16:creationId xmlns:a16="http://schemas.microsoft.com/office/drawing/2014/main" id="{762920A0-F3A5-9448-B570-C9EB19C273F1}"/>
              </a:ext>
            </a:extLst>
          </p:cNvPr>
          <p:cNvSpPr/>
          <p:nvPr/>
        </p:nvSpPr>
        <p:spPr>
          <a:xfrm rot="3553710" flipH="1">
            <a:off x="9197752" y="4413843"/>
            <a:ext cx="126493" cy="1350277"/>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96" name="Up-Down Arrow 95">
            <a:extLst>
              <a:ext uri="{FF2B5EF4-FFF2-40B4-BE49-F238E27FC236}">
                <a16:creationId xmlns:a16="http://schemas.microsoft.com/office/drawing/2014/main" id="{7C1835D1-AF33-A842-A69E-A167B340C172}"/>
              </a:ext>
            </a:extLst>
          </p:cNvPr>
          <p:cNvSpPr/>
          <p:nvPr/>
        </p:nvSpPr>
        <p:spPr>
          <a:xfrm rot="7542028" flipH="1">
            <a:off x="10695775" y="4489057"/>
            <a:ext cx="134980" cy="1219831"/>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8" name="TextBox 67">
            <a:extLst>
              <a:ext uri="{FF2B5EF4-FFF2-40B4-BE49-F238E27FC236}">
                <a16:creationId xmlns:a16="http://schemas.microsoft.com/office/drawing/2014/main" id="{50412E84-7CF7-1645-93DE-51F09B9480E7}"/>
              </a:ext>
            </a:extLst>
          </p:cNvPr>
          <p:cNvSpPr txBox="1"/>
          <p:nvPr/>
        </p:nvSpPr>
        <p:spPr>
          <a:xfrm>
            <a:off x="9615982" y="4933505"/>
            <a:ext cx="700479" cy="584775"/>
          </a:xfrm>
          <a:prstGeom prst="rect">
            <a:avLst/>
          </a:prstGeom>
          <a:noFill/>
        </p:spPr>
        <p:txBody>
          <a:bodyPr wrap="square" rtlCol="0">
            <a:spAutoFit/>
          </a:bodyPr>
          <a:lstStyle/>
          <a:p>
            <a:r>
              <a:rPr lang="en-US" sz="800" dirty="0" err="1"/>
              <a:t>grpc</a:t>
            </a:r>
            <a:r>
              <a:rPr lang="en-US" sz="800" dirty="0"/>
              <a:t> long lived streaming connections</a:t>
            </a:r>
          </a:p>
        </p:txBody>
      </p:sp>
      <p:sp>
        <p:nvSpPr>
          <p:cNvPr id="69" name="TextBox 68">
            <a:extLst>
              <a:ext uri="{FF2B5EF4-FFF2-40B4-BE49-F238E27FC236}">
                <a16:creationId xmlns:a16="http://schemas.microsoft.com/office/drawing/2014/main" id="{42202DE4-8605-5946-A004-D2D5675E7F37}"/>
              </a:ext>
            </a:extLst>
          </p:cNvPr>
          <p:cNvSpPr txBox="1"/>
          <p:nvPr/>
        </p:nvSpPr>
        <p:spPr>
          <a:xfrm>
            <a:off x="9713121" y="5813184"/>
            <a:ext cx="657118" cy="369332"/>
          </a:xfrm>
          <a:prstGeom prst="rect">
            <a:avLst/>
          </a:prstGeom>
          <a:noFill/>
        </p:spPr>
        <p:txBody>
          <a:bodyPr wrap="square" rtlCol="0">
            <a:spAutoFit/>
          </a:bodyPr>
          <a:lstStyle/>
          <a:p>
            <a:r>
              <a:rPr lang="en-US" dirty="0"/>
              <a:t>…</a:t>
            </a:r>
          </a:p>
        </p:txBody>
      </p:sp>
      <p:sp>
        <p:nvSpPr>
          <p:cNvPr id="84" name="Title 1">
            <a:extLst>
              <a:ext uri="{FF2B5EF4-FFF2-40B4-BE49-F238E27FC236}">
                <a16:creationId xmlns:a16="http://schemas.microsoft.com/office/drawing/2014/main" id="{69DE01E8-8FC5-574F-9E9A-CB7019F7752F}"/>
              </a:ext>
            </a:extLst>
          </p:cNvPr>
          <p:cNvSpPr>
            <a:spLocks noGrp="1"/>
          </p:cNvSpPr>
          <p:nvPr>
            <p:ph type="title"/>
          </p:nvPr>
        </p:nvSpPr>
        <p:spPr>
          <a:xfrm>
            <a:off x="189293" y="48850"/>
            <a:ext cx="7476913" cy="699295"/>
          </a:xfrm>
        </p:spPr>
        <p:txBody>
          <a:bodyPr>
            <a:noAutofit/>
          </a:bodyPr>
          <a:lstStyle/>
          <a:p>
            <a:r>
              <a:rPr lang="en-US" sz="3600" dirty="0"/>
              <a:t>Transition from small to large VPC</a:t>
            </a:r>
          </a:p>
        </p:txBody>
      </p:sp>
      <p:sp>
        <p:nvSpPr>
          <p:cNvPr id="85" name="Content Placeholder 2">
            <a:extLst>
              <a:ext uri="{FF2B5EF4-FFF2-40B4-BE49-F238E27FC236}">
                <a16:creationId xmlns:a16="http://schemas.microsoft.com/office/drawing/2014/main" id="{FEF360CE-5B08-434F-B96B-507A25C80FEC}"/>
              </a:ext>
            </a:extLst>
          </p:cNvPr>
          <p:cNvSpPr>
            <a:spLocks noGrp="1"/>
          </p:cNvSpPr>
          <p:nvPr>
            <p:ph idx="1"/>
          </p:nvPr>
        </p:nvSpPr>
        <p:spPr>
          <a:xfrm>
            <a:off x="105168" y="762872"/>
            <a:ext cx="7561038" cy="5923766"/>
          </a:xfrm>
        </p:spPr>
        <p:txBody>
          <a:bodyPr>
            <a:normAutofit/>
          </a:bodyPr>
          <a:lstStyle/>
          <a:p>
            <a:r>
              <a:rPr lang="en-US" u="sng" dirty="0"/>
              <a:t>It should be pretty much seamless because ACA doesn’t do different actions for small/large VPC</a:t>
            </a:r>
          </a:p>
          <a:p>
            <a:r>
              <a:rPr lang="en-US" dirty="0"/>
              <a:t>Unless we put in an optimization in ACA to “not request info from AGA” for small VPC</a:t>
            </a:r>
          </a:p>
          <a:p>
            <a:pPr lvl="1"/>
            <a:r>
              <a:rPr lang="en-US" dirty="0"/>
              <a:t>Then we need to turn off that optimization when VPC changes from small to large</a:t>
            </a:r>
          </a:p>
        </p:txBody>
      </p:sp>
      <p:graphicFrame>
        <p:nvGraphicFramePr>
          <p:cNvPr id="8" name="Table 10">
            <a:extLst>
              <a:ext uri="{FF2B5EF4-FFF2-40B4-BE49-F238E27FC236}">
                <a16:creationId xmlns:a16="http://schemas.microsoft.com/office/drawing/2014/main" id="{491F93DD-975D-3941-B43A-F9D09AFDEF54}"/>
              </a:ext>
            </a:extLst>
          </p:cNvPr>
          <p:cNvGraphicFramePr>
            <a:graphicFrameLocks noGrp="1"/>
          </p:cNvGraphicFramePr>
          <p:nvPr/>
        </p:nvGraphicFramePr>
        <p:xfrm>
          <a:off x="8485837" y="2760898"/>
          <a:ext cx="3472556" cy="1212772"/>
        </p:xfrm>
        <a:graphic>
          <a:graphicData uri="http://schemas.openxmlformats.org/drawingml/2006/table">
            <a:tbl>
              <a:tblPr firstRow="1" bandRow="1">
                <a:tableStyleId>{5C22544A-7EE6-4342-B048-85BDC9FD1C3A}</a:tableStyleId>
              </a:tblPr>
              <a:tblGrid>
                <a:gridCol w="1525306">
                  <a:extLst>
                    <a:ext uri="{9D8B030D-6E8A-4147-A177-3AD203B41FA5}">
                      <a16:colId xmlns:a16="http://schemas.microsoft.com/office/drawing/2014/main" val="3997333578"/>
                    </a:ext>
                  </a:extLst>
                </a:gridCol>
                <a:gridCol w="485564">
                  <a:extLst>
                    <a:ext uri="{9D8B030D-6E8A-4147-A177-3AD203B41FA5}">
                      <a16:colId xmlns:a16="http://schemas.microsoft.com/office/drawing/2014/main" val="1076842233"/>
                    </a:ext>
                  </a:extLst>
                </a:gridCol>
                <a:gridCol w="1461686">
                  <a:extLst>
                    <a:ext uri="{9D8B030D-6E8A-4147-A177-3AD203B41FA5}">
                      <a16:colId xmlns:a16="http://schemas.microsoft.com/office/drawing/2014/main" val="3042798488"/>
                    </a:ext>
                  </a:extLst>
                </a:gridCol>
              </a:tblGrid>
              <a:tr h="0">
                <a:tc>
                  <a:txBody>
                    <a:bodyPr/>
                    <a:lstStyle/>
                    <a:p>
                      <a:r>
                        <a:rPr lang="en-US" sz="1200" dirty="0"/>
                        <a:t>Host1, Port Resource ID=“123”</a:t>
                      </a:r>
                    </a:p>
                  </a:txBody>
                  <a:tcPr/>
                </a:tc>
                <a:tc>
                  <a:txBody>
                    <a:bodyPr/>
                    <a:lstStyle/>
                    <a:p>
                      <a:r>
                        <a:rPr lang="en-US" sz="1200" dirty="0"/>
                        <a:t>Version</a:t>
                      </a:r>
                    </a:p>
                  </a:txBody>
                  <a:tcPr/>
                </a:tc>
                <a:tc>
                  <a:txBody>
                    <a:bodyPr/>
                    <a:lstStyle/>
                    <a:p>
                      <a:r>
                        <a:rPr lang="en-US" sz="1200" dirty="0"/>
                        <a:t>State</a:t>
                      </a:r>
                    </a:p>
                  </a:txBody>
                  <a:tcPr/>
                </a:tc>
                <a:extLst>
                  <a:ext uri="{0D108BD9-81ED-4DB2-BD59-A6C34878D82A}">
                    <a16:rowId xmlns:a16="http://schemas.microsoft.com/office/drawing/2014/main" val="3094804447"/>
                  </a:ext>
                </a:extLst>
              </a:tr>
              <a:tr h="298372">
                <a:tc>
                  <a:txBody>
                    <a:bodyPr/>
                    <a:lstStyle/>
                    <a:p>
                      <a:r>
                        <a:rPr lang="en-US" sz="1200" dirty="0"/>
                        <a:t>Last Full Update</a:t>
                      </a:r>
                    </a:p>
                  </a:txBody>
                  <a:tcPr/>
                </a:tc>
                <a:tc>
                  <a:txBody>
                    <a:bodyPr/>
                    <a:lstStyle/>
                    <a:p>
                      <a:r>
                        <a:rPr lang="en-US" sz="1200" dirty="0"/>
                        <a:t>8</a:t>
                      </a:r>
                    </a:p>
                  </a:txBody>
                  <a:tcPr/>
                </a:tc>
                <a:tc>
                  <a:txBody>
                    <a:bodyPr/>
                    <a:lstStyle/>
                    <a:p>
                      <a:r>
                        <a:rPr lang="en-US" sz="1200" dirty="0"/>
                        <a:t>PortFullState#8 (CREATE)</a:t>
                      </a:r>
                    </a:p>
                  </a:txBody>
                  <a:tcPr/>
                </a:tc>
                <a:extLst>
                  <a:ext uri="{0D108BD9-81ED-4DB2-BD59-A6C34878D82A}">
                    <a16:rowId xmlns:a16="http://schemas.microsoft.com/office/drawing/2014/main" val="2868273196"/>
                  </a:ext>
                </a:extLst>
              </a:tr>
              <a:tr h="298372">
                <a:tc>
                  <a:txBody>
                    <a:bodyPr/>
                    <a:lstStyle/>
                    <a:p>
                      <a:r>
                        <a:rPr lang="en-US" sz="1200" dirty="0"/>
                        <a:t>Last Delta Update</a:t>
                      </a:r>
                    </a:p>
                  </a:txBody>
                  <a:tcPr/>
                </a:tc>
                <a:tc>
                  <a:txBody>
                    <a:bodyPr/>
                    <a:lstStyle/>
                    <a:p>
                      <a:r>
                        <a:rPr lang="en-US" sz="1200" dirty="0"/>
                        <a:t>9</a:t>
                      </a:r>
                    </a:p>
                  </a:txBody>
                  <a:tcPr/>
                </a:tc>
                <a:tc>
                  <a:txBody>
                    <a:bodyPr/>
                    <a:lstStyle/>
                    <a:p>
                      <a:r>
                        <a:rPr lang="en-US" sz="1200" dirty="0"/>
                        <a:t>PortFullState#9</a:t>
                      </a:r>
                    </a:p>
                  </a:txBody>
                  <a:tcPr/>
                </a:tc>
                <a:extLst>
                  <a:ext uri="{0D108BD9-81ED-4DB2-BD59-A6C34878D82A}">
                    <a16:rowId xmlns:a16="http://schemas.microsoft.com/office/drawing/2014/main" val="329187170"/>
                  </a:ext>
                </a:extLst>
              </a:tr>
            </a:tbl>
          </a:graphicData>
        </a:graphic>
      </p:graphicFrame>
    </p:spTree>
    <p:extLst>
      <p:ext uri="{BB962C8B-B14F-4D97-AF65-F5344CB8AC3E}">
        <p14:creationId xmlns:p14="http://schemas.microsoft.com/office/powerpoint/2010/main" val="40537243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86B29247-8203-1B4A-9AE5-5260FB689DEF}"/>
              </a:ext>
            </a:extLst>
          </p:cNvPr>
          <p:cNvSpPr/>
          <p:nvPr/>
        </p:nvSpPr>
        <p:spPr>
          <a:xfrm>
            <a:off x="7754404" y="5393532"/>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7" name="Rounded Rectangle 6">
            <a:extLst>
              <a:ext uri="{FF2B5EF4-FFF2-40B4-BE49-F238E27FC236}">
                <a16:creationId xmlns:a16="http://schemas.microsoft.com/office/drawing/2014/main" id="{D695EC23-43FD-9A4E-AEB5-E63A84873979}"/>
              </a:ext>
            </a:extLst>
          </p:cNvPr>
          <p:cNvSpPr/>
          <p:nvPr/>
        </p:nvSpPr>
        <p:spPr>
          <a:xfrm>
            <a:off x="7963891" y="5432953"/>
            <a:ext cx="1601732" cy="12976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6" name="Rectangle 25">
            <a:extLst>
              <a:ext uri="{FF2B5EF4-FFF2-40B4-BE49-F238E27FC236}">
                <a16:creationId xmlns:a16="http://schemas.microsoft.com/office/drawing/2014/main" id="{77E77911-0FD9-A142-A4A4-34BB4082EA39}"/>
              </a:ext>
            </a:extLst>
          </p:cNvPr>
          <p:cNvSpPr/>
          <p:nvPr/>
        </p:nvSpPr>
        <p:spPr>
          <a:xfrm>
            <a:off x="8398751" y="5478847"/>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 name="Rectangle 1">
            <a:extLst>
              <a:ext uri="{FF2B5EF4-FFF2-40B4-BE49-F238E27FC236}">
                <a16:creationId xmlns:a16="http://schemas.microsoft.com/office/drawing/2014/main" id="{83DD1A05-FC85-1C46-ADB3-2D6171C7A240}"/>
              </a:ext>
            </a:extLst>
          </p:cNvPr>
          <p:cNvSpPr/>
          <p:nvPr/>
        </p:nvSpPr>
        <p:spPr>
          <a:xfrm>
            <a:off x="7994028" y="5745959"/>
            <a:ext cx="788709" cy="4470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VM1</a:t>
            </a:r>
          </a:p>
          <a:p>
            <a:pPr algn="ctr"/>
            <a:r>
              <a:rPr lang="en-US" sz="900" dirty="0">
                <a:solidFill>
                  <a:schemeClr val="accent6"/>
                </a:solidFill>
              </a:rPr>
              <a:t>10.0.0.101</a:t>
            </a:r>
          </a:p>
        </p:txBody>
      </p:sp>
      <p:sp>
        <p:nvSpPr>
          <p:cNvPr id="47" name="Rectangle 46">
            <a:extLst>
              <a:ext uri="{FF2B5EF4-FFF2-40B4-BE49-F238E27FC236}">
                <a16:creationId xmlns:a16="http://schemas.microsoft.com/office/drawing/2014/main" id="{B78D16F2-1DEF-BF4F-B0F2-072F5CA60812}"/>
              </a:ext>
            </a:extLst>
          </p:cNvPr>
          <p:cNvSpPr/>
          <p:nvPr/>
        </p:nvSpPr>
        <p:spPr>
          <a:xfrm>
            <a:off x="7994030" y="6238292"/>
            <a:ext cx="719237"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VM2</a:t>
            </a:r>
          </a:p>
          <a:p>
            <a:pPr algn="ctr"/>
            <a:r>
              <a:rPr lang="en-US" sz="900" dirty="0">
                <a:solidFill>
                  <a:srgbClr val="FF0000"/>
                </a:solidFill>
              </a:rPr>
              <a:t>10.0.1.102</a:t>
            </a:r>
          </a:p>
        </p:txBody>
      </p:sp>
      <p:sp>
        <p:nvSpPr>
          <p:cNvPr id="4" name="Card 3">
            <a:extLst>
              <a:ext uri="{FF2B5EF4-FFF2-40B4-BE49-F238E27FC236}">
                <a16:creationId xmlns:a16="http://schemas.microsoft.com/office/drawing/2014/main" id="{288F9827-C38F-DE41-8293-AD2362021959}"/>
              </a:ext>
            </a:extLst>
          </p:cNvPr>
          <p:cNvSpPr/>
          <p:nvPr/>
        </p:nvSpPr>
        <p:spPr>
          <a:xfrm>
            <a:off x="8813807" y="5758355"/>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25" name="Rounded Rectangle 24">
            <a:extLst>
              <a:ext uri="{FF2B5EF4-FFF2-40B4-BE49-F238E27FC236}">
                <a16:creationId xmlns:a16="http://schemas.microsoft.com/office/drawing/2014/main" id="{81B0697B-D999-1C40-BE43-F50DA8F2E613}"/>
              </a:ext>
            </a:extLst>
          </p:cNvPr>
          <p:cNvSpPr/>
          <p:nvPr/>
        </p:nvSpPr>
        <p:spPr>
          <a:xfrm>
            <a:off x="10123381" y="5398564"/>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7" name="Rounded Rectangle 26">
            <a:extLst>
              <a:ext uri="{FF2B5EF4-FFF2-40B4-BE49-F238E27FC236}">
                <a16:creationId xmlns:a16="http://schemas.microsoft.com/office/drawing/2014/main" id="{A4458021-C7AA-7845-A2FA-B9E99CF9FF13}"/>
              </a:ext>
            </a:extLst>
          </p:cNvPr>
          <p:cNvSpPr/>
          <p:nvPr/>
        </p:nvSpPr>
        <p:spPr>
          <a:xfrm>
            <a:off x="10332868" y="5432952"/>
            <a:ext cx="1601732" cy="130270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8" name="Rectangle 27">
            <a:extLst>
              <a:ext uri="{FF2B5EF4-FFF2-40B4-BE49-F238E27FC236}">
                <a16:creationId xmlns:a16="http://schemas.microsoft.com/office/drawing/2014/main" id="{03AE3161-BD0A-E340-989D-C567B5319DFF}"/>
              </a:ext>
            </a:extLst>
          </p:cNvPr>
          <p:cNvSpPr/>
          <p:nvPr/>
        </p:nvSpPr>
        <p:spPr>
          <a:xfrm>
            <a:off x="10745340" y="5488735"/>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9" name="TextBox 28">
            <a:extLst>
              <a:ext uri="{FF2B5EF4-FFF2-40B4-BE49-F238E27FC236}">
                <a16:creationId xmlns:a16="http://schemas.microsoft.com/office/drawing/2014/main" id="{EBF2506E-16F2-914C-A9B4-9B9793F4BD48}"/>
              </a:ext>
            </a:extLst>
          </p:cNvPr>
          <p:cNvSpPr txBox="1"/>
          <p:nvPr/>
        </p:nvSpPr>
        <p:spPr>
          <a:xfrm rot="16200000">
            <a:off x="9582513" y="5901585"/>
            <a:ext cx="1293107" cy="276999"/>
          </a:xfrm>
          <a:prstGeom prst="rect">
            <a:avLst/>
          </a:prstGeom>
          <a:noFill/>
        </p:spPr>
        <p:txBody>
          <a:bodyPr wrap="square" rtlCol="0">
            <a:spAutoFit/>
          </a:bodyPr>
          <a:lstStyle/>
          <a:p>
            <a:r>
              <a:rPr lang="en-US" sz="1200" dirty="0"/>
              <a:t>Compute Host N</a:t>
            </a:r>
          </a:p>
        </p:txBody>
      </p:sp>
      <p:sp>
        <p:nvSpPr>
          <p:cNvPr id="30" name="Rectangle 29">
            <a:extLst>
              <a:ext uri="{FF2B5EF4-FFF2-40B4-BE49-F238E27FC236}">
                <a16:creationId xmlns:a16="http://schemas.microsoft.com/office/drawing/2014/main" id="{0C841257-32A4-FD4A-B3DD-9A477B733363}"/>
              </a:ext>
            </a:extLst>
          </p:cNvPr>
          <p:cNvSpPr/>
          <p:nvPr/>
        </p:nvSpPr>
        <p:spPr>
          <a:xfrm>
            <a:off x="10349098" y="5758354"/>
            <a:ext cx="702636"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VM3</a:t>
            </a:r>
          </a:p>
          <a:p>
            <a:pPr algn="ctr"/>
            <a:r>
              <a:rPr lang="en-US" sz="900" dirty="0">
                <a:solidFill>
                  <a:schemeClr val="accent6"/>
                </a:solidFill>
              </a:rPr>
              <a:t>10.0.0.105</a:t>
            </a:r>
          </a:p>
        </p:txBody>
      </p:sp>
      <p:sp>
        <p:nvSpPr>
          <p:cNvPr id="31" name="Rectangle 30">
            <a:extLst>
              <a:ext uri="{FF2B5EF4-FFF2-40B4-BE49-F238E27FC236}">
                <a16:creationId xmlns:a16="http://schemas.microsoft.com/office/drawing/2014/main" id="{DA0CA20A-D071-7547-93E7-68F8906F5732}"/>
              </a:ext>
            </a:extLst>
          </p:cNvPr>
          <p:cNvSpPr/>
          <p:nvPr/>
        </p:nvSpPr>
        <p:spPr>
          <a:xfrm>
            <a:off x="10349099" y="6140264"/>
            <a:ext cx="948850" cy="46641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VM4</a:t>
            </a:r>
          </a:p>
          <a:p>
            <a:pPr algn="ctr"/>
            <a:r>
              <a:rPr lang="en-US" sz="900" dirty="0">
                <a:solidFill>
                  <a:srgbClr val="FF0000"/>
                </a:solidFill>
              </a:rPr>
              <a:t>10.0.1.106</a:t>
            </a:r>
          </a:p>
        </p:txBody>
      </p:sp>
      <p:sp>
        <p:nvSpPr>
          <p:cNvPr id="32" name="Card 31">
            <a:extLst>
              <a:ext uri="{FF2B5EF4-FFF2-40B4-BE49-F238E27FC236}">
                <a16:creationId xmlns:a16="http://schemas.microsoft.com/office/drawing/2014/main" id="{F13D2423-36A7-D443-B03C-8F0476C2ABC4}"/>
              </a:ext>
            </a:extLst>
          </p:cNvPr>
          <p:cNvSpPr/>
          <p:nvPr/>
        </p:nvSpPr>
        <p:spPr>
          <a:xfrm>
            <a:off x="11133734" y="5758354"/>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34" name="Rounded Rectangle 33">
            <a:extLst>
              <a:ext uri="{FF2B5EF4-FFF2-40B4-BE49-F238E27FC236}">
                <a16:creationId xmlns:a16="http://schemas.microsoft.com/office/drawing/2014/main" id="{B5E0BD5F-FCAC-5C41-9218-2A414006B604}"/>
              </a:ext>
            </a:extLst>
          </p:cNvPr>
          <p:cNvSpPr/>
          <p:nvPr/>
        </p:nvSpPr>
        <p:spPr>
          <a:xfrm>
            <a:off x="8747472" y="3443706"/>
            <a:ext cx="1957422" cy="1179108"/>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5" name="Rounded Rectangle 34">
            <a:extLst>
              <a:ext uri="{FF2B5EF4-FFF2-40B4-BE49-F238E27FC236}">
                <a16:creationId xmlns:a16="http://schemas.microsoft.com/office/drawing/2014/main" id="{C64D45DD-C673-4446-9329-00988BA082EE}"/>
              </a:ext>
            </a:extLst>
          </p:cNvPr>
          <p:cNvSpPr/>
          <p:nvPr/>
        </p:nvSpPr>
        <p:spPr>
          <a:xfrm>
            <a:off x="9151446" y="34840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6" name="Rectangle 35">
            <a:extLst>
              <a:ext uri="{FF2B5EF4-FFF2-40B4-BE49-F238E27FC236}">
                <a16:creationId xmlns:a16="http://schemas.microsoft.com/office/drawing/2014/main" id="{9D65845D-17D8-044D-93D6-CDB0E27EAD51}"/>
              </a:ext>
            </a:extLst>
          </p:cNvPr>
          <p:cNvSpPr/>
          <p:nvPr/>
        </p:nvSpPr>
        <p:spPr>
          <a:xfrm>
            <a:off x="9285805" y="42326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53" name="Rounded Rectangle 52">
            <a:extLst>
              <a:ext uri="{FF2B5EF4-FFF2-40B4-BE49-F238E27FC236}">
                <a16:creationId xmlns:a16="http://schemas.microsoft.com/office/drawing/2014/main" id="{020E6211-18A3-824B-90EF-FDD27F327315}"/>
              </a:ext>
            </a:extLst>
          </p:cNvPr>
          <p:cNvSpPr/>
          <p:nvPr/>
        </p:nvSpPr>
        <p:spPr>
          <a:xfrm>
            <a:off x="8899872" y="3602759"/>
            <a:ext cx="1957422" cy="1172455"/>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6" name="Rounded Rectangle 55">
            <a:extLst>
              <a:ext uri="{FF2B5EF4-FFF2-40B4-BE49-F238E27FC236}">
                <a16:creationId xmlns:a16="http://schemas.microsoft.com/office/drawing/2014/main" id="{9AFAA2F9-6929-3D4A-9E5C-8E46C825E718}"/>
              </a:ext>
            </a:extLst>
          </p:cNvPr>
          <p:cNvSpPr/>
          <p:nvPr/>
        </p:nvSpPr>
        <p:spPr>
          <a:xfrm>
            <a:off x="9303846" y="36364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7" name="Rectangle 56">
            <a:extLst>
              <a:ext uri="{FF2B5EF4-FFF2-40B4-BE49-F238E27FC236}">
                <a16:creationId xmlns:a16="http://schemas.microsoft.com/office/drawing/2014/main" id="{93DFF0BB-3097-8142-88CA-66FED30A7B03}"/>
              </a:ext>
            </a:extLst>
          </p:cNvPr>
          <p:cNvSpPr/>
          <p:nvPr/>
        </p:nvSpPr>
        <p:spPr>
          <a:xfrm>
            <a:off x="9438205" y="43850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61" name="Rounded Rectangle 60">
            <a:extLst>
              <a:ext uri="{FF2B5EF4-FFF2-40B4-BE49-F238E27FC236}">
                <a16:creationId xmlns:a16="http://schemas.microsoft.com/office/drawing/2014/main" id="{0E7AC90A-56B4-F240-A90A-33948EF85BBF}"/>
              </a:ext>
            </a:extLst>
          </p:cNvPr>
          <p:cNvSpPr/>
          <p:nvPr/>
        </p:nvSpPr>
        <p:spPr>
          <a:xfrm>
            <a:off x="9052272" y="3750805"/>
            <a:ext cx="1957422" cy="117680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2" name="Rounded Rectangle 61">
            <a:extLst>
              <a:ext uri="{FF2B5EF4-FFF2-40B4-BE49-F238E27FC236}">
                <a16:creationId xmlns:a16="http://schemas.microsoft.com/office/drawing/2014/main" id="{2A740A94-F84F-A24D-8214-33542C7BF26E}"/>
              </a:ext>
            </a:extLst>
          </p:cNvPr>
          <p:cNvSpPr/>
          <p:nvPr/>
        </p:nvSpPr>
        <p:spPr>
          <a:xfrm>
            <a:off x="9456246" y="37888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3" name="Rectangle 62">
            <a:extLst>
              <a:ext uri="{FF2B5EF4-FFF2-40B4-BE49-F238E27FC236}">
                <a16:creationId xmlns:a16="http://schemas.microsoft.com/office/drawing/2014/main" id="{8F3B2E56-3D72-F742-B394-16DA01152CF4}"/>
              </a:ext>
            </a:extLst>
          </p:cNvPr>
          <p:cNvSpPr/>
          <p:nvPr/>
        </p:nvSpPr>
        <p:spPr>
          <a:xfrm>
            <a:off x="9753795" y="4558672"/>
            <a:ext cx="776788" cy="18561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FF0000"/>
                </a:solidFill>
              </a:rPr>
              <a:t>AGA</a:t>
            </a:r>
          </a:p>
        </p:txBody>
      </p:sp>
      <p:sp>
        <p:nvSpPr>
          <p:cNvPr id="65" name="Can 64">
            <a:extLst>
              <a:ext uri="{FF2B5EF4-FFF2-40B4-BE49-F238E27FC236}">
                <a16:creationId xmlns:a16="http://schemas.microsoft.com/office/drawing/2014/main" id="{528DD932-3315-424E-8AC0-57B31A74D3DF}"/>
              </a:ext>
            </a:extLst>
          </p:cNvPr>
          <p:cNvSpPr/>
          <p:nvPr/>
        </p:nvSpPr>
        <p:spPr>
          <a:xfrm>
            <a:off x="7792550" y="237206"/>
            <a:ext cx="4165843" cy="3830763"/>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dirty="0"/>
              <a:t>Shared in memory GS Configuration Cache for each Host</a:t>
            </a:r>
          </a:p>
        </p:txBody>
      </p:sp>
      <p:sp>
        <p:nvSpPr>
          <p:cNvPr id="16" name="Up-Down Arrow 15">
            <a:extLst>
              <a:ext uri="{FF2B5EF4-FFF2-40B4-BE49-F238E27FC236}">
                <a16:creationId xmlns:a16="http://schemas.microsoft.com/office/drawing/2014/main" id="{762920A0-F3A5-9448-B570-C9EB19C273F1}"/>
              </a:ext>
            </a:extLst>
          </p:cNvPr>
          <p:cNvSpPr/>
          <p:nvPr/>
        </p:nvSpPr>
        <p:spPr>
          <a:xfrm rot="3553710" flipH="1">
            <a:off x="9197752" y="4413843"/>
            <a:ext cx="126493" cy="1350277"/>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96" name="Up-Down Arrow 95">
            <a:extLst>
              <a:ext uri="{FF2B5EF4-FFF2-40B4-BE49-F238E27FC236}">
                <a16:creationId xmlns:a16="http://schemas.microsoft.com/office/drawing/2014/main" id="{7C1835D1-AF33-A842-A69E-A167B340C172}"/>
              </a:ext>
            </a:extLst>
          </p:cNvPr>
          <p:cNvSpPr/>
          <p:nvPr/>
        </p:nvSpPr>
        <p:spPr>
          <a:xfrm rot="7542028" flipH="1">
            <a:off x="10695775" y="4489057"/>
            <a:ext cx="134980" cy="1219831"/>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8" name="TextBox 67">
            <a:extLst>
              <a:ext uri="{FF2B5EF4-FFF2-40B4-BE49-F238E27FC236}">
                <a16:creationId xmlns:a16="http://schemas.microsoft.com/office/drawing/2014/main" id="{50412E84-7CF7-1645-93DE-51F09B9480E7}"/>
              </a:ext>
            </a:extLst>
          </p:cNvPr>
          <p:cNvSpPr txBox="1"/>
          <p:nvPr/>
        </p:nvSpPr>
        <p:spPr>
          <a:xfrm>
            <a:off x="9615982" y="4933505"/>
            <a:ext cx="700479" cy="584775"/>
          </a:xfrm>
          <a:prstGeom prst="rect">
            <a:avLst/>
          </a:prstGeom>
          <a:noFill/>
        </p:spPr>
        <p:txBody>
          <a:bodyPr wrap="square" rtlCol="0">
            <a:spAutoFit/>
          </a:bodyPr>
          <a:lstStyle/>
          <a:p>
            <a:r>
              <a:rPr lang="en-US" sz="800" dirty="0" err="1"/>
              <a:t>grpc</a:t>
            </a:r>
            <a:r>
              <a:rPr lang="en-US" sz="800" dirty="0"/>
              <a:t> long lived streaming connections</a:t>
            </a:r>
          </a:p>
        </p:txBody>
      </p:sp>
      <p:sp>
        <p:nvSpPr>
          <p:cNvPr id="69" name="TextBox 68">
            <a:extLst>
              <a:ext uri="{FF2B5EF4-FFF2-40B4-BE49-F238E27FC236}">
                <a16:creationId xmlns:a16="http://schemas.microsoft.com/office/drawing/2014/main" id="{42202DE4-8605-5946-A004-D2D5675E7F37}"/>
              </a:ext>
            </a:extLst>
          </p:cNvPr>
          <p:cNvSpPr txBox="1"/>
          <p:nvPr/>
        </p:nvSpPr>
        <p:spPr>
          <a:xfrm>
            <a:off x="9713121" y="5813184"/>
            <a:ext cx="657118" cy="369332"/>
          </a:xfrm>
          <a:prstGeom prst="rect">
            <a:avLst/>
          </a:prstGeom>
          <a:noFill/>
        </p:spPr>
        <p:txBody>
          <a:bodyPr wrap="square" rtlCol="0">
            <a:spAutoFit/>
          </a:bodyPr>
          <a:lstStyle/>
          <a:p>
            <a:r>
              <a:rPr lang="en-US" dirty="0"/>
              <a:t>…</a:t>
            </a:r>
          </a:p>
        </p:txBody>
      </p:sp>
      <p:sp>
        <p:nvSpPr>
          <p:cNvPr id="84" name="Title 1">
            <a:extLst>
              <a:ext uri="{FF2B5EF4-FFF2-40B4-BE49-F238E27FC236}">
                <a16:creationId xmlns:a16="http://schemas.microsoft.com/office/drawing/2014/main" id="{69DE01E8-8FC5-574F-9E9A-CB7019F7752F}"/>
              </a:ext>
            </a:extLst>
          </p:cNvPr>
          <p:cNvSpPr>
            <a:spLocks noGrp="1"/>
          </p:cNvSpPr>
          <p:nvPr>
            <p:ph type="title"/>
          </p:nvPr>
        </p:nvSpPr>
        <p:spPr>
          <a:xfrm>
            <a:off x="189293" y="48850"/>
            <a:ext cx="7476913" cy="699295"/>
          </a:xfrm>
        </p:spPr>
        <p:txBody>
          <a:bodyPr>
            <a:noAutofit/>
          </a:bodyPr>
          <a:lstStyle/>
          <a:p>
            <a:r>
              <a:rPr lang="en-US" sz="3600" dirty="0"/>
              <a:t>Transition from large to small VPC</a:t>
            </a:r>
          </a:p>
        </p:txBody>
      </p:sp>
      <p:sp>
        <p:nvSpPr>
          <p:cNvPr id="85" name="Content Placeholder 2">
            <a:extLst>
              <a:ext uri="{FF2B5EF4-FFF2-40B4-BE49-F238E27FC236}">
                <a16:creationId xmlns:a16="http://schemas.microsoft.com/office/drawing/2014/main" id="{FEF360CE-5B08-434F-B96B-507A25C80FEC}"/>
              </a:ext>
            </a:extLst>
          </p:cNvPr>
          <p:cNvSpPr>
            <a:spLocks noGrp="1"/>
          </p:cNvSpPr>
          <p:nvPr>
            <p:ph idx="1"/>
          </p:nvPr>
        </p:nvSpPr>
        <p:spPr>
          <a:xfrm>
            <a:off x="105168" y="762872"/>
            <a:ext cx="7561038" cy="5923766"/>
          </a:xfrm>
        </p:spPr>
        <p:txBody>
          <a:bodyPr>
            <a:normAutofit/>
          </a:bodyPr>
          <a:lstStyle/>
          <a:p>
            <a:r>
              <a:rPr lang="en-US" u="sng" dirty="0"/>
              <a:t>It should be pretty much </a:t>
            </a:r>
            <a:r>
              <a:rPr lang="en-US" u="sng" dirty="0" err="1"/>
              <a:t>seemlessly</a:t>
            </a:r>
            <a:r>
              <a:rPr lang="en-US" u="sng" dirty="0"/>
              <a:t> because ACA doesn’t do different actions for small/large VPC</a:t>
            </a:r>
          </a:p>
          <a:p>
            <a:r>
              <a:rPr lang="en-US" dirty="0"/>
              <a:t>Unless we put in an optimization in ACA to “not request info from AGA” for small VPC</a:t>
            </a:r>
          </a:p>
          <a:p>
            <a:pPr lvl="1"/>
            <a:r>
              <a:rPr lang="en-US" dirty="0">
                <a:solidFill>
                  <a:srgbClr val="FF0000"/>
                </a:solidFill>
              </a:rPr>
              <a:t>Then we need to download all the configuration from AGA to ACA for that VPC</a:t>
            </a:r>
          </a:p>
          <a:p>
            <a:pPr lvl="1"/>
            <a:r>
              <a:rPr lang="en-US" dirty="0"/>
              <a:t>After that, we can turn on that optimization when VPC changes from large to small</a:t>
            </a:r>
          </a:p>
        </p:txBody>
      </p:sp>
      <p:graphicFrame>
        <p:nvGraphicFramePr>
          <p:cNvPr id="8" name="Table 10">
            <a:extLst>
              <a:ext uri="{FF2B5EF4-FFF2-40B4-BE49-F238E27FC236}">
                <a16:creationId xmlns:a16="http://schemas.microsoft.com/office/drawing/2014/main" id="{491F93DD-975D-3941-B43A-F9D09AFDEF54}"/>
              </a:ext>
            </a:extLst>
          </p:cNvPr>
          <p:cNvGraphicFramePr>
            <a:graphicFrameLocks noGrp="1"/>
          </p:cNvGraphicFramePr>
          <p:nvPr/>
        </p:nvGraphicFramePr>
        <p:xfrm>
          <a:off x="8485837" y="2760898"/>
          <a:ext cx="3472556" cy="1212772"/>
        </p:xfrm>
        <a:graphic>
          <a:graphicData uri="http://schemas.openxmlformats.org/drawingml/2006/table">
            <a:tbl>
              <a:tblPr firstRow="1" bandRow="1">
                <a:tableStyleId>{5C22544A-7EE6-4342-B048-85BDC9FD1C3A}</a:tableStyleId>
              </a:tblPr>
              <a:tblGrid>
                <a:gridCol w="1525306">
                  <a:extLst>
                    <a:ext uri="{9D8B030D-6E8A-4147-A177-3AD203B41FA5}">
                      <a16:colId xmlns:a16="http://schemas.microsoft.com/office/drawing/2014/main" val="3997333578"/>
                    </a:ext>
                  </a:extLst>
                </a:gridCol>
                <a:gridCol w="485564">
                  <a:extLst>
                    <a:ext uri="{9D8B030D-6E8A-4147-A177-3AD203B41FA5}">
                      <a16:colId xmlns:a16="http://schemas.microsoft.com/office/drawing/2014/main" val="1076842233"/>
                    </a:ext>
                  </a:extLst>
                </a:gridCol>
                <a:gridCol w="1461686">
                  <a:extLst>
                    <a:ext uri="{9D8B030D-6E8A-4147-A177-3AD203B41FA5}">
                      <a16:colId xmlns:a16="http://schemas.microsoft.com/office/drawing/2014/main" val="3042798488"/>
                    </a:ext>
                  </a:extLst>
                </a:gridCol>
              </a:tblGrid>
              <a:tr h="0">
                <a:tc>
                  <a:txBody>
                    <a:bodyPr/>
                    <a:lstStyle/>
                    <a:p>
                      <a:r>
                        <a:rPr lang="en-US" sz="1200" dirty="0"/>
                        <a:t>Host1, Port Resource ID=“123”</a:t>
                      </a:r>
                    </a:p>
                  </a:txBody>
                  <a:tcPr/>
                </a:tc>
                <a:tc>
                  <a:txBody>
                    <a:bodyPr/>
                    <a:lstStyle/>
                    <a:p>
                      <a:r>
                        <a:rPr lang="en-US" sz="1200" dirty="0"/>
                        <a:t>Version</a:t>
                      </a:r>
                    </a:p>
                  </a:txBody>
                  <a:tcPr/>
                </a:tc>
                <a:tc>
                  <a:txBody>
                    <a:bodyPr/>
                    <a:lstStyle/>
                    <a:p>
                      <a:r>
                        <a:rPr lang="en-US" sz="1200" dirty="0"/>
                        <a:t>State</a:t>
                      </a:r>
                    </a:p>
                  </a:txBody>
                  <a:tcPr/>
                </a:tc>
                <a:extLst>
                  <a:ext uri="{0D108BD9-81ED-4DB2-BD59-A6C34878D82A}">
                    <a16:rowId xmlns:a16="http://schemas.microsoft.com/office/drawing/2014/main" val="3094804447"/>
                  </a:ext>
                </a:extLst>
              </a:tr>
              <a:tr h="298372">
                <a:tc>
                  <a:txBody>
                    <a:bodyPr/>
                    <a:lstStyle/>
                    <a:p>
                      <a:r>
                        <a:rPr lang="en-US" sz="1200" dirty="0"/>
                        <a:t>Last Full Update</a:t>
                      </a:r>
                    </a:p>
                  </a:txBody>
                  <a:tcPr/>
                </a:tc>
                <a:tc>
                  <a:txBody>
                    <a:bodyPr/>
                    <a:lstStyle/>
                    <a:p>
                      <a:r>
                        <a:rPr lang="en-US" sz="1200" dirty="0"/>
                        <a:t>8</a:t>
                      </a:r>
                    </a:p>
                  </a:txBody>
                  <a:tcPr/>
                </a:tc>
                <a:tc>
                  <a:txBody>
                    <a:bodyPr/>
                    <a:lstStyle/>
                    <a:p>
                      <a:r>
                        <a:rPr lang="en-US" sz="1200" dirty="0"/>
                        <a:t>PortFullState#8 (CREATE)</a:t>
                      </a:r>
                    </a:p>
                  </a:txBody>
                  <a:tcPr/>
                </a:tc>
                <a:extLst>
                  <a:ext uri="{0D108BD9-81ED-4DB2-BD59-A6C34878D82A}">
                    <a16:rowId xmlns:a16="http://schemas.microsoft.com/office/drawing/2014/main" val="2868273196"/>
                  </a:ext>
                </a:extLst>
              </a:tr>
              <a:tr h="298372">
                <a:tc>
                  <a:txBody>
                    <a:bodyPr/>
                    <a:lstStyle/>
                    <a:p>
                      <a:r>
                        <a:rPr lang="en-US" sz="1200" dirty="0"/>
                        <a:t>Last Delta Update</a:t>
                      </a:r>
                    </a:p>
                  </a:txBody>
                  <a:tcPr/>
                </a:tc>
                <a:tc>
                  <a:txBody>
                    <a:bodyPr/>
                    <a:lstStyle/>
                    <a:p>
                      <a:r>
                        <a:rPr lang="en-US" sz="1200" dirty="0"/>
                        <a:t>9</a:t>
                      </a:r>
                    </a:p>
                  </a:txBody>
                  <a:tcPr/>
                </a:tc>
                <a:tc>
                  <a:txBody>
                    <a:bodyPr/>
                    <a:lstStyle/>
                    <a:p>
                      <a:r>
                        <a:rPr lang="en-US" sz="1200" dirty="0"/>
                        <a:t>PortFullState#9</a:t>
                      </a:r>
                    </a:p>
                  </a:txBody>
                  <a:tcPr/>
                </a:tc>
                <a:extLst>
                  <a:ext uri="{0D108BD9-81ED-4DB2-BD59-A6C34878D82A}">
                    <a16:rowId xmlns:a16="http://schemas.microsoft.com/office/drawing/2014/main" val="329187170"/>
                  </a:ext>
                </a:extLst>
              </a:tr>
            </a:tbl>
          </a:graphicData>
        </a:graphic>
      </p:graphicFrame>
    </p:spTree>
    <p:extLst>
      <p:ext uri="{BB962C8B-B14F-4D97-AF65-F5344CB8AC3E}">
        <p14:creationId xmlns:p14="http://schemas.microsoft.com/office/powerpoint/2010/main" val="7963009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86B29247-8203-1B4A-9AE5-5260FB689DEF}"/>
              </a:ext>
            </a:extLst>
          </p:cNvPr>
          <p:cNvSpPr/>
          <p:nvPr/>
        </p:nvSpPr>
        <p:spPr>
          <a:xfrm>
            <a:off x="7754404" y="5393532"/>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7" name="Rounded Rectangle 6">
            <a:extLst>
              <a:ext uri="{FF2B5EF4-FFF2-40B4-BE49-F238E27FC236}">
                <a16:creationId xmlns:a16="http://schemas.microsoft.com/office/drawing/2014/main" id="{D695EC23-43FD-9A4E-AEB5-E63A84873979}"/>
              </a:ext>
            </a:extLst>
          </p:cNvPr>
          <p:cNvSpPr/>
          <p:nvPr/>
        </p:nvSpPr>
        <p:spPr>
          <a:xfrm>
            <a:off x="7963891" y="5432953"/>
            <a:ext cx="1601732" cy="12976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6" name="Rectangle 25">
            <a:extLst>
              <a:ext uri="{FF2B5EF4-FFF2-40B4-BE49-F238E27FC236}">
                <a16:creationId xmlns:a16="http://schemas.microsoft.com/office/drawing/2014/main" id="{77E77911-0FD9-A142-A4A4-34BB4082EA39}"/>
              </a:ext>
            </a:extLst>
          </p:cNvPr>
          <p:cNvSpPr/>
          <p:nvPr/>
        </p:nvSpPr>
        <p:spPr>
          <a:xfrm>
            <a:off x="8398751" y="5478847"/>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 name="Rectangle 1">
            <a:extLst>
              <a:ext uri="{FF2B5EF4-FFF2-40B4-BE49-F238E27FC236}">
                <a16:creationId xmlns:a16="http://schemas.microsoft.com/office/drawing/2014/main" id="{83DD1A05-FC85-1C46-ADB3-2D6171C7A240}"/>
              </a:ext>
            </a:extLst>
          </p:cNvPr>
          <p:cNvSpPr/>
          <p:nvPr/>
        </p:nvSpPr>
        <p:spPr>
          <a:xfrm>
            <a:off x="7994028" y="5745959"/>
            <a:ext cx="788709" cy="4470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VM1</a:t>
            </a:r>
          </a:p>
          <a:p>
            <a:pPr algn="ctr"/>
            <a:r>
              <a:rPr lang="en-US" sz="900" dirty="0">
                <a:solidFill>
                  <a:schemeClr val="accent6"/>
                </a:solidFill>
              </a:rPr>
              <a:t>10.0.0.101</a:t>
            </a:r>
          </a:p>
        </p:txBody>
      </p:sp>
      <p:sp>
        <p:nvSpPr>
          <p:cNvPr id="47" name="Rectangle 46">
            <a:extLst>
              <a:ext uri="{FF2B5EF4-FFF2-40B4-BE49-F238E27FC236}">
                <a16:creationId xmlns:a16="http://schemas.microsoft.com/office/drawing/2014/main" id="{B78D16F2-1DEF-BF4F-B0F2-072F5CA60812}"/>
              </a:ext>
            </a:extLst>
          </p:cNvPr>
          <p:cNvSpPr/>
          <p:nvPr/>
        </p:nvSpPr>
        <p:spPr>
          <a:xfrm>
            <a:off x="7994030" y="6238292"/>
            <a:ext cx="719237"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VM2</a:t>
            </a:r>
          </a:p>
          <a:p>
            <a:pPr algn="ctr"/>
            <a:r>
              <a:rPr lang="en-US" sz="900" dirty="0">
                <a:solidFill>
                  <a:srgbClr val="FF0000"/>
                </a:solidFill>
              </a:rPr>
              <a:t>10.0.1.102</a:t>
            </a:r>
          </a:p>
        </p:txBody>
      </p:sp>
      <p:sp>
        <p:nvSpPr>
          <p:cNvPr id="4" name="Card 3">
            <a:extLst>
              <a:ext uri="{FF2B5EF4-FFF2-40B4-BE49-F238E27FC236}">
                <a16:creationId xmlns:a16="http://schemas.microsoft.com/office/drawing/2014/main" id="{288F9827-C38F-DE41-8293-AD2362021959}"/>
              </a:ext>
            </a:extLst>
          </p:cNvPr>
          <p:cNvSpPr/>
          <p:nvPr/>
        </p:nvSpPr>
        <p:spPr>
          <a:xfrm>
            <a:off x="8813807" y="5758355"/>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25" name="Rounded Rectangle 24">
            <a:extLst>
              <a:ext uri="{FF2B5EF4-FFF2-40B4-BE49-F238E27FC236}">
                <a16:creationId xmlns:a16="http://schemas.microsoft.com/office/drawing/2014/main" id="{81B0697B-D999-1C40-BE43-F50DA8F2E613}"/>
              </a:ext>
            </a:extLst>
          </p:cNvPr>
          <p:cNvSpPr/>
          <p:nvPr/>
        </p:nvSpPr>
        <p:spPr>
          <a:xfrm>
            <a:off x="10123381" y="5398564"/>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7" name="Rounded Rectangle 26">
            <a:extLst>
              <a:ext uri="{FF2B5EF4-FFF2-40B4-BE49-F238E27FC236}">
                <a16:creationId xmlns:a16="http://schemas.microsoft.com/office/drawing/2014/main" id="{A4458021-C7AA-7845-A2FA-B9E99CF9FF13}"/>
              </a:ext>
            </a:extLst>
          </p:cNvPr>
          <p:cNvSpPr/>
          <p:nvPr/>
        </p:nvSpPr>
        <p:spPr>
          <a:xfrm>
            <a:off x="10332868" y="5432952"/>
            <a:ext cx="1601732" cy="130270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8" name="Rectangle 27">
            <a:extLst>
              <a:ext uri="{FF2B5EF4-FFF2-40B4-BE49-F238E27FC236}">
                <a16:creationId xmlns:a16="http://schemas.microsoft.com/office/drawing/2014/main" id="{03AE3161-BD0A-E340-989D-C567B5319DFF}"/>
              </a:ext>
            </a:extLst>
          </p:cNvPr>
          <p:cNvSpPr/>
          <p:nvPr/>
        </p:nvSpPr>
        <p:spPr>
          <a:xfrm>
            <a:off x="10745340" y="5488735"/>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9" name="TextBox 28">
            <a:extLst>
              <a:ext uri="{FF2B5EF4-FFF2-40B4-BE49-F238E27FC236}">
                <a16:creationId xmlns:a16="http://schemas.microsoft.com/office/drawing/2014/main" id="{EBF2506E-16F2-914C-A9B4-9B9793F4BD48}"/>
              </a:ext>
            </a:extLst>
          </p:cNvPr>
          <p:cNvSpPr txBox="1"/>
          <p:nvPr/>
        </p:nvSpPr>
        <p:spPr>
          <a:xfrm rot="16200000">
            <a:off x="9582513" y="5901585"/>
            <a:ext cx="1293107" cy="276999"/>
          </a:xfrm>
          <a:prstGeom prst="rect">
            <a:avLst/>
          </a:prstGeom>
          <a:noFill/>
        </p:spPr>
        <p:txBody>
          <a:bodyPr wrap="square" rtlCol="0">
            <a:spAutoFit/>
          </a:bodyPr>
          <a:lstStyle/>
          <a:p>
            <a:r>
              <a:rPr lang="en-US" sz="1200" dirty="0"/>
              <a:t>Compute Host N</a:t>
            </a:r>
          </a:p>
        </p:txBody>
      </p:sp>
      <p:sp>
        <p:nvSpPr>
          <p:cNvPr id="30" name="Rectangle 29">
            <a:extLst>
              <a:ext uri="{FF2B5EF4-FFF2-40B4-BE49-F238E27FC236}">
                <a16:creationId xmlns:a16="http://schemas.microsoft.com/office/drawing/2014/main" id="{0C841257-32A4-FD4A-B3DD-9A477B733363}"/>
              </a:ext>
            </a:extLst>
          </p:cNvPr>
          <p:cNvSpPr/>
          <p:nvPr/>
        </p:nvSpPr>
        <p:spPr>
          <a:xfrm>
            <a:off x="10349098" y="5758354"/>
            <a:ext cx="702636"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VM3</a:t>
            </a:r>
          </a:p>
          <a:p>
            <a:pPr algn="ctr"/>
            <a:r>
              <a:rPr lang="en-US" sz="900" dirty="0">
                <a:solidFill>
                  <a:schemeClr val="accent6"/>
                </a:solidFill>
              </a:rPr>
              <a:t>10.0.0.105</a:t>
            </a:r>
          </a:p>
        </p:txBody>
      </p:sp>
      <p:sp>
        <p:nvSpPr>
          <p:cNvPr id="31" name="Rectangle 30">
            <a:extLst>
              <a:ext uri="{FF2B5EF4-FFF2-40B4-BE49-F238E27FC236}">
                <a16:creationId xmlns:a16="http://schemas.microsoft.com/office/drawing/2014/main" id="{DA0CA20A-D071-7547-93E7-68F8906F5732}"/>
              </a:ext>
            </a:extLst>
          </p:cNvPr>
          <p:cNvSpPr/>
          <p:nvPr/>
        </p:nvSpPr>
        <p:spPr>
          <a:xfrm>
            <a:off x="10349099" y="6140264"/>
            <a:ext cx="948850" cy="46641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VM4</a:t>
            </a:r>
          </a:p>
          <a:p>
            <a:pPr algn="ctr"/>
            <a:r>
              <a:rPr lang="en-US" sz="900" dirty="0">
                <a:solidFill>
                  <a:srgbClr val="FF0000"/>
                </a:solidFill>
              </a:rPr>
              <a:t>10.0.1.106</a:t>
            </a:r>
          </a:p>
        </p:txBody>
      </p:sp>
      <p:sp>
        <p:nvSpPr>
          <p:cNvPr id="32" name="Card 31">
            <a:extLst>
              <a:ext uri="{FF2B5EF4-FFF2-40B4-BE49-F238E27FC236}">
                <a16:creationId xmlns:a16="http://schemas.microsoft.com/office/drawing/2014/main" id="{F13D2423-36A7-D443-B03C-8F0476C2ABC4}"/>
              </a:ext>
            </a:extLst>
          </p:cNvPr>
          <p:cNvSpPr/>
          <p:nvPr/>
        </p:nvSpPr>
        <p:spPr>
          <a:xfrm>
            <a:off x="11133734" y="5758354"/>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34" name="Rounded Rectangle 33">
            <a:extLst>
              <a:ext uri="{FF2B5EF4-FFF2-40B4-BE49-F238E27FC236}">
                <a16:creationId xmlns:a16="http://schemas.microsoft.com/office/drawing/2014/main" id="{B5E0BD5F-FCAC-5C41-9218-2A414006B604}"/>
              </a:ext>
            </a:extLst>
          </p:cNvPr>
          <p:cNvSpPr/>
          <p:nvPr/>
        </p:nvSpPr>
        <p:spPr>
          <a:xfrm>
            <a:off x="8747472" y="3443706"/>
            <a:ext cx="1957422" cy="1179108"/>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5" name="Rounded Rectangle 34">
            <a:extLst>
              <a:ext uri="{FF2B5EF4-FFF2-40B4-BE49-F238E27FC236}">
                <a16:creationId xmlns:a16="http://schemas.microsoft.com/office/drawing/2014/main" id="{C64D45DD-C673-4446-9329-00988BA082EE}"/>
              </a:ext>
            </a:extLst>
          </p:cNvPr>
          <p:cNvSpPr/>
          <p:nvPr/>
        </p:nvSpPr>
        <p:spPr>
          <a:xfrm>
            <a:off x="9151446" y="34840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6" name="Rectangle 35">
            <a:extLst>
              <a:ext uri="{FF2B5EF4-FFF2-40B4-BE49-F238E27FC236}">
                <a16:creationId xmlns:a16="http://schemas.microsoft.com/office/drawing/2014/main" id="{9D65845D-17D8-044D-93D6-CDB0E27EAD51}"/>
              </a:ext>
            </a:extLst>
          </p:cNvPr>
          <p:cNvSpPr/>
          <p:nvPr/>
        </p:nvSpPr>
        <p:spPr>
          <a:xfrm>
            <a:off x="9285805" y="42326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53" name="Rounded Rectangle 52">
            <a:extLst>
              <a:ext uri="{FF2B5EF4-FFF2-40B4-BE49-F238E27FC236}">
                <a16:creationId xmlns:a16="http://schemas.microsoft.com/office/drawing/2014/main" id="{020E6211-18A3-824B-90EF-FDD27F327315}"/>
              </a:ext>
            </a:extLst>
          </p:cNvPr>
          <p:cNvSpPr/>
          <p:nvPr/>
        </p:nvSpPr>
        <p:spPr>
          <a:xfrm>
            <a:off x="8899872" y="3602759"/>
            <a:ext cx="1957422" cy="1172455"/>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6" name="Rounded Rectangle 55">
            <a:extLst>
              <a:ext uri="{FF2B5EF4-FFF2-40B4-BE49-F238E27FC236}">
                <a16:creationId xmlns:a16="http://schemas.microsoft.com/office/drawing/2014/main" id="{9AFAA2F9-6929-3D4A-9E5C-8E46C825E718}"/>
              </a:ext>
            </a:extLst>
          </p:cNvPr>
          <p:cNvSpPr/>
          <p:nvPr/>
        </p:nvSpPr>
        <p:spPr>
          <a:xfrm>
            <a:off x="9303846" y="36364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7" name="Rectangle 56">
            <a:extLst>
              <a:ext uri="{FF2B5EF4-FFF2-40B4-BE49-F238E27FC236}">
                <a16:creationId xmlns:a16="http://schemas.microsoft.com/office/drawing/2014/main" id="{93DFF0BB-3097-8142-88CA-66FED30A7B03}"/>
              </a:ext>
            </a:extLst>
          </p:cNvPr>
          <p:cNvSpPr/>
          <p:nvPr/>
        </p:nvSpPr>
        <p:spPr>
          <a:xfrm>
            <a:off x="9438205" y="43850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61" name="Rounded Rectangle 60">
            <a:extLst>
              <a:ext uri="{FF2B5EF4-FFF2-40B4-BE49-F238E27FC236}">
                <a16:creationId xmlns:a16="http://schemas.microsoft.com/office/drawing/2014/main" id="{0E7AC90A-56B4-F240-A90A-33948EF85BBF}"/>
              </a:ext>
            </a:extLst>
          </p:cNvPr>
          <p:cNvSpPr/>
          <p:nvPr/>
        </p:nvSpPr>
        <p:spPr>
          <a:xfrm>
            <a:off x="9052272" y="3750805"/>
            <a:ext cx="1957422" cy="117680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2" name="Rounded Rectangle 61">
            <a:extLst>
              <a:ext uri="{FF2B5EF4-FFF2-40B4-BE49-F238E27FC236}">
                <a16:creationId xmlns:a16="http://schemas.microsoft.com/office/drawing/2014/main" id="{2A740A94-F84F-A24D-8214-33542C7BF26E}"/>
              </a:ext>
            </a:extLst>
          </p:cNvPr>
          <p:cNvSpPr/>
          <p:nvPr/>
        </p:nvSpPr>
        <p:spPr>
          <a:xfrm>
            <a:off x="9456246" y="37888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3" name="Rectangle 62">
            <a:extLst>
              <a:ext uri="{FF2B5EF4-FFF2-40B4-BE49-F238E27FC236}">
                <a16:creationId xmlns:a16="http://schemas.microsoft.com/office/drawing/2014/main" id="{8F3B2E56-3D72-F742-B394-16DA01152CF4}"/>
              </a:ext>
            </a:extLst>
          </p:cNvPr>
          <p:cNvSpPr/>
          <p:nvPr/>
        </p:nvSpPr>
        <p:spPr>
          <a:xfrm>
            <a:off x="9753795" y="4558672"/>
            <a:ext cx="776788" cy="18561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FF0000"/>
                </a:solidFill>
              </a:rPr>
              <a:t>AGA</a:t>
            </a:r>
          </a:p>
        </p:txBody>
      </p:sp>
      <p:sp>
        <p:nvSpPr>
          <p:cNvPr id="65" name="Can 64">
            <a:extLst>
              <a:ext uri="{FF2B5EF4-FFF2-40B4-BE49-F238E27FC236}">
                <a16:creationId xmlns:a16="http://schemas.microsoft.com/office/drawing/2014/main" id="{528DD932-3315-424E-8AC0-57B31A74D3DF}"/>
              </a:ext>
            </a:extLst>
          </p:cNvPr>
          <p:cNvSpPr/>
          <p:nvPr/>
        </p:nvSpPr>
        <p:spPr>
          <a:xfrm>
            <a:off x="7792550" y="237206"/>
            <a:ext cx="4165843" cy="3830763"/>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dirty="0"/>
              <a:t>Shared in memory GS Configuration Cache for each Host</a:t>
            </a:r>
          </a:p>
        </p:txBody>
      </p:sp>
      <p:sp>
        <p:nvSpPr>
          <p:cNvPr id="16" name="Up-Down Arrow 15">
            <a:extLst>
              <a:ext uri="{FF2B5EF4-FFF2-40B4-BE49-F238E27FC236}">
                <a16:creationId xmlns:a16="http://schemas.microsoft.com/office/drawing/2014/main" id="{762920A0-F3A5-9448-B570-C9EB19C273F1}"/>
              </a:ext>
            </a:extLst>
          </p:cNvPr>
          <p:cNvSpPr/>
          <p:nvPr/>
        </p:nvSpPr>
        <p:spPr>
          <a:xfrm rot="3553710" flipH="1">
            <a:off x="9197752" y="4413843"/>
            <a:ext cx="126493" cy="1350277"/>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96" name="Up-Down Arrow 95">
            <a:extLst>
              <a:ext uri="{FF2B5EF4-FFF2-40B4-BE49-F238E27FC236}">
                <a16:creationId xmlns:a16="http://schemas.microsoft.com/office/drawing/2014/main" id="{7C1835D1-AF33-A842-A69E-A167B340C172}"/>
              </a:ext>
            </a:extLst>
          </p:cNvPr>
          <p:cNvSpPr/>
          <p:nvPr/>
        </p:nvSpPr>
        <p:spPr>
          <a:xfrm rot="7542028" flipH="1">
            <a:off x="10695775" y="4489057"/>
            <a:ext cx="134980" cy="1219831"/>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8" name="TextBox 67">
            <a:extLst>
              <a:ext uri="{FF2B5EF4-FFF2-40B4-BE49-F238E27FC236}">
                <a16:creationId xmlns:a16="http://schemas.microsoft.com/office/drawing/2014/main" id="{50412E84-7CF7-1645-93DE-51F09B9480E7}"/>
              </a:ext>
            </a:extLst>
          </p:cNvPr>
          <p:cNvSpPr txBox="1"/>
          <p:nvPr/>
        </p:nvSpPr>
        <p:spPr>
          <a:xfrm>
            <a:off x="9615982" y="4933505"/>
            <a:ext cx="700479" cy="584775"/>
          </a:xfrm>
          <a:prstGeom prst="rect">
            <a:avLst/>
          </a:prstGeom>
          <a:noFill/>
        </p:spPr>
        <p:txBody>
          <a:bodyPr wrap="square" rtlCol="0">
            <a:spAutoFit/>
          </a:bodyPr>
          <a:lstStyle/>
          <a:p>
            <a:r>
              <a:rPr lang="en-US" sz="800" dirty="0" err="1"/>
              <a:t>grpc</a:t>
            </a:r>
            <a:r>
              <a:rPr lang="en-US" sz="800" dirty="0"/>
              <a:t> long lived streaming connections</a:t>
            </a:r>
          </a:p>
        </p:txBody>
      </p:sp>
      <p:sp>
        <p:nvSpPr>
          <p:cNvPr id="69" name="TextBox 68">
            <a:extLst>
              <a:ext uri="{FF2B5EF4-FFF2-40B4-BE49-F238E27FC236}">
                <a16:creationId xmlns:a16="http://schemas.microsoft.com/office/drawing/2014/main" id="{42202DE4-8605-5946-A004-D2D5675E7F37}"/>
              </a:ext>
            </a:extLst>
          </p:cNvPr>
          <p:cNvSpPr txBox="1"/>
          <p:nvPr/>
        </p:nvSpPr>
        <p:spPr>
          <a:xfrm>
            <a:off x="9713121" y="5813184"/>
            <a:ext cx="657118" cy="369332"/>
          </a:xfrm>
          <a:prstGeom prst="rect">
            <a:avLst/>
          </a:prstGeom>
          <a:noFill/>
        </p:spPr>
        <p:txBody>
          <a:bodyPr wrap="square" rtlCol="0">
            <a:spAutoFit/>
          </a:bodyPr>
          <a:lstStyle/>
          <a:p>
            <a:r>
              <a:rPr lang="en-US" dirty="0"/>
              <a:t>…</a:t>
            </a:r>
          </a:p>
        </p:txBody>
      </p:sp>
      <p:sp>
        <p:nvSpPr>
          <p:cNvPr id="84" name="Title 1">
            <a:extLst>
              <a:ext uri="{FF2B5EF4-FFF2-40B4-BE49-F238E27FC236}">
                <a16:creationId xmlns:a16="http://schemas.microsoft.com/office/drawing/2014/main" id="{69DE01E8-8FC5-574F-9E9A-CB7019F7752F}"/>
              </a:ext>
            </a:extLst>
          </p:cNvPr>
          <p:cNvSpPr>
            <a:spLocks noGrp="1"/>
          </p:cNvSpPr>
          <p:nvPr>
            <p:ph type="title"/>
          </p:nvPr>
        </p:nvSpPr>
        <p:spPr>
          <a:xfrm>
            <a:off x="195322" y="136532"/>
            <a:ext cx="7476913" cy="699295"/>
          </a:xfrm>
        </p:spPr>
        <p:txBody>
          <a:bodyPr>
            <a:noAutofit/>
          </a:bodyPr>
          <a:lstStyle/>
          <a:p>
            <a:r>
              <a:rPr lang="en-US" sz="3600" dirty="0"/>
              <a:t>What if tenant VM keep creating new connections to different IPs?</a:t>
            </a:r>
          </a:p>
        </p:txBody>
      </p:sp>
      <p:sp>
        <p:nvSpPr>
          <p:cNvPr id="85" name="Content Placeholder 2">
            <a:extLst>
              <a:ext uri="{FF2B5EF4-FFF2-40B4-BE49-F238E27FC236}">
                <a16:creationId xmlns:a16="http://schemas.microsoft.com/office/drawing/2014/main" id="{FEF360CE-5B08-434F-B96B-507A25C80FEC}"/>
              </a:ext>
            </a:extLst>
          </p:cNvPr>
          <p:cNvSpPr>
            <a:spLocks noGrp="1"/>
          </p:cNvSpPr>
          <p:nvPr>
            <p:ph idx="1"/>
          </p:nvPr>
        </p:nvSpPr>
        <p:spPr>
          <a:xfrm>
            <a:off x="111197" y="1011787"/>
            <a:ext cx="7561038" cy="5923766"/>
          </a:xfrm>
        </p:spPr>
        <p:txBody>
          <a:bodyPr>
            <a:normAutofit/>
          </a:bodyPr>
          <a:lstStyle/>
          <a:p>
            <a:r>
              <a:rPr lang="en-US" u="sng" dirty="0">
                <a:solidFill>
                  <a:srgbClr val="FF0000"/>
                </a:solidFill>
              </a:rPr>
              <a:t>Tenant VM is acting like an attacker</a:t>
            </a:r>
          </a:p>
          <a:p>
            <a:r>
              <a:rPr lang="en-US" dirty="0"/>
              <a:t>ACA will throttle ACA-&gt;AGA requests from a particular port/VM if it goes over certain threshold</a:t>
            </a:r>
          </a:p>
          <a:p>
            <a:r>
              <a:rPr lang="en-US" dirty="0"/>
              <a:t>This will protect AGA from overloading</a:t>
            </a:r>
          </a:p>
          <a:p>
            <a:r>
              <a:rPr lang="en-US" dirty="0"/>
              <a:t>And don’t starve other nice VMs on the same host</a:t>
            </a:r>
          </a:p>
          <a:p>
            <a:r>
              <a:rPr lang="en-US" dirty="0"/>
              <a:t>Note that Linux has throttling mechanism in place when it is being attacked</a:t>
            </a:r>
          </a:p>
        </p:txBody>
      </p:sp>
      <p:graphicFrame>
        <p:nvGraphicFramePr>
          <p:cNvPr id="8" name="Table 10">
            <a:extLst>
              <a:ext uri="{FF2B5EF4-FFF2-40B4-BE49-F238E27FC236}">
                <a16:creationId xmlns:a16="http://schemas.microsoft.com/office/drawing/2014/main" id="{491F93DD-975D-3941-B43A-F9D09AFDEF54}"/>
              </a:ext>
            </a:extLst>
          </p:cNvPr>
          <p:cNvGraphicFramePr>
            <a:graphicFrameLocks noGrp="1"/>
          </p:cNvGraphicFramePr>
          <p:nvPr/>
        </p:nvGraphicFramePr>
        <p:xfrm>
          <a:off x="8485837" y="2760898"/>
          <a:ext cx="3472556" cy="1212772"/>
        </p:xfrm>
        <a:graphic>
          <a:graphicData uri="http://schemas.openxmlformats.org/drawingml/2006/table">
            <a:tbl>
              <a:tblPr firstRow="1" bandRow="1">
                <a:tableStyleId>{5C22544A-7EE6-4342-B048-85BDC9FD1C3A}</a:tableStyleId>
              </a:tblPr>
              <a:tblGrid>
                <a:gridCol w="1525306">
                  <a:extLst>
                    <a:ext uri="{9D8B030D-6E8A-4147-A177-3AD203B41FA5}">
                      <a16:colId xmlns:a16="http://schemas.microsoft.com/office/drawing/2014/main" val="3997333578"/>
                    </a:ext>
                  </a:extLst>
                </a:gridCol>
                <a:gridCol w="485564">
                  <a:extLst>
                    <a:ext uri="{9D8B030D-6E8A-4147-A177-3AD203B41FA5}">
                      <a16:colId xmlns:a16="http://schemas.microsoft.com/office/drawing/2014/main" val="1076842233"/>
                    </a:ext>
                  </a:extLst>
                </a:gridCol>
                <a:gridCol w="1461686">
                  <a:extLst>
                    <a:ext uri="{9D8B030D-6E8A-4147-A177-3AD203B41FA5}">
                      <a16:colId xmlns:a16="http://schemas.microsoft.com/office/drawing/2014/main" val="3042798488"/>
                    </a:ext>
                  </a:extLst>
                </a:gridCol>
              </a:tblGrid>
              <a:tr h="0">
                <a:tc>
                  <a:txBody>
                    <a:bodyPr/>
                    <a:lstStyle/>
                    <a:p>
                      <a:r>
                        <a:rPr lang="en-US" sz="1200" dirty="0"/>
                        <a:t>Host1, Port Resource ID=“123”</a:t>
                      </a:r>
                    </a:p>
                  </a:txBody>
                  <a:tcPr/>
                </a:tc>
                <a:tc>
                  <a:txBody>
                    <a:bodyPr/>
                    <a:lstStyle/>
                    <a:p>
                      <a:r>
                        <a:rPr lang="en-US" sz="1200" dirty="0"/>
                        <a:t>Version</a:t>
                      </a:r>
                    </a:p>
                  </a:txBody>
                  <a:tcPr/>
                </a:tc>
                <a:tc>
                  <a:txBody>
                    <a:bodyPr/>
                    <a:lstStyle/>
                    <a:p>
                      <a:r>
                        <a:rPr lang="en-US" sz="1200" dirty="0"/>
                        <a:t>State</a:t>
                      </a:r>
                    </a:p>
                  </a:txBody>
                  <a:tcPr/>
                </a:tc>
                <a:extLst>
                  <a:ext uri="{0D108BD9-81ED-4DB2-BD59-A6C34878D82A}">
                    <a16:rowId xmlns:a16="http://schemas.microsoft.com/office/drawing/2014/main" val="3094804447"/>
                  </a:ext>
                </a:extLst>
              </a:tr>
              <a:tr h="298372">
                <a:tc>
                  <a:txBody>
                    <a:bodyPr/>
                    <a:lstStyle/>
                    <a:p>
                      <a:r>
                        <a:rPr lang="en-US" sz="1200" dirty="0"/>
                        <a:t>Last Full Update</a:t>
                      </a:r>
                    </a:p>
                  </a:txBody>
                  <a:tcPr/>
                </a:tc>
                <a:tc>
                  <a:txBody>
                    <a:bodyPr/>
                    <a:lstStyle/>
                    <a:p>
                      <a:r>
                        <a:rPr lang="en-US" sz="1200" dirty="0"/>
                        <a:t>8</a:t>
                      </a:r>
                    </a:p>
                  </a:txBody>
                  <a:tcPr/>
                </a:tc>
                <a:tc>
                  <a:txBody>
                    <a:bodyPr/>
                    <a:lstStyle/>
                    <a:p>
                      <a:r>
                        <a:rPr lang="en-US" sz="1200" dirty="0"/>
                        <a:t>PortFullState#8 (CREATE)</a:t>
                      </a:r>
                    </a:p>
                  </a:txBody>
                  <a:tcPr/>
                </a:tc>
                <a:extLst>
                  <a:ext uri="{0D108BD9-81ED-4DB2-BD59-A6C34878D82A}">
                    <a16:rowId xmlns:a16="http://schemas.microsoft.com/office/drawing/2014/main" val="2868273196"/>
                  </a:ext>
                </a:extLst>
              </a:tr>
              <a:tr h="298372">
                <a:tc>
                  <a:txBody>
                    <a:bodyPr/>
                    <a:lstStyle/>
                    <a:p>
                      <a:r>
                        <a:rPr lang="en-US" sz="1200" dirty="0"/>
                        <a:t>Last Delta Update</a:t>
                      </a:r>
                    </a:p>
                  </a:txBody>
                  <a:tcPr/>
                </a:tc>
                <a:tc>
                  <a:txBody>
                    <a:bodyPr/>
                    <a:lstStyle/>
                    <a:p>
                      <a:r>
                        <a:rPr lang="en-US" sz="1200" dirty="0"/>
                        <a:t>9</a:t>
                      </a:r>
                    </a:p>
                  </a:txBody>
                  <a:tcPr/>
                </a:tc>
                <a:tc>
                  <a:txBody>
                    <a:bodyPr/>
                    <a:lstStyle/>
                    <a:p>
                      <a:r>
                        <a:rPr lang="en-US" sz="1200" dirty="0"/>
                        <a:t>PortFullState#9</a:t>
                      </a:r>
                    </a:p>
                  </a:txBody>
                  <a:tcPr/>
                </a:tc>
                <a:extLst>
                  <a:ext uri="{0D108BD9-81ED-4DB2-BD59-A6C34878D82A}">
                    <a16:rowId xmlns:a16="http://schemas.microsoft.com/office/drawing/2014/main" val="329187170"/>
                  </a:ext>
                </a:extLst>
              </a:tr>
            </a:tbl>
          </a:graphicData>
        </a:graphic>
      </p:graphicFrame>
    </p:spTree>
    <p:extLst>
      <p:ext uri="{BB962C8B-B14F-4D97-AF65-F5344CB8AC3E}">
        <p14:creationId xmlns:p14="http://schemas.microsoft.com/office/powerpoint/2010/main" val="17346683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86B29247-8203-1B4A-9AE5-5260FB689DEF}"/>
              </a:ext>
            </a:extLst>
          </p:cNvPr>
          <p:cNvSpPr/>
          <p:nvPr/>
        </p:nvSpPr>
        <p:spPr>
          <a:xfrm>
            <a:off x="7754404" y="5393532"/>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7" name="Rounded Rectangle 6">
            <a:extLst>
              <a:ext uri="{FF2B5EF4-FFF2-40B4-BE49-F238E27FC236}">
                <a16:creationId xmlns:a16="http://schemas.microsoft.com/office/drawing/2014/main" id="{D695EC23-43FD-9A4E-AEB5-E63A84873979}"/>
              </a:ext>
            </a:extLst>
          </p:cNvPr>
          <p:cNvSpPr/>
          <p:nvPr/>
        </p:nvSpPr>
        <p:spPr>
          <a:xfrm>
            <a:off x="7963891" y="5432953"/>
            <a:ext cx="1601732" cy="12976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6" name="Rectangle 25">
            <a:extLst>
              <a:ext uri="{FF2B5EF4-FFF2-40B4-BE49-F238E27FC236}">
                <a16:creationId xmlns:a16="http://schemas.microsoft.com/office/drawing/2014/main" id="{77E77911-0FD9-A142-A4A4-34BB4082EA39}"/>
              </a:ext>
            </a:extLst>
          </p:cNvPr>
          <p:cNvSpPr/>
          <p:nvPr/>
        </p:nvSpPr>
        <p:spPr>
          <a:xfrm>
            <a:off x="8398751" y="5478847"/>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 name="Rectangle 1">
            <a:extLst>
              <a:ext uri="{FF2B5EF4-FFF2-40B4-BE49-F238E27FC236}">
                <a16:creationId xmlns:a16="http://schemas.microsoft.com/office/drawing/2014/main" id="{83DD1A05-FC85-1C46-ADB3-2D6171C7A240}"/>
              </a:ext>
            </a:extLst>
          </p:cNvPr>
          <p:cNvSpPr/>
          <p:nvPr/>
        </p:nvSpPr>
        <p:spPr>
          <a:xfrm>
            <a:off x="7994029" y="5745959"/>
            <a:ext cx="719238"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VM1</a:t>
            </a:r>
          </a:p>
          <a:p>
            <a:pPr algn="ctr"/>
            <a:r>
              <a:rPr lang="en-US" sz="900" dirty="0">
                <a:solidFill>
                  <a:schemeClr val="accent6"/>
                </a:solidFill>
              </a:rPr>
              <a:t>10.0.0.101</a:t>
            </a:r>
          </a:p>
        </p:txBody>
      </p:sp>
      <p:sp>
        <p:nvSpPr>
          <p:cNvPr id="47" name="Rectangle 46">
            <a:extLst>
              <a:ext uri="{FF2B5EF4-FFF2-40B4-BE49-F238E27FC236}">
                <a16:creationId xmlns:a16="http://schemas.microsoft.com/office/drawing/2014/main" id="{B78D16F2-1DEF-BF4F-B0F2-072F5CA60812}"/>
              </a:ext>
            </a:extLst>
          </p:cNvPr>
          <p:cNvSpPr/>
          <p:nvPr/>
        </p:nvSpPr>
        <p:spPr>
          <a:xfrm>
            <a:off x="7994030" y="6238292"/>
            <a:ext cx="719237"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VM2</a:t>
            </a:r>
          </a:p>
          <a:p>
            <a:pPr algn="ctr"/>
            <a:r>
              <a:rPr lang="en-US" sz="900" dirty="0">
                <a:solidFill>
                  <a:srgbClr val="FF0000"/>
                </a:solidFill>
              </a:rPr>
              <a:t>10.0.1.102</a:t>
            </a:r>
          </a:p>
        </p:txBody>
      </p:sp>
      <p:sp>
        <p:nvSpPr>
          <p:cNvPr id="4" name="Card 3">
            <a:extLst>
              <a:ext uri="{FF2B5EF4-FFF2-40B4-BE49-F238E27FC236}">
                <a16:creationId xmlns:a16="http://schemas.microsoft.com/office/drawing/2014/main" id="{288F9827-C38F-DE41-8293-AD2362021959}"/>
              </a:ext>
            </a:extLst>
          </p:cNvPr>
          <p:cNvSpPr/>
          <p:nvPr/>
        </p:nvSpPr>
        <p:spPr>
          <a:xfrm>
            <a:off x="8813807" y="5758355"/>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25" name="Rounded Rectangle 24">
            <a:extLst>
              <a:ext uri="{FF2B5EF4-FFF2-40B4-BE49-F238E27FC236}">
                <a16:creationId xmlns:a16="http://schemas.microsoft.com/office/drawing/2014/main" id="{81B0697B-D999-1C40-BE43-F50DA8F2E613}"/>
              </a:ext>
            </a:extLst>
          </p:cNvPr>
          <p:cNvSpPr/>
          <p:nvPr/>
        </p:nvSpPr>
        <p:spPr>
          <a:xfrm>
            <a:off x="10123381" y="5398564"/>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7" name="Rounded Rectangle 26">
            <a:extLst>
              <a:ext uri="{FF2B5EF4-FFF2-40B4-BE49-F238E27FC236}">
                <a16:creationId xmlns:a16="http://schemas.microsoft.com/office/drawing/2014/main" id="{A4458021-C7AA-7845-A2FA-B9E99CF9FF13}"/>
              </a:ext>
            </a:extLst>
          </p:cNvPr>
          <p:cNvSpPr/>
          <p:nvPr/>
        </p:nvSpPr>
        <p:spPr>
          <a:xfrm>
            <a:off x="10332868" y="5432952"/>
            <a:ext cx="1601732" cy="130270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8" name="Rectangle 27">
            <a:extLst>
              <a:ext uri="{FF2B5EF4-FFF2-40B4-BE49-F238E27FC236}">
                <a16:creationId xmlns:a16="http://schemas.microsoft.com/office/drawing/2014/main" id="{03AE3161-BD0A-E340-989D-C567B5319DFF}"/>
              </a:ext>
            </a:extLst>
          </p:cNvPr>
          <p:cNvSpPr/>
          <p:nvPr/>
        </p:nvSpPr>
        <p:spPr>
          <a:xfrm>
            <a:off x="10745340" y="5488735"/>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9" name="TextBox 28">
            <a:extLst>
              <a:ext uri="{FF2B5EF4-FFF2-40B4-BE49-F238E27FC236}">
                <a16:creationId xmlns:a16="http://schemas.microsoft.com/office/drawing/2014/main" id="{EBF2506E-16F2-914C-A9B4-9B9793F4BD48}"/>
              </a:ext>
            </a:extLst>
          </p:cNvPr>
          <p:cNvSpPr txBox="1"/>
          <p:nvPr/>
        </p:nvSpPr>
        <p:spPr>
          <a:xfrm rot="16200000">
            <a:off x="9582513" y="5901585"/>
            <a:ext cx="1293107" cy="276999"/>
          </a:xfrm>
          <a:prstGeom prst="rect">
            <a:avLst/>
          </a:prstGeom>
          <a:noFill/>
        </p:spPr>
        <p:txBody>
          <a:bodyPr wrap="square" rtlCol="0">
            <a:spAutoFit/>
          </a:bodyPr>
          <a:lstStyle/>
          <a:p>
            <a:r>
              <a:rPr lang="en-US" sz="1200" dirty="0"/>
              <a:t>Compute Host N</a:t>
            </a:r>
          </a:p>
        </p:txBody>
      </p:sp>
      <p:sp>
        <p:nvSpPr>
          <p:cNvPr id="30" name="Rectangle 29">
            <a:extLst>
              <a:ext uri="{FF2B5EF4-FFF2-40B4-BE49-F238E27FC236}">
                <a16:creationId xmlns:a16="http://schemas.microsoft.com/office/drawing/2014/main" id="{0C841257-32A4-FD4A-B3DD-9A477B733363}"/>
              </a:ext>
            </a:extLst>
          </p:cNvPr>
          <p:cNvSpPr/>
          <p:nvPr/>
        </p:nvSpPr>
        <p:spPr>
          <a:xfrm>
            <a:off x="10349098" y="5758354"/>
            <a:ext cx="702636"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VM3</a:t>
            </a:r>
          </a:p>
          <a:p>
            <a:pPr algn="ctr"/>
            <a:r>
              <a:rPr lang="en-US" sz="900" dirty="0">
                <a:solidFill>
                  <a:schemeClr val="accent6"/>
                </a:solidFill>
              </a:rPr>
              <a:t>10.0.0.105</a:t>
            </a:r>
          </a:p>
        </p:txBody>
      </p:sp>
      <p:sp>
        <p:nvSpPr>
          <p:cNvPr id="31" name="Rectangle 30">
            <a:extLst>
              <a:ext uri="{FF2B5EF4-FFF2-40B4-BE49-F238E27FC236}">
                <a16:creationId xmlns:a16="http://schemas.microsoft.com/office/drawing/2014/main" id="{DA0CA20A-D071-7547-93E7-68F8906F5732}"/>
              </a:ext>
            </a:extLst>
          </p:cNvPr>
          <p:cNvSpPr/>
          <p:nvPr/>
        </p:nvSpPr>
        <p:spPr>
          <a:xfrm>
            <a:off x="10349099" y="6306845"/>
            <a:ext cx="702635"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VM4</a:t>
            </a:r>
          </a:p>
          <a:p>
            <a:pPr algn="ctr"/>
            <a:r>
              <a:rPr lang="en-US" sz="900" dirty="0">
                <a:solidFill>
                  <a:srgbClr val="FF0000"/>
                </a:solidFill>
              </a:rPr>
              <a:t>10.0.1.106</a:t>
            </a:r>
          </a:p>
        </p:txBody>
      </p:sp>
      <p:sp>
        <p:nvSpPr>
          <p:cNvPr id="32" name="Card 31">
            <a:extLst>
              <a:ext uri="{FF2B5EF4-FFF2-40B4-BE49-F238E27FC236}">
                <a16:creationId xmlns:a16="http://schemas.microsoft.com/office/drawing/2014/main" id="{F13D2423-36A7-D443-B03C-8F0476C2ABC4}"/>
              </a:ext>
            </a:extLst>
          </p:cNvPr>
          <p:cNvSpPr/>
          <p:nvPr/>
        </p:nvSpPr>
        <p:spPr>
          <a:xfrm>
            <a:off x="11133734" y="5758354"/>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34" name="Rounded Rectangle 33">
            <a:extLst>
              <a:ext uri="{FF2B5EF4-FFF2-40B4-BE49-F238E27FC236}">
                <a16:creationId xmlns:a16="http://schemas.microsoft.com/office/drawing/2014/main" id="{B5E0BD5F-FCAC-5C41-9218-2A414006B604}"/>
              </a:ext>
            </a:extLst>
          </p:cNvPr>
          <p:cNvSpPr/>
          <p:nvPr/>
        </p:nvSpPr>
        <p:spPr>
          <a:xfrm>
            <a:off x="8747472" y="3443706"/>
            <a:ext cx="1957422" cy="1179108"/>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5" name="Rounded Rectangle 34">
            <a:extLst>
              <a:ext uri="{FF2B5EF4-FFF2-40B4-BE49-F238E27FC236}">
                <a16:creationId xmlns:a16="http://schemas.microsoft.com/office/drawing/2014/main" id="{C64D45DD-C673-4446-9329-00988BA082EE}"/>
              </a:ext>
            </a:extLst>
          </p:cNvPr>
          <p:cNvSpPr/>
          <p:nvPr/>
        </p:nvSpPr>
        <p:spPr>
          <a:xfrm>
            <a:off x="9151446" y="34840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6" name="Rectangle 35">
            <a:extLst>
              <a:ext uri="{FF2B5EF4-FFF2-40B4-BE49-F238E27FC236}">
                <a16:creationId xmlns:a16="http://schemas.microsoft.com/office/drawing/2014/main" id="{9D65845D-17D8-044D-93D6-CDB0E27EAD51}"/>
              </a:ext>
            </a:extLst>
          </p:cNvPr>
          <p:cNvSpPr/>
          <p:nvPr/>
        </p:nvSpPr>
        <p:spPr>
          <a:xfrm>
            <a:off x="9285805" y="42326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53" name="Rounded Rectangle 52">
            <a:extLst>
              <a:ext uri="{FF2B5EF4-FFF2-40B4-BE49-F238E27FC236}">
                <a16:creationId xmlns:a16="http://schemas.microsoft.com/office/drawing/2014/main" id="{020E6211-18A3-824B-90EF-FDD27F327315}"/>
              </a:ext>
            </a:extLst>
          </p:cNvPr>
          <p:cNvSpPr/>
          <p:nvPr/>
        </p:nvSpPr>
        <p:spPr>
          <a:xfrm>
            <a:off x="8899872" y="3602759"/>
            <a:ext cx="1957422" cy="1172455"/>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6" name="Rounded Rectangle 55">
            <a:extLst>
              <a:ext uri="{FF2B5EF4-FFF2-40B4-BE49-F238E27FC236}">
                <a16:creationId xmlns:a16="http://schemas.microsoft.com/office/drawing/2014/main" id="{9AFAA2F9-6929-3D4A-9E5C-8E46C825E718}"/>
              </a:ext>
            </a:extLst>
          </p:cNvPr>
          <p:cNvSpPr/>
          <p:nvPr/>
        </p:nvSpPr>
        <p:spPr>
          <a:xfrm>
            <a:off x="9303846" y="36364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7" name="Rectangle 56">
            <a:extLst>
              <a:ext uri="{FF2B5EF4-FFF2-40B4-BE49-F238E27FC236}">
                <a16:creationId xmlns:a16="http://schemas.microsoft.com/office/drawing/2014/main" id="{93DFF0BB-3097-8142-88CA-66FED30A7B03}"/>
              </a:ext>
            </a:extLst>
          </p:cNvPr>
          <p:cNvSpPr/>
          <p:nvPr/>
        </p:nvSpPr>
        <p:spPr>
          <a:xfrm>
            <a:off x="9438205" y="43850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61" name="Rounded Rectangle 60">
            <a:extLst>
              <a:ext uri="{FF2B5EF4-FFF2-40B4-BE49-F238E27FC236}">
                <a16:creationId xmlns:a16="http://schemas.microsoft.com/office/drawing/2014/main" id="{0E7AC90A-56B4-F240-A90A-33948EF85BBF}"/>
              </a:ext>
            </a:extLst>
          </p:cNvPr>
          <p:cNvSpPr/>
          <p:nvPr/>
        </p:nvSpPr>
        <p:spPr>
          <a:xfrm>
            <a:off x="9052272" y="3750805"/>
            <a:ext cx="1957422" cy="117680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2" name="Rounded Rectangle 61">
            <a:extLst>
              <a:ext uri="{FF2B5EF4-FFF2-40B4-BE49-F238E27FC236}">
                <a16:creationId xmlns:a16="http://schemas.microsoft.com/office/drawing/2014/main" id="{2A740A94-F84F-A24D-8214-33542C7BF26E}"/>
              </a:ext>
            </a:extLst>
          </p:cNvPr>
          <p:cNvSpPr/>
          <p:nvPr/>
        </p:nvSpPr>
        <p:spPr>
          <a:xfrm>
            <a:off x="9456246" y="37888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3" name="Rectangle 62">
            <a:extLst>
              <a:ext uri="{FF2B5EF4-FFF2-40B4-BE49-F238E27FC236}">
                <a16:creationId xmlns:a16="http://schemas.microsoft.com/office/drawing/2014/main" id="{8F3B2E56-3D72-F742-B394-16DA01152CF4}"/>
              </a:ext>
            </a:extLst>
          </p:cNvPr>
          <p:cNvSpPr/>
          <p:nvPr/>
        </p:nvSpPr>
        <p:spPr>
          <a:xfrm>
            <a:off x="9753795" y="4558672"/>
            <a:ext cx="776788" cy="18561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FF0000"/>
                </a:solidFill>
              </a:rPr>
              <a:t>AGA</a:t>
            </a:r>
          </a:p>
        </p:txBody>
      </p:sp>
      <p:sp>
        <p:nvSpPr>
          <p:cNvPr id="65" name="Can 64">
            <a:extLst>
              <a:ext uri="{FF2B5EF4-FFF2-40B4-BE49-F238E27FC236}">
                <a16:creationId xmlns:a16="http://schemas.microsoft.com/office/drawing/2014/main" id="{528DD932-3315-424E-8AC0-57B31A74D3DF}"/>
              </a:ext>
            </a:extLst>
          </p:cNvPr>
          <p:cNvSpPr/>
          <p:nvPr/>
        </p:nvSpPr>
        <p:spPr>
          <a:xfrm>
            <a:off x="7792550" y="237206"/>
            <a:ext cx="4165843" cy="3830763"/>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dirty="0"/>
              <a:t>Shared in memory GS Configuration Cache for each Host</a:t>
            </a:r>
          </a:p>
        </p:txBody>
      </p:sp>
      <p:sp>
        <p:nvSpPr>
          <p:cNvPr id="16" name="Up-Down Arrow 15">
            <a:extLst>
              <a:ext uri="{FF2B5EF4-FFF2-40B4-BE49-F238E27FC236}">
                <a16:creationId xmlns:a16="http://schemas.microsoft.com/office/drawing/2014/main" id="{762920A0-F3A5-9448-B570-C9EB19C273F1}"/>
              </a:ext>
            </a:extLst>
          </p:cNvPr>
          <p:cNvSpPr/>
          <p:nvPr/>
        </p:nvSpPr>
        <p:spPr>
          <a:xfrm rot="3553710" flipH="1">
            <a:off x="9197752" y="4413843"/>
            <a:ext cx="126493" cy="1350277"/>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96" name="Up-Down Arrow 95">
            <a:extLst>
              <a:ext uri="{FF2B5EF4-FFF2-40B4-BE49-F238E27FC236}">
                <a16:creationId xmlns:a16="http://schemas.microsoft.com/office/drawing/2014/main" id="{7C1835D1-AF33-A842-A69E-A167B340C172}"/>
              </a:ext>
            </a:extLst>
          </p:cNvPr>
          <p:cNvSpPr/>
          <p:nvPr/>
        </p:nvSpPr>
        <p:spPr>
          <a:xfrm rot="7542028" flipH="1">
            <a:off x="10695775" y="4489057"/>
            <a:ext cx="134980" cy="1219831"/>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8" name="TextBox 67">
            <a:extLst>
              <a:ext uri="{FF2B5EF4-FFF2-40B4-BE49-F238E27FC236}">
                <a16:creationId xmlns:a16="http://schemas.microsoft.com/office/drawing/2014/main" id="{50412E84-7CF7-1645-93DE-51F09B9480E7}"/>
              </a:ext>
            </a:extLst>
          </p:cNvPr>
          <p:cNvSpPr txBox="1"/>
          <p:nvPr/>
        </p:nvSpPr>
        <p:spPr>
          <a:xfrm>
            <a:off x="9615982" y="4933505"/>
            <a:ext cx="700479" cy="584775"/>
          </a:xfrm>
          <a:prstGeom prst="rect">
            <a:avLst/>
          </a:prstGeom>
          <a:noFill/>
        </p:spPr>
        <p:txBody>
          <a:bodyPr wrap="square" rtlCol="0">
            <a:spAutoFit/>
          </a:bodyPr>
          <a:lstStyle/>
          <a:p>
            <a:r>
              <a:rPr lang="en-US" sz="800" dirty="0" err="1"/>
              <a:t>grpc</a:t>
            </a:r>
            <a:r>
              <a:rPr lang="en-US" sz="800" dirty="0"/>
              <a:t> long lived streaming connections</a:t>
            </a:r>
          </a:p>
        </p:txBody>
      </p:sp>
      <p:sp>
        <p:nvSpPr>
          <p:cNvPr id="69" name="TextBox 68">
            <a:extLst>
              <a:ext uri="{FF2B5EF4-FFF2-40B4-BE49-F238E27FC236}">
                <a16:creationId xmlns:a16="http://schemas.microsoft.com/office/drawing/2014/main" id="{42202DE4-8605-5946-A004-D2D5675E7F37}"/>
              </a:ext>
            </a:extLst>
          </p:cNvPr>
          <p:cNvSpPr txBox="1"/>
          <p:nvPr/>
        </p:nvSpPr>
        <p:spPr>
          <a:xfrm>
            <a:off x="9713121" y="5813184"/>
            <a:ext cx="657118" cy="369332"/>
          </a:xfrm>
          <a:prstGeom prst="rect">
            <a:avLst/>
          </a:prstGeom>
          <a:noFill/>
        </p:spPr>
        <p:txBody>
          <a:bodyPr wrap="square" rtlCol="0">
            <a:spAutoFit/>
          </a:bodyPr>
          <a:lstStyle/>
          <a:p>
            <a:r>
              <a:rPr lang="en-US" dirty="0"/>
              <a:t>…</a:t>
            </a:r>
          </a:p>
        </p:txBody>
      </p:sp>
      <p:sp>
        <p:nvSpPr>
          <p:cNvPr id="84" name="Title 1">
            <a:extLst>
              <a:ext uri="{FF2B5EF4-FFF2-40B4-BE49-F238E27FC236}">
                <a16:creationId xmlns:a16="http://schemas.microsoft.com/office/drawing/2014/main" id="{69DE01E8-8FC5-574F-9E9A-CB7019F7752F}"/>
              </a:ext>
            </a:extLst>
          </p:cNvPr>
          <p:cNvSpPr>
            <a:spLocks noGrp="1"/>
          </p:cNvSpPr>
          <p:nvPr>
            <p:ph type="title"/>
          </p:nvPr>
        </p:nvSpPr>
        <p:spPr>
          <a:xfrm>
            <a:off x="189293" y="48850"/>
            <a:ext cx="7193919" cy="699295"/>
          </a:xfrm>
        </p:spPr>
        <p:txBody>
          <a:bodyPr>
            <a:normAutofit fontScale="90000"/>
          </a:bodyPr>
          <a:lstStyle/>
          <a:p>
            <a:r>
              <a:rPr lang="en-US" dirty="0"/>
              <a:t>ACA restarted – small/large VPC</a:t>
            </a:r>
          </a:p>
        </p:txBody>
      </p:sp>
      <p:sp>
        <p:nvSpPr>
          <p:cNvPr id="85" name="Content Placeholder 2">
            <a:extLst>
              <a:ext uri="{FF2B5EF4-FFF2-40B4-BE49-F238E27FC236}">
                <a16:creationId xmlns:a16="http://schemas.microsoft.com/office/drawing/2014/main" id="{FEF360CE-5B08-434F-B96B-507A25C80FEC}"/>
              </a:ext>
            </a:extLst>
          </p:cNvPr>
          <p:cNvSpPr>
            <a:spLocks noGrp="1"/>
          </p:cNvSpPr>
          <p:nvPr>
            <p:ph idx="1"/>
          </p:nvPr>
        </p:nvSpPr>
        <p:spPr>
          <a:xfrm>
            <a:off x="105168" y="762872"/>
            <a:ext cx="7561038" cy="5923766"/>
          </a:xfrm>
        </p:spPr>
        <p:txBody>
          <a:bodyPr>
            <a:normAutofit/>
          </a:bodyPr>
          <a:lstStyle/>
          <a:p>
            <a:r>
              <a:rPr lang="en-US" u="sng" dirty="0">
                <a:solidFill>
                  <a:srgbClr val="FF0000"/>
                </a:solidFill>
              </a:rPr>
              <a:t>AGA act as configuration cache</a:t>
            </a:r>
          </a:p>
          <a:p>
            <a:r>
              <a:rPr lang="en-US" dirty="0"/>
              <a:t>ACA detects that it has been restarted or the </a:t>
            </a:r>
            <a:r>
              <a:rPr lang="en-US" dirty="0" err="1"/>
              <a:t>dataplane</a:t>
            </a:r>
            <a:r>
              <a:rPr lang="en-US" dirty="0"/>
              <a:t> has been restarted</a:t>
            </a:r>
          </a:p>
          <a:p>
            <a:r>
              <a:rPr lang="en-US" dirty="0"/>
              <a:t>ACA clears all internal memory </a:t>
            </a:r>
            <a:r>
              <a:rPr lang="en-US"/>
              <a:t>and database</a:t>
            </a:r>
            <a:endParaRPr lang="en-US" dirty="0"/>
          </a:p>
          <a:p>
            <a:r>
              <a:rPr lang="en-US" dirty="0"/>
              <a:t>ACA -&gt; AGA: </a:t>
            </a:r>
          </a:p>
          <a:p>
            <a:pPr lvl="1"/>
            <a:r>
              <a:rPr lang="en-US" dirty="0"/>
              <a:t>Using the same </a:t>
            </a:r>
            <a:r>
              <a:rPr lang="en-US" dirty="0" err="1"/>
              <a:t>grpc</a:t>
            </a:r>
            <a:r>
              <a:rPr lang="en-US" dirty="0"/>
              <a:t> long lived streaming connection</a:t>
            </a:r>
          </a:p>
          <a:p>
            <a:pPr lvl="1"/>
            <a:r>
              <a:rPr lang="en-US" dirty="0"/>
              <a:t>Sends </a:t>
            </a:r>
            <a:r>
              <a:rPr lang="en-US" dirty="0" err="1"/>
              <a:t>GoalStateOperationStatus</a:t>
            </a:r>
            <a:endParaRPr lang="en-US" dirty="0"/>
          </a:p>
          <a:p>
            <a:pPr lvl="1"/>
            <a:r>
              <a:rPr lang="en-US" dirty="0" err="1"/>
              <a:t>resource_id</a:t>
            </a:r>
            <a:r>
              <a:rPr lang="en-US" dirty="0"/>
              <a:t> = doesn’t matter</a:t>
            </a:r>
          </a:p>
          <a:p>
            <a:pPr lvl="1"/>
            <a:r>
              <a:rPr lang="en-US" dirty="0" err="1"/>
              <a:t>resource_type</a:t>
            </a:r>
            <a:r>
              <a:rPr lang="en-US" dirty="0"/>
              <a:t> = doesn’t matter</a:t>
            </a:r>
          </a:p>
          <a:p>
            <a:pPr lvl="1"/>
            <a:r>
              <a:rPr lang="en-US" dirty="0" err="1"/>
              <a:t>operation_status</a:t>
            </a:r>
            <a:r>
              <a:rPr lang="en-US" dirty="0"/>
              <a:t> = </a:t>
            </a:r>
            <a:r>
              <a:rPr lang="en-US" dirty="0">
                <a:solidFill>
                  <a:srgbClr val="FF0000"/>
                </a:solidFill>
              </a:rPr>
              <a:t>RESTARTED</a:t>
            </a:r>
          </a:p>
          <a:p>
            <a:r>
              <a:rPr lang="en-US" dirty="0"/>
              <a:t>AGA-&gt;ACA</a:t>
            </a:r>
          </a:p>
          <a:p>
            <a:pPr lvl="1"/>
            <a:r>
              <a:rPr lang="en-US" dirty="0"/>
              <a:t>Sends down the latest state to ACA host using existing logic</a:t>
            </a:r>
          </a:p>
        </p:txBody>
      </p:sp>
      <p:graphicFrame>
        <p:nvGraphicFramePr>
          <p:cNvPr id="8" name="Table 10">
            <a:extLst>
              <a:ext uri="{FF2B5EF4-FFF2-40B4-BE49-F238E27FC236}">
                <a16:creationId xmlns:a16="http://schemas.microsoft.com/office/drawing/2014/main" id="{491F93DD-975D-3941-B43A-F9D09AFDEF54}"/>
              </a:ext>
            </a:extLst>
          </p:cNvPr>
          <p:cNvGraphicFramePr>
            <a:graphicFrameLocks noGrp="1"/>
          </p:cNvGraphicFramePr>
          <p:nvPr/>
        </p:nvGraphicFramePr>
        <p:xfrm>
          <a:off x="8485837" y="2760898"/>
          <a:ext cx="3472556" cy="1212772"/>
        </p:xfrm>
        <a:graphic>
          <a:graphicData uri="http://schemas.openxmlformats.org/drawingml/2006/table">
            <a:tbl>
              <a:tblPr firstRow="1" bandRow="1">
                <a:tableStyleId>{5C22544A-7EE6-4342-B048-85BDC9FD1C3A}</a:tableStyleId>
              </a:tblPr>
              <a:tblGrid>
                <a:gridCol w="1525306">
                  <a:extLst>
                    <a:ext uri="{9D8B030D-6E8A-4147-A177-3AD203B41FA5}">
                      <a16:colId xmlns:a16="http://schemas.microsoft.com/office/drawing/2014/main" val="3997333578"/>
                    </a:ext>
                  </a:extLst>
                </a:gridCol>
                <a:gridCol w="485564">
                  <a:extLst>
                    <a:ext uri="{9D8B030D-6E8A-4147-A177-3AD203B41FA5}">
                      <a16:colId xmlns:a16="http://schemas.microsoft.com/office/drawing/2014/main" val="1076842233"/>
                    </a:ext>
                  </a:extLst>
                </a:gridCol>
                <a:gridCol w="1461686">
                  <a:extLst>
                    <a:ext uri="{9D8B030D-6E8A-4147-A177-3AD203B41FA5}">
                      <a16:colId xmlns:a16="http://schemas.microsoft.com/office/drawing/2014/main" val="3042798488"/>
                    </a:ext>
                  </a:extLst>
                </a:gridCol>
              </a:tblGrid>
              <a:tr h="0">
                <a:tc>
                  <a:txBody>
                    <a:bodyPr/>
                    <a:lstStyle/>
                    <a:p>
                      <a:r>
                        <a:rPr lang="en-US" sz="1200" dirty="0"/>
                        <a:t>Host1, Port Resource ID=“123”</a:t>
                      </a:r>
                    </a:p>
                  </a:txBody>
                  <a:tcPr/>
                </a:tc>
                <a:tc>
                  <a:txBody>
                    <a:bodyPr/>
                    <a:lstStyle/>
                    <a:p>
                      <a:r>
                        <a:rPr lang="en-US" sz="1200" dirty="0"/>
                        <a:t>Version</a:t>
                      </a:r>
                    </a:p>
                  </a:txBody>
                  <a:tcPr/>
                </a:tc>
                <a:tc>
                  <a:txBody>
                    <a:bodyPr/>
                    <a:lstStyle/>
                    <a:p>
                      <a:r>
                        <a:rPr lang="en-US" sz="1200" dirty="0"/>
                        <a:t>State</a:t>
                      </a:r>
                    </a:p>
                  </a:txBody>
                  <a:tcPr/>
                </a:tc>
                <a:extLst>
                  <a:ext uri="{0D108BD9-81ED-4DB2-BD59-A6C34878D82A}">
                    <a16:rowId xmlns:a16="http://schemas.microsoft.com/office/drawing/2014/main" val="3094804447"/>
                  </a:ext>
                </a:extLst>
              </a:tr>
              <a:tr h="298372">
                <a:tc>
                  <a:txBody>
                    <a:bodyPr/>
                    <a:lstStyle/>
                    <a:p>
                      <a:r>
                        <a:rPr lang="en-US" sz="1200" dirty="0"/>
                        <a:t>Last Full Update</a:t>
                      </a:r>
                    </a:p>
                  </a:txBody>
                  <a:tcPr/>
                </a:tc>
                <a:tc>
                  <a:txBody>
                    <a:bodyPr/>
                    <a:lstStyle/>
                    <a:p>
                      <a:r>
                        <a:rPr lang="en-US" sz="1200" dirty="0"/>
                        <a:t>8</a:t>
                      </a:r>
                    </a:p>
                  </a:txBody>
                  <a:tcPr/>
                </a:tc>
                <a:tc>
                  <a:txBody>
                    <a:bodyPr/>
                    <a:lstStyle/>
                    <a:p>
                      <a:r>
                        <a:rPr lang="en-US" sz="1200" dirty="0"/>
                        <a:t>PortFullState#8 (CREATE)</a:t>
                      </a:r>
                    </a:p>
                  </a:txBody>
                  <a:tcPr/>
                </a:tc>
                <a:extLst>
                  <a:ext uri="{0D108BD9-81ED-4DB2-BD59-A6C34878D82A}">
                    <a16:rowId xmlns:a16="http://schemas.microsoft.com/office/drawing/2014/main" val="2868273196"/>
                  </a:ext>
                </a:extLst>
              </a:tr>
              <a:tr h="298372">
                <a:tc>
                  <a:txBody>
                    <a:bodyPr/>
                    <a:lstStyle/>
                    <a:p>
                      <a:r>
                        <a:rPr lang="en-US" sz="1200" dirty="0"/>
                        <a:t>Last Delta Update</a:t>
                      </a:r>
                    </a:p>
                  </a:txBody>
                  <a:tcPr/>
                </a:tc>
                <a:tc>
                  <a:txBody>
                    <a:bodyPr/>
                    <a:lstStyle/>
                    <a:p>
                      <a:r>
                        <a:rPr lang="en-US" sz="1200" dirty="0"/>
                        <a:t>9</a:t>
                      </a:r>
                    </a:p>
                  </a:txBody>
                  <a:tcPr/>
                </a:tc>
                <a:tc>
                  <a:txBody>
                    <a:bodyPr/>
                    <a:lstStyle/>
                    <a:p>
                      <a:r>
                        <a:rPr lang="en-US" sz="1200" dirty="0"/>
                        <a:t>PortFullState#9</a:t>
                      </a:r>
                    </a:p>
                  </a:txBody>
                  <a:tcPr/>
                </a:tc>
                <a:extLst>
                  <a:ext uri="{0D108BD9-81ED-4DB2-BD59-A6C34878D82A}">
                    <a16:rowId xmlns:a16="http://schemas.microsoft.com/office/drawing/2014/main" val="329187170"/>
                  </a:ext>
                </a:extLst>
              </a:tr>
            </a:tbl>
          </a:graphicData>
        </a:graphic>
      </p:graphicFrame>
    </p:spTree>
    <p:extLst>
      <p:ext uri="{BB962C8B-B14F-4D97-AF65-F5344CB8AC3E}">
        <p14:creationId xmlns:p14="http://schemas.microsoft.com/office/powerpoint/2010/main" val="7502631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B8EA7-088A-A345-936A-035431A506BE}"/>
              </a:ext>
            </a:extLst>
          </p:cNvPr>
          <p:cNvSpPr>
            <a:spLocks noGrp="1"/>
          </p:cNvSpPr>
          <p:nvPr>
            <p:ph type="title"/>
          </p:nvPr>
        </p:nvSpPr>
        <p:spPr>
          <a:xfrm>
            <a:off x="838200" y="2611368"/>
            <a:ext cx="10515600" cy="1325563"/>
          </a:xfrm>
        </p:spPr>
        <p:txBody>
          <a:bodyPr/>
          <a:lstStyle/>
          <a:p>
            <a:pPr algn="ctr"/>
            <a:r>
              <a:rPr lang="en-US" dirty="0"/>
              <a:t>Backups</a:t>
            </a:r>
          </a:p>
        </p:txBody>
      </p:sp>
    </p:spTree>
    <p:extLst>
      <p:ext uri="{BB962C8B-B14F-4D97-AF65-F5344CB8AC3E}">
        <p14:creationId xmlns:p14="http://schemas.microsoft.com/office/powerpoint/2010/main" val="1661605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88365871-4243-0743-AC31-87F6E4D6C26E}"/>
              </a:ext>
            </a:extLst>
          </p:cNvPr>
          <p:cNvSpPr/>
          <p:nvPr/>
        </p:nvSpPr>
        <p:spPr>
          <a:xfrm>
            <a:off x="7585875" y="3121050"/>
            <a:ext cx="4609085" cy="3736949"/>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366C766-EAA3-B44A-935D-7BAE2EE7B024}"/>
              </a:ext>
            </a:extLst>
          </p:cNvPr>
          <p:cNvSpPr/>
          <p:nvPr/>
        </p:nvSpPr>
        <p:spPr>
          <a:xfrm>
            <a:off x="465084" y="3121051"/>
            <a:ext cx="4609085" cy="3736949"/>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ounded Rectangle 4">
            <a:extLst>
              <a:ext uri="{FF2B5EF4-FFF2-40B4-BE49-F238E27FC236}">
                <a16:creationId xmlns:a16="http://schemas.microsoft.com/office/drawing/2014/main" id="{F533FE53-F5E3-1E46-BD50-A0017A9C3374}"/>
              </a:ext>
            </a:extLst>
          </p:cNvPr>
          <p:cNvSpPr/>
          <p:nvPr/>
        </p:nvSpPr>
        <p:spPr>
          <a:xfrm>
            <a:off x="5654300" y="3560147"/>
            <a:ext cx="1203927" cy="3962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Alcor Controller - DPM</a:t>
            </a:r>
          </a:p>
        </p:txBody>
      </p:sp>
      <p:sp>
        <p:nvSpPr>
          <p:cNvPr id="6" name="Rounded Rectangle 5">
            <a:extLst>
              <a:ext uri="{FF2B5EF4-FFF2-40B4-BE49-F238E27FC236}">
                <a16:creationId xmlns:a16="http://schemas.microsoft.com/office/drawing/2014/main" id="{86B29247-8203-1B4A-9AE5-5260FB689DEF}"/>
              </a:ext>
            </a:extLst>
          </p:cNvPr>
          <p:cNvSpPr/>
          <p:nvPr/>
        </p:nvSpPr>
        <p:spPr>
          <a:xfrm>
            <a:off x="7754404" y="5393532"/>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7" name="Rounded Rectangle 6">
            <a:extLst>
              <a:ext uri="{FF2B5EF4-FFF2-40B4-BE49-F238E27FC236}">
                <a16:creationId xmlns:a16="http://schemas.microsoft.com/office/drawing/2014/main" id="{D695EC23-43FD-9A4E-AEB5-E63A84873979}"/>
              </a:ext>
            </a:extLst>
          </p:cNvPr>
          <p:cNvSpPr/>
          <p:nvPr/>
        </p:nvSpPr>
        <p:spPr>
          <a:xfrm>
            <a:off x="7963891" y="5432953"/>
            <a:ext cx="1601732" cy="12976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6" name="Rectangle 25">
            <a:extLst>
              <a:ext uri="{FF2B5EF4-FFF2-40B4-BE49-F238E27FC236}">
                <a16:creationId xmlns:a16="http://schemas.microsoft.com/office/drawing/2014/main" id="{77E77911-0FD9-A142-A4A4-34BB4082EA39}"/>
              </a:ext>
            </a:extLst>
          </p:cNvPr>
          <p:cNvSpPr/>
          <p:nvPr/>
        </p:nvSpPr>
        <p:spPr>
          <a:xfrm>
            <a:off x="8398751" y="5478847"/>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33" name="TextBox 32">
            <a:extLst>
              <a:ext uri="{FF2B5EF4-FFF2-40B4-BE49-F238E27FC236}">
                <a16:creationId xmlns:a16="http://schemas.microsoft.com/office/drawing/2014/main" id="{095DD8B0-5ECF-9C42-9423-B4B51550B69E}"/>
              </a:ext>
            </a:extLst>
          </p:cNvPr>
          <p:cNvSpPr txBox="1"/>
          <p:nvPr/>
        </p:nvSpPr>
        <p:spPr>
          <a:xfrm rot="16200000">
            <a:off x="7192570" y="5869904"/>
            <a:ext cx="1293106" cy="276999"/>
          </a:xfrm>
          <a:prstGeom prst="rect">
            <a:avLst/>
          </a:prstGeom>
          <a:noFill/>
        </p:spPr>
        <p:txBody>
          <a:bodyPr wrap="square" rtlCol="0">
            <a:spAutoFit/>
          </a:bodyPr>
          <a:lstStyle/>
          <a:p>
            <a:r>
              <a:rPr lang="en-US" sz="1200" dirty="0"/>
              <a:t>Compute Host 1</a:t>
            </a:r>
          </a:p>
        </p:txBody>
      </p:sp>
      <p:sp>
        <p:nvSpPr>
          <p:cNvPr id="2" name="Rectangle 1">
            <a:extLst>
              <a:ext uri="{FF2B5EF4-FFF2-40B4-BE49-F238E27FC236}">
                <a16:creationId xmlns:a16="http://schemas.microsoft.com/office/drawing/2014/main" id="{83DD1A05-FC85-1C46-ADB3-2D6171C7A240}"/>
              </a:ext>
            </a:extLst>
          </p:cNvPr>
          <p:cNvSpPr/>
          <p:nvPr/>
        </p:nvSpPr>
        <p:spPr>
          <a:xfrm>
            <a:off x="7994029" y="5745959"/>
            <a:ext cx="719238"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VM1</a:t>
            </a:r>
          </a:p>
          <a:p>
            <a:pPr algn="ctr"/>
            <a:r>
              <a:rPr lang="en-US" sz="900" dirty="0">
                <a:solidFill>
                  <a:schemeClr val="accent6"/>
                </a:solidFill>
              </a:rPr>
              <a:t>10.0.0.101</a:t>
            </a:r>
          </a:p>
        </p:txBody>
      </p:sp>
      <p:sp>
        <p:nvSpPr>
          <p:cNvPr id="47" name="Rectangle 46">
            <a:extLst>
              <a:ext uri="{FF2B5EF4-FFF2-40B4-BE49-F238E27FC236}">
                <a16:creationId xmlns:a16="http://schemas.microsoft.com/office/drawing/2014/main" id="{B78D16F2-1DEF-BF4F-B0F2-072F5CA60812}"/>
              </a:ext>
            </a:extLst>
          </p:cNvPr>
          <p:cNvSpPr/>
          <p:nvPr/>
        </p:nvSpPr>
        <p:spPr>
          <a:xfrm>
            <a:off x="7994030" y="6238292"/>
            <a:ext cx="719237"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VM2</a:t>
            </a:r>
          </a:p>
          <a:p>
            <a:pPr algn="ctr"/>
            <a:r>
              <a:rPr lang="en-US" sz="900" dirty="0">
                <a:solidFill>
                  <a:srgbClr val="FF0000"/>
                </a:solidFill>
              </a:rPr>
              <a:t>10.0.1.102</a:t>
            </a:r>
          </a:p>
        </p:txBody>
      </p:sp>
      <p:sp>
        <p:nvSpPr>
          <p:cNvPr id="4" name="Card 3">
            <a:extLst>
              <a:ext uri="{FF2B5EF4-FFF2-40B4-BE49-F238E27FC236}">
                <a16:creationId xmlns:a16="http://schemas.microsoft.com/office/drawing/2014/main" id="{288F9827-C38F-DE41-8293-AD2362021959}"/>
              </a:ext>
            </a:extLst>
          </p:cNvPr>
          <p:cNvSpPr/>
          <p:nvPr/>
        </p:nvSpPr>
        <p:spPr>
          <a:xfrm>
            <a:off x="8813807" y="5758355"/>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25" name="Rounded Rectangle 24">
            <a:extLst>
              <a:ext uri="{FF2B5EF4-FFF2-40B4-BE49-F238E27FC236}">
                <a16:creationId xmlns:a16="http://schemas.microsoft.com/office/drawing/2014/main" id="{81B0697B-D999-1C40-BE43-F50DA8F2E613}"/>
              </a:ext>
            </a:extLst>
          </p:cNvPr>
          <p:cNvSpPr/>
          <p:nvPr/>
        </p:nvSpPr>
        <p:spPr>
          <a:xfrm>
            <a:off x="10123381" y="5398564"/>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7" name="Rounded Rectangle 26">
            <a:extLst>
              <a:ext uri="{FF2B5EF4-FFF2-40B4-BE49-F238E27FC236}">
                <a16:creationId xmlns:a16="http://schemas.microsoft.com/office/drawing/2014/main" id="{A4458021-C7AA-7845-A2FA-B9E99CF9FF13}"/>
              </a:ext>
            </a:extLst>
          </p:cNvPr>
          <p:cNvSpPr/>
          <p:nvPr/>
        </p:nvSpPr>
        <p:spPr>
          <a:xfrm>
            <a:off x="10332868" y="5432952"/>
            <a:ext cx="1601732" cy="130270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8" name="Rectangle 27">
            <a:extLst>
              <a:ext uri="{FF2B5EF4-FFF2-40B4-BE49-F238E27FC236}">
                <a16:creationId xmlns:a16="http://schemas.microsoft.com/office/drawing/2014/main" id="{03AE3161-BD0A-E340-989D-C567B5319DFF}"/>
              </a:ext>
            </a:extLst>
          </p:cNvPr>
          <p:cNvSpPr/>
          <p:nvPr/>
        </p:nvSpPr>
        <p:spPr>
          <a:xfrm>
            <a:off x="10745340" y="5488735"/>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9" name="TextBox 28">
            <a:extLst>
              <a:ext uri="{FF2B5EF4-FFF2-40B4-BE49-F238E27FC236}">
                <a16:creationId xmlns:a16="http://schemas.microsoft.com/office/drawing/2014/main" id="{EBF2506E-16F2-914C-A9B4-9B9793F4BD48}"/>
              </a:ext>
            </a:extLst>
          </p:cNvPr>
          <p:cNvSpPr txBox="1"/>
          <p:nvPr/>
        </p:nvSpPr>
        <p:spPr>
          <a:xfrm rot="16200000">
            <a:off x="9582513" y="5901585"/>
            <a:ext cx="1293107" cy="276999"/>
          </a:xfrm>
          <a:prstGeom prst="rect">
            <a:avLst/>
          </a:prstGeom>
          <a:noFill/>
        </p:spPr>
        <p:txBody>
          <a:bodyPr wrap="square" rtlCol="0">
            <a:spAutoFit/>
          </a:bodyPr>
          <a:lstStyle/>
          <a:p>
            <a:r>
              <a:rPr lang="en-US" sz="1200" dirty="0"/>
              <a:t>Compute Host N</a:t>
            </a:r>
          </a:p>
        </p:txBody>
      </p:sp>
      <p:sp>
        <p:nvSpPr>
          <p:cNvPr id="30" name="Rectangle 29">
            <a:extLst>
              <a:ext uri="{FF2B5EF4-FFF2-40B4-BE49-F238E27FC236}">
                <a16:creationId xmlns:a16="http://schemas.microsoft.com/office/drawing/2014/main" id="{0C841257-32A4-FD4A-B3DD-9A477B733363}"/>
              </a:ext>
            </a:extLst>
          </p:cNvPr>
          <p:cNvSpPr/>
          <p:nvPr/>
        </p:nvSpPr>
        <p:spPr>
          <a:xfrm>
            <a:off x="10349098" y="5758354"/>
            <a:ext cx="702636"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VM3</a:t>
            </a:r>
          </a:p>
          <a:p>
            <a:pPr algn="ctr"/>
            <a:r>
              <a:rPr lang="en-US" sz="900" dirty="0">
                <a:solidFill>
                  <a:schemeClr val="accent6"/>
                </a:solidFill>
              </a:rPr>
              <a:t>10.0.0.105</a:t>
            </a:r>
          </a:p>
        </p:txBody>
      </p:sp>
      <p:sp>
        <p:nvSpPr>
          <p:cNvPr id="31" name="Rectangle 30">
            <a:extLst>
              <a:ext uri="{FF2B5EF4-FFF2-40B4-BE49-F238E27FC236}">
                <a16:creationId xmlns:a16="http://schemas.microsoft.com/office/drawing/2014/main" id="{DA0CA20A-D071-7547-93E7-68F8906F5732}"/>
              </a:ext>
            </a:extLst>
          </p:cNvPr>
          <p:cNvSpPr/>
          <p:nvPr/>
        </p:nvSpPr>
        <p:spPr>
          <a:xfrm>
            <a:off x="10349099" y="6306845"/>
            <a:ext cx="702635"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VM4</a:t>
            </a:r>
          </a:p>
          <a:p>
            <a:pPr algn="ctr"/>
            <a:r>
              <a:rPr lang="en-US" sz="900" dirty="0">
                <a:solidFill>
                  <a:srgbClr val="FF0000"/>
                </a:solidFill>
              </a:rPr>
              <a:t>10.0.1.106</a:t>
            </a:r>
          </a:p>
        </p:txBody>
      </p:sp>
      <p:sp>
        <p:nvSpPr>
          <p:cNvPr id="32" name="Card 31">
            <a:extLst>
              <a:ext uri="{FF2B5EF4-FFF2-40B4-BE49-F238E27FC236}">
                <a16:creationId xmlns:a16="http://schemas.microsoft.com/office/drawing/2014/main" id="{F13D2423-36A7-D443-B03C-8F0476C2ABC4}"/>
              </a:ext>
            </a:extLst>
          </p:cNvPr>
          <p:cNvSpPr/>
          <p:nvPr/>
        </p:nvSpPr>
        <p:spPr>
          <a:xfrm>
            <a:off x="11133734" y="5758354"/>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34" name="Rounded Rectangle 33">
            <a:extLst>
              <a:ext uri="{FF2B5EF4-FFF2-40B4-BE49-F238E27FC236}">
                <a16:creationId xmlns:a16="http://schemas.microsoft.com/office/drawing/2014/main" id="{B5E0BD5F-FCAC-5C41-9218-2A414006B604}"/>
              </a:ext>
            </a:extLst>
          </p:cNvPr>
          <p:cNvSpPr/>
          <p:nvPr/>
        </p:nvSpPr>
        <p:spPr>
          <a:xfrm>
            <a:off x="8747472" y="3443706"/>
            <a:ext cx="1957422" cy="1179108"/>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5" name="Rounded Rectangle 34">
            <a:extLst>
              <a:ext uri="{FF2B5EF4-FFF2-40B4-BE49-F238E27FC236}">
                <a16:creationId xmlns:a16="http://schemas.microsoft.com/office/drawing/2014/main" id="{C64D45DD-C673-4446-9329-00988BA082EE}"/>
              </a:ext>
            </a:extLst>
          </p:cNvPr>
          <p:cNvSpPr/>
          <p:nvPr/>
        </p:nvSpPr>
        <p:spPr>
          <a:xfrm>
            <a:off x="9151446" y="34840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6" name="Rectangle 35">
            <a:extLst>
              <a:ext uri="{FF2B5EF4-FFF2-40B4-BE49-F238E27FC236}">
                <a16:creationId xmlns:a16="http://schemas.microsoft.com/office/drawing/2014/main" id="{9D65845D-17D8-044D-93D6-CDB0E27EAD51}"/>
              </a:ext>
            </a:extLst>
          </p:cNvPr>
          <p:cNvSpPr/>
          <p:nvPr/>
        </p:nvSpPr>
        <p:spPr>
          <a:xfrm>
            <a:off x="9285805" y="42326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45" name="Rounded Rectangle 44">
            <a:extLst>
              <a:ext uri="{FF2B5EF4-FFF2-40B4-BE49-F238E27FC236}">
                <a16:creationId xmlns:a16="http://schemas.microsoft.com/office/drawing/2014/main" id="{81251552-B63A-7846-A75E-DE03B3BBF0B3}"/>
              </a:ext>
            </a:extLst>
          </p:cNvPr>
          <p:cNvSpPr/>
          <p:nvPr/>
        </p:nvSpPr>
        <p:spPr>
          <a:xfrm>
            <a:off x="5806700" y="3712547"/>
            <a:ext cx="1203927" cy="3962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Alcor Controller - DPM</a:t>
            </a:r>
          </a:p>
        </p:txBody>
      </p:sp>
      <p:sp>
        <p:nvSpPr>
          <p:cNvPr id="46" name="Rounded Rectangle 45">
            <a:extLst>
              <a:ext uri="{FF2B5EF4-FFF2-40B4-BE49-F238E27FC236}">
                <a16:creationId xmlns:a16="http://schemas.microsoft.com/office/drawing/2014/main" id="{F1B4AE7C-FE34-104F-83CF-79AF82B542F8}"/>
              </a:ext>
            </a:extLst>
          </p:cNvPr>
          <p:cNvSpPr/>
          <p:nvPr/>
        </p:nvSpPr>
        <p:spPr>
          <a:xfrm>
            <a:off x="5959100" y="3864947"/>
            <a:ext cx="1203927" cy="3962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Alcor Controller - DPM</a:t>
            </a:r>
          </a:p>
        </p:txBody>
      </p:sp>
      <p:sp>
        <p:nvSpPr>
          <p:cNvPr id="53" name="Rounded Rectangle 52">
            <a:extLst>
              <a:ext uri="{FF2B5EF4-FFF2-40B4-BE49-F238E27FC236}">
                <a16:creationId xmlns:a16="http://schemas.microsoft.com/office/drawing/2014/main" id="{020E6211-18A3-824B-90EF-FDD27F327315}"/>
              </a:ext>
            </a:extLst>
          </p:cNvPr>
          <p:cNvSpPr/>
          <p:nvPr/>
        </p:nvSpPr>
        <p:spPr>
          <a:xfrm>
            <a:off x="8899872" y="3602759"/>
            <a:ext cx="1957422" cy="1172455"/>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6" name="Rounded Rectangle 55">
            <a:extLst>
              <a:ext uri="{FF2B5EF4-FFF2-40B4-BE49-F238E27FC236}">
                <a16:creationId xmlns:a16="http://schemas.microsoft.com/office/drawing/2014/main" id="{9AFAA2F9-6929-3D4A-9E5C-8E46C825E718}"/>
              </a:ext>
            </a:extLst>
          </p:cNvPr>
          <p:cNvSpPr/>
          <p:nvPr/>
        </p:nvSpPr>
        <p:spPr>
          <a:xfrm>
            <a:off x="9303846" y="36364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7" name="Rectangle 56">
            <a:extLst>
              <a:ext uri="{FF2B5EF4-FFF2-40B4-BE49-F238E27FC236}">
                <a16:creationId xmlns:a16="http://schemas.microsoft.com/office/drawing/2014/main" id="{93DFF0BB-3097-8142-88CA-66FED30A7B03}"/>
              </a:ext>
            </a:extLst>
          </p:cNvPr>
          <p:cNvSpPr/>
          <p:nvPr/>
        </p:nvSpPr>
        <p:spPr>
          <a:xfrm>
            <a:off x="9438205" y="43850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61" name="Rounded Rectangle 60">
            <a:extLst>
              <a:ext uri="{FF2B5EF4-FFF2-40B4-BE49-F238E27FC236}">
                <a16:creationId xmlns:a16="http://schemas.microsoft.com/office/drawing/2014/main" id="{0E7AC90A-56B4-F240-A90A-33948EF85BBF}"/>
              </a:ext>
            </a:extLst>
          </p:cNvPr>
          <p:cNvSpPr/>
          <p:nvPr/>
        </p:nvSpPr>
        <p:spPr>
          <a:xfrm>
            <a:off x="9052272" y="3750805"/>
            <a:ext cx="1957422" cy="117680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2" name="Rounded Rectangle 61">
            <a:extLst>
              <a:ext uri="{FF2B5EF4-FFF2-40B4-BE49-F238E27FC236}">
                <a16:creationId xmlns:a16="http://schemas.microsoft.com/office/drawing/2014/main" id="{2A740A94-F84F-A24D-8214-33542C7BF26E}"/>
              </a:ext>
            </a:extLst>
          </p:cNvPr>
          <p:cNvSpPr/>
          <p:nvPr/>
        </p:nvSpPr>
        <p:spPr>
          <a:xfrm>
            <a:off x="9456246" y="37888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3" name="Rectangle 62">
            <a:extLst>
              <a:ext uri="{FF2B5EF4-FFF2-40B4-BE49-F238E27FC236}">
                <a16:creationId xmlns:a16="http://schemas.microsoft.com/office/drawing/2014/main" id="{8F3B2E56-3D72-F742-B394-16DA01152CF4}"/>
              </a:ext>
            </a:extLst>
          </p:cNvPr>
          <p:cNvSpPr/>
          <p:nvPr/>
        </p:nvSpPr>
        <p:spPr>
          <a:xfrm>
            <a:off x="9753795" y="4558672"/>
            <a:ext cx="776788" cy="18561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FF0000"/>
                </a:solidFill>
              </a:rPr>
              <a:t>AGA</a:t>
            </a:r>
          </a:p>
        </p:txBody>
      </p:sp>
      <p:sp>
        <p:nvSpPr>
          <p:cNvPr id="65" name="Can 64">
            <a:extLst>
              <a:ext uri="{FF2B5EF4-FFF2-40B4-BE49-F238E27FC236}">
                <a16:creationId xmlns:a16="http://schemas.microsoft.com/office/drawing/2014/main" id="{528DD932-3315-424E-8AC0-57B31A74D3DF}"/>
              </a:ext>
            </a:extLst>
          </p:cNvPr>
          <p:cNvSpPr/>
          <p:nvPr/>
        </p:nvSpPr>
        <p:spPr>
          <a:xfrm>
            <a:off x="9692570" y="3844259"/>
            <a:ext cx="954514" cy="610276"/>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a:t>Shared in memory GS Configuration Cache for each Host</a:t>
            </a:r>
          </a:p>
        </p:txBody>
      </p:sp>
      <p:sp>
        <p:nvSpPr>
          <p:cNvPr id="16" name="Up-Down Arrow 15">
            <a:extLst>
              <a:ext uri="{FF2B5EF4-FFF2-40B4-BE49-F238E27FC236}">
                <a16:creationId xmlns:a16="http://schemas.microsoft.com/office/drawing/2014/main" id="{762920A0-F3A5-9448-B570-C9EB19C273F1}"/>
              </a:ext>
            </a:extLst>
          </p:cNvPr>
          <p:cNvSpPr/>
          <p:nvPr/>
        </p:nvSpPr>
        <p:spPr>
          <a:xfrm rot="3553710" flipH="1">
            <a:off x="9197752" y="4413843"/>
            <a:ext cx="126493" cy="1350277"/>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96" name="Up-Down Arrow 95">
            <a:extLst>
              <a:ext uri="{FF2B5EF4-FFF2-40B4-BE49-F238E27FC236}">
                <a16:creationId xmlns:a16="http://schemas.microsoft.com/office/drawing/2014/main" id="{7C1835D1-AF33-A842-A69E-A167B340C172}"/>
              </a:ext>
            </a:extLst>
          </p:cNvPr>
          <p:cNvSpPr/>
          <p:nvPr/>
        </p:nvSpPr>
        <p:spPr>
          <a:xfrm rot="7542028" flipH="1">
            <a:off x="10695775" y="4489057"/>
            <a:ext cx="134980" cy="1219831"/>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9" name="Right Arrow 8">
            <a:extLst>
              <a:ext uri="{FF2B5EF4-FFF2-40B4-BE49-F238E27FC236}">
                <a16:creationId xmlns:a16="http://schemas.microsoft.com/office/drawing/2014/main" id="{DE71BAE6-4670-6B42-BB37-BEF13AAE0499}"/>
              </a:ext>
            </a:extLst>
          </p:cNvPr>
          <p:cNvSpPr/>
          <p:nvPr/>
        </p:nvSpPr>
        <p:spPr>
          <a:xfrm>
            <a:off x="6998069" y="3772614"/>
            <a:ext cx="1865753" cy="108666"/>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66" name="Right Arrow 65">
            <a:extLst>
              <a:ext uri="{FF2B5EF4-FFF2-40B4-BE49-F238E27FC236}">
                <a16:creationId xmlns:a16="http://schemas.microsoft.com/office/drawing/2014/main" id="{14384C51-C11F-A842-9DA9-04E4766BE9C6}"/>
              </a:ext>
            </a:extLst>
          </p:cNvPr>
          <p:cNvSpPr/>
          <p:nvPr/>
        </p:nvSpPr>
        <p:spPr>
          <a:xfrm>
            <a:off x="6872040" y="3620220"/>
            <a:ext cx="1875431" cy="108666"/>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67" name="Right Arrow 66">
            <a:extLst>
              <a:ext uri="{FF2B5EF4-FFF2-40B4-BE49-F238E27FC236}">
                <a16:creationId xmlns:a16="http://schemas.microsoft.com/office/drawing/2014/main" id="{794F3A82-8BD5-9948-8B34-8542A17E2B7D}"/>
              </a:ext>
            </a:extLst>
          </p:cNvPr>
          <p:cNvSpPr/>
          <p:nvPr/>
        </p:nvSpPr>
        <p:spPr>
          <a:xfrm>
            <a:off x="7181068" y="3954251"/>
            <a:ext cx="1865753" cy="93895"/>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 name="TextBox 9">
            <a:extLst>
              <a:ext uri="{FF2B5EF4-FFF2-40B4-BE49-F238E27FC236}">
                <a16:creationId xmlns:a16="http://schemas.microsoft.com/office/drawing/2014/main" id="{6C10D805-543C-5B49-8FD1-1D175234DEDC}"/>
              </a:ext>
            </a:extLst>
          </p:cNvPr>
          <p:cNvSpPr txBox="1"/>
          <p:nvPr/>
        </p:nvSpPr>
        <p:spPr>
          <a:xfrm>
            <a:off x="5045918" y="3844259"/>
            <a:ext cx="773340" cy="1200329"/>
          </a:xfrm>
          <a:prstGeom prst="rect">
            <a:avLst/>
          </a:prstGeom>
          <a:noFill/>
        </p:spPr>
        <p:txBody>
          <a:bodyPr wrap="square" rtlCol="0">
            <a:spAutoFit/>
          </a:bodyPr>
          <a:lstStyle/>
          <a:p>
            <a:r>
              <a:rPr lang="en-US" sz="800" dirty="0" err="1"/>
              <a:t>grpc</a:t>
            </a:r>
            <a:r>
              <a:rPr lang="en-US" sz="800" dirty="0"/>
              <a:t> long lived streaming connections</a:t>
            </a:r>
          </a:p>
          <a:p>
            <a:endParaRPr lang="en-US" sz="800" dirty="0"/>
          </a:p>
          <a:p>
            <a:r>
              <a:rPr lang="en-US" sz="800" dirty="0"/>
              <a:t>May have a lot of connections with scale.</a:t>
            </a:r>
          </a:p>
        </p:txBody>
      </p:sp>
      <p:sp>
        <p:nvSpPr>
          <p:cNvPr id="68" name="TextBox 67">
            <a:extLst>
              <a:ext uri="{FF2B5EF4-FFF2-40B4-BE49-F238E27FC236}">
                <a16:creationId xmlns:a16="http://schemas.microsoft.com/office/drawing/2014/main" id="{50412E84-7CF7-1645-93DE-51F09B9480E7}"/>
              </a:ext>
            </a:extLst>
          </p:cNvPr>
          <p:cNvSpPr txBox="1"/>
          <p:nvPr/>
        </p:nvSpPr>
        <p:spPr>
          <a:xfrm>
            <a:off x="9615982" y="4933505"/>
            <a:ext cx="700479" cy="584775"/>
          </a:xfrm>
          <a:prstGeom prst="rect">
            <a:avLst/>
          </a:prstGeom>
          <a:noFill/>
        </p:spPr>
        <p:txBody>
          <a:bodyPr wrap="square" rtlCol="0">
            <a:spAutoFit/>
          </a:bodyPr>
          <a:lstStyle/>
          <a:p>
            <a:r>
              <a:rPr lang="en-US" sz="800" dirty="0" err="1"/>
              <a:t>grpc</a:t>
            </a:r>
            <a:r>
              <a:rPr lang="en-US" sz="800" dirty="0"/>
              <a:t> long lived streaming connections</a:t>
            </a:r>
          </a:p>
        </p:txBody>
      </p:sp>
      <p:sp>
        <p:nvSpPr>
          <p:cNvPr id="69" name="TextBox 68">
            <a:extLst>
              <a:ext uri="{FF2B5EF4-FFF2-40B4-BE49-F238E27FC236}">
                <a16:creationId xmlns:a16="http://schemas.microsoft.com/office/drawing/2014/main" id="{42202DE4-8605-5946-A004-D2D5675E7F37}"/>
              </a:ext>
            </a:extLst>
          </p:cNvPr>
          <p:cNvSpPr txBox="1"/>
          <p:nvPr/>
        </p:nvSpPr>
        <p:spPr>
          <a:xfrm>
            <a:off x="9713121" y="5813184"/>
            <a:ext cx="657118" cy="369332"/>
          </a:xfrm>
          <a:prstGeom prst="rect">
            <a:avLst/>
          </a:prstGeom>
          <a:noFill/>
        </p:spPr>
        <p:txBody>
          <a:bodyPr wrap="square" rtlCol="0">
            <a:spAutoFit/>
          </a:bodyPr>
          <a:lstStyle/>
          <a:p>
            <a:r>
              <a:rPr lang="en-US" dirty="0"/>
              <a:t>…</a:t>
            </a:r>
          </a:p>
        </p:txBody>
      </p:sp>
      <p:sp>
        <p:nvSpPr>
          <p:cNvPr id="42" name="Rounded Rectangle 41">
            <a:extLst>
              <a:ext uri="{FF2B5EF4-FFF2-40B4-BE49-F238E27FC236}">
                <a16:creationId xmlns:a16="http://schemas.microsoft.com/office/drawing/2014/main" id="{71ACB682-98ED-5749-BD5E-532E23F5E5D6}"/>
              </a:ext>
            </a:extLst>
          </p:cNvPr>
          <p:cNvSpPr/>
          <p:nvPr/>
        </p:nvSpPr>
        <p:spPr>
          <a:xfrm>
            <a:off x="607982" y="5394090"/>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43" name="Rounded Rectangle 42">
            <a:extLst>
              <a:ext uri="{FF2B5EF4-FFF2-40B4-BE49-F238E27FC236}">
                <a16:creationId xmlns:a16="http://schemas.microsoft.com/office/drawing/2014/main" id="{9B8F2E79-FB0D-2243-9B49-8E06AEF24170}"/>
              </a:ext>
            </a:extLst>
          </p:cNvPr>
          <p:cNvSpPr/>
          <p:nvPr/>
        </p:nvSpPr>
        <p:spPr>
          <a:xfrm>
            <a:off x="817469" y="5433511"/>
            <a:ext cx="1601732" cy="12976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44" name="Rectangle 43">
            <a:extLst>
              <a:ext uri="{FF2B5EF4-FFF2-40B4-BE49-F238E27FC236}">
                <a16:creationId xmlns:a16="http://schemas.microsoft.com/office/drawing/2014/main" id="{FC775FB8-EF9F-F845-9CCE-51D861C6FADA}"/>
              </a:ext>
            </a:extLst>
          </p:cNvPr>
          <p:cNvSpPr/>
          <p:nvPr/>
        </p:nvSpPr>
        <p:spPr>
          <a:xfrm>
            <a:off x="1252329" y="5479405"/>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48" name="Rectangle 47">
            <a:extLst>
              <a:ext uri="{FF2B5EF4-FFF2-40B4-BE49-F238E27FC236}">
                <a16:creationId xmlns:a16="http://schemas.microsoft.com/office/drawing/2014/main" id="{C8D3E5DE-ED86-CC4C-B817-AAA13368E756}"/>
              </a:ext>
            </a:extLst>
          </p:cNvPr>
          <p:cNvSpPr/>
          <p:nvPr/>
        </p:nvSpPr>
        <p:spPr>
          <a:xfrm>
            <a:off x="847607" y="5746517"/>
            <a:ext cx="719238"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VM1</a:t>
            </a:r>
          </a:p>
          <a:p>
            <a:pPr algn="ctr"/>
            <a:r>
              <a:rPr lang="en-US" sz="900" dirty="0">
                <a:solidFill>
                  <a:schemeClr val="accent6"/>
                </a:solidFill>
              </a:rPr>
              <a:t>10.0.0.101</a:t>
            </a:r>
          </a:p>
        </p:txBody>
      </p:sp>
      <p:sp>
        <p:nvSpPr>
          <p:cNvPr id="49" name="Rectangle 48">
            <a:extLst>
              <a:ext uri="{FF2B5EF4-FFF2-40B4-BE49-F238E27FC236}">
                <a16:creationId xmlns:a16="http://schemas.microsoft.com/office/drawing/2014/main" id="{9D7465DA-431F-FE48-84C2-85B60EA5829B}"/>
              </a:ext>
            </a:extLst>
          </p:cNvPr>
          <p:cNvSpPr/>
          <p:nvPr/>
        </p:nvSpPr>
        <p:spPr>
          <a:xfrm>
            <a:off x="847608" y="6238850"/>
            <a:ext cx="719237"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VM2</a:t>
            </a:r>
          </a:p>
          <a:p>
            <a:pPr algn="ctr"/>
            <a:r>
              <a:rPr lang="en-US" sz="900" dirty="0">
                <a:solidFill>
                  <a:srgbClr val="FF0000"/>
                </a:solidFill>
              </a:rPr>
              <a:t>10.0.1.102</a:t>
            </a:r>
          </a:p>
        </p:txBody>
      </p:sp>
      <p:sp>
        <p:nvSpPr>
          <p:cNvPr id="50" name="Card 49">
            <a:extLst>
              <a:ext uri="{FF2B5EF4-FFF2-40B4-BE49-F238E27FC236}">
                <a16:creationId xmlns:a16="http://schemas.microsoft.com/office/drawing/2014/main" id="{14D1BD76-EF5B-5248-A4CE-B2AF3F6D2E73}"/>
              </a:ext>
            </a:extLst>
          </p:cNvPr>
          <p:cNvSpPr/>
          <p:nvPr/>
        </p:nvSpPr>
        <p:spPr>
          <a:xfrm>
            <a:off x="1667385" y="5758913"/>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51" name="Rounded Rectangle 50">
            <a:extLst>
              <a:ext uri="{FF2B5EF4-FFF2-40B4-BE49-F238E27FC236}">
                <a16:creationId xmlns:a16="http://schemas.microsoft.com/office/drawing/2014/main" id="{24C84D24-A9BC-4940-A944-2002C5F1B713}"/>
              </a:ext>
            </a:extLst>
          </p:cNvPr>
          <p:cNvSpPr/>
          <p:nvPr/>
        </p:nvSpPr>
        <p:spPr>
          <a:xfrm>
            <a:off x="2976959" y="5399122"/>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2" name="Rounded Rectangle 51">
            <a:extLst>
              <a:ext uri="{FF2B5EF4-FFF2-40B4-BE49-F238E27FC236}">
                <a16:creationId xmlns:a16="http://schemas.microsoft.com/office/drawing/2014/main" id="{86DE3B72-B41E-C543-88BF-05DE409F1032}"/>
              </a:ext>
            </a:extLst>
          </p:cNvPr>
          <p:cNvSpPr/>
          <p:nvPr/>
        </p:nvSpPr>
        <p:spPr>
          <a:xfrm>
            <a:off x="3186446" y="5433510"/>
            <a:ext cx="1601732" cy="130270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4" name="Rectangle 53">
            <a:extLst>
              <a:ext uri="{FF2B5EF4-FFF2-40B4-BE49-F238E27FC236}">
                <a16:creationId xmlns:a16="http://schemas.microsoft.com/office/drawing/2014/main" id="{49FFF003-DA2B-D648-ACF4-F42B788041EE}"/>
              </a:ext>
            </a:extLst>
          </p:cNvPr>
          <p:cNvSpPr/>
          <p:nvPr/>
        </p:nvSpPr>
        <p:spPr>
          <a:xfrm>
            <a:off x="3598918" y="5489293"/>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55" name="TextBox 54">
            <a:extLst>
              <a:ext uri="{FF2B5EF4-FFF2-40B4-BE49-F238E27FC236}">
                <a16:creationId xmlns:a16="http://schemas.microsoft.com/office/drawing/2014/main" id="{F6FBF8A6-37EE-CB46-A44C-BD2EB1C524B0}"/>
              </a:ext>
            </a:extLst>
          </p:cNvPr>
          <p:cNvSpPr txBox="1"/>
          <p:nvPr/>
        </p:nvSpPr>
        <p:spPr>
          <a:xfrm rot="16200000">
            <a:off x="2436091" y="5902143"/>
            <a:ext cx="1293107" cy="276999"/>
          </a:xfrm>
          <a:prstGeom prst="rect">
            <a:avLst/>
          </a:prstGeom>
          <a:noFill/>
        </p:spPr>
        <p:txBody>
          <a:bodyPr wrap="square" rtlCol="0">
            <a:spAutoFit/>
          </a:bodyPr>
          <a:lstStyle/>
          <a:p>
            <a:r>
              <a:rPr lang="en-US" sz="1200" dirty="0"/>
              <a:t>Compute Host N</a:t>
            </a:r>
          </a:p>
        </p:txBody>
      </p:sp>
      <p:sp>
        <p:nvSpPr>
          <p:cNvPr id="58" name="Rectangle 57">
            <a:extLst>
              <a:ext uri="{FF2B5EF4-FFF2-40B4-BE49-F238E27FC236}">
                <a16:creationId xmlns:a16="http://schemas.microsoft.com/office/drawing/2014/main" id="{8ACC95C0-1242-1D46-96B2-A9E2776193FF}"/>
              </a:ext>
            </a:extLst>
          </p:cNvPr>
          <p:cNvSpPr/>
          <p:nvPr/>
        </p:nvSpPr>
        <p:spPr>
          <a:xfrm>
            <a:off x="3202676" y="5758912"/>
            <a:ext cx="702636"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VM3</a:t>
            </a:r>
          </a:p>
          <a:p>
            <a:pPr algn="ctr"/>
            <a:r>
              <a:rPr lang="en-US" sz="900" dirty="0">
                <a:solidFill>
                  <a:schemeClr val="accent6"/>
                </a:solidFill>
              </a:rPr>
              <a:t>10.0.0.105</a:t>
            </a:r>
          </a:p>
        </p:txBody>
      </p:sp>
      <p:sp>
        <p:nvSpPr>
          <p:cNvPr id="70" name="Rectangle 69">
            <a:extLst>
              <a:ext uri="{FF2B5EF4-FFF2-40B4-BE49-F238E27FC236}">
                <a16:creationId xmlns:a16="http://schemas.microsoft.com/office/drawing/2014/main" id="{1643186B-26F8-9942-9AA2-874782CC9471}"/>
              </a:ext>
            </a:extLst>
          </p:cNvPr>
          <p:cNvSpPr/>
          <p:nvPr/>
        </p:nvSpPr>
        <p:spPr>
          <a:xfrm>
            <a:off x="3202677" y="6307403"/>
            <a:ext cx="702635"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VM4</a:t>
            </a:r>
          </a:p>
          <a:p>
            <a:pPr algn="ctr"/>
            <a:r>
              <a:rPr lang="en-US" sz="900" dirty="0">
                <a:solidFill>
                  <a:srgbClr val="FF0000"/>
                </a:solidFill>
              </a:rPr>
              <a:t>10.0.1.106</a:t>
            </a:r>
          </a:p>
        </p:txBody>
      </p:sp>
      <p:sp>
        <p:nvSpPr>
          <p:cNvPr id="71" name="Card 70">
            <a:extLst>
              <a:ext uri="{FF2B5EF4-FFF2-40B4-BE49-F238E27FC236}">
                <a16:creationId xmlns:a16="http://schemas.microsoft.com/office/drawing/2014/main" id="{58B63E6D-39D3-D744-8243-55B605DBAFE2}"/>
              </a:ext>
            </a:extLst>
          </p:cNvPr>
          <p:cNvSpPr/>
          <p:nvPr/>
        </p:nvSpPr>
        <p:spPr>
          <a:xfrm>
            <a:off x="3987312" y="5758912"/>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72" name="Rounded Rectangle 71">
            <a:extLst>
              <a:ext uri="{FF2B5EF4-FFF2-40B4-BE49-F238E27FC236}">
                <a16:creationId xmlns:a16="http://schemas.microsoft.com/office/drawing/2014/main" id="{D1131696-53D0-784B-A431-11BDDF9CC51D}"/>
              </a:ext>
            </a:extLst>
          </p:cNvPr>
          <p:cNvSpPr/>
          <p:nvPr/>
        </p:nvSpPr>
        <p:spPr>
          <a:xfrm>
            <a:off x="1601050" y="3444264"/>
            <a:ext cx="1957422" cy="1179108"/>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73" name="Rounded Rectangle 72">
            <a:extLst>
              <a:ext uri="{FF2B5EF4-FFF2-40B4-BE49-F238E27FC236}">
                <a16:creationId xmlns:a16="http://schemas.microsoft.com/office/drawing/2014/main" id="{B9C91079-1B84-114E-A1FB-20A7DD966B7B}"/>
              </a:ext>
            </a:extLst>
          </p:cNvPr>
          <p:cNvSpPr/>
          <p:nvPr/>
        </p:nvSpPr>
        <p:spPr>
          <a:xfrm>
            <a:off x="2005024" y="3484579"/>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74" name="Rectangle 73">
            <a:extLst>
              <a:ext uri="{FF2B5EF4-FFF2-40B4-BE49-F238E27FC236}">
                <a16:creationId xmlns:a16="http://schemas.microsoft.com/office/drawing/2014/main" id="{1263F0C5-8751-1E4D-BCE2-0A7F9E1F3637}"/>
              </a:ext>
            </a:extLst>
          </p:cNvPr>
          <p:cNvSpPr/>
          <p:nvPr/>
        </p:nvSpPr>
        <p:spPr>
          <a:xfrm>
            <a:off x="2139383" y="4233179"/>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75" name="Rounded Rectangle 74">
            <a:extLst>
              <a:ext uri="{FF2B5EF4-FFF2-40B4-BE49-F238E27FC236}">
                <a16:creationId xmlns:a16="http://schemas.microsoft.com/office/drawing/2014/main" id="{22B4E380-88EA-CF42-951A-D16ACC91E7D6}"/>
              </a:ext>
            </a:extLst>
          </p:cNvPr>
          <p:cNvSpPr/>
          <p:nvPr/>
        </p:nvSpPr>
        <p:spPr>
          <a:xfrm>
            <a:off x="1753450" y="3603317"/>
            <a:ext cx="1957422" cy="1172455"/>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76" name="Rounded Rectangle 75">
            <a:extLst>
              <a:ext uri="{FF2B5EF4-FFF2-40B4-BE49-F238E27FC236}">
                <a16:creationId xmlns:a16="http://schemas.microsoft.com/office/drawing/2014/main" id="{EB34F159-9216-6C41-8F6E-563E4E12AB24}"/>
              </a:ext>
            </a:extLst>
          </p:cNvPr>
          <p:cNvSpPr/>
          <p:nvPr/>
        </p:nvSpPr>
        <p:spPr>
          <a:xfrm>
            <a:off x="2157424" y="3636979"/>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77" name="Rectangle 76">
            <a:extLst>
              <a:ext uri="{FF2B5EF4-FFF2-40B4-BE49-F238E27FC236}">
                <a16:creationId xmlns:a16="http://schemas.microsoft.com/office/drawing/2014/main" id="{B8FB692B-C4EB-744F-9A89-B886EB2DE66E}"/>
              </a:ext>
            </a:extLst>
          </p:cNvPr>
          <p:cNvSpPr/>
          <p:nvPr/>
        </p:nvSpPr>
        <p:spPr>
          <a:xfrm>
            <a:off x="2291783" y="4385579"/>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78" name="Rounded Rectangle 77">
            <a:extLst>
              <a:ext uri="{FF2B5EF4-FFF2-40B4-BE49-F238E27FC236}">
                <a16:creationId xmlns:a16="http://schemas.microsoft.com/office/drawing/2014/main" id="{1608D3B2-8E98-FA48-9984-4812A448F1C7}"/>
              </a:ext>
            </a:extLst>
          </p:cNvPr>
          <p:cNvSpPr/>
          <p:nvPr/>
        </p:nvSpPr>
        <p:spPr>
          <a:xfrm>
            <a:off x="1905850" y="3751363"/>
            <a:ext cx="1957422" cy="117680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79" name="Rounded Rectangle 78">
            <a:extLst>
              <a:ext uri="{FF2B5EF4-FFF2-40B4-BE49-F238E27FC236}">
                <a16:creationId xmlns:a16="http://schemas.microsoft.com/office/drawing/2014/main" id="{3B75A3FF-88AF-A74A-852B-D1513A42920A}"/>
              </a:ext>
            </a:extLst>
          </p:cNvPr>
          <p:cNvSpPr/>
          <p:nvPr/>
        </p:nvSpPr>
        <p:spPr>
          <a:xfrm>
            <a:off x="2309824" y="3789379"/>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80" name="Rectangle 79">
            <a:extLst>
              <a:ext uri="{FF2B5EF4-FFF2-40B4-BE49-F238E27FC236}">
                <a16:creationId xmlns:a16="http://schemas.microsoft.com/office/drawing/2014/main" id="{90532D85-6EDA-6844-A67D-5213A33F69FA}"/>
              </a:ext>
            </a:extLst>
          </p:cNvPr>
          <p:cNvSpPr/>
          <p:nvPr/>
        </p:nvSpPr>
        <p:spPr>
          <a:xfrm>
            <a:off x="2607373" y="4559230"/>
            <a:ext cx="776788" cy="18561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FF0000"/>
                </a:solidFill>
              </a:rPr>
              <a:t>AGA</a:t>
            </a:r>
          </a:p>
        </p:txBody>
      </p:sp>
      <p:sp>
        <p:nvSpPr>
          <p:cNvPr id="81" name="Can 80">
            <a:extLst>
              <a:ext uri="{FF2B5EF4-FFF2-40B4-BE49-F238E27FC236}">
                <a16:creationId xmlns:a16="http://schemas.microsoft.com/office/drawing/2014/main" id="{D7B35763-F8E2-8E49-A32B-D8B604B6A191}"/>
              </a:ext>
            </a:extLst>
          </p:cNvPr>
          <p:cNvSpPr/>
          <p:nvPr/>
        </p:nvSpPr>
        <p:spPr>
          <a:xfrm>
            <a:off x="2546148" y="3844817"/>
            <a:ext cx="954514" cy="610276"/>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a:t>Shared in memory GS Configuration Cache for each Host</a:t>
            </a:r>
          </a:p>
        </p:txBody>
      </p:sp>
      <p:sp>
        <p:nvSpPr>
          <p:cNvPr id="82" name="Up-Down Arrow 81">
            <a:extLst>
              <a:ext uri="{FF2B5EF4-FFF2-40B4-BE49-F238E27FC236}">
                <a16:creationId xmlns:a16="http://schemas.microsoft.com/office/drawing/2014/main" id="{0EBE7ED0-2614-6F4B-98F5-ACC91C368524}"/>
              </a:ext>
            </a:extLst>
          </p:cNvPr>
          <p:cNvSpPr/>
          <p:nvPr/>
        </p:nvSpPr>
        <p:spPr>
          <a:xfrm rot="3553710" flipH="1">
            <a:off x="2051330" y="4414401"/>
            <a:ext cx="126493" cy="1350277"/>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83" name="Up-Down Arrow 82">
            <a:extLst>
              <a:ext uri="{FF2B5EF4-FFF2-40B4-BE49-F238E27FC236}">
                <a16:creationId xmlns:a16="http://schemas.microsoft.com/office/drawing/2014/main" id="{1B8BDFBC-9B23-7546-B6AE-FD376EBF0526}"/>
              </a:ext>
            </a:extLst>
          </p:cNvPr>
          <p:cNvSpPr/>
          <p:nvPr/>
        </p:nvSpPr>
        <p:spPr>
          <a:xfrm rot="7542028" flipH="1">
            <a:off x="3549353" y="4489615"/>
            <a:ext cx="134980" cy="1219831"/>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86" name="TextBox 85">
            <a:extLst>
              <a:ext uri="{FF2B5EF4-FFF2-40B4-BE49-F238E27FC236}">
                <a16:creationId xmlns:a16="http://schemas.microsoft.com/office/drawing/2014/main" id="{561D0496-89D3-964F-96F7-FC43C2833EBC}"/>
              </a:ext>
            </a:extLst>
          </p:cNvPr>
          <p:cNvSpPr txBox="1"/>
          <p:nvPr/>
        </p:nvSpPr>
        <p:spPr>
          <a:xfrm>
            <a:off x="2469560" y="4934063"/>
            <a:ext cx="700479" cy="584775"/>
          </a:xfrm>
          <a:prstGeom prst="rect">
            <a:avLst/>
          </a:prstGeom>
          <a:noFill/>
        </p:spPr>
        <p:txBody>
          <a:bodyPr wrap="square" rtlCol="0">
            <a:spAutoFit/>
          </a:bodyPr>
          <a:lstStyle/>
          <a:p>
            <a:r>
              <a:rPr lang="en-US" sz="800" dirty="0" err="1"/>
              <a:t>grpc</a:t>
            </a:r>
            <a:r>
              <a:rPr lang="en-US" sz="800" dirty="0"/>
              <a:t> long lived streaming connections</a:t>
            </a:r>
          </a:p>
        </p:txBody>
      </p:sp>
      <p:sp>
        <p:nvSpPr>
          <p:cNvPr id="87" name="TextBox 86">
            <a:extLst>
              <a:ext uri="{FF2B5EF4-FFF2-40B4-BE49-F238E27FC236}">
                <a16:creationId xmlns:a16="http://schemas.microsoft.com/office/drawing/2014/main" id="{76D7E2C5-883E-1948-B6F3-EEDA68939194}"/>
              </a:ext>
            </a:extLst>
          </p:cNvPr>
          <p:cNvSpPr txBox="1"/>
          <p:nvPr/>
        </p:nvSpPr>
        <p:spPr>
          <a:xfrm>
            <a:off x="2566699" y="5813742"/>
            <a:ext cx="657118" cy="369332"/>
          </a:xfrm>
          <a:prstGeom prst="rect">
            <a:avLst/>
          </a:prstGeom>
          <a:noFill/>
        </p:spPr>
        <p:txBody>
          <a:bodyPr wrap="square" rtlCol="0">
            <a:spAutoFit/>
          </a:bodyPr>
          <a:lstStyle/>
          <a:p>
            <a:r>
              <a:rPr lang="en-US" dirty="0"/>
              <a:t>…</a:t>
            </a:r>
          </a:p>
        </p:txBody>
      </p:sp>
      <p:sp>
        <p:nvSpPr>
          <p:cNvPr id="89" name="Right Arrow 88">
            <a:extLst>
              <a:ext uri="{FF2B5EF4-FFF2-40B4-BE49-F238E27FC236}">
                <a16:creationId xmlns:a16="http://schemas.microsoft.com/office/drawing/2014/main" id="{6C50D89F-D1A6-004C-B786-9236E472A645}"/>
              </a:ext>
            </a:extLst>
          </p:cNvPr>
          <p:cNvSpPr/>
          <p:nvPr/>
        </p:nvSpPr>
        <p:spPr>
          <a:xfrm rot="10800000">
            <a:off x="3554241" y="3513136"/>
            <a:ext cx="2108907" cy="120649"/>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0" name="Right Arrow 89">
            <a:extLst>
              <a:ext uri="{FF2B5EF4-FFF2-40B4-BE49-F238E27FC236}">
                <a16:creationId xmlns:a16="http://schemas.microsoft.com/office/drawing/2014/main" id="{783AE621-AD9E-E544-B81B-B6FC88C22487}"/>
              </a:ext>
            </a:extLst>
          </p:cNvPr>
          <p:cNvSpPr/>
          <p:nvPr/>
        </p:nvSpPr>
        <p:spPr>
          <a:xfrm rot="10800000">
            <a:off x="3706641" y="3665536"/>
            <a:ext cx="2108907" cy="120649"/>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1" name="Right Arrow 90">
            <a:extLst>
              <a:ext uri="{FF2B5EF4-FFF2-40B4-BE49-F238E27FC236}">
                <a16:creationId xmlns:a16="http://schemas.microsoft.com/office/drawing/2014/main" id="{A8F27436-57D9-374A-BD95-5C6B31A5FDEB}"/>
              </a:ext>
            </a:extLst>
          </p:cNvPr>
          <p:cNvSpPr/>
          <p:nvPr/>
        </p:nvSpPr>
        <p:spPr>
          <a:xfrm rot="10800000">
            <a:off x="3859041" y="3817936"/>
            <a:ext cx="2108907" cy="120649"/>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2" name="Rectangle 91">
            <a:extLst>
              <a:ext uri="{FF2B5EF4-FFF2-40B4-BE49-F238E27FC236}">
                <a16:creationId xmlns:a16="http://schemas.microsoft.com/office/drawing/2014/main" id="{1DA34662-C837-7041-BAFC-453417BF7DF9}"/>
              </a:ext>
            </a:extLst>
          </p:cNvPr>
          <p:cNvSpPr/>
          <p:nvPr/>
        </p:nvSpPr>
        <p:spPr>
          <a:xfrm>
            <a:off x="2853109" y="630748"/>
            <a:ext cx="2437338" cy="2132583"/>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Group/Cluster X</a:t>
            </a:r>
          </a:p>
        </p:txBody>
      </p:sp>
      <p:sp>
        <p:nvSpPr>
          <p:cNvPr id="93" name="Rectangle 92">
            <a:extLst>
              <a:ext uri="{FF2B5EF4-FFF2-40B4-BE49-F238E27FC236}">
                <a16:creationId xmlns:a16="http://schemas.microsoft.com/office/drawing/2014/main" id="{0184F041-EBC4-0C43-9E93-C288D2E1051B}"/>
              </a:ext>
            </a:extLst>
          </p:cNvPr>
          <p:cNvSpPr/>
          <p:nvPr/>
        </p:nvSpPr>
        <p:spPr>
          <a:xfrm>
            <a:off x="6535735" y="631516"/>
            <a:ext cx="2437338" cy="2132583"/>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Group/Cluster Y</a:t>
            </a:r>
          </a:p>
        </p:txBody>
      </p:sp>
      <p:sp>
        <p:nvSpPr>
          <p:cNvPr id="94" name="TextBox 93">
            <a:extLst>
              <a:ext uri="{FF2B5EF4-FFF2-40B4-BE49-F238E27FC236}">
                <a16:creationId xmlns:a16="http://schemas.microsoft.com/office/drawing/2014/main" id="{DA1AD679-F56E-0947-8B13-93FACD494EB1}"/>
              </a:ext>
            </a:extLst>
          </p:cNvPr>
          <p:cNvSpPr txBox="1"/>
          <p:nvPr/>
        </p:nvSpPr>
        <p:spPr>
          <a:xfrm>
            <a:off x="5648787" y="1512373"/>
            <a:ext cx="657118" cy="369332"/>
          </a:xfrm>
          <a:prstGeom prst="rect">
            <a:avLst/>
          </a:prstGeom>
          <a:noFill/>
        </p:spPr>
        <p:txBody>
          <a:bodyPr wrap="square" rtlCol="0">
            <a:spAutoFit/>
          </a:bodyPr>
          <a:lstStyle/>
          <a:p>
            <a:r>
              <a:rPr lang="en-US" dirty="0"/>
              <a:t>…</a:t>
            </a:r>
          </a:p>
        </p:txBody>
      </p:sp>
      <p:sp>
        <p:nvSpPr>
          <p:cNvPr id="95" name="TextBox 94">
            <a:extLst>
              <a:ext uri="{FF2B5EF4-FFF2-40B4-BE49-F238E27FC236}">
                <a16:creationId xmlns:a16="http://schemas.microsoft.com/office/drawing/2014/main" id="{26E4D11F-E840-C14E-B8F9-E115ADCE1A7C}"/>
              </a:ext>
            </a:extLst>
          </p:cNvPr>
          <p:cNvSpPr txBox="1"/>
          <p:nvPr/>
        </p:nvSpPr>
        <p:spPr>
          <a:xfrm>
            <a:off x="8161718" y="6459756"/>
            <a:ext cx="1312498" cy="369332"/>
          </a:xfrm>
          <a:prstGeom prst="rect">
            <a:avLst/>
          </a:prstGeom>
          <a:noFill/>
        </p:spPr>
        <p:txBody>
          <a:bodyPr wrap="square" rtlCol="0">
            <a:spAutoFit/>
          </a:bodyPr>
          <a:lstStyle/>
          <a:p>
            <a:r>
              <a:rPr lang="en-US" dirty="0"/>
              <a:t>10.24.1.111</a:t>
            </a:r>
          </a:p>
        </p:txBody>
      </p:sp>
      <p:sp>
        <p:nvSpPr>
          <p:cNvPr id="13" name="Rectangle 12">
            <a:extLst>
              <a:ext uri="{FF2B5EF4-FFF2-40B4-BE49-F238E27FC236}">
                <a16:creationId xmlns:a16="http://schemas.microsoft.com/office/drawing/2014/main" id="{FC274DFC-1E9A-4E42-8F0B-9E8EDFE8C044}"/>
              </a:ext>
            </a:extLst>
          </p:cNvPr>
          <p:cNvSpPr/>
          <p:nvPr/>
        </p:nvSpPr>
        <p:spPr>
          <a:xfrm>
            <a:off x="442730" y="3093797"/>
            <a:ext cx="1690719" cy="369332"/>
          </a:xfrm>
          <a:prstGeom prst="rect">
            <a:avLst/>
          </a:prstGeom>
        </p:spPr>
        <p:txBody>
          <a:bodyPr wrap="none">
            <a:spAutoFit/>
          </a:bodyPr>
          <a:lstStyle/>
          <a:p>
            <a:pPr algn="ctr"/>
            <a:r>
              <a:rPr lang="en-US" dirty="0">
                <a:solidFill>
                  <a:schemeClr val="tx1">
                    <a:lumMod val="95000"/>
                    <a:lumOff val="5000"/>
                  </a:schemeClr>
                </a:solidFill>
              </a:rPr>
              <a:t>Group/Cluster 1</a:t>
            </a:r>
          </a:p>
        </p:txBody>
      </p:sp>
      <p:sp>
        <p:nvSpPr>
          <p:cNvPr id="97" name="Rectangle 96">
            <a:extLst>
              <a:ext uri="{FF2B5EF4-FFF2-40B4-BE49-F238E27FC236}">
                <a16:creationId xmlns:a16="http://schemas.microsoft.com/office/drawing/2014/main" id="{E672758E-7450-E548-ADCC-1F9CF9C5098E}"/>
              </a:ext>
            </a:extLst>
          </p:cNvPr>
          <p:cNvSpPr/>
          <p:nvPr/>
        </p:nvSpPr>
        <p:spPr>
          <a:xfrm>
            <a:off x="7560177" y="3115014"/>
            <a:ext cx="4532844" cy="369332"/>
          </a:xfrm>
          <a:prstGeom prst="rect">
            <a:avLst/>
          </a:prstGeom>
        </p:spPr>
        <p:txBody>
          <a:bodyPr wrap="none">
            <a:spAutoFit/>
          </a:bodyPr>
          <a:lstStyle/>
          <a:p>
            <a:pPr algn="ctr"/>
            <a:r>
              <a:rPr lang="en-US" dirty="0">
                <a:solidFill>
                  <a:schemeClr val="tx1">
                    <a:lumMod val="95000"/>
                    <a:lumOff val="5000"/>
                  </a:schemeClr>
                </a:solidFill>
              </a:rPr>
              <a:t>Group/Cluster N: 10.24.1.111-10.24.1.111.222</a:t>
            </a:r>
          </a:p>
        </p:txBody>
      </p:sp>
      <p:sp>
        <p:nvSpPr>
          <p:cNvPr id="98" name="Right Arrow 97">
            <a:extLst>
              <a:ext uri="{FF2B5EF4-FFF2-40B4-BE49-F238E27FC236}">
                <a16:creationId xmlns:a16="http://schemas.microsoft.com/office/drawing/2014/main" id="{4878BFB1-63ED-7C4B-9226-C364F0826ECD}"/>
              </a:ext>
            </a:extLst>
          </p:cNvPr>
          <p:cNvSpPr/>
          <p:nvPr/>
        </p:nvSpPr>
        <p:spPr>
          <a:xfrm rot="13048389">
            <a:off x="4961421" y="3097682"/>
            <a:ext cx="1311306" cy="105086"/>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9" name="Right Arrow 98">
            <a:extLst>
              <a:ext uri="{FF2B5EF4-FFF2-40B4-BE49-F238E27FC236}">
                <a16:creationId xmlns:a16="http://schemas.microsoft.com/office/drawing/2014/main" id="{476ED6EB-E0EF-1F45-918B-979067A87862}"/>
              </a:ext>
            </a:extLst>
          </p:cNvPr>
          <p:cNvSpPr/>
          <p:nvPr/>
        </p:nvSpPr>
        <p:spPr>
          <a:xfrm rot="19309981">
            <a:off x="6298489" y="3092909"/>
            <a:ext cx="1311306" cy="105086"/>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 name="TextBox 2">
            <a:extLst>
              <a:ext uri="{FF2B5EF4-FFF2-40B4-BE49-F238E27FC236}">
                <a16:creationId xmlns:a16="http://schemas.microsoft.com/office/drawing/2014/main" id="{92B0ABE5-C224-DB4E-BD2F-B6ABC3AEDFDB}"/>
              </a:ext>
            </a:extLst>
          </p:cNvPr>
          <p:cNvSpPr txBox="1"/>
          <p:nvPr/>
        </p:nvSpPr>
        <p:spPr>
          <a:xfrm>
            <a:off x="8968330" y="1138287"/>
            <a:ext cx="2904065" cy="1384995"/>
          </a:xfrm>
          <a:prstGeom prst="rect">
            <a:avLst/>
          </a:prstGeom>
          <a:noFill/>
        </p:spPr>
        <p:txBody>
          <a:bodyPr wrap="none" rtlCol="0">
            <a:spAutoFit/>
          </a:bodyPr>
          <a:lstStyle/>
          <a:p>
            <a:r>
              <a:rPr lang="en-US" sz="1400" dirty="0"/>
              <a:t>Static or dynamic group assignment?</a:t>
            </a:r>
          </a:p>
          <a:p>
            <a:r>
              <a:rPr lang="en-US" sz="1400" dirty="0"/>
              <a:t>Node manager when register a node,</a:t>
            </a:r>
          </a:p>
          <a:p>
            <a:r>
              <a:rPr lang="en-US" sz="1400" dirty="0"/>
              <a:t>Pass in AGA ID and IP</a:t>
            </a:r>
          </a:p>
          <a:p>
            <a:endParaRPr lang="en-US" sz="1400" dirty="0"/>
          </a:p>
          <a:p>
            <a:r>
              <a:rPr lang="en-US" sz="1400" dirty="0"/>
              <a:t>When DPM ask node manager, input:</a:t>
            </a:r>
          </a:p>
          <a:p>
            <a:r>
              <a:rPr lang="en-US" sz="1400" dirty="0"/>
              <a:t>Target IP, output AGA ID+IP</a:t>
            </a:r>
          </a:p>
        </p:txBody>
      </p:sp>
      <p:sp>
        <p:nvSpPr>
          <p:cNvPr id="84" name="TextBox 83">
            <a:extLst>
              <a:ext uri="{FF2B5EF4-FFF2-40B4-BE49-F238E27FC236}">
                <a16:creationId xmlns:a16="http://schemas.microsoft.com/office/drawing/2014/main" id="{160570BC-2BF4-C840-89A0-D043688250F9}"/>
              </a:ext>
            </a:extLst>
          </p:cNvPr>
          <p:cNvSpPr txBox="1"/>
          <p:nvPr/>
        </p:nvSpPr>
        <p:spPr>
          <a:xfrm>
            <a:off x="10493067" y="6501338"/>
            <a:ext cx="1312498" cy="369332"/>
          </a:xfrm>
          <a:prstGeom prst="rect">
            <a:avLst/>
          </a:prstGeom>
          <a:noFill/>
        </p:spPr>
        <p:txBody>
          <a:bodyPr wrap="square" rtlCol="0">
            <a:spAutoFit/>
          </a:bodyPr>
          <a:lstStyle/>
          <a:p>
            <a:r>
              <a:rPr lang="en-US" dirty="0"/>
              <a:t>10.24.1.222</a:t>
            </a:r>
          </a:p>
        </p:txBody>
      </p:sp>
      <p:sp>
        <p:nvSpPr>
          <p:cNvPr id="85" name="TextBox 84">
            <a:extLst>
              <a:ext uri="{FF2B5EF4-FFF2-40B4-BE49-F238E27FC236}">
                <a16:creationId xmlns:a16="http://schemas.microsoft.com/office/drawing/2014/main" id="{07EFE4C5-E35D-7B4B-8921-169D4177B322}"/>
              </a:ext>
            </a:extLst>
          </p:cNvPr>
          <p:cNvSpPr txBox="1"/>
          <p:nvPr/>
        </p:nvSpPr>
        <p:spPr>
          <a:xfrm>
            <a:off x="-23237" y="1131939"/>
            <a:ext cx="2876346" cy="1323439"/>
          </a:xfrm>
          <a:prstGeom prst="rect">
            <a:avLst/>
          </a:prstGeom>
          <a:noFill/>
        </p:spPr>
        <p:txBody>
          <a:bodyPr wrap="square" rtlCol="0">
            <a:spAutoFit/>
          </a:bodyPr>
          <a:lstStyle/>
          <a:p>
            <a:r>
              <a:rPr lang="en-US" sz="1600" dirty="0"/>
              <a:t>Each group has its own cache/database contains config for its ACAs only. Cross group communication should just work.</a:t>
            </a:r>
          </a:p>
        </p:txBody>
      </p:sp>
      <p:sp>
        <p:nvSpPr>
          <p:cNvPr id="100" name="Title 1">
            <a:extLst>
              <a:ext uri="{FF2B5EF4-FFF2-40B4-BE49-F238E27FC236}">
                <a16:creationId xmlns:a16="http://schemas.microsoft.com/office/drawing/2014/main" id="{52802942-BC68-954A-8855-14336A497A2F}"/>
              </a:ext>
            </a:extLst>
          </p:cNvPr>
          <p:cNvSpPr>
            <a:spLocks noGrp="1"/>
          </p:cNvSpPr>
          <p:nvPr>
            <p:ph type="title"/>
          </p:nvPr>
        </p:nvSpPr>
        <p:spPr>
          <a:xfrm>
            <a:off x="4073" y="-296"/>
            <a:ext cx="4313465" cy="699295"/>
          </a:xfrm>
        </p:spPr>
        <p:txBody>
          <a:bodyPr>
            <a:normAutofit/>
          </a:bodyPr>
          <a:lstStyle/>
          <a:p>
            <a:r>
              <a:rPr lang="en-US" dirty="0">
                <a:solidFill>
                  <a:srgbClr val="FF0000"/>
                </a:solidFill>
              </a:rPr>
              <a:t>Overview:</a:t>
            </a:r>
          </a:p>
        </p:txBody>
      </p:sp>
    </p:spTree>
    <p:extLst>
      <p:ext uri="{BB962C8B-B14F-4D97-AF65-F5344CB8AC3E}">
        <p14:creationId xmlns:p14="http://schemas.microsoft.com/office/powerpoint/2010/main" val="2054071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F533FE53-F5E3-1E46-BD50-A0017A9C3374}"/>
              </a:ext>
            </a:extLst>
          </p:cNvPr>
          <p:cNvSpPr/>
          <p:nvPr/>
        </p:nvSpPr>
        <p:spPr>
          <a:xfrm>
            <a:off x="2297636" y="846074"/>
            <a:ext cx="2123090" cy="9564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Alcor Controller - DPM</a:t>
            </a:r>
          </a:p>
        </p:txBody>
      </p:sp>
      <p:sp>
        <p:nvSpPr>
          <p:cNvPr id="6" name="Rounded Rectangle 5">
            <a:extLst>
              <a:ext uri="{FF2B5EF4-FFF2-40B4-BE49-F238E27FC236}">
                <a16:creationId xmlns:a16="http://schemas.microsoft.com/office/drawing/2014/main" id="{86B29247-8203-1B4A-9AE5-5260FB689DEF}"/>
              </a:ext>
            </a:extLst>
          </p:cNvPr>
          <p:cNvSpPr/>
          <p:nvPr/>
        </p:nvSpPr>
        <p:spPr>
          <a:xfrm>
            <a:off x="4445358" y="3429000"/>
            <a:ext cx="3451857" cy="34290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6">
            <a:extLst>
              <a:ext uri="{FF2B5EF4-FFF2-40B4-BE49-F238E27FC236}">
                <a16:creationId xmlns:a16="http://schemas.microsoft.com/office/drawing/2014/main" id="{D695EC23-43FD-9A4E-AEB5-E63A84873979}"/>
              </a:ext>
            </a:extLst>
          </p:cNvPr>
          <p:cNvSpPr/>
          <p:nvPr/>
        </p:nvSpPr>
        <p:spPr>
          <a:xfrm>
            <a:off x="4926405" y="3462488"/>
            <a:ext cx="2824607" cy="3311871"/>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77E77911-0FD9-A142-A4A4-34BB4082EA39}"/>
              </a:ext>
            </a:extLst>
          </p:cNvPr>
          <p:cNvSpPr/>
          <p:nvPr/>
        </p:nvSpPr>
        <p:spPr>
          <a:xfrm>
            <a:off x="5648320" y="3596311"/>
            <a:ext cx="1369843" cy="44798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Alcor Control Agent</a:t>
            </a:r>
          </a:p>
        </p:txBody>
      </p:sp>
      <p:sp>
        <p:nvSpPr>
          <p:cNvPr id="33" name="TextBox 32">
            <a:extLst>
              <a:ext uri="{FF2B5EF4-FFF2-40B4-BE49-F238E27FC236}">
                <a16:creationId xmlns:a16="http://schemas.microsoft.com/office/drawing/2014/main" id="{095DD8B0-5ECF-9C42-9423-B4B51550B69E}"/>
              </a:ext>
            </a:extLst>
          </p:cNvPr>
          <p:cNvSpPr txBox="1"/>
          <p:nvPr/>
        </p:nvSpPr>
        <p:spPr>
          <a:xfrm rot="16200000">
            <a:off x="3541585" y="4511640"/>
            <a:ext cx="2292323" cy="461665"/>
          </a:xfrm>
          <a:prstGeom prst="rect">
            <a:avLst/>
          </a:prstGeom>
          <a:noFill/>
        </p:spPr>
        <p:txBody>
          <a:bodyPr wrap="square" rtlCol="0">
            <a:spAutoFit/>
          </a:bodyPr>
          <a:lstStyle/>
          <a:p>
            <a:r>
              <a:rPr lang="en-US" sz="2400" dirty="0"/>
              <a:t>Compute Host 1</a:t>
            </a:r>
          </a:p>
        </p:txBody>
      </p:sp>
      <p:sp>
        <p:nvSpPr>
          <p:cNvPr id="2" name="Rectangle 1">
            <a:extLst>
              <a:ext uri="{FF2B5EF4-FFF2-40B4-BE49-F238E27FC236}">
                <a16:creationId xmlns:a16="http://schemas.microsoft.com/office/drawing/2014/main" id="{83DD1A05-FC85-1C46-ADB3-2D6171C7A240}"/>
              </a:ext>
            </a:extLst>
          </p:cNvPr>
          <p:cNvSpPr/>
          <p:nvPr/>
        </p:nvSpPr>
        <p:spPr>
          <a:xfrm>
            <a:off x="5105398" y="4879483"/>
            <a:ext cx="958700" cy="7236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solidFill>
                  <a:schemeClr val="accent6"/>
                </a:solidFill>
              </a:rPr>
              <a:t>VM1</a:t>
            </a:r>
          </a:p>
          <a:p>
            <a:pPr algn="ctr"/>
            <a:r>
              <a:rPr lang="en-US" sz="1400" dirty="0">
                <a:solidFill>
                  <a:schemeClr val="accent6"/>
                </a:solidFill>
              </a:rPr>
              <a:t>10.0.0.101</a:t>
            </a:r>
          </a:p>
        </p:txBody>
      </p:sp>
      <p:sp>
        <p:nvSpPr>
          <p:cNvPr id="47" name="Rectangle 46">
            <a:extLst>
              <a:ext uri="{FF2B5EF4-FFF2-40B4-BE49-F238E27FC236}">
                <a16:creationId xmlns:a16="http://schemas.microsoft.com/office/drawing/2014/main" id="{B78D16F2-1DEF-BF4F-B0F2-072F5CA60812}"/>
              </a:ext>
            </a:extLst>
          </p:cNvPr>
          <p:cNvSpPr/>
          <p:nvPr/>
        </p:nvSpPr>
        <p:spPr>
          <a:xfrm>
            <a:off x="5105398" y="5888634"/>
            <a:ext cx="958699" cy="7236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solidFill>
                  <a:srgbClr val="FF0000"/>
                </a:solidFill>
              </a:rPr>
              <a:t>VM2</a:t>
            </a:r>
          </a:p>
          <a:p>
            <a:pPr algn="ctr"/>
            <a:r>
              <a:rPr lang="en-US" sz="1400" dirty="0">
                <a:solidFill>
                  <a:srgbClr val="FF0000"/>
                </a:solidFill>
              </a:rPr>
              <a:t>10.0.1.102</a:t>
            </a:r>
          </a:p>
        </p:txBody>
      </p:sp>
      <p:sp>
        <p:nvSpPr>
          <p:cNvPr id="4" name="Card 3">
            <a:extLst>
              <a:ext uri="{FF2B5EF4-FFF2-40B4-BE49-F238E27FC236}">
                <a16:creationId xmlns:a16="http://schemas.microsoft.com/office/drawing/2014/main" id="{288F9827-C38F-DE41-8293-AD2362021959}"/>
              </a:ext>
            </a:extLst>
          </p:cNvPr>
          <p:cNvSpPr/>
          <p:nvPr/>
        </p:nvSpPr>
        <p:spPr>
          <a:xfrm>
            <a:off x="6581992" y="4909400"/>
            <a:ext cx="849964" cy="663823"/>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solidFill>
                  <a:schemeClr val="tx1"/>
                </a:solidFill>
              </a:rPr>
              <a:t>OVS</a:t>
            </a:r>
          </a:p>
        </p:txBody>
      </p:sp>
      <p:sp>
        <p:nvSpPr>
          <p:cNvPr id="25" name="Rounded Rectangle 24">
            <a:extLst>
              <a:ext uri="{FF2B5EF4-FFF2-40B4-BE49-F238E27FC236}">
                <a16:creationId xmlns:a16="http://schemas.microsoft.com/office/drawing/2014/main" id="{81B0697B-D999-1C40-BE43-F50DA8F2E613}"/>
              </a:ext>
            </a:extLst>
          </p:cNvPr>
          <p:cNvSpPr/>
          <p:nvPr/>
        </p:nvSpPr>
        <p:spPr>
          <a:xfrm>
            <a:off x="8740143" y="3434033"/>
            <a:ext cx="3451857" cy="34290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ed Rectangle 26">
            <a:extLst>
              <a:ext uri="{FF2B5EF4-FFF2-40B4-BE49-F238E27FC236}">
                <a16:creationId xmlns:a16="http://schemas.microsoft.com/office/drawing/2014/main" id="{A4458021-C7AA-7845-A2FA-B9E99CF9FF13}"/>
              </a:ext>
            </a:extLst>
          </p:cNvPr>
          <p:cNvSpPr/>
          <p:nvPr/>
        </p:nvSpPr>
        <p:spPr>
          <a:xfrm>
            <a:off x="9221190" y="3467521"/>
            <a:ext cx="2824607" cy="3311871"/>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03AE3161-BD0A-E340-989D-C567B5319DFF}"/>
              </a:ext>
            </a:extLst>
          </p:cNvPr>
          <p:cNvSpPr/>
          <p:nvPr/>
        </p:nvSpPr>
        <p:spPr>
          <a:xfrm>
            <a:off x="9943105" y="3601344"/>
            <a:ext cx="1369843" cy="44798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Alcor Control Agent</a:t>
            </a:r>
          </a:p>
        </p:txBody>
      </p:sp>
      <p:sp>
        <p:nvSpPr>
          <p:cNvPr id="29" name="TextBox 28">
            <a:extLst>
              <a:ext uri="{FF2B5EF4-FFF2-40B4-BE49-F238E27FC236}">
                <a16:creationId xmlns:a16="http://schemas.microsoft.com/office/drawing/2014/main" id="{EBF2506E-16F2-914C-A9B4-9B9793F4BD48}"/>
              </a:ext>
            </a:extLst>
          </p:cNvPr>
          <p:cNvSpPr txBox="1"/>
          <p:nvPr/>
        </p:nvSpPr>
        <p:spPr>
          <a:xfrm rot="16200000">
            <a:off x="7836370" y="4516673"/>
            <a:ext cx="2292323" cy="461665"/>
          </a:xfrm>
          <a:prstGeom prst="rect">
            <a:avLst/>
          </a:prstGeom>
          <a:noFill/>
        </p:spPr>
        <p:txBody>
          <a:bodyPr wrap="square" rtlCol="0">
            <a:spAutoFit/>
          </a:bodyPr>
          <a:lstStyle/>
          <a:p>
            <a:r>
              <a:rPr lang="en-US" sz="2400" dirty="0"/>
              <a:t>Compute Host N</a:t>
            </a:r>
          </a:p>
        </p:txBody>
      </p:sp>
      <p:sp>
        <p:nvSpPr>
          <p:cNvPr id="30" name="Rectangle 29">
            <a:extLst>
              <a:ext uri="{FF2B5EF4-FFF2-40B4-BE49-F238E27FC236}">
                <a16:creationId xmlns:a16="http://schemas.microsoft.com/office/drawing/2014/main" id="{0C841257-32A4-FD4A-B3DD-9A477B733363}"/>
              </a:ext>
            </a:extLst>
          </p:cNvPr>
          <p:cNvSpPr/>
          <p:nvPr/>
        </p:nvSpPr>
        <p:spPr>
          <a:xfrm>
            <a:off x="9400183" y="4884516"/>
            <a:ext cx="958700" cy="7236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solidFill>
                  <a:schemeClr val="accent6"/>
                </a:solidFill>
              </a:rPr>
              <a:t>VM3</a:t>
            </a:r>
          </a:p>
          <a:p>
            <a:pPr algn="ctr"/>
            <a:r>
              <a:rPr lang="en-US" sz="1400" dirty="0">
                <a:solidFill>
                  <a:schemeClr val="accent6"/>
                </a:solidFill>
              </a:rPr>
              <a:t>10.0.0.105</a:t>
            </a:r>
          </a:p>
        </p:txBody>
      </p:sp>
      <p:sp>
        <p:nvSpPr>
          <p:cNvPr id="31" name="Rectangle 30">
            <a:extLst>
              <a:ext uri="{FF2B5EF4-FFF2-40B4-BE49-F238E27FC236}">
                <a16:creationId xmlns:a16="http://schemas.microsoft.com/office/drawing/2014/main" id="{DA0CA20A-D071-7547-93E7-68F8906F5732}"/>
              </a:ext>
            </a:extLst>
          </p:cNvPr>
          <p:cNvSpPr/>
          <p:nvPr/>
        </p:nvSpPr>
        <p:spPr>
          <a:xfrm>
            <a:off x="9400183" y="5893667"/>
            <a:ext cx="958699" cy="7236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solidFill>
                  <a:srgbClr val="FF0000"/>
                </a:solidFill>
              </a:rPr>
              <a:t>VM4</a:t>
            </a:r>
          </a:p>
          <a:p>
            <a:pPr algn="ctr"/>
            <a:r>
              <a:rPr lang="en-US" sz="1400" dirty="0">
                <a:solidFill>
                  <a:srgbClr val="FF0000"/>
                </a:solidFill>
              </a:rPr>
              <a:t>10.0.1.106</a:t>
            </a:r>
          </a:p>
        </p:txBody>
      </p:sp>
      <p:sp>
        <p:nvSpPr>
          <p:cNvPr id="32" name="Card 31">
            <a:extLst>
              <a:ext uri="{FF2B5EF4-FFF2-40B4-BE49-F238E27FC236}">
                <a16:creationId xmlns:a16="http://schemas.microsoft.com/office/drawing/2014/main" id="{F13D2423-36A7-D443-B03C-8F0476C2ABC4}"/>
              </a:ext>
            </a:extLst>
          </p:cNvPr>
          <p:cNvSpPr/>
          <p:nvPr/>
        </p:nvSpPr>
        <p:spPr>
          <a:xfrm>
            <a:off x="10876777" y="4914433"/>
            <a:ext cx="849964" cy="663823"/>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solidFill>
                  <a:schemeClr val="tx1"/>
                </a:solidFill>
              </a:rPr>
              <a:t>OVS</a:t>
            </a:r>
          </a:p>
        </p:txBody>
      </p:sp>
      <p:sp>
        <p:nvSpPr>
          <p:cNvPr id="34" name="Rounded Rectangle 33">
            <a:extLst>
              <a:ext uri="{FF2B5EF4-FFF2-40B4-BE49-F238E27FC236}">
                <a16:creationId xmlns:a16="http://schemas.microsoft.com/office/drawing/2014/main" id="{B5E0BD5F-FCAC-5C41-9218-2A414006B604}"/>
              </a:ext>
            </a:extLst>
          </p:cNvPr>
          <p:cNvSpPr/>
          <p:nvPr/>
        </p:nvSpPr>
        <p:spPr>
          <a:xfrm>
            <a:off x="6436421" y="-8347"/>
            <a:ext cx="3451857" cy="2610762"/>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ounded Rectangle 34">
            <a:extLst>
              <a:ext uri="{FF2B5EF4-FFF2-40B4-BE49-F238E27FC236}">
                <a16:creationId xmlns:a16="http://schemas.microsoft.com/office/drawing/2014/main" id="{C64D45DD-C673-4446-9329-00988BA082EE}"/>
              </a:ext>
            </a:extLst>
          </p:cNvPr>
          <p:cNvSpPr/>
          <p:nvPr/>
        </p:nvSpPr>
        <p:spPr>
          <a:xfrm>
            <a:off x="7272559" y="18196"/>
            <a:ext cx="2453641" cy="2467981"/>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9D65845D-17D8-044D-93D6-CDB0E27EAD51}"/>
              </a:ext>
            </a:extLst>
          </p:cNvPr>
          <p:cNvSpPr/>
          <p:nvPr/>
        </p:nvSpPr>
        <p:spPr>
          <a:xfrm>
            <a:off x="7876134" y="1949851"/>
            <a:ext cx="1369843" cy="44798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Alcor Group Agent</a:t>
            </a:r>
          </a:p>
        </p:txBody>
      </p:sp>
      <p:sp>
        <p:nvSpPr>
          <p:cNvPr id="37" name="TextBox 36">
            <a:extLst>
              <a:ext uri="{FF2B5EF4-FFF2-40B4-BE49-F238E27FC236}">
                <a16:creationId xmlns:a16="http://schemas.microsoft.com/office/drawing/2014/main" id="{D9A47A56-9CCF-0646-8F53-C4ECC15A078B}"/>
              </a:ext>
            </a:extLst>
          </p:cNvPr>
          <p:cNvSpPr txBox="1"/>
          <p:nvPr/>
        </p:nvSpPr>
        <p:spPr>
          <a:xfrm rot="16200000">
            <a:off x="5698821" y="750039"/>
            <a:ext cx="2316479" cy="830997"/>
          </a:xfrm>
          <a:prstGeom prst="rect">
            <a:avLst/>
          </a:prstGeom>
          <a:noFill/>
        </p:spPr>
        <p:txBody>
          <a:bodyPr wrap="square" rtlCol="0">
            <a:spAutoFit/>
          </a:bodyPr>
          <a:lstStyle/>
          <a:p>
            <a:r>
              <a:rPr lang="en-US" sz="2400" dirty="0"/>
              <a:t>Controller Node 1 to M</a:t>
            </a:r>
          </a:p>
        </p:txBody>
      </p:sp>
      <p:sp>
        <p:nvSpPr>
          <p:cNvPr id="3" name="Can 2">
            <a:extLst>
              <a:ext uri="{FF2B5EF4-FFF2-40B4-BE49-F238E27FC236}">
                <a16:creationId xmlns:a16="http://schemas.microsoft.com/office/drawing/2014/main" id="{6A812946-CBB6-EE49-A826-CB11698A0EF5}"/>
              </a:ext>
            </a:extLst>
          </p:cNvPr>
          <p:cNvSpPr/>
          <p:nvPr/>
        </p:nvSpPr>
        <p:spPr>
          <a:xfrm>
            <a:off x="7895497" y="388620"/>
            <a:ext cx="1264546" cy="1203960"/>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a:t>In Memory GS Message Cache for each Host</a:t>
            </a:r>
          </a:p>
        </p:txBody>
      </p:sp>
      <p:sp>
        <p:nvSpPr>
          <p:cNvPr id="45" name="Rounded Rectangle 44">
            <a:extLst>
              <a:ext uri="{FF2B5EF4-FFF2-40B4-BE49-F238E27FC236}">
                <a16:creationId xmlns:a16="http://schemas.microsoft.com/office/drawing/2014/main" id="{81251552-B63A-7846-A75E-DE03B3BBF0B3}"/>
              </a:ext>
            </a:extLst>
          </p:cNvPr>
          <p:cNvSpPr/>
          <p:nvPr/>
        </p:nvSpPr>
        <p:spPr>
          <a:xfrm>
            <a:off x="2450036" y="998474"/>
            <a:ext cx="2123090" cy="9564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Alcor Controller - DPM</a:t>
            </a:r>
          </a:p>
        </p:txBody>
      </p:sp>
      <p:sp>
        <p:nvSpPr>
          <p:cNvPr id="46" name="Rounded Rectangle 45">
            <a:extLst>
              <a:ext uri="{FF2B5EF4-FFF2-40B4-BE49-F238E27FC236}">
                <a16:creationId xmlns:a16="http://schemas.microsoft.com/office/drawing/2014/main" id="{F1B4AE7C-FE34-104F-83CF-79AF82B542F8}"/>
              </a:ext>
            </a:extLst>
          </p:cNvPr>
          <p:cNvSpPr/>
          <p:nvPr/>
        </p:nvSpPr>
        <p:spPr>
          <a:xfrm>
            <a:off x="2602436" y="1150874"/>
            <a:ext cx="2123090" cy="9564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Alcor Controller - DPM</a:t>
            </a:r>
          </a:p>
        </p:txBody>
      </p:sp>
      <p:sp>
        <p:nvSpPr>
          <p:cNvPr id="53" name="Rounded Rectangle 52">
            <a:extLst>
              <a:ext uri="{FF2B5EF4-FFF2-40B4-BE49-F238E27FC236}">
                <a16:creationId xmlns:a16="http://schemas.microsoft.com/office/drawing/2014/main" id="{020E6211-18A3-824B-90EF-FDD27F327315}"/>
              </a:ext>
            </a:extLst>
          </p:cNvPr>
          <p:cNvSpPr/>
          <p:nvPr/>
        </p:nvSpPr>
        <p:spPr>
          <a:xfrm>
            <a:off x="6588821" y="144053"/>
            <a:ext cx="3451857" cy="2610762"/>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ounded Rectangle 55">
            <a:extLst>
              <a:ext uri="{FF2B5EF4-FFF2-40B4-BE49-F238E27FC236}">
                <a16:creationId xmlns:a16="http://schemas.microsoft.com/office/drawing/2014/main" id="{9AFAA2F9-6929-3D4A-9E5C-8E46C825E718}"/>
              </a:ext>
            </a:extLst>
          </p:cNvPr>
          <p:cNvSpPr/>
          <p:nvPr/>
        </p:nvSpPr>
        <p:spPr>
          <a:xfrm>
            <a:off x="7424959" y="170596"/>
            <a:ext cx="2453641" cy="2467981"/>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93DFF0BB-3097-8142-88CA-66FED30A7B03}"/>
              </a:ext>
            </a:extLst>
          </p:cNvPr>
          <p:cNvSpPr/>
          <p:nvPr/>
        </p:nvSpPr>
        <p:spPr>
          <a:xfrm>
            <a:off x="8028534" y="2102251"/>
            <a:ext cx="1369843" cy="44798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Alcor Group Agent</a:t>
            </a:r>
          </a:p>
        </p:txBody>
      </p:sp>
      <p:sp>
        <p:nvSpPr>
          <p:cNvPr id="59" name="TextBox 58">
            <a:extLst>
              <a:ext uri="{FF2B5EF4-FFF2-40B4-BE49-F238E27FC236}">
                <a16:creationId xmlns:a16="http://schemas.microsoft.com/office/drawing/2014/main" id="{16D45134-2F01-3B4F-921E-0A9A3B13DBF8}"/>
              </a:ext>
            </a:extLst>
          </p:cNvPr>
          <p:cNvSpPr txBox="1"/>
          <p:nvPr/>
        </p:nvSpPr>
        <p:spPr>
          <a:xfrm rot="16200000">
            <a:off x="5851221" y="902439"/>
            <a:ext cx="2316479" cy="830997"/>
          </a:xfrm>
          <a:prstGeom prst="rect">
            <a:avLst/>
          </a:prstGeom>
          <a:noFill/>
        </p:spPr>
        <p:txBody>
          <a:bodyPr wrap="square" rtlCol="0">
            <a:spAutoFit/>
          </a:bodyPr>
          <a:lstStyle/>
          <a:p>
            <a:r>
              <a:rPr lang="en-US" sz="2400" dirty="0"/>
              <a:t>Controller Node 1 to M</a:t>
            </a:r>
          </a:p>
        </p:txBody>
      </p:sp>
      <p:sp>
        <p:nvSpPr>
          <p:cNvPr id="60" name="Can 59">
            <a:extLst>
              <a:ext uri="{FF2B5EF4-FFF2-40B4-BE49-F238E27FC236}">
                <a16:creationId xmlns:a16="http://schemas.microsoft.com/office/drawing/2014/main" id="{D9C5CC39-D613-5F48-9AA2-44A504C69B9C}"/>
              </a:ext>
            </a:extLst>
          </p:cNvPr>
          <p:cNvSpPr/>
          <p:nvPr/>
        </p:nvSpPr>
        <p:spPr>
          <a:xfrm>
            <a:off x="8047897" y="541020"/>
            <a:ext cx="1264546" cy="1203960"/>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a:t>In Memory GS Message Cache for each Host</a:t>
            </a:r>
          </a:p>
        </p:txBody>
      </p:sp>
      <p:sp>
        <p:nvSpPr>
          <p:cNvPr id="61" name="Rounded Rectangle 60">
            <a:extLst>
              <a:ext uri="{FF2B5EF4-FFF2-40B4-BE49-F238E27FC236}">
                <a16:creationId xmlns:a16="http://schemas.microsoft.com/office/drawing/2014/main" id="{0E7AC90A-56B4-F240-A90A-33948EF85BBF}"/>
              </a:ext>
            </a:extLst>
          </p:cNvPr>
          <p:cNvSpPr/>
          <p:nvPr/>
        </p:nvSpPr>
        <p:spPr>
          <a:xfrm>
            <a:off x="6741221" y="296453"/>
            <a:ext cx="3451857" cy="2610762"/>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ounded Rectangle 61">
            <a:extLst>
              <a:ext uri="{FF2B5EF4-FFF2-40B4-BE49-F238E27FC236}">
                <a16:creationId xmlns:a16="http://schemas.microsoft.com/office/drawing/2014/main" id="{2A740A94-F84F-A24D-8214-33542C7BF26E}"/>
              </a:ext>
            </a:extLst>
          </p:cNvPr>
          <p:cNvSpPr/>
          <p:nvPr/>
        </p:nvSpPr>
        <p:spPr>
          <a:xfrm>
            <a:off x="7577359" y="322996"/>
            <a:ext cx="2453641" cy="2467981"/>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8F3B2E56-3D72-F742-B394-16DA01152CF4}"/>
              </a:ext>
            </a:extLst>
          </p:cNvPr>
          <p:cNvSpPr/>
          <p:nvPr/>
        </p:nvSpPr>
        <p:spPr>
          <a:xfrm>
            <a:off x="8180934" y="2254651"/>
            <a:ext cx="1369843" cy="44798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0000"/>
                </a:solidFill>
              </a:rPr>
              <a:t>Alcor Group Agent</a:t>
            </a:r>
          </a:p>
        </p:txBody>
      </p:sp>
      <p:sp>
        <p:nvSpPr>
          <p:cNvPr id="64" name="TextBox 63">
            <a:extLst>
              <a:ext uri="{FF2B5EF4-FFF2-40B4-BE49-F238E27FC236}">
                <a16:creationId xmlns:a16="http://schemas.microsoft.com/office/drawing/2014/main" id="{FF4720F9-8A97-5E42-BE19-F3ABA05446D3}"/>
              </a:ext>
            </a:extLst>
          </p:cNvPr>
          <p:cNvSpPr txBox="1"/>
          <p:nvPr/>
        </p:nvSpPr>
        <p:spPr>
          <a:xfrm rot="16200000">
            <a:off x="6003621" y="1054839"/>
            <a:ext cx="2316479" cy="830997"/>
          </a:xfrm>
          <a:prstGeom prst="rect">
            <a:avLst/>
          </a:prstGeom>
          <a:noFill/>
        </p:spPr>
        <p:txBody>
          <a:bodyPr wrap="square" rtlCol="0">
            <a:spAutoFit/>
          </a:bodyPr>
          <a:lstStyle/>
          <a:p>
            <a:r>
              <a:rPr lang="en-US" sz="2400" dirty="0"/>
              <a:t>Controller Node 1 to M</a:t>
            </a:r>
          </a:p>
        </p:txBody>
      </p:sp>
      <p:sp>
        <p:nvSpPr>
          <p:cNvPr id="65" name="Can 64">
            <a:extLst>
              <a:ext uri="{FF2B5EF4-FFF2-40B4-BE49-F238E27FC236}">
                <a16:creationId xmlns:a16="http://schemas.microsoft.com/office/drawing/2014/main" id="{528DD932-3315-424E-8AC0-57B31A74D3DF}"/>
              </a:ext>
            </a:extLst>
          </p:cNvPr>
          <p:cNvSpPr/>
          <p:nvPr/>
        </p:nvSpPr>
        <p:spPr>
          <a:xfrm>
            <a:off x="8024884" y="668122"/>
            <a:ext cx="1683258" cy="1472926"/>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a:t>Shared in memory GS Configuration Cache for each Host</a:t>
            </a:r>
          </a:p>
        </p:txBody>
      </p:sp>
      <p:sp>
        <p:nvSpPr>
          <p:cNvPr id="16" name="Up-Down Arrow 15">
            <a:extLst>
              <a:ext uri="{FF2B5EF4-FFF2-40B4-BE49-F238E27FC236}">
                <a16:creationId xmlns:a16="http://schemas.microsoft.com/office/drawing/2014/main" id="{762920A0-F3A5-9448-B570-C9EB19C273F1}"/>
              </a:ext>
            </a:extLst>
          </p:cNvPr>
          <p:cNvSpPr/>
          <p:nvPr/>
        </p:nvSpPr>
        <p:spPr>
          <a:xfrm rot="3840225" flipH="1">
            <a:off x="7097578" y="2130404"/>
            <a:ext cx="315112" cy="1985660"/>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Up-Down Arrow 95">
            <a:extLst>
              <a:ext uri="{FF2B5EF4-FFF2-40B4-BE49-F238E27FC236}">
                <a16:creationId xmlns:a16="http://schemas.microsoft.com/office/drawing/2014/main" id="{7C1835D1-AF33-A842-A69E-A167B340C172}"/>
              </a:ext>
            </a:extLst>
          </p:cNvPr>
          <p:cNvSpPr/>
          <p:nvPr/>
        </p:nvSpPr>
        <p:spPr>
          <a:xfrm rot="6893148" flipH="1">
            <a:off x="9885088" y="2140431"/>
            <a:ext cx="315112" cy="2044798"/>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ight Arrow 8">
            <a:extLst>
              <a:ext uri="{FF2B5EF4-FFF2-40B4-BE49-F238E27FC236}">
                <a16:creationId xmlns:a16="http://schemas.microsoft.com/office/drawing/2014/main" id="{DE71BAE6-4670-6B42-BB37-BEF13AAE0499}"/>
              </a:ext>
            </a:extLst>
          </p:cNvPr>
          <p:cNvSpPr/>
          <p:nvPr/>
        </p:nvSpPr>
        <p:spPr>
          <a:xfrm>
            <a:off x="4731612" y="1449434"/>
            <a:ext cx="1850380" cy="226966"/>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ight Arrow 65">
            <a:extLst>
              <a:ext uri="{FF2B5EF4-FFF2-40B4-BE49-F238E27FC236}">
                <a16:creationId xmlns:a16="http://schemas.microsoft.com/office/drawing/2014/main" id="{14384C51-C11F-A842-9DA9-04E4766BE9C6}"/>
              </a:ext>
            </a:extLst>
          </p:cNvPr>
          <p:cNvSpPr/>
          <p:nvPr/>
        </p:nvSpPr>
        <p:spPr>
          <a:xfrm>
            <a:off x="4731612" y="1198569"/>
            <a:ext cx="1719628" cy="226966"/>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ight Arrow 66">
            <a:extLst>
              <a:ext uri="{FF2B5EF4-FFF2-40B4-BE49-F238E27FC236}">
                <a16:creationId xmlns:a16="http://schemas.microsoft.com/office/drawing/2014/main" id="{794F3A82-8BD5-9948-8B34-8542A17E2B7D}"/>
              </a:ext>
            </a:extLst>
          </p:cNvPr>
          <p:cNvSpPr/>
          <p:nvPr/>
        </p:nvSpPr>
        <p:spPr>
          <a:xfrm>
            <a:off x="4738863" y="1700299"/>
            <a:ext cx="1992679" cy="226966"/>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C10D805-543C-5B49-8FD1-1D175234DEDC}"/>
              </a:ext>
            </a:extLst>
          </p:cNvPr>
          <p:cNvSpPr txBox="1"/>
          <p:nvPr/>
        </p:nvSpPr>
        <p:spPr>
          <a:xfrm>
            <a:off x="5068916" y="635442"/>
            <a:ext cx="1158808" cy="646331"/>
          </a:xfrm>
          <a:prstGeom prst="rect">
            <a:avLst/>
          </a:prstGeom>
          <a:noFill/>
        </p:spPr>
        <p:txBody>
          <a:bodyPr wrap="square" rtlCol="0">
            <a:spAutoFit/>
          </a:bodyPr>
          <a:lstStyle/>
          <a:p>
            <a:r>
              <a:rPr lang="en-US" sz="1200" dirty="0" err="1"/>
              <a:t>grpc</a:t>
            </a:r>
            <a:r>
              <a:rPr lang="en-US" sz="1200" dirty="0"/>
              <a:t> long lived streaming connections</a:t>
            </a:r>
          </a:p>
        </p:txBody>
      </p:sp>
      <p:sp>
        <p:nvSpPr>
          <p:cNvPr id="68" name="TextBox 67">
            <a:extLst>
              <a:ext uri="{FF2B5EF4-FFF2-40B4-BE49-F238E27FC236}">
                <a16:creationId xmlns:a16="http://schemas.microsoft.com/office/drawing/2014/main" id="{50412E84-7CF7-1645-93DE-51F09B9480E7}"/>
              </a:ext>
            </a:extLst>
          </p:cNvPr>
          <p:cNvSpPr txBox="1"/>
          <p:nvPr/>
        </p:nvSpPr>
        <p:spPr>
          <a:xfrm>
            <a:off x="7986182" y="2892848"/>
            <a:ext cx="1158808" cy="646331"/>
          </a:xfrm>
          <a:prstGeom prst="rect">
            <a:avLst/>
          </a:prstGeom>
          <a:noFill/>
        </p:spPr>
        <p:txBody>
          <a:bodyPr wrap="square" rtlCol="0">
            <a:spAutoFit/>
          </a:bodyPr>
          <a:lstStyle/>
          <a:p>
            <a:r>
              <a:rPr lang="en-US" sz="1200" dirty="0" err="1"/>
              <a:t>grpc</a:t>
            </a:r>
            <a:r>
              <a:rPr lang="en-US" sz="1200" dirty="0"/>
              <a:t> long lived streaming connections</a:t>
            </a:r>
          </a:p>
        </p:txBody>
      </p:sp>
      <p:sp>
        <p:nvSpPr>
          <p:cNvPr id="69" name="TextBox 68">
            <a:extLst>
              <a:ext uri="{FF2B5EF4-FFF2-40B4-BE49-F238E27FC236}">
                <a16:creationId xmlns:a16="http://schemas.microsoft.com/office/drawing/2014/main" id="{42202DE4-8605-5946-A004-D2D5675E7F37}"/>
              </a:ext>
            </a:extLst>
          </p:cNvPr>
          <p:cNvSpPr txBox="1"/>
          <p:nvPr/>
        </p:nvSpPr>
        <p:spPr>
          <a:xfrm>
            <a:off x="8087169" y="4672681"/>
            <a:ext cx="1158808" cy="646331"/>
          </a:xfrm>
          <a:prstGeom prst="rect">
            <a:avLst/>
          </a:prstGeom>
          <a:noFill/>
        </p:spPr>
        <p:txBody>
          <a:bodyPr wrap="square" rtlCol="0">
            <a:spAutoFit/>
          </a:bodyPr>
          <a:lstStyle/>
          <a:p>
            <a:r>
              <a:rPr lang="en-US" sz="3600" dirty="0"/>
              <a:t>…</a:t>
            </a:r>
          </a:p>
        </p:txBody>
      </p:sp>
      <p:sp>
        <p:nvSpPr>
          <p:cNvPr id="42" name="Title 1">
            <a:extLst>
              <a:ext uri="{FF2B5EF4-FFF2-40B4-BE49-F238E27FC236}">
                <a16:creationId xmlns:a16="http://schemas.microsoft.com/office/drawing/2014/main" id="{4EC227C7-ED81-334E-8C0B-DD5F013196C3}"/>
              </a:ext>
            </a:extLst>
          </p:cNvPr>
          <p:cNvSpPr>
            <a:spLocks noGrp="1"/>
          </p:cNvSpPr>
          <p:nvPr>
            <p:ph type="title"/>
          </p:nvPr>
        </p:nvSpPr>
        <p:spPr>
          <a:xfrm>
            <a:off x="189294" y="48850"/>
            <a:ext cx="4313465" cy="699295"/>
          </a:xfrm>
        </p:spPr>
        <p:txBody>
          <a:bodyPr>
            <a:normAutofit/>
          </a:bodyPr>
          <a:lstStyle/>
          <a:p>
            <a:r>
              <a:rPr lang="en-US" dirty="0">
                <a:solidFill>
                  <a:srgbClr val="FF0000"/>
                </a:solidFill>
              </a:rPr>
              <a:t>Design to Scale</a:t>
            </a:r>
          </a:p>
        </p:txBody>
      </p:sp>
    </p:spTree>
    <p:extLst>
      <p:ext uri="{BB962C8B-B14F-4D97-AF65-F5344CB8AC3E}">
        <p14:creationId xmlns:p14="http://schemas.microsoft.com/office/powerpoint/2010/main" val="925666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86B29247-8203-1B4A-9AE5-5260FB689DEF}"/>
              </a:ext>
            </a:extLst>
          </p:cNvPr>
          <p:cNvSpPr/>
          <p:nvPr/>
        </p:nvSpPr>
        <p:spPr>
          <a:xfrm>
            <a:off x="7754404" y="5393532"/>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7" name="Rounded Rectangle 6">
            <a:extLst>
              <a:ext uri="{FF2B5EF4-FFF2-40B4-BE49-F238E27FC236}">
                <a16:creationId xmlns:a16="http://schemas.microsoft.com/office/drawing/2014/main" id="{D695EC23-43FD-9A4E-AEB5-E63A84873979}"/>
              </a:ext>
            </a:extLst>
          </p:cNvPr>
          <p:cNvSpPr/>
          <p:nvPr/>
        </p:nvSpPr>
        <p:spPr>
          <a:xfrm>
            <a:off x="7963891" y="5432953"/>
            <a:ext cx="1601732" cy="12976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6" name="Rectangle 25">
            <a:extLst>
              <a:ext uri="{FF2B5EF4-FFF2-40B4-BE49-F238E27FC236}">
                <a16:creationId xmlns:a16="http://schemas.microsoft.com/office/drawing/2014/main" id="{77E77911-0FD9-A142-A4A4-34BB4082EA39}"/>
              </a:ext>
            </a:extLst>
          </p:cNvPr>
          <p:cNvSpPr/>
          <p:nvPr/>
        </p:nvSpPr>
        <p:spPr>
          <a:xfrm>
            <a:off x="8398751" y="5478847"/>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 name="Rectangle 1">
            <a:extLst>
              <a:ext uri="{FF2B5EF4-FFF2-40B4-BE49-F238E27FC236}">
                <a16:creationId xmlns:a16="http://schemas.microsoft.com/office/drawing/2014/main" id="{83DD1A05-FC85-1C46-ADB3-2D6171C7A240}"/>
              </a:ext>
            </a:extLst>
          </p:cNvPr>
          <p:cNvSpPr/>
          <p:nvPr/>
        </p:nvSpPr>
        <p:spPr>
          <a:xfrm>
            <a:off x="7994029" y="5745959"/>
            <a:ext cx="719238"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VM1</a:t>
            </a:r>
          </a:p>
          <a:p>
            <a:pPr algn="ctr"/>
            <a:r>
              <a:rPr lang="en-US" sz="900" dirty="0">
                <a:solidFill>
                  <a:schemeClr val="accent6"/>
                </a:solidFill>
              </a:rPr>
              <a:t>10.0.0.101</a:t>
            </a:r>
          </a:p>
        </p:txBody>
      </p:sp>
      <p:sp>
        <p:nvSpPr>
          <p:cNvPr id="47" name="Rectangle 46">
            <a:extLst>
              <a:ext uri="{FF2B5EF4-FFF2-40B4-BE49-F238E27FC236}">
                <a16:creationId xmlns:a16="http://schemas.microsoft.com/office/drawing/2014/main" id="{B78D16F2-1DEF-BF4F-B0F2-072F5CA60812}"/>
              </a:ext>
            </a:extLst>
          </p:cNvPr>
          <p:cNvSpPr/>
          <p:nvPr/>
        </p:nvSpPr>
        <p:spPr>
          <a:xfrm>
            <a:off x="7994030" y="6238292"/>
            <a:ext cx="719237"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VM2</a:t>
            </a:r>
          </a:p>
          <a:p>
            <a:pPr algn="ctr"/>
            <a:r>
              <a:rPr lang="en-US" sz="900" dirty="0">
                <a:solidFill>
                  <a:srgbClr val="FF0000"/>
                </a:solidFill>
              </a:rPr>
              <a:t>10.0.1.102</a:t>
            </a:r>
          </a:p>
        </p:txBody>
      </p:sp>
      <p:sp>
        <p:nvSpPr>
          <p:cNvPr id="4" name="Card 3">
            <a:extLst>
              <a:ext uri="{FF2B5EF4-FFF2-40B4-BE49-F238E27FC236}">
                <a16:creationId xmlns:a16="http://schemas.microsoft.com/office/drawing/2014/main" id="{288F9827-C38F-DE41-8293-AD2362021959}"/>
              </a:ext>
            </a:extLst>
          </p:cNvPr>
          <p:cNvSpPr/>
          <p:nvPr/>
        </p:nvSpPr>
        <p:spPr>
          <a:xfrm>
            <a:off x="8813807" y="5758355"/>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25" name="Rounded Rectangle 24">
            <a:extLst>
              <a:ext uri="{FF2B5EF4-FFF2-40B4-BE49-F238E27FC236}">
                <a16:creationId xmlns:a16="http://schemas.microsoft.com/office/drawing/2014/main" id="{81B0697B-D999-1C40-BE43-F50DA8F2E613}"/>
              </a:ext>
            </a:extLst>
          </p:cNvPr>
          <p:cNvSpPr/>
          <p:nvPr/>
        </p:nvSpPr>
        <p:spPr>
          <a:xfrm>
            <a:off x="10123381" y="5398564"/>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7" name="Rounded Rectangle 26">
            <a:extLst>
              <a:ext uri="{FF2B5EF4-FFF2-40B4-BE49-F238E27FC236}">
                <a16:creationId xmlns:a16="http://schemas.microsoft.com/office/drawing/2014/main" id="{A4458021-C7AA-7845-A2FA-B9E99CF9FF13}"/>
              </a:ext>
            </a:extLst>
          </p:cNvPr>
          <p:cNvSpPr/>
          <p:nvPr/>
        </p:nvSpPr>
        <p:spPr>
          <a:xfrm>
            <a:off x="10332868" y="5432952"/>
            <a:ext cx="1601732" cy="130270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8" name="Rectangle 27">
            <a:extLst>
              <a:ext uri="{FF2B5EF4-FFF2-40B4-BE49-F238E27FC236}">
                <a16:creationId xmlns:a16="http://schemas.microsoft.com/office/drawing/2014/main" id="{03AE3161-BD0A-E340-989D-C567B5319DFF}"/>
              </a:ext>
            </a:extLst>
          </p:cNvPr>
          <p:cNvSpPr/>
          <p:nvPr/>
        </p:nvSpPr>
        <p:spPr>
          <a:xfrm>
            <a:off x="10745340" y="5488735"/>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9" name="TextBox 28">
            <a:extLst>
              <a:ext uri="{FF2B5EF4-FFF2-40B4-BE49-F238E27FC236}">
                <a16:creationId xmlns:a16="http://schemas.microsoft.com/office/drawing/2014/main" id="{EBF2506E-16F2-914C-A9B4-9B9793F4BD48}"/>
              </a:ext>
            </a:extLst>
          </p:cNvPr>
          <p:cNvSpPr txBox="1"/>
          <p:nvPr/>
        </p:nvSpPr>
        <p:spPr>
          <a:xfrm rot="16200000">
            <a:off x="9582513" y="5901585"/>
            <a:ext cx="1293107" cy="276999"/>
          </a:xfrm>
          <a:prstGeom prst="rect">
            <a:avLst/>
          </a:prstGeom>
          <a:noFill/>
        </p:spPr>
        <p:txBody>
          <a:bodyPr wrap="square" rtlCol="0">
            <a:spAutoFit/>
          </a:bodyPr>
          <a:lstStyle/>
          <a:p>
            <a:r>
              <a:rPr lang="en-US" sz="1200" dirty="0"/>
              <a:t>Compute Host N</a:t>
            </a:r>
          </a:p>
        </p:txBody>
      </p:sp>
      <p:sp>
        <p:nvSpPr>
          <p:cNvPr id="30" name="Rectangle 29">
            <a:extLst>
              <a:ext uri="{FF2B5EF4-FFF2-40B4-BE49-F238E27FC236}">
                <a16:creationId xmlns:a16="http://schemas.microsoft.com/office/drawing/2014/main" id="{0C841257-32A4-FD4A-B3DD-9A477B733363}"/>
              </a:ext>
            </a:extLst>
          </p:cNvPr>
          <p:cNvSpPr/>
          <p:nvPr/>
        </p:nvSpPr>
        <p:spPr>
          <a:xfrm>
            <a:off x="10349098" y="5758354"/>
            <a:ext cx="702636"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VM3</a:t>
            </a:r>
          </a:p>
          <a:p>
            <a:pPr algn="ctr"/>
            <a:r>
              <a:rPr lang="en-US" sz="900" dirty="0">
                <a:solidFill>
                  <a:schemeClr val="accent6"/>
                </a:solidFill>
              </a:rPr>
              <a:t>10.0.0.105</a:t>
            </a:r>
          </a:p>
        </p:txBody>
      </p:sp>
      <p:sp>
        <p:nvSpPr>
          <p:cNvPr id="31" name="Rectangle 30">
            <a:extLst>
              <a:ext uri="{FF2B5EF4-FFF2-40B4-BE49-F238E27FC236}">
                <a16:creationId xmlns:a16="http://schemas.microsoft.com/office/drawing/2014/main" id="{DA0CA20A-D071-7547-93E7-68F8906F5732}"/>
              </a:ext>
            </a:extLst>
          </p:cNvPr>
          <p:cNvSpPr/>
          <p:nvPr/>
        </p:nvSpPr>
        <p:spPr>
          <a:xfrm>
            <a:off x="10349099" y="6306845"/>
            <a:ext cx="702635"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VM4</a:t>
            </a:r>
          </a:p>
          <a:p>
            <a:pPr algn="ctr"/>
            <a:r>
              <a:rPr lang="en-US" sz="900" dirty="0">
                <a:solidFill>
                  <a:srgbClr val="FF0000"/>
                </a:solidFill>
              </a:rPr>
              <a:t>10.0.1.106</a:t>
            </a:r>
          </a:p>
        </p:txBody>
      </p:sp>
      <p:sp>
        <p:nvSpPr>
          <p:cNvPr id="32" name="Card 31">
            <a:extLst>
              <a:ext uri="{FF2B5EF4-FFF2-40B4-BE49-F238E27FC236}">
                <a16:creationId xmlns:a16="http://schemas.microsoft.com/office/drawing/2014/main" id="{F13D2423-36A7-D443-B03C-8F0476C2ABC4}"/>
              </a:ext>
            </a:extLst>
          </p:cNvPr>
          <p:cNvSpPr/>
          <p:nvPr/>
        </p:nvSpPr>
        <p:spPr>
          <a:xfrm>
            <a:off x="11133734" y="5758354"/>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34" name="Rounded Rectangle 33">
            <a:extLst>
              <a:ext uri="{FF2B5EF4-FFF2-40B4-BE49-F238E27FC236}">
                <a16:creationId xmlns:a16="http://schemas.microsoft.com/office/drawing/2014/main" id="{B5E0BD5F-FCAC-5C41-9218-2A414006B604}"/>
              </a:ext>
            </a:extLst>
          </p:cNvPr>
          <p:cNvSpPr/>
          <p:nvPr/>
        </p:nvSpPr>
        <p:spPr>
          <a:xfrm>
            <a:off x="8747472" y="3443706"/>
            <a:ext cx="1957422" cy="1179108"/>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5" name="Rounded Rectangle 34">
            <a:extLst>
              <a:ext uri="{FF2B5EF4-FFF2-40B4-BE49-F238E27FC236}">
                <a16:creationId xmlns:a16="http://schemas.microsoft.com/office/drawing/2014/main" id="{C64D45DD-C673-4446-9329-00988BA082EE}"/>
              </a:ext>
            </a:extLst>
          </p:cNvPr>
          <p:cNvSpPr/>
          <p:nvPr/>
        </p:nvSpPr>
        <p:spPr>
          <a:xfrm>
            <a:off x="9151446" y="34840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6" name="Rectangle 35">
            <a:extLst>
              <a:ext uri="{FF2B5EF4-FFF2-40B4-BE49-F238E27FC236}">
                <a16:creationId xmlns:a16="http://schemas.microsoft.com/office/drawing/2014/main" id="{9D65845D-17D8-044D-93D6-CDB0E27EAD51}"/>
              </a:ext>
            </a:extLst>
          </p:cNvPr>
          <p:cNvSpPr/>
          <p:nvPr/>
        </p:nvSpPr>
        <p:spPr>
          <a:xfrm>
            <a:off x="9285805" y="42326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53" name="Rounded Rectangle 52">
            <a:extLst>
              <a:ext uri="{FF2B5EF4-FFF2-40B4-BE49-F238E27FC236}">
                <a16:creationId xmlns:a16="http://schemas.microsoft.com/office/drawing/2014/main" id="{020E6211-18A3-824B-90EF-FDD27F327315}"/>
              </a:ext>
            </a:extLst>
          </p:cNvPr>
          <p:cNvSpPr/>
          <p:nvPr/>
        </p:nvSpPr>
        <p:spPr>
          <a:xfrm>
            <a:off x="8899872" y="3602759"/>
            <a:ext cx="1957422" cy="1172455"/>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6" name="Rounded Rectangle 55">
            <a:extLst>
              <a:ext uri="{FF2B5EF4-FFF2-40B4-BE49-F238E27FC236}">
                <a16:creationId xmlns:a16="http://schemas.microsoft.com/office/drawing/2014/main" id="{9AFAA2F9-6929-3D4A-9E5C-8E46C825E718}"/>
              </a:ext>
            </a:extLst>
          </p:cNvPr>
          <p:cNvSpPr/>
          <p:nvPr/>
        </p:nvSpPr>
        <p:spPr>
          <a:xfrm>
            <a:off x="9303846" y="36364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7" name="Rectangle 56">
            <a:extLst>
              <a:ext uri="{FF2B5EF4-FFF2-40B4-BE49-F238E27FC236}">
                <a16:creationId xmlns:a16="http://schemas.microsoft.com/office/drawing/2014/main" id="{93DFF0BB-3097-8142-88CA-66FED30A7B03}"/>
              </a:ext>
            </a:extLst>
          </p:cNvPr>
          <p:cNvSpPr/>
          <p:nvPr/>
        </p:nvSpPr>
        <p:spPr>
          <a:xfrm>
            <a:off x="9438205" y="43850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61" name="Rounded Rectangle 60">
            <a:extLst>
              <a:ext uri="{FF2B5EF4-FFF2-40B4-BE49-F238E27FC236}">
                <a16:creationId xmlns:a16="http://schemas.microsoft.com/office/drawing/2014/main" id="{0E7AC90A-56B4-F240-A90A-33948EF85BBF}"/>
              </a:ext>
            </a:extLst>
          </p:cNvPr>
          <p:cNvSpPr/>
          <p:nvPr/>
        </p:nvSpPr>
        <p:spPr>
          <a:xfrm>
            <a:off x="9052272" y="3750805"/>
            <a:ext cx="1957422" cy="117680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2" name="Rounded Rectangle 61">
            <a:extLst>
              <a:ext uri="{FF2B5EF4-FFF2-40B4-BE49-F238E27FC236}">
                <a16:creationId xmlns:a16="http://schemas.microsoft.com/office/drawing/2014/main" id="{2A740A94-F84F-A24D-8214-33542C7BF26E}"/>
              </a:ext>
            </a:extLst>
          </p:cNvPr>
          <p:cNvSpPr/>
          <p:nvPr/>
        </p:nvSpPr>
        <p:spPr>
          <a:xfrm>
            <a:off x="9456246" y="37888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3" name="Rectangle 62">
            <a:extLst>
              <a:ext uri="{FF2B5EF4-FFF2-40B4-BE49-F238E27FC236}">
                <a16:creationId xmlns:a16="http://schemas.microsoft.com/office/drawing/2014/main" id="{8F3B2E56-3D72-F742-B394-16DA01152CF4}"/>
              </a:ext>
            </a:extLst>
          </p:cNvPr>
          <p:cNvSpPr/>
          <p:nvPr/>
        </p:nvSpPr>
        <p:spPr>
          <a:xfrm>
            <a:off x="9753795" y="4558672"/>
            <a:ext cx="776788" cy="18561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FF0000"/>
                </a:solidFill>
              </a:rPr>
              <a:t>AGA</a:t>
            </a:r>
          </a:p>
        </p:txBody>
      </p:sp>
      <p:sp>
        <p:nvSpPr>
          <p:cNvPr id="65" name="Can 64">
            <a:extLst>
              <a:ext uri="{FF2B5EF4-FFF2-40B4-BE49-F238E27FC236}">
                <a16:creationId xmlns:a16="http://schemas.microsoft.com/office/drawing/2014/main" id="{528DD932-3315-424E-8AC0-57B31A74D3DF}"/>
              </a:ext>
            </a:extLst>
          </p:cNvPr>
          <p:cNvSpPr/>
          <p:nvPr/>
        </p:nvSpPr>
        <p:spPr>
          <a:xfrm>
            <a:off x="7792550" y="237206"/>
            <a:ext cx="4165843" cy="3830763"/>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dirty="0"/>
              <a:t>Shared in memory GS Configuration Cache for each Host</a:t>
            </a:r>
          </a:p>
        </p:txBody>
      </p:sp>
      <p:sp>
        <p:nvSpPr>
          <p:cNvPr id="16" name="Up-Down Arrow 15">
            <a:extLst>
              <a:ext uri="{FF2B5EF4-FFF2-40B4-BE49-F238E27FC236}">
                <a16:creationId xmlns:a16="http://schemas.microsoft.com/office/drawing/2014/main" id="{762920A0-F3A5-9448-B570-C9EB19C273F1}"/>
              </a:ext>
            </a:extLst>
          </p:cNvPr>
          <p:cNvSpPr/>
          <p:nvPr/>
        </p:nvSpPr>
        <p:spPr>
          <a:xfrm rot="3553710" flipH="1">
            <a:off x="9197752" y="4413843"/>
            <a:ext cx="126493" cy="1350277"/>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96" name="Up-Down Arrow 95">
            <a:extLst>
              <a:ext uri="{FF2B5EF4-FFF2-40B4-BE49-F238E27FC236}">
                <a16:creationId xmlns:a16="http://schemas.microsoft.com/office/drawing/2014/main" id="{7C1835D1-AF33-A842-A69E-A167B340C172}"/>
              </a:ext>
            </a:extLst>
          </p:cNvPr>
          <p:cNvSpPr/>
          <p:nvPr/>
        </p:nvSpPr>
        <p:spPr>
          <a:xfrm rot="7542028" flipH="1">
            <a:off x="10695775" y="4489057"/>
            <a:ext cx="134980" cy="1219831"/>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8" name="TextBox 67">
            <a:extLst>
              <a:ext uri="{FF2B5EF4-FFF2-40B4-BE49-F238E27FC236}">
                <a16:creationId xmlns:a16="http://schemas.microsoft.com/office/drawing/2014/main" id="{50412E84-7CF7-1645-93DE-51F09B9480E7}"/>
              </a:ext>
            </a:extLst>
          </p:cNvPr>
          <p:cNvSpPr txBox="1"/>
          <p:nvPr/>
        </p:nvSpPr>
        <p:spPr>
          <a:xfrm>
            <a:off x="9615982" y="4933505"/>
            <a:ext cx="700479" cy="584775"/>
          </a:xfrm>
          <a:prstGeom prst="rect">
            <a:avLst/>
          </a:prstGeom>
          <a:noFill/>
        </p:spPr>
        <p:txBody>
          <a:bodyPr wrap="square" rtlCol="0">
            <a:spAutoFit/>
          </a:bodyPr>
          <a:lstStyle/>
          <a:p>
            <a:r>
              <a:rPr lang="en-US" sz="800" dirty="0" err="1"/>
              <a:t>grpc</a:t>
            </a:r>
            <a:r>
              <a:rPr lang="en-US" sz="800" dirty="0"/>
              <a:t> long lived streaming connections</a:t>
            </a:r>
          </a:p>
        </p:txBody>
      </p:sp>
      <p:sp>
        <p:nvSpPr>
          <p:cNvPr id="69" name="TextBox 68">
            <a:extLst>
              <a:ext uri="{FF2B5EF4-FFF2-40B4-BE49-F238E27FC236}">
                <a16:creationId xmlns:a16="http://schemas.microsoft.com/office/drawing/2014/main" id="{42202DE4-8605-5946-A004-D2D5675E7F37}"/>
              </a:ext>
            </a:extLst>
          </p:cNvPr>
          <p:cNvSpPr txBox="1"/>
          <p:nvPr/>
        </p:nvSpPr>
        <p:spPr>
          <a:xfrm>
            <a:off x="9713121" y="5813184"/>
            <a:ext cx="657118" cy="369332"/>
          </a:xfrm>
          <a:prstGeom prst="rect">
            <a:avLst/>
          </a:prstGeom>
          <a:noFill/>
        </p:spPr>
        <p:txBody>
          <a:bodyPr wrap="square" rtlCol="0">
            <a:spAutoFit/>
          </a:bodyPr>
          <a:lstStyle/>
          <a:p>
            <a:r>
              <a:rPr lang="en-US" dirty="0"/>
              <a:t>…</a:t>
            </a:r>
          </a:p>
        </p:txBody>
      </p:sp>
      <p:sp>
        <p:nvSpPr>
          <p:cNvPr id="84" name="Title 1">
            <a:extLst>
              <a:ext uri="{FF2B5EF4-FFF2-40B4-BE49-F238E27FC236}">
                <a16:creationId xmlns:a16="http://schemas.microsoft.com/office/drawing/2014/main" id="{69DE01E8-8FC5-574F-9E9A-CB7019F7752F}"/>
              </a:ext>
            </a:extLst>
          </p:cNvPr>
          <p:cNvSpPr>
            <a:spLocks noGrp="1"/>
          </p:cNvSpPr>
          <p:nvPr>
            <p:ph type="title"/>
          </p:nvPr>
        </p:nvSpPr>
        <p:spPr>
          <a:xfrm>
            <a:off x="189294" y="48850"/>
            <a:ext cx="6800954" cy="699295"/>
          </a:xfrm>
        </p:spPr>
        <p:txBody>
          <a:bodyPr>
            <a:normAutofit/>
          </a:bodyPr>
          <a:lstStyle/>
          <a:p>
            <a:r>
              <a:rPr lang="en-US" dirty="0"/>
              <a:t>Create port – small/large VPC</a:t>
            </a:r>
          </a:p>
        </p:txBody>
      </p:sp>
      <p:sp>
        <p:nvSpPr>
          <p:cNvPr id="85" name="Content Placeholder 2">
            <a:extLst>
              <a:ext uri="{FF2B5EF4-FFF2-40B4-BE49-F238E27FC236}">
                <a16:creationId xmlns:a16="http://schemas.microsoft.com/office/drawing/2014/main" id="{FEF360CE-5B08-434F-B96B-507A25C80FEC}"/>
              </a:ext>
            </a:extLst>
          </p:cNvPr>
          <p:cNvSpPr>
            <a:spLocks noGrp="1"/>
          </p:cNvSpPr>
          <p:nvPr>
            <p:ph idx="1"/>
          </p:nvPr>
        </p:nvSpPr>
        <p:spPr>
          <a:xfrm>
            <a:off x="105168" y="762872"/>
            <a:ext cx="7561038" cy="5923766"/>
          </a:xfrm>
        </p:spPr>
        <p:txBody>
          <a:bodyPr>
            <a:normAutofit/>
          </a:bodyPr>
          <a:lstStyle/>
          <a:p>
            <a:r>
              <a:rPr lang="en-US" u="sng" dirty="0">
                <a:solidFill>
                  <a:srgbClr val="FF0000"/>
                </a:solidFill>
              </a:rPr>
              <a:t>AGA act as passthrough proxy</a:t>
            </a:r>
          </a:p>
          <a:p>
            <a:r>
              <a:rPr lang="en-US" dirty="0"/>
              <a:t>DPM -&gt; AGA: port state</a:t>
            </a:r>
          </a:p>
          <a:p>
            <a:pPr lvl="1"/>
            <a:r>
              <a:rPr lang="en-US" dirty="0" err="1"/>
              <a:t>operation_type</a:t>
            </a:r>
            <a:r>
              <a:rPr lang="en-US" dirty="0"/>
              <a:t> = CREATE</a:t>
            </a:r>
          </a:p>
          <a:p>
            <a:pPr lvl="1"/>
            <a:r>
              <a:rPr lang="en-US" dirty="0" err="1"/>
              <a:t>targetted_hosts</a:t>
            </a:r>
            <a:r>
              <a:rPr lang="en-US" dirty="0"/>
              <a:t> = [“host 1”] (array of 1 host)</a:t>
            </a:r>
          </a:p>
          <a:p>
            <a:pPr lvl="1"/>
            <a:r>
              <a:rPr lang="en-US" dirty="0" err="1"/>
              <a:t>revision_number</a:t>
            </a:r>
            <a:r>
              <a:rPr lang="en-US" dirty="0"/>
              <a:t> = 1</a:t>
            </a:r>
          </a:p>
          <a:p>
            <a:pPr lvl="1"/>
            <a:r>
              <a:rPr lang="en-US" dirty="0" err="1"/>
              <a:t>update_type</a:t>
            </a:r>
            <a:r>
              <a:rPr lang="en-US" dirty="0"/>
              <a:t> = FULL</a:t>
            </a:r>
          </a:p>
          <a:p>
            <a:r>
              <a:rPr lang="en-US" dirty="0"/>
              <a:t>AGA sends it down to the corresponding ACA host when configuration == PORT</a:t>
            </a:r>
          </a:p>
          <a:p>
            <a:pPr lvl="1"/>
            <a:r>
              <a:rPr lang="en-US" dirty="0"/>
              <a:t>Also stores the new port full state</a:t>
            </a:r>
          </a:p>
          <a:p>
            <a:pPr lvl="1"/>
            <a:r>
              <a:rPr lang="en-US" strike="sngStrike" dirty="0"/>
              <a:t>clear all previous Delta states (#3,#4)</a:t>
            </a:r>
          </a:p>
        </p:txBody>
      </p:sp>
      <p:graphicFrame>
        <p:nvGraphicFramePr>
          <p:cNvPr id="8" name="Table 10">
            <a:extLst>
              <a:ext uri="{FF2B5EF4-FFF2-40B4-BE49-F238E27FC236}">
                <a16:creationId xmlns:a16="http://schemas.microsoft.com/office/drawing/2014/main" id="{491F93DD-975D-3941-B43A-F9D09AFDEF54}"/>
              </a:ext>
            </a:extLst>
          </p:cNvPr>
          <p:cNvGraphicFramePr>
            <a:graphicFrameLocks noGrp="1"/>
          </p:cNvGraphicFramePr>
          <p:nvPr/>
        </p:nvGraphicFramePr>
        <p:xfrm>
          <a:off x="8485837" y="2760898"/>
          <a:ext cx="3303122" cy="1371600"/>
        </p:xfrm>
        <a:graphic>
          <a:graphicData uri="http://schemas.openxmlformats.org/drawingml/2006/table">
            <a:tbl>
              <a:tblPr firstRow="1" bandRow="1">
                <a:tableStyleId>{5C22544A-7EE6-4342-B048-85BDC9FD1C3A}</a:tableStyleId>
              </a:tblPr>
              <a:tblGrid>
                <a:gridCol w="1385167">
                  <a:extLst>
                    <a:ext uri="{9D8B030D-6E8A-4147-A177-3AD203B41FA5}">
                      <a16:colId xmlns:a16="http://schemas.microsoft.com/office/drawing/2014/main" val="3997333578"/>
                    </a:ext>
                  </a:extLst>
                </a:gridCol>
                <a:gridCol w="498764">
                  <a:extLst>
                    <a:ext uri="{9D8B030D-6E8A-4147-A177-3AD203B41FA5}">
                      <a16:colId xmlns:a16="http://schemas.microsoft.com/office/drawing/2014/main" val="1076842233"/>
                    </a:ext>
                  </a:extLst>
                </a:gridCol>
                <a:gridCol w="1419191">
                  <a:extLst>
                    <a:ext uri="{9D8B030D-6E8A-4147-A177-3AD203B41FA5}">
                      <a16:colId xmlns:a16="http://schemas.microsoft.com/office/drawing/2014/main" val="3042798488"/>
                    </a:ext>
                  </a:extLst>
                </a:gridCol>
              </a:tblGrid>
              <a:tr h="0">
                <a:tc>
                  <a:txBody>
                    <a:bodyPr/>
                    <a:lstStyle/>
                    <a:p>
                      <a:r>
                        <a:rPr lang="en-US" sz="1200" dirty="0"/>
                        <a:t>Host1, Port Resource ID=“123”</a:t>
                      </a:r>
                    </a:p>
                  </a:txBody>
                  <a:tcPr/>
                </a:tc>
                <a:tc>
                  <a:txBody>
                    <a:bodyPr/>
                    <a:lstStyle/>
                    <a:p>
                      <a:r>
                        <a:rPr lang="en-US" sz="1200" dirty="0"/>
                        <a:t>Version</a:t>
                      </a:r>
                    </a:p>
                  </a:txBody>
                  <a:tcPr/>
                </a:tc>
                <a:tc>
                  <a:txBody>
                    <a:bodyPr/>
                    <a:lstStyle/>
                    <a:p>
                      <a:r>
                        <a:rPr lang="en-US" sz="1200" dirty="0"/>
                        <a:t>State</a:t>
                      </a:r>
                    </a:p>
                  </a:txBody>
                  <a:tcPr/>
                </a:tc>
                <a:extLst>
                  <a:ext uri="{0D108BD9-81ED-4DB2-BD59-A6C34878D82A}">
                    <a16:rowId xmlns:a16="http://schemas.microsoft.com/office/drawing/2014/main" val="3094804447"/>
                  </a:ext>
                </a:extLst>
              </a:tr>
              <a:tr h="298372">
                <a:tc>
                  <a:txBody>
                    <a:bodyPr/>
                    <a:lstStyle/>
                    <a:p>
                      <a:r>
                        <a:rPr lang="en-US" sz="1200" dirty="0"/>
                        <a:t>Last Full Update</a:t>
                      </a:r>
                    </a:p>
                  </a:txBody>
                  <a:tcPr/>
                </a:tc>
                <a:tc>
                  <a:txBody>
                    <a:bodyPr/>
                    <a:lstStyle/>
                    <a:p>
                      <a:r>
                        <a:rPr lang="en-US" sz="1200" dirty="0"/>
                        <a:t>1</a:t>
                      </a:r>
                    </a:p>
                  </a:txBody>
                  <a:tcPr/>
                </a:tc>
                <a:tc>
                  <a:txBody>
                    <a:bodyPr/>
                    <a:lstStyle/>
                    <a:p>
                      <a:r>
                        <a:rPr lang="en-US" sz="1200" dirty="0"/>
                        <a:t>PortFullState#1 (CREATE)</a:t>
                      </a:r>
                    </a:p>
                  </a:txBody>
                  <a:tcPr/>
                </a:tc>
                <a:extLst>
                  <a:ext uri="{0D108BD9-81ED-4DB2-BD59-A6C34878D82A}">
                    <a16:rowId xmlns:a16="http://schemas.microsoft.com/office/drawing/2014/main" val="2868273196"/>
                  </a:ext>
                </a:extLst>
              </a:tr>
              <a:tr h="298372">
                <a:tc>
                  <a:txBody>
                    <a:bodyPr/>
                    <a:lstStyle/>
                    <a:p>
                      <a:r>
                        <a:rPr lang="en-US" sz="1200" strike="sngStrike" dirty="0"/>
                        <a:t>Last Delta Update</a:t>
                      </a:r>
                    </a:p>
                  </a:txBody>
                  <a:tcPr/>
                </a:tc>
                <a:tc>
                  <a:txBody>
                    <a:bodyPr/>
                    <a:lstStyle/>
                    <a:p>
                      <a:r>
                        <a:rPr lang="en-US" sz="1200" strike="sngStrike" dirty="0"/>
                        <a:t>4</a:t>
                      </a:r>
                    </a:p>
                  </a:txBody>
                  <a:tcPr/>
                </a:tc>
                <a:tc>
                  <a:txBody>
                    <a:bodyPr/>
                    <a:lstStyle/>
                    <a:p>
                      <a:r>
                        <a:rPr lang="en-US" sz="1200" strike="sngStrike" dirty="0"/>
                        <a:t>PortDeltaState#3,</a:t>
                      </a:r>
                    </a:p>
                    <a:p>
                      <a:r>
                        <a:rPr lang="en-US" sz="1200" strike="sngStrike" dirty="0"/>
                        <a:t>PortDeltaState#4</a:t>
                      </a:r>
                    </a:p>
                  </a:txBody>
                  <a:tcPr/>
                </a:tc>
                <a:extLst>
                  <a:ext uri="{0D108BD9-81ED-4DB2-BD59-A6C34878D82A}">
                    <a16:rowId xmlns:a16="http://schemas.microsoft.com/office/drawing/2014/main" val="329187170"/>
                  </a:ext>
                </a:extLst>
              </a:tr>
            </a:tbl>
          </a:graphicData>
        </a:graphic>
      </p:graphicFrame>
    </p:spTree>
    <p:extLst>
      <p:ext uri="{BB962C8B-B14F-4D97-AF65-F5344CB8AC3E}">
        <p14:creationId xmlns:p14="http://schemas.microsoft.com/office/powerpoint/2010/main" val="4123228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86B29247-8203-1B4A-9AE5-5260FB689DEF}"/>
              </a:ext>
            </a:extLst>
          </p:cNvPr>
          <p:cNvSpPr/>
          <p:nvPr/>
        </p:nvSpPr>
        <p:spPr>
          <a:xfrm>
            <a:off x="7754404" y="5393532"/>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7" name="Rounded Rectangle 6">
            <a:extLst>
              <a:ext uri="{FF2B5EF4-FFF2-40B4-BE49-F238E27FC236}">
                <a16:creationId xmlns:a16="http://schemas.microsoft.com/office/drawing/2014/main" id="{D695EC23-43FD-9A4E-AEB5-E63A84873979}"/>
              </a:ext>
            </a:extLst>
          </p:cNvPr>
          <p:cNvSpPr/>
          <p:nvPr/>
        </p:nvSpPr>
        <p:spPr>
          <a:xfrm>
            <a:off x="7963891" y="5432953"/>
            <a:ext cx="1601732" cy="12976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6" name="Rectangle 25">
            <a:extLst>
              <a:ext uri="{FF2B5EF4-FFF2-40B4-BE49-F238E27FC236}">
                <a16:creationId xmlns:a16="http://schemas.microsoft.com/office/drawing/2014/main" id="{77E77911-0FD9-A142-A4A4-34BB4082EA39}"/>
              </a:ext>
            </a:extLst>
          </p:cNvPr>
          <p:cNvSpPr/>
          <p:nvPr/>
        </p:nvSpPr>
        <p:spPr>
          <a:xfrm>
            <a:off x="8398751" y="5478847"/>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 name="Rectangle 1">
            <a:extLst>
              <a:ext uri="{FF2B5EF4-FFF2-40B4-BE49-F238E27FC236}">
                <a16:creationId xmlns:a16="http://schemas.microsoft.com/office/drawing/2014/main" id="{83DD1A05-FC85-1C46-ADB3-2D6171C7A240}"/>
              </a:ext>
            </a:extLst>
          </p:cNvPr>
          <p:cNvSpPr/>
          <p:nvPr/>
        </p:nvSpPr>
        <p:spPr>
          <a:xfrm>
            <a:off x="7994029" y="5745959"/>
            <a:ext cx="719238"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VM1</a:t>
            </a:r>
          </a:p>
          <a:p>
            <a:pPr algn="ctr"/>
            <a:r>
              <a:rPr lang="en-US" sz="900" dirty="0">
                <a:solidFill>
                  <a:schemeClr val="accent6"/>
                </a:solidFill>
              </a:rPr>
              <a:t>10.0.0.101</a:t>
            </a:r>
          </a:p>
        </p:txBody>
      </p:sp>
      <p:sp>
        <p:nvSpPr>
          <p:cNvPr id="47" name="Rectangle 46">
            <a:extLst>
              <a:ext uri="{FF2B5EF4-FFF2-40B4-BE49-F238E27FC236}">
                <a16:creationId xmlns:a16="http://schemas.microsoft.com/office/drawing/2014/main" id="{B78D16F2-1DEF-BF4F-B0F2-072F5CA60812}"/>
              </a:ext>
            </a:extLst>
          </p:cNvPr>
          <p:cNvSpPr/>
          <p:nvPr/>
        </p:nvSpPr>
        <p:spPr>
          <a:xfrm>
            <a:off x="7994030" y="6238292"/>
            <a:ext cx="719237"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VM2</a:t>
            </a:r>
          </a:p>
          <a:p>
            <a:pPr algn="ctr"/>
            <a:r>
              <a:rPr lang="en-US" sz="900" dirty="0">
                <a:solidFill>
                  <a:srgbClr val="FF0000"/>
                </a:solidFill>
              </a:rPr>
              <a:t>10.0.1.102</a:t>
            </a:r>
          </a:p>
        </p:txBody>
      </p:sp>
      <p:sp>
        <p:nvSpPr>
          <p:cNvPr id="4" name="Card 3">
            <a:extLst>
              <a:ext uri="{FF2B5EF4-FFF2-40B4-BE49-F238E27FC236}">
                <a16:creationId xmlns:a16="http://schemas.microsoft.com/office/drawing/2014/main" id="{288F9827-C38F-DE41-8293-AD2362021959}"/>
              </a:ext>
            </a:extLst>
          </p:cNvPr>
          <p:cNvSpPr/>
          <p:nvPr/>
        </p:nvSpPr>
        <p:spPr>
          <a:xfrm>
            <a:off x="8813807" y="5758355"/>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25" name="Rounded Rectangle 24">
            <a:extLst>
              <a:ext uri="{FF2B5EF4-FFF2-40B4-BE49-F238E27FC236}">
                <a16:creationId xmlns:a16="http://schemas.microsoft.com/office/drawing/2014/main" id="{81B0697B-D999-1C40-BE43-F50DA8F2E613}"/>
              </a:ext>
            </a:extLst>
          </p:cNvPr>
          <p:cNvSpPr/>
          <p:nvPr/>
        </p:nvSpPr>
        <p:spPr>
          <a:xfrm>
            <a:off x="10123381" y="5398564"/>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7" name="Rounded Rectangle 26">
            <a:extLst>
              <a:ext uri="{FF2B5EF4-FFF2-40B4-BE49-F238E27FC236}">
                <a16:creationId xmlns:a16="http://schemas.microsoft.com/office/drawing/2014/main" id="{A4458021-C7AA-7845-A2FA-B9E99CF9FF13}"/>
              </a:ext>
            </a:extLst>
          </p:cNvPr>
          <p:cNvSpPr/>
          <p:nvPr/>
        </p:nvSpPr>
        <p:spPr>
          <a:xfrm>
            <a:off x="10332868" y="5432952"/>
            <a:ext cx="1601732" cy="130270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8" name="Rectangle 27">
            <a:extLst>
              <a:ext uri="{FF2B5EF4-FFF2-40B4-BE49-F238E27FC236}">
                <a16:creationId xmlns:a16="http://schemas.microsoft.com/office/drawing/2014/main" id="{03AE3161-BD0A-E340-989D-C567B5319DFF}"/>
              </a:ext>
            </a:extLst>
          </p:cNvPr>
          <p:cNvSpPr/>
          <p:nvPr/>
        </p:nvSpPr>
        <p:spPr>
          <a:xfrm>
            <a:off x="10745340" y="5488735"/>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9" name="TextBox 28">
            <a:extLst>
              <a:ext uri="{FF2B5EF4-FFF2-40B4-BE49-F238E27FC236}">
                <a16:creationId xmlns:a16="http://schemas.microsoft.com/office/drawing/2014/main" id="{EBF2506E-16F2-914C-A9B4-9B9793F4BD48}"/>
              </a:ext>
            </a:extLst>
          </p:cNvPr>
          <p:cNvSpPr txBox="1"/>
          <p:nvPr/>
        </p:nvSpPr>
        <p:spPr>
          <a:xfrm rot="16200000">
            <a:off x="9582513" y="5901585"/>
            <a:ext cx="1293107" cy="276999"/>
          </a:xfrm>
          <a:prstGeom prst="rect">
            <a:avLst/>
          </a:prstGeom>
          <a:noFill/>
        </p:spPr>
        <p:txBody>
          <a:bodyPr wrap="square" rtlCol="0">
            <a:spAutoFit/>
          </a:bodyPr>
          <a:lstStyle/>
          <a:p>
            <a:r>
              <a:rPr lang="en-US" sz="1200" dirty="0"/>
              <a:t>Compute Host N</a:t>
            </a:r>
          </a:p>
        </p:txBody>
      </p:sp>
      <p:sp>
        <p:nvSpPr>
          <p:cNvPr id="30" name="Rectangle 29">
            <a:extLst>
              <a:ext uri="{FF2B5EF4-FFF2-40B4-BE49-F238E27FC236}">
                <a16:creationId xmlns:a16="http://schemas.microsoft.com/office/drawing/2014/main" id="{0C841257-32A4-FD4A-B3DD-9A477B733363}"/>
              </a:ext>
            </a:extLst>
          </p:cNvPr>
          <p:cNvSpPr/>
          <p:nvPr/>
        </p:nvSpPr>
        <p:spPr>
          <a:xfrm>
            <a:off x="10349098" y="5758354"/>
            <a:ext cx="702636"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VM3</a:t>
            </a:r>
          </a:p>
          <a:p>
            <a:pPr algn="ctr"/>
            <a:r>
              <a:rPr lang="en-US" sz="900" dirty="0">
                <a:solidFill>
                  <a:schemeClr val="accent6"/>
                </a:solidFill>
              </a:rPr>
              <a:t>10.0.0.105</a:t>
            </a:r>
          </a:p>
        </p:txBody>
      </p:sp>
      <p:sp>
        <p:nvSpPr>
          <p:cNvPr id="31" name="Rectangle 30">
            <a:extLst>
              <a:ext uri="{FF2B5EF4-FFF2-40B4-BE49-F238E27FC236}">
                <a16:creationId xmlns:a16="http://schemas.microsoft.com/office/drawing/2014/main" id="{DA0CA20A-D071-7547-93E7-68F8906F5732}"/>
              </a:ext>
            </a:extLst>
          </p:cNvPr>
          <p:cNvSpPr/>
          <p:nvPr/>
        </p:nvSpPr>
        <p:spPr>
          <a:xfrm>
            <a:off x="10349099" y="6306845"/>
            <a:ext cx="702635"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VM4</a:t>
            </a:r>
          </a:p>
          <a:p>
            <a:pPr algn="ctr"/>
            <a:r>
              <a:rPr lang="en-US" sz="900" dirty="0">
                <a:solidFill>
                  <a:srgbClr val="FF0000"/>
                </a:solidFill>
              </a:rPr>
              <a:t>10.0.1.106</a:t>
            </a:r>
          </a:p>
        </p:txBody>
      </p:sp>
      <p:sp>
        <p:nvSpPr>
          <p:cNvPr id="32" name="Card 31">
            <a:extLst>
              <a:ext uri="{FF2B5EF4-FFF2-40B4-BE49-F238E27FC236}">
                <a16:creationId xmlns:a16="http://schemas.microsoft.com/office/drawing/2014/main" id="{F13D2423-36A7-D443-B03C-8F0476C2ABC4}"/>
              </a:ext>
            </a:extLst>
          </p:cNvPr>
          <p:cNvSpPr/>
          <p:nvPr/>
        </p:nvSpPr>
        <p:spPr>
          <a:xfrm>
            <a:off x="11133734" y="5758354"/>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34" name="Rounded Rectangle 33">
            <a:extLst>
              <a:ext uri="{FF2B5EF4-FFF2-40B4-BE49-F238E27FC236}">
                <a16:creationId xmlns:a16="http://schemas.microsoft.com/office/drawing/2014/main" id="{B5E0BD5F-FCAC-5C41-9218-2A414006B604}"/>
              </a:ext>
            </a:extLst>
          </p:cNvPr>
          <p:cNvSpPr/>
          <p:nvPr/>
        </p:nvSpPr>
        <p:spPr>
          <a:xfrm>
            <a:off x="8747472" y="3443706"/>
            <a:ext cx="1957422" cy="1179108"/>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5" name="Rounded Rectangle 34">
            <a:extLst>
              <a:ext uri="{FF2B5EF4-FFF2-40B4-BE49-F238E27FC236}">
                <a16:creationId xmlns:a16="http://schemas.microsoft.com/office/drawing/2014/main" id="{C64D45DD-C673-4446-9329-00988BA082EE}"/>
              </a:ext>
            </a:extLst>
          </p:cNvPr>
          <p:cNvSpPr/>
          <p:nvPr/>
        </p:nvSpPr>
        <p:spPr>
          <a:xfrm>
            <a:off x="9151446" y="34840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6" name="Rectangle 35">
            <a:extLst>
              <a:ext uri="{FF2B5EF4-FFF2-40B4-BE49-F238E27FC236}">
                <a16:creationId xmlns:a16="http://schemas.microsoft.com/office/drawing/2014/main" id="{9D65845D-17D8-044D-93D6-CDB0E27EAD51}"/>
              </a:ext>
            </a:extLst>
          </p:cNvPr>
          <p:cNvSpPr/>
          <p:nvPr/>
        </p:nvSpPr>
        <p:spPr>
          <a:xfrm>
            <a:off x="9285805" y="42326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53" name="Rounded Rectangle 52">
            <a:extLst>
              <a:ext uri="{FF2B5EF4-FFF2-40B4-BE49-F238E27FC236}">
                <a16:creationId xmlns:a16="http://schemas.microsoft.com/office/drawing/2014/main" id="{020E6211-18A3-824B-90EF-FDD27F327315}"/>
              </a:ext>
            </a:extLst>
          </p:cNvPr>
          <p:cNvSpPr/>
          <p:nvPr/>
        </p:nvSpPr>
        <p:spPr>
          <a:xfrm>
            <a:off x="8899872" y="3602759"/>
            <a:ext cx="1957422" cy="1172455"/>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6" name="Rounded Rectangle 55">
            <a:extLst>
              <a:ext uri="{FF2B5EF4-FFF2-40B4-BE49-F238E27FC236}">
                <a16:creationId xmlns:a16="http://schemas.microsoft.com/office/drawing/2014/main" id="{9AFAA2F9-6929-3D4A-9E5C-8E46C825E718}"/>
              </a:ext>
            </a:extLst>
          </p:cNvPr>
          <p:cNvSpPr/>
          <p:nvPr/>
        </p:nvSpPr>
        <p:spPr>
          <a:xfrm>
            <a:off x="9303846" y="36364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7" name="Rectangle 56">
            <a:extLst>
              <a:ext uri="{FF2B5EF4-FFF2-40B4-BE49-F238E27FC236}">
                <a16:creationId xmlns:a16="http://schemas.microsoft.com/office/drawing/2014/main" id="{93DFF0BB-3097-8142-88CA-66FED30A7B03}"/>
              </a:ext>
            </a:extLst>
          </p:cNvPr>
          <p:cNvSpPr/>
          <p:nvPr/>
        </p:nvSpPr>
        <p:spPr>
          <a:xfrm>
            <a:off x="9438205" y="43850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61" name="Rounded Rectangle 60">
            <a:extLst>
              <a:ext uri="{FF2B5EF4-FFF2-40B4-BE49-F238E27FC236}">
                <a16:creationId xmlns:a16="http://schemas.microsoft.com/office/drawing/2014/main" id="{0E7AC90A-56B4-F240-A90A-33948EF85BBF}"/>
              </a:ext>
            </a:extLst>
          </p:cNvPr>
          <p:cNvSpPr/>
          <p:nvPr/>
        </p:nvSpPr>
        <p:spPr>
          <a:xfrm>
            <a:off x="9052272" y="3750805"/>
            <a:ext cx="1957422" cy="117680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2" name="Rounded Rectangle 61">
            <a:extLst>
              <a:ext uri="{FF2B5EF4-FFF2-40B4-BE49-F238E27FC236}">
                <a16:creationId xmlns:a16="http://schemas.microsoft.com/office/drawing/2014/main" id="{2A740A94-F84F-A24D-8214-33542C7BF26E}"/>
              </a:ext>
            </a:extLst>
          </p:cNvPr>
          <p:cNvSpPr/>
          <p:nvPr/>
        </p:nvSpPr>
        <p:spPr>
          <a:xfrm>
            <a:off x="9456246" y="37888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3" name="Rectangle 62">
            <a:extLst>
              <a:ext uri="{FF2B5EF4-FFF2-40B4-BE49-F238E27FC236}">
                <a16:creationId xmlns:a16="http://schemas.microsoft.com/office/drawing/2014/main" id="{8F3B2E56-3D72-F742-B394-16DA01152CF4}"/>
              </a:ext>
            </a:extLst>
          </p:cNvPr>
          <p:cNvSpPr/>
          <p:nvPr/>
        </p:nvSpPr>
        <p:spPr>
          <a:xfrm>
            <a:off x="9753795" y="4558672"/>
            <a:ext cx="776788" cy="18561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FF0000"/>
                </a:solidFill>
              </a:rPr>
              <a:t>AGA</a:t>
            </a:r>
          </a:p>
        </p:txBody>
      </p:sp>
      <p:sp>
        <p:nvSpPr>
          <p:cNvPr id="65" name="Can 64">
            <a:extLst>
              <a:ext uri="{FF2B5EF4-FFF2-40B4-BE49-F238E27FC236}">
                <a16:creationId xmlns:a16="http://schemas.microsoft.com/office/drawing/2014/main" id="{528DD932-3315-424E-8AC0-57B31A74D3DF}"/>
              </a:ext>
            </a:extLst>
          </p:cNvPr>
          <p:cNvSpPr/>
          <p:nvPr/>
        </p:nvSpPr>
        <p:spPr>
          <a:xfrm>
            <a:off x="7792550" y="237206"/>
            <a:ext cx="4165843" cy="3830763"/>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dirty="0"/>
              <a:t>Shared in memory GS Configuration Cache for each Host</a:t>
            </a:r>
          </a:p>
        </p:txBody>
      </p:sp>
      <p:sp>
        <p:nvSpPr>
          <p:cNvPr id="16" name="Up-Down Arrow 15">
            <a:extLst>
              <a:ext uri="{FF2B5EF4-FFF2-40B4-BE49-F238E27FC236}">
                <a16:creationId xmlns:a16="http://schemas.microsoft.com/office/drawing/2014/main" id="{762920A0-F3A5-9448-B570-C9EB19C273F1}"/>
              </a:ext>
            </a:extLst>
          </p:cNvPr>
          <p:cNvSpPr/>
          <p:nvPr/>
        </p:nvSpPr>
        <p:spPr>
          <a:xfrm rot="3553710" flipH="1">
            <a:off x="9197752" y="4413843"/>
            <a:ext cx="126493" cy="1350277"/>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96" name="Up-Down Arrow 95">
            <a:extLst>
              <a:ext uri="{FF2B5EF4-FFF2-40B4-BE49-F238E27FC236}">
                <a16:creationId xmlns:a16="http://schemas.microsoft.com/office/drawing/2014/main" id="{7C1835D1-AF33-A842-A69E-A167B340C172}"/>
              </a:ext>
            </a:extLst>
          </p:cNvPr>
          <p:cNvSpPr/>
          <p:nvPr/>
        </p:nvSpPr>
        <p:spPr>
          <a:xfrm rot="7542028" flipH="1">
            <a:off x="10695775" y="4489057"/>
            <a:ext cx="134980" cy="1219831"/>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8" name="TextBox 67">
            <a:extLst>
              <a:ext uri="{FF2B5EF4-FFF2-40B4-BE49-F238E27FC236}">
                <a16:creationId xmlns:a16="http://schemas.microsoft.com/office/drawing/2014/main" id="{50412E84-7CF7-1645-93DE-51F09B9480E7}"/>
              </a:ext>
            </a:extLst>
          </p:cNvPr>
          <p:cNvSpPr txBox="1"/>
          <p:nvPr/>
        </p:nvSpPr>
        <p:spPr>
          <a:xfrm>
            <a:off x="9615982" y="4933505"/>
            <a:ext cx="700479" cy="584775"/>
          </a:xfrm>
          <a:prstGeom prst="rect">
            <a:avLst/>
          </a:prstGeom>
          <a:noFill/>
        </p:spPr>
        <p:txBody>
          <a:bodyPr wrap="square" rtlCol="0">
            <a:spAutoFit/>
          </a:bodyPr>
          <a:lstStyle/>
          <a:p>
            <a:r>
              <a:rPr lang="en-US" sz="800" dirty="0" err="1"/>
              <a:t>grpc</a:t>
            </a:r>
            <a:r>
              <a:rPr lang="en-US" sz="800" dirty="0"/>
              <a:t> long lived streaming connections</a:t>
            </a:r>
          </a:p>
        </p:txBody>
      </p:sp>
      <p:sp>
        <p:nvSpPr>
          <p:cNvPr id="69" name="TextBox 68">
            <a:extLst>
              <a:ext uri="{FF2B5EF4-FFF2-40B4-BE49-F238E27FC236}">
                <a16:creationId xmlns:a16="http://schemas.microsoft.com/office/drawing/2014/main" id="{42202DE4-8605-5946-A004-D2D5675E7F37}"/>
              </a:ext>
            </a:extLst>
          </p:cNvPr>
          <p:cNvSpPr txBox="1"/>
          <p:nvPr/>
        </p:nvSpPr>
        <p:spPr>
          <a:xfrm>
            <a:off x="9713121" y="5813184"/>
            <a:ext cx="657118" cy="369332"/>
          </a:xfrm>
          <a:prstGeom prst="rect">
            <a:avLst/>
          </a:prstGeom>
          <a:noFill/>
        </p:spPr>
        <p:txBody>
          <a:bodyPr wrap="square" rtlCol="0">
            <a:spAutoFit/>
          </a:bodyPr>
          <a:lstStyle/>
          <a:p>
            <a:r>
              <a:rPr lang="en-US" dirty="0"/>
              <a:t>…</a:t>
            </a:r>
          </a:p>
        </p:txBody>
      </p:sp>
      <p:sp>
        <p:nvSpPr>
          <p:cNvPr id="84" name="Title 1">
            <a:extLst>
              <a:ext uri="{FF2B5EF4-FFF2-40B4-BE49-F238E27FC236}">
                <a16:creationId xmlns:a16="http://schemas.microsoft.com/office/drawing/2014/main" id="{69DE01E8-8FC5-574F-9E9A-CB7019F7752F}"/>
              </a:ext>
            </a:extLst>
          </p:cNvPr>
          <p:cNvSpPr>
            <a:spLocks noGrp="1"/>
          </p:cNvSpPr>
          <p:nvPr>
            <p:ph type="title"/>
          </p:nvPr>
        </p:nvSpPr>
        <p:spPr>
          <a:xfrm>
            <a:off x="189294" y="48850"/>
            <a:ext cx="6800954" cy="699295"/>
          </a:xfrm>
        </p:spPr>
        <p:txBody>
          <a:bodyPr>
            <a:normAutofit fontScale="90000"/>
          </a:bodyPr>
          <a:lstStyle/>
          <a:p>
            <a:r>
              <a:rPr lang="en-US" dirty="0"/>
              <a:t>Update port – small/large VPC</a:t>
            </a:r>
          </a:p>
        </p:txBody>
      </p:sp>
      <p:sp>
        <p:nvSpPr>
          <p:cNvPr id="85" name="Content Placeholder 2">
            <a:extLst>
              <a:ext uri="{FF2B5EF4-FFF2-40B4-BE49-F238E27FC236}">
                <a16:creationId xmlns:a16="http://schemas.microsoft.com/office/drawing/2014/main" id="{FEF360CE-5B08-434F-B96B-507A25C80FEC}"/>
              </a:ext>
            </a:extLst>
          </p:cNvPr>
          <p:cNvSpPr>
            <a:spLocks noGrp="1"/>
          </p:cNvSpPr>
          <p:nvPr>
            <p:ph idx="1"/>
          </p:nvPr>
        </p:nvSpPr>
        <p:spPr>
          <a:xfrm>
            <a:off x="105168" y="762872"/>
            <a:ext cx="7561038" cy="5923766"/>
          </a:xfrm>
        </p:spPr>
        <p:txBody>
          <a:bodyPr>
            <a:normAutofit fontScale="92500" lnSpcReduction="10000"/>
          </a:bodyPr>
          <a:lstStyle/>
          <a:p>
            <a:r>
              <a:rPr lang="en-US" u="sng" dirty="0">
                <a:solidFill>
                  <a:srgbClr val="FF0000"/>
                </a:solidFill>
              </a:rPr>
              <a:t>AGA act as passthrough proxy</a:t>
            </a:r>
          </a:p>
          <a:p>
            <a:r>
              <a:rPr lang="en-US" dirty="0"/>
              <a:t>DPM -&gt; AGA: port state</a:t>
            </a:r>
          </a:p>
          <a:p>
            <a:pPr lvl="1"/>
            <a:r>
              <a:rPr lang="en-US" dirty="0" err="1"/>
              <a:t>operation_type</a:t>
            </a:r>
            <a:r>
              <a:rPr lang="en-US" dirty="0"/>
              <a:t> = UPDATE</a:t>
            </a:r>
          </a:p>
          <a:p>
            <a:pPr lvl="1"/>
            <a:r>
              <a:rPr lang="en-US" dirty="0" err="1"/>
              <a:t>targetted_hosts</a:t>
            </a:r>
            <a:r>
              <a:rPr lang="en-US" dirty="0"/>
              <a:t> = [“host 1”] (array of 1 host)</a:t>
            </a:r>
          </a:p>
          <a:p>
            <a:pPr lvl="1"/>
            <a:r>
              <a:rPr lang="en-US" dirty="0" err="1"/>
              <a:t>revision_number</a:t>
            </a:r>
            <a:r>
              <a:rPr lang="en-US" dirty="0"/>
              <a:t> = 6</a:t>
            </a:r>
          </a:p>
          <a:p>
            <a:pPr lvl="1"/>
            <a:r>
              <a:rPr lang="en-US" dirty="0" err="1"/>
              <a:t>update_type</a:t>
            </a:r>
            <a:r>
              <a:rPr lang="en-US" dirty="0"/>
              <a:t> = DELTA</a:t>
            </a:r>
          </a:p>
          <a:p>
            <a:r>
              <a:rPr lang="en-US" dirty="0"/>
              <a:t>AGA-&gt;ACA</a:t>
            </a:r>
          </a:p>
          <a:p>
            <a:pPr lvl="1"/>
            <a:r>
              <a:rPr lang="en-US" dirty="0"/>
              <a:t>Sends it down to the corresponding ACA host</a:t>
            </a:r>
          </a:p>
          <a:p>
            <a:pPr lvl="1"/>
            <a:r>
              <a:rPr lang="en-US" dirty="0"/>
              <a:t>Update the port last delta update</a:t>
            </a:r>
          </a:p>
          <a:p>
            <a:r>
              <a:rPr lang="en-US" dirty="0"/>
              <a:t>Need to think about ways for AGA to help with direct </a:t>
            </a:r>
            <a:r>
              <a:rPr lang="en-US" dirty="0" err="1"/>
              <a:t>dataplane</a:t>
            </a:r>
            <a:r>
              <a:rPr lang="en-US" dirty="0"/>
              <a:t> programming, figure out which </a:t>
            </a:r>
            <a:r>
              <a:rPr lang="en-US" dirty="0" err="1"/>
              <a:t>dataplane</a:t>
            </a:r>
            <a:r>
              <a:rPr lang="en-US" dirty="0"/>
              <a:t> rule to add/update/delete</a:t>
            </a:r>
          </a:p>
          <a:p>
            <a:pPr lvl="1"/>
            <a:r>
              <a:rPr lang="en-US" dirty="0"/>
              <a:t>Need to update schema for direct </a:t>
            </a:r>
            <a:r>
              <a:rPr lang="en-US" dirty="0" err="1"/>
              <a:t>dataplane</a:t>
            </a:r>
            <a:r>
              <a:rPr lang="en-US" dirty="0"/>
              <a:t> programming</a:t>
            </a:r>
          </a:p>
          <a:p>
            <a:r>
              <a:rPr lang="en-US" dirty="0"/>
              <a:t>Note: the intent from DPM needs to be explicit, cannot send down an update operation for delete like before.</a:t>
            </a:r>
          </a:p>
        </p:txBody>
      </p:sp>
      <p:graphicFrame>
        <p:nvGraphicFramePr>
          <p:cNvPr id="8" name="Table 10">
            <a:extLst>
              <a:ext uri="{FF2B5EF4-FFF2-40B4-BE49-F238E27FC236}">
                <a16:creationId xmlns:a16="http://schemas.microsoft.com/office/drawing/2014/main" id="{491F93DD-975D-3941-B43A-F9D09AFDEF54}"/>
              </a:ext>
            </a:extLst>
          </p:cNvPr>
          <p:cNvGraphicFramePr>
            <a:graphicFrameLocks noGrp="1"/>
          </p:cNvGraphicFramePr>
          <p:nvPr/>
        </p:nvGraphicFramePr>
        <p:xfrm>
          <a:off x="8485837" y="2760898"/>
          <a:ext cx="3472556" cy="1212772"/>
        </p:xfrm>
        <a:graphic>
          <a:graphicData uri="http://schemas.openxmlformats.org/drawingml/2006/table">
            <a:tbl>
              <a:tblPr firstRow="1" bandRow="1">
                <a:tableStyleId>{5C22544A-7EE6-4342-B048-85BDC9FD1C3A}</a:tableStyleId>
              </a:tblPr>
              <a:tblGrid>
                <a:gridCol w="1525306">
                  <a:extLst>
                    <a:ext uri="{9D8B030D-6E8A-4147-A177-3AD203B41FA5}">
                      <a16:colId xmlns:a16="http://schemas.microsoft.com/office/drawing/2014/main" val="3997333578"/>
                    </a:ext>
                  </a:extLst>
                </a:gridCol>
                <a:gridCol w="485564">
                  <a:extLst>
                    <a:ext uri="{9D8B030D-6E8A-4147-A177-3AD203B41FA5}">
                      <a16:colId xmlns:a16="http://schemas.microsoft.com/office/drawing/2014/main" val="1076842233"/>
                    </a:ext>
                  </a:extLst>
                </a:gridCol>
                <a:gridCol w="1461686">
                  <a:extLst>
                    <a:ext uri="{9D8B030D-6E8A-4147-A177-3AD203B41FA5}">
                      <a16:colId xmlns:a16="http://schemas.microsoft.com/office/drawing/2014/main" val="3042798488"/>
                    </a:ext>
                  </a:extLst>
                </a:gridCol>
              </a:tblGrid>
              <a:tr h="0">
                <a:tc>
                  <a:txBody>
                    <a:bodyPr/>
                    <a:lstStyle/>
                    <a:p>
                      <a:r>
                        <a:rPr lang="en-US" sz="1200" dirty="0"/>
                        <a:t>Host1, Port Resource ID=“123”</a:t>
                      </a:r>
                    </a:p>
                  </a:txBody>
                  <a:tcPr/>
                </a:tc>
                <a:tc>
                  <a:txBody>
                    <a:bodyPr/>
                    <a:lstStyle/>
                    <a:p>
                      <a:r>
                        <a:rPr lang="en-US" sz="1200" dirty="0"/>
                        <a:t>Version</a:t>
                      </a:r>
                    </a:p>
                  </a:txBody>
                  <a:tcPr/>
                </a:tc>
                <a:tc>
                  <a:txBody>
                    <a:bodyPr/>
                    <a:lstStyle/>
                    <a:p>
                      <a:r>
                        <a:rPr lang="en-US" sz="1200" dirty="0"/>
                        <a:t>State</a:t>
                      </a:r>
                    </a:p>
                  </a:txBody>
                  <a:tcPr/>
                </a:tc>
                <a:extLst>
                  <a:ext uri="{0D108BD9-81ED-4DB2-BD59-A6C34878D82A}">
                    <a16:rowId xmlns:a16="http://schemas.microsoft.com/office/drawing/2014/main" val="3094804447"/>
                  </a:ext>
                </a:extLst>
              </a:tr>
              <a:tr h="298372">
                <a:tc>
                  <a:txBody>
                    <a:bodyPr/>
                    <a:lstStyle/>
                    <a:p>
                      <a:r>
                        <a:rPr lang="en-US" sz="1200" dirty="0"/>
                        <a:t>Last Full Update</a:t>
                      </a:r>
                    </a:p>
                  </a:txBody>
                  <a:tcPr/>
                </a:tc>
                <a:tc>
                  <a:txBody>
                    <a:bodyPr/>
                    <a:lstStyle/>
                    <a:p>
                      <a:r>
                        <a:rPr lang="en-US" sz="1200" dirty="0"/>
                        <a:t>5</a:t>
                      </a:r>
                    </a:p>
                  </a:txBody>
                  <a:tcPr/>
                </a:tc>
                <a:tc>
                  <a:txBody>
                    <a:bodyPr/>
                    <a:lstStyle/>
                    <a:p>
                      <a:r>
                        <a:rPr lang="en-US" sz="1200" dirty="0"/>
                        <a:t>PortFullState#5 (CREATE)</a:t>
                      </a:r>
                    </a:p>
                  </a:txBody>
                  <a:tcPr/>
                </a:tc>
                <a:extLst>
                  <a:ext uri="{0D108BD9-81ED-4DB2-BD59-A6C34878D82A}">
                    <a16:rowId xmlns:a16="http://schemas.microsoft.com/office/drawing/2014/main" val="2868273196"/>
                  </a:ext>
                </a:extLst>
              </a:tr>
              <a:tr h="298372">
                <a:tc>
                  <a:txBody>
                    <a:bodyPr/>
                    <a:lstStyle/>
                    <a:p>
                      <a:r>
                        <a:rPr lang="en-US" sz="1200" dirty="0"/>
                        <a:t>Last Delta Update</a:t>
                      </a:r>
                    </a:p>
                  </a:txBody>
                  <a:tcPr/>
                </a:tc>
                <a:tc>
                  <a:txBody>
                    <a:bodyPr/>
                    <a:lstStyle/>
                    <a:p>
                      <a:r>
                        <a:rPr lang="en-US" sz="1200" dirty="0"/>
                        <a:t>6</a:t>
                      </a:r>
                    </a:p>
                  </a:txBody>
                  <a:tcPr/>
                </a:tc>
                <a:tc>
                  <a:txBody>
                    <a:bodyPr/>
                    <a:lstStyle/>
                    <a:p>
                      <a:r>
                        <a:rPr lang="en-US" sz="1200" dirty="0"/>
                        <a:t>PortDeltaState#6</a:t>
                      </a:r>
                    </a:p>
                  </a:txBody>
                  <a:tcPr/>
                </a:tc>
                <a:extLst>
                  <a:ext uri="{0D108BD9-81ED-4DB2-BD59-A6C34878D82A}">
                    <a16:rowId xmlns:a16="http://schemas.microsoft.com/office/drawing/2014/main" val="329187170"/>
                  </a:ext>
                </a:extLst>
              </a:tr>
            </a:tbl>
          </a:graphicData>
        </a:graphic>
      </p:graphicFrame>
    </p:spTree>
    <p:extLst>
      <p:ext uri="{BB962C8B-B14F-4D97-AF65-F5344CB8AC3E}">
        <p14:creationId xmlns:p14="http://schemas.microsoft.com/office/powerpoint/2010/main" val="1806700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86B29247-8203-1B4A-9AE5-5260FB689DEF}"/>
              </a:ext>
            </a:extLst>
          </p:cNvPr>
          <p:cNvSpPr/>
          <p:nvPr/>
        </p:nvSpPr>
        <p:spPr>
          <a:xfrm>
            <a:off x="7754404" y="5393532"/>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7" name="Rounded Rectangle 6">
            <a:extLst>
              <a:ext uri="{FF2B5EF4-FFF2-40B4-BE49-F238E27FC236}">
                <a16:creationId xmlns:a16="http://schemas.microsoft.com/office/drawing/2014/main" id="{D695EC23-43FD-9A4E-AEB5-E63A84873979}"/>
              </a:ext>
            </a:extLst>
          </p:cNvPr>
          <p:cNvSpPr/>
          <p:nvPr/>
        </p:nvSpPr>
        <p:spPr>
          <a:xfrm>
            <a:off x="7963891" y="5432953"/>
            <a:ext cx="1601732" cy="12976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6" name="Rectangle 25">
            <a:extLst>
              <a:ext uri="{FF2B5EF4-FFF2-40B4-BE49-F238E27FC236}">
                <a16:creationId xmlns:a16="http://schemas.microsoft.com/office/drawing/2014/main" id="{77E77911-0FD9-A142-A4A4-34BB4082EA39}"/>
              </a:ext>
            </a:extLst>
          </p:cNvPr>
          <p:cNvSpPr/>
          <p:nvPr/>
        </p:nvSpPr>
        <p:spPr>
          <a:xfrm>
            <a:off x="8398751" y="5478847"/>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 name="Rectangle 1">
            <a:extLst>
              <a:ext uri="{FF2B5EF4-FFF2-40B4-BE49-F238E27FC236}">
                <a16:creationId xmlns:a16="http://schemas.microsoft.com/office/drawing/2014/main" id="{83DD1A05-FC85-1C46-ADB3-2D6171C7A240}"/>
              </a:ext>
            </a:extLst>
          </p:cNvPr>
          <p:cNvSpPr/>
          <p:nvPr/>
        </p:nvSpPr>
        <p:spPr>
          <a:xfrm>
            <a:off x="7994029" y="5745959"/>
            <a:ext cx="719238"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VM1</a:t>
            </a:r>
          </a:p>
          <a:p>
            <a:pPr algn="ctr"/>
            <a:r>
              <a:rPr lang="en-US" sz="900" dirty="0">
                <a:solidFill>
                  <a:schemeClr val="accent6"/>
                </a:solidFill>
              </a:rPr>
              <a:t>10.0.0.101</a:t>
            </a:r>
          </a:p>
        </p:txBody>
      </p:sp>
      <p:sp>
        <p:nvSpPr>
          <p:cNvPr id="47" name="Rectangle 46">
            <a:extLst>
              <a:ext uri="{FF2B5EF4-FFF2-40B4-BE49-F238E27FC236}">
                <a16:creationId xmlns:a16="http://schemas.microsoft.com/office/drawing/2014/main" id="{B78D16F2-1DEF-BF4F-B0F2-072F5CA60812}"/>
              </a:ext>
            </a:extLst>
          </p:cNvPr>
          <p:cNvSpPr/>
          <p:nvPr/>
        </p:nvSpPr>
        <p:spPr>
          <a:xfrm>
            <a:off x="7994030" y="6238292"/>
            <a:ext cx="719237"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VM2</a:t>
            </a:r>
          </a:p>
          <a:p>
            <a:pPr algn="ctr"/>
            <a:r>
              <a:rPr lang="en-US" sz="900" dirty="0">
                <a:solidFill>
                  <a:srgbClr val="FF0000"/>
                </a:solidFill>
              </a:rPr>
              <a:t>10.0.1.102</a:t>
            </a:r>
          </a:p>
        </p:txBody>
      </p:sp>
      <p:sp>
        <p:nvSpPr>
          <p:cNvPr id="4" name="Card 3">
            <a:extLst>
              <a:ext uri="{FF2B5EF4-FFF2-40B4-BE49-F238E27FC236}">
                <a16:creationId xmlns:a16="http://schemas.microsoft.com/office/drawing/2014/main" id="{288F9827-C38F-DE41-8293-AD2362021959}"/>
              </a:ext>
            </a:extLst>
          </p:cNvPr>
          <p:cNvSpPr/>
          <p:nvPr/>
        </p:nvSpPr>
        <p:spPr>
          <a:xfrm>
            <a:off x="8813807" y="5758355"/>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25" name="Rounded Rectangle 24">
            <a:extLst>
              <a:ext uri="{FF2B5EF4-FFF2-40B4-BE49-F238E27FC236}">
                <a16:creationId xmlns:a16="http://schemas.microsoft.com/office/drawing/2014/main" id="{81B0697B-D999-1C40-BE43-F50DA8F2E613}"/>
              </a:ext>
            </a:extLst>
          </p:cNvPr>
          <p:cNvSpPr/>
          <p:nvPr/>
        </p:nvSpPr>
        <p:spPr>
          <a:xfrm>
            <a:off x="10123381" y="5398564"/>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7" name="Rounded Rectangle 26">
            <a:extLst>
              <a:ext uri="{FF2B5EF4-FFF2-40B4-BE49-F238E27FC236}">
                <a16:creationId xmlns:a16="http://schemas.microsoft.com/office/drawing/2014/main" id="{A4458021-C7AA-7845-A2FA-B9E99CF9FF13}"/>
              </a:ext>
            </a:extLst>
          </p:cNvPr>
          <p:cNvSpPr/>
          <p:nvPr/>
        </p:nvSpPr>
        <p:spPr>
          <a:xfrm>
            <a:off x="10332868" y="5432952"/>
            <a:ext cx="1601732" cy="130270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8" name="Rectangle 27">
            <a:extLst>
              <a:ext uri="{FF2B5EF4-FFF2-40B4-BE49-F238E27FC236}">
                <a16:creationId xmlns:a16="http://schemas.microsoft.com/office/drawing/2014/main" id="{03AE3161-BD0A-E340-989D-C567B5319DFF}"/>
              </a:ext>
            </a:extLst>
          </p:cNvPr>
          <p:cNvSpPr/>
          <p:nvPr/>
        </p:nvSpPr>
        <p:spPr>
          <a:xfrm>
            <a:off x="10745340" y="5488735"/>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9" name="TextBox 28">
            <a:extLst>
              <a:ext uri="{FF2B5EF4-FFF2-40B4-BE49-F238E27FC236}">
                <a16:creationId xmlns:a16="http://schemas.microsoft.com/office/drawing/2014/main" id="{EBF2506E-16F2-914C-A9B4-9B9793F4BD48}"/>
              </a:ext>
            </a:extLst>
          </p:cNvPr>
          <p:cNvSpPr txBox="1"/>
          <p:nvPr/>
        </p:nvSpPr>
        <p:spPr>
          <a:xfrm rot="16200000">
            <a:off x="9582513" y="5901585"/>
            <a:ext cx="1293107" cy="276999"/>
          </a:xfrm>
          <a:prstGeom prst="rect">
            <a:avLst/>
          </a:prstGeom>
          <a:noFill/>
        </p:spPr>
        <p:txBody>
          <a:bodyPr wrap="square" rtlCol="0">
            <a:spAutoFit/>
          </a:bodyPr>
          <a:lstStyle/>
          <a:p>
            <a:r>
              <a:rPr lang="en-US" sz="1200" dirty="0"/>
              <a:t>Compute Host N</a:t>
            </a:r>
          </a:p>
        </p:txBody>
      </p:sp>
      <p:sp>
        <p:nvSpPr>
          <p:cNvPr id="30" name="Rectangle 29">
            <a:extLst>
              <a:ext uri="{FF2B5EF4-FFF2-40B4-BE49-F238E27FC236}">
                <a16:creationId xmlns:a16="http://schemas.microsoft.com/office/drawing/2014/main" id="{0C841257-32A4-FD4A-B3DD-9A477B733363}"/>
              </a:ext>
            </a:extLst>
          </p:cNvPr>
          <p:cNvSpPr/>
          <p:nvPr/>
        </p:nvSpPr>
        <p:spPr>
          <a:xfrm>
            <a:off x="10349098" y="5758354"/>
            <a:ext cx="702636"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VM3</a:t>
            </a:r>
          </a:p>
          <a:p>
            <a:pPr algn="ctr"/>
            <a:r>
              <a:rPr lang="en-US" sz="900" dirty="0">
                <a:solidFill>
                  <a:schemeClr val="accent6"/>
                </a:solidFill>
              </a:rPr>
              <a:t>10.0.0.105</a:t>
            </a:r>
          </a:p>
        </p:txBody>
      </p:sp>
      <p:sp>
        <p:nvSpPr>
          <p:cNvPr id="31" name="Rectangle 30">
            <a:extLst>
              <a:ext uri="{FF2B5EF4-FFF2-40B4-BE49-F238E27FC236}">
                <a16:creationId xmlns:a16="http://schemas.microsoft.com/office/drawing/2014/main" id="{DA0CA20A-D071-7547-93E7-68F8906F5732}"/>
              </a:ext>
            </a:extLst>
          </p:cNvPr>
          <p:cNvSpPr/>
          <p:nvPr/>
        </p:nvSpPr>
        <p:spPr>
          <a:xfrm>
            <a:off x="10349099" y="6306845"/>
            <a:ext cx="702635"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VM4</a:t>
            </a:r>
          </a:p>
          <a:p>
            <a:pPr algn="ctr"/>
            <a:r>
              <a:rPr lang="en-US" sz="900" dirty="0">
                <a:solidFill>
                  <a:srgbClr val="FF0000"/>
                </a:solidFill>
              </a:rPr>
              <a:t>10.0.1.106</a:t>
            </a:r>
          </a:p>
        </p:txBody>
      </p:sp>
      <p:sp>
        <p:nvSpPr>
          <p:cNvPr id="32" name="Card 31">
            <a:extLst>
              <a:ext uri="{FF2B5EF4-FFF2-40B4-BE49-F238E27FC236}">
                <a16:creationId xmlns:a16="http://schemas.microsoft.com/office/drawing/2014/main" id="{F13D2423-36A7-D443-B03C-8F0476C2ABC4}"/>
              </a:ext>
            </a:extLst>
          </p:cNvPr>
          <p:cNvSpPr/>
          <p:nvPr/>
        </p:nvSpPr>
        <p:spPr>
          <a:xfrm>
            <a:off x="11133734" y="5758354"/>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34" name="Rounded Rectangle 33">
            <a:extLst>
              <a:ext uri="{FF2B5EF4-FFF2-40B4-BE49-F238E27FC236}">
                <a16:creationId xmlns:a16="http://schemas.microsoft.com/office/drawing/2014/main" id="{B5E0BD5F-FCAC-5C41-9218-2A414006B604}"/>
              </a:ext>
            </a:extLst>
          </p:cNvPr>
          <p:cNvSpPr/>
          <p:nvPr/>
        </p:nvSpPr>
        <p:spPr>
          <a:xfrm>
            <a:off x="8747472" y="3443706"/>
            <a:ext cx="1957422" cy="1179108"/>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5" name="Rounded Rectangle 34">
            <a:extLst>
              <a:ext uri="{FF2B5EF4-FFF2-40B4-BE49-F238E27FC236}">
                <a16:creationId xmlns:a16="http://schemas.microsoft.com/office/drawing/2014/main" id="{C64D45DD-C673-4446-9329-00988BA082EE}"/>
              </a:ext>
            </a:extLst>
          </p:cNvPr>
          <p:cNvSpPr/>
          <p:nvPr/>
        </p:nvSpPr>
        <p:spPr>
          <a:xfrm>
            <a:off x="9151446" y="34840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6" name="Rectangle 35">
            <a:extLst>
              <a:ext uri="{FF2B5EF4-FFF2-40B4-BE49-F238E27FC236}">
                <a16:creationId xmlns:a16="http://schemas.microsoft.com/office/drawing/2014/main" id="{9D65845D-17D8-044D-93D6-CDB0E27EAD51}"/>
              </a:ext>
            </a:extLst>
          </p:cNvPr>
          <p:cNvSpPr/>
          <p:nvPr/>
        </p:nvSpPr>
        <p:spPr>
          <a:xfrm>
            <a:off x="9285805" y="42326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53" name="Rounded Rectangle 52">
            <a:extLst>
              <a:ext uri="{FF2B5EF4-FFF2-40B4-BE49-F238E27FC236}">
                <a16:creationId xmlns:a16="http://schemas.microsoft.com/office/drawing/2014/main" id="{020E6211-18A3-824B-90EF-FDD27F327315}"/>
              </a:ext>
            </a:extLst>
          </p:cNvPr>
          <p:cNvSpPr/>
          <p:nvPr/>
        </p:nvSpPr>
        <p:spPr>
          <a:xfrm>
            <a:off x="8899872" y="3602759"/>
            <a:ext cx="1957422" cy="1172455"/>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6" name="Rounded Rectangle 55">
            <a:extLst>
              <a:ext uri="{FF2B5EF4-FFF2-40B4-BE49-F238E27FC236}">
                <a16:creationId xmlns:a16="http://schemas.microsoft.com/office/drawing/2014/main" id="{9AFAA2F9-6929-3D4A-9E5C-8E46C825E718}"/>
              </a:ext>
            </a:extLst>
          </p:cNvPr>
          <p:cNvSpPr/>
          <p:nvPr/>
        </p:nvSpPr>
        <p:spPr>
          <a:xfrm>
            <a:off x="9303846" y="36364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7" name="Rectangle 56">
            <a:extLst>
              <a:ext uri="{FF2B5EF4-FFF2-40B4-BE49-F238E27FC236}">
                <a16:creationId xmlns:a16="http://schemas.microsoft.com/office/drawing/2014/main" id="{93DFF0BB-3097-8142-88CA-66FED30A7B03}"/>
              </a:ext>
            </a:extLst>
          </p:cNvPr>
          <p:cNvSpPr/>
          <p:nvPr/>
        </p:nvSpPr>
        <p:spPr>
          <a:xfrm>
            <a:off x="9438205" y="43850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61" name="Rounded Rectangle 60">
            <a:extLst>
              <a:ext uri="{FF2B5EF4-FFF2-40B4-BE49-F238E27FC236}">
                <a16:creationId xmlns:a16="http://schemas.microsoft.com/office/drawing/2014/main" id="{0E7AC90A-56B4-F240-A90A-33948EF85BBF}"/>
              </a:ext>
            </a:extLst>
          </p:cNvPr>
          <p:cNvSpPr/>
          <p:nvPr/>
        </p:nvSpPr>
        <p:spPr>
          <a:xfrm>
            <a:off x="9052272" y="3750805"/>
            <a:ext cx="1957422" cy="117680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2" name="Rounded Rectangle 61">
            <a:extLst>
              <a:ext uri="{FF2B5EF4-FFF2-40B4-BE49-F238E27FC236}">
                <a16:creationId xmlns:a16="http://schemas.microsoft.com/office/drawing/2014/main" id="{2A740A94-F84F-A24D-8214-33542C7BF26E}"/>
              </a:ext>
            </a:extLst>
          </p:cNvPr>
          <p:cNvSpPr/>
          <p:nvPr/>
        </p:nvSpPr>
        <p:spPr>
          <a:xfrm>
            <a:off x="9456246" y="37888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3" name="Rectangle 62">
            <a:extLst>
              <a:ext uri="{FF2B5EF4-FFF2-40B4-BE49-F238E27FC236}">
                <a16:creationId xmlns:a16="http://schemas.microsoft.com/office/drawing/2014/main" id="{8F3B2E56-3D72-F742-B394-16DA01152CF4}"/>
              </a:ext>
            </a:extLst>
          </p:cNvPr>
          <p:cNvSpPr/>
          <p:nvPr/>
        </p:nvSpPr>
        <p:spPr>
          <a:xfrm>
            <a:off x="9753795" y="4558672"/>
            <a:ext cx="776788" cy="18561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FF0000"/>
                </a:solidFill>
              </a:rPr>
              <a:t>AGA</a:t>
            </a:r>
          </a:p>
        </p:txBody>
      </p:sp>
      <p:sp>
        <p:nvSpPr>
          <p:cNvPr id="65" name="Can 64">
            <a:extLst>
              <a:ext uri="{FF2B5EF4-FFF2-40B4-BE49-F238E27FC236}">
                <a16:creationId xmlns:a16="http://schemas.microsoft.com/office/drawing/2014/main" id="{528DD932-3315-424E-8AC0-57B31A74D3DF}"/>
              </a:ext>
            </a:extLst>
          </p:cNvPr>
          <p:cNvSpPr/>
          <p:nvPr/>
        </p:nvSpPr>
        <p:spPr>
          <a:xfrm>
            <a:off x="7792550" y="237206"/>
            <a:ext cx="4165843" cy="3830763"/>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dirty="0"/>
              <a:t>Shared in memory GS Configuration Cache for each Host</a:t>
            </a:r>
          </a:p>
        </p:txBody>
      </p:sp>
      <p:sp>
        <p:nvSpPr>
          <p:cNvPr id="16" name="Up-Down Arrow 15">
            <a:extLst>
              <a:ext uri="{FF2B5EF4-FFF2-40B4-BE49-F238E27FC236}">
                <a16:creationId xmlns:a16="http://schemas.microsoft.com/office/drawing/2014/main" id="{762920A0-F3A5-9448-B570-C9EB19C273F1}"/>
              </a:ext>
            </a:extLst>
          </p:cNvPr>
          <p:cNvSpPr/>
          <p:nvPr/>
        </p:nvSpPr>
        <p:spPr>
          <a:xfrm rot="3553710" flipH="1">
            <a:off x="9197752" y="4413843"/>
            <a:ext cx="126493" cy="1350277"/>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96" name="Up-Down Arrow 95">
            <a:extLst>
              <a:ext uri="{FF2B5EF4-FFF2-40B4-BE49-F238E27FC236}">
                <a16:creationId xmlns:a16="http://schemas.microsoft.com/office/drawing/2014/main" id="{7C1835D1-AF33-A842-A69E-A167B340C172}"/>
              </a:ext>
            </a:extLst>
          </p:cNvPr>
          <p:cNvSpPr/>
          <p:nvPr/>
        </p:nvSpPr>
        <p:spPr>
          <a:xfrm rot="7542028" flipH="1">
            <a:off x="10695775" y="4489057"/>
            <a:ext cx="134980" cy="1219831"/>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8" name="TextBox 67">
            <a:extLst>
              <a:ext uri="{FF2B5EF4-FFF2-40B4-BE49-F238E27FC236}">
                <a16:creationId xmlns:a16="http://schemas.microsoft.com/office/drawing/2014/main" id="{50412E84-7CF7-1645-93DE-51F09B9480E7}"/>
              </a:ext>
            </a:extLst>
          </p:cNvPr>
          <p:cNvSpPr txBox="1"/>
          <p:nvPr/>
        </p:nvSpPr>
        <p:spPr>
          <a:xfrm>
            <a:off x="9615982" y="4933505"/>
            <a:ext cx="700479" cy="584775"/>
          </a:xfrm>
          <a:prstGeom prst="rect">
            <a:avLst/>
          </a:prstGeom>
          <a:noFill/>
        </p:spPr>
        <p:txBody>
          <a:bodyPr wrap="square" rtlCol="0">
            <a:spAutoFit/>
          </a:bodyPr>
          <a:lstStyle/>
          <a:p>
            <a:r>
              <a:rPr lang="en-US" sz="800" dirty="0" err="1"/>
              <a:t>grpc</a:t>
            </a:r>
            <a:r>
              <a:rPr lang="en-US" sz="800" dirty="0"/>
              <a:t> long lived streaming connections</a:t>
            </a:r>
          </a:p>
        </p:txBody>
      </p:sp>
      <p:sp>
        <p:nvSpPr>
          <p:cNvPr id="69" name="TextBox 68">
            <a:extLst>
              <a:ext uri="{FF2B5EF4-FFF2-40B4-BE49-F238E27FC236}">
                <a16:creationId xmlns:a16="http://schemas.microsoft.com/office/drawing/2014/main" id="{42202DE4-8605-5946-A004-D2D5675E7F37}"/>
              </a:ext>
            </a:extLst>
          </p:cNvPr>
          <p:cNvSpPr txBox="1"/>
          <p:nvPr/>
        </p:nvSpPr>
        <p:spPr>
          <a:xfrm>
            <a:off x="9713121" y="5813184"/>
            <a:ext cx="657118" cy="369332"/>
          </a:xfrm>
          <a:prstGeom prst="rect">
            <a:avLst/>
          </a:prstGeom>
          <a:noFill/>
        </p:spPr>
        <p:txBody>
          <a:bodyPr wrap="square" rtlCol="0">
            <a:spAutoFit/>
          </a:bodyPr>
          <a:lstStyle/>
          <a:p>
            <a:r>
              <a:rPr lang="en-US" dirty="0"/>
              <a:t>…</a:t>
            </a:r>
          </a:p>
        </p:txBody>
      </p:sp>
      <p:sp>
        <p:nvSpPr>
          <p:cNvPr id="84" name="Title 1">
            <a:extLst>
              <a:ext uri="{FF2B5EF4-FFF2-40B4-BE49-F238E27FC236}">
                <a16:creationId xmlns:a16="http://schemas.microsoft.com/office/drawing/2014/main" id="{69DE01E8-8FC5-574F-9E9A-CB7019F7752F}"/>
              </a:ext>
            </a:extLst>
          </p:cNvPr>
          <p:cNvSpPr>
            <a:spLocks noGrp="1"/>
          </p:cNvSpPr>
          <p:nvPr>
            <p:ph type="title"/>
          </p:nvPr>
        </p:nvSpPr>
        <p:spPr>
          <a:xfrm>
            <a:off x="189294" y="48850"/>
            <a:ext cx="6800954" cy="699295"/>
          </a:xfrm>
        </p:spPr>
        <p:txBody>
          <a:bodyPr>
            <a:normAutofit/>
          </a:bodyPr>
          <a:lstStyle/>
          <a:p>
            <a:r>
              <a:rPr lang="en-US" dirty="0"/>
              <a:t>Delete port – small/large VPC</a:t>
            </a:r>
          </a:p>
        </p:txBody>
      </p:sp>
      <p:sp>
        <p:nvSpPr>
          <p:cNvPr id="85" name="Content Placeholder 2">
            <a:extLst>
              <a:ext uri="{FF2B5EF4-FFF2-40B4-BE49-F238E27FC236}">
                <a16:creationId xmlns:a16="http://schemas.microsoft.com/office/drawing/2014/main" id="{FEF360CE-5B08-434F-B96B-507A25C80FEC}"/>
              </a:ext>
            </a:extLst>
          </p:cNvPr>
          <p:cNvSpPr>
            <a:spLocks noGrp="1"/>
          </p:cNvSpPr>
          <p:nvPr>
            <p:ph idx="1"/>
          </p:nvPr>
        </p:nvSpPr>
        <p:spPr>
          <a:xfrm>
            <a:off x="105168" y="762872"/>
            <a:ext cx="7561038" cy="5923766"/>
          </a:xfrm>
        </p:spPr>
        <p:txBody>
          <a:bodyPr>
            <a:normAutofit/>
          </a:bodyPr>
          <a:lstStyle/>
          <a:p>
            <a:r>
              <a:rPr lang="en-US" u="sng" dirty="0">
                <a:solidFill>
                  <a:srgbClr val="FF0000"/>
                </a:solidFill>
              </a:rPr>
              <a:t>AGA act as passthrough proxy</a:t>
            </a:r>
          </a:p>
          <a:p>
            <a:r>
              <a:rPr lang="en-US" dirty="0"/>
              <a:t>DPM -&gt; AGA: port state</a:t>
            </a:r>
          </a:p>
          <a:p>
            <a:pPr lvl="1"/>
            <a:r>
              <a:rPr lang="en-US" dirty="0" err="1"/>
              <a:t>operation_type</a:t>
            </a:r>
            <a:r>
              <a:rPr lang="en-US" dirty="0"/>
              <a:t> = DELETE</a:t>
            </a:r>
          </a:p>
          <a:p>
            <a:pPr lvl="1"/>
            <a:r>
              <a:rPr lang="en-US" dirty="0" err="1"/>
              <a:t>targetted_hosts</a:t>
            </a:r>
            <a:r>
              <a:rPr lang="en-US" dirty="0"/>
              <a:t> = [“host 1”] (array of 1 host)</a:t>
            </a:r>
          </a:p>
          <a:p>
            <a:pPr lvl="1"/>
            <a:r>
              <a:rPr lang="en-US" dirty="0" err="1"/>
              <a:t>revision_number</a:t>
            </a:r>
            <a:r>
              <a:rPr lang="en-US" dirty="0"/>
              <a:t> = 7</a:t>
            </a:r>
          </a:p>
          <a:p>
            <a:pPr lvl="1"/>
            <a:r>
              <a:rPr lang="en-US" dirty="0" err="1"/>
              <a:t>update_type</a:t>
            </a:r>
            <a:r>
              <a:rPr lang="en-US" dirty="0"/>
              <a:t> = FULL</a:t>
            </a:r>
          </a:p>
          <a:p>
            <a:r>
              <a:rPr lang="en-US" dirty="0"/>
              <a:t>AGA sends it down to the corresponding ACA host when configuration == PORT</a:t>
            </a:r>
          </a:p>
          <a:p>
            <a:pPr lvl="1"/>
            <a:r>
              <a:rPr lang="en-US" dirty="0"/>
              <a:t>Update the delete port full state (thinking to keep it instead of deleting the resource entry just in case if ACA ask for it for OOO handling, unless ACA is using a database that always have full config)</a:t>
            </a:r>
          </a:p>
          <a:p>
            <a:pPr lvl="1"/>
            <a:r>
              <a:rPr lang="en-US" dirty="0"/>
              <a:t>clear all previous Delta states (#6)</a:t>
            </a:r>
          </a:p>
        </p:txBody>
      </p:sp>
      <p:graphicFrame>
        <p:nvGraphicFramePr>
          <p:cNvPr id="8" name="Table 10">
            <a:extLst>
              <a:ext uri="{FF2B5EF4-FFF2-40B4-BE49-F238E27FC236}">
                <a16:creationId xmlns:a16="http://schemas.microsoft.com/office/drawing/2014/main" id="{491F93DD-975D-3941-B43A-F9D09AFDEF54}"/>
              </a:ext>
            </a:extLst>
          </p:cNvPr>
          <p:cNvGraphicFramePr>
            <a:graphicFrameLocks noGrp="1"/>
          </p:cNvGraphicFramePr>
          <p:nvPr/>
        </p:nvGraphicFramePr>
        <p:xfrm>
          <a:off x="8485837" y="2760898"/>
          <a:ext cx="3472556" cy="1212772"/>
        </p:xfrm>
        <a:graphic>
          <a:graphicData uri="http://schemas.openxmlformats.org/drawingml/2006/table">
            <a:tbl>
              <a:tblPr firstRow="1" bandRow="1">
                <a:tableStyleId>{5C22544A-7EE6-4342-B048-85BDC9FD1C3A}</a:tableStyleId>
              </a:tblPr>
              <a:tblGrid>
                <a:gridCol w="1525306">
                  <a:extLst>
                    <a:ext uri="{9D8B030D-6E8A-4147-A177-3AD203B41FA5}">
                      <a16:colId xmlns:a16="http://schemas.microsoft.com/office/drawing/2014/main" val="3997333578"/>
                    </a:ext>
                  </a:extLst>
                </a:gridCol>
                <a:gridCol w="485564">
                  <a:extLst>
                    <a:ext uri="{9D8B030D-6E8A-4147-A177-3AD203B41FA5}">
                      <a16:colId xmlns:a16="http://schemas.microsoft.com/office/drawing/2014/main" val="1076842233"/>
                    </a:ext>
                  </a:extLst>
                </a:gridCol>
                <a:gridCol w="1461686">
                  <a:extLst>
                    <a:ext uri="{9D8B030D-6E8A-4147-A177-3AD203B41FA5}">
                      <a16:colId xmlns:a16="http://schemas.microsoft.com/office/drawing/2014/main" val="3042798488"/>
                    </a:ext>
                  </a:extLst>
                </a:gridCol>
              </a:tblGrid>
              <a:tr h="0">
                <a:tc>
                  <a:txBody>
                    <a:bodyPr/>
                    <a:lstStyle/>
                    <a:p>
                      <a:r>
                        <a:rPr lang="en-US" sz="1200" dirty="0"/>
                        <a:t>Host1, Port Resource ID=“123”</a:t>
                      </a:r>
                    </a:p>
                  </a:txBody>
                  <a:tcPr/>
                </a:tc>
                <a:tc>
                  <a:txBody>
                    <a:bodyPr/>
                    <a:lstStyle/>
                    <a:p>
                      <a:r>
                        <a:rPr lang="en-US" sz="1200" dirty="0"/>
                        <a:t>Version</a:t>
                      </a:r>
                    </a:p>
                  </a:txBody>
                  <a:tcPr/>
                </a:tc>
                <a:tc>
                  <a:txBody>
                    <a:bodyPr/>
                    <a:lstStyle/>
                    <a:p>
                      <a:r>
                        <a:rPr lang="en-US" sz="1200" dirty="0"/>
                        <a:t>State</a:t>
                      </a:r>
                    </a:p>
                  </a:txBody>
                  <a:tcPr/>
                </a:tc>
                <a:extLst>
                  <a:ext uri="{0D108BD9-81ED-4DB2-BD59-A6C34878D82A}">
                    <a16:rowId xmlns:a16="http://schemas.microsoft.com/office/drawing/2014/main" val="3094804447"/>
                  </a:ext>
                </a:extLst>
              </a:tr>
              <a:tr h="298372">
                <a:tc>
                  <a:txBody>
                    <a:bodyPr/>
                    <a:lstStyle/>
                    <a:p>
                      <a:r>
                        <a:rPr lang="en-US" sz="1200" dirty="0"/>
                        <a:t>Last Full Update</a:t>
                      </a:r>
                    </a:p>
                  </a:txBody>
                  <a:tcPr/>
                </a:tc>
                <a:tc>
                  <a:txBody>
                    <a:bodyPr/>
                    <a:lstStyle/>
                    <a:p>
                      <a:r>
                        <a:rPr lang="en-US" sz="1200" dirty="0"/>
                        <a:t>7</a:t>
                      </a:r>
                    </a:p>
                  </a:txBody>
                  <a:tcPr/>
                </a:tc>
                <a:tc>
                  <a:txBody>
                    <a:bodyPr/>
                    <a:lstStyle/>
                    <a:p>
                      <a:r>
                        <a:rPr lang="en-US" sz="1200" dirty="0"/>
                        <a:t>PortFullState#7 (DELETE)</a:t>
                      </a:r>
                    </a:p>
                  </a:txBody>
                  <a:tcPr/>
                </a:tc>
                <a:extLst>
                  <a:ext uri="{0D108BD9-81ED-4DB2-BD59-A6C34878D82A}">
                    <a16:rowId xmlns:a16="http://schemas.microsoft.com/office/drawing/2014/main" val="2868273196"/>
                  </a:ext>
                </a:extLst>
              </a:tr>
              <a:tr h="298372">
                <a:tc>
                  <a:txBody>
                    <a:bodyPr/>
                    <a:lstStyle/>
                    <a:p>
                      <a:r>
                        <a:rPr lang="en-US" sz="1200" strike="sngStrike" dirty="0"/>
                        <a:t>Last Delta Update</a:t>
                      </a:r>
                    </a:p>
                  </a:txBody>
                  <a:tcPr/>
                </a:tc>
                <a:tc>
                  <a:txBody>
                    <a:bodyPr/>
                    <a:lstStyle/>
                    <a:p>
                      <a:r>
                        <a:rPr lang="en-US" sz="1200" strike="sngStrike" dirty="0"/>
                        <a:t>6</a:t>
                      </a:r>
                    </a:p>
                  </a:txBody>
                  <a:tcPr/>
                </a:tc>
                <a:tc>
                  <a:txBody>
                    <a:bodyPr/>
                    <a:lstStyle/>
                    <a:p>
                      <a:r>
                        <a:rPr lang="en-US" sz="1200" strike="sngStrike" dirty="0"/>
                        <a:t>PortDeltaState#6</a:t>
                      </a:r>
                    </a:p>
                  </a:txBody>
                  <a:tcPr/>
                </a:tc>
                <a:extLst>
                  <a:ext uri="{0D108BD9-81ED-4DB2-BD59-A6C34878D82A}">
                    <a16:rowId xmlns:a16="http://schemas.microsoft.com/office/drawing/2014/main" val="329187170"/>
                  </a:ext>
                </a:extLst>
              </a:tr>
            </a:tbl>
          </a:graphicData>
        </a:graphic>
      </p:graphicFrame>
    </p:spTree>
    <p:extLst>
      <p:ext uri="{BB962C8B-B14F-4D97-AF65-F5344CB8AC3E}">
        <p14:creationId xmlns:p14="http://schemas.microsoft.com/office/powerpoint/2010/main" val="2041516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86B29247-8203-1B4A-9AE5-5260FB689DEF}"/>
              </a:ext>
            </a:extLst>
          </p:cNvPr>
          <p:cNvSpPr/>
          <p:nvPr/>
        </p:nvSpPr>
        <p:spPr>
          <a:xfrm>
            <a:off x="7754404" y="5393532"/>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7" name="Rounded Rectangle 6">
            <a:extLst>
              <a:ext uri="{FF2B5EF4-FFF2-40B4-BE49-F238E27FC236}">
                <a16:creationId xmlns:a16="http://schemas.microsoft.com/office/drawing/2014/main" id="{D695EC23-43FD-9A4E-AEB5-E63A84873979}"/>
              </a:ext>
            </a:extLst>
          </p:cNvPr>
          <p:cNvSpPr/>
          <p:nvPr/>
        </p:nvSpPr>
        <p:spPr>
          <a:xfrm>
            <a:off x="7963891" y="5432953"/>
            <a:ext cx="1601732" cy="12976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6" name="Rectangle 25">
            <a:extLst>
              <a:ext uri="{FF2B5EF4-FFF2-40B4-BE49-F238E27FC236}">
                <a16:creationId xmlns:a16="http://schemas.microsoft.com/office/drawing/2014/main" id="{77E77911-0FD9-A142-A4A4-34BB4082EA39}"/>
              </a:ext>
            </a:extLst>
          </p:cNvPr>
          <p:cNvSpPr/>
          <p:nvPr/>
        </p:nvSpPr>
        <p:spPr>
          <a:xfrm>
            <a:off x="8398751" y="5478847"/>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 name="Rectangle 1">
            <a:extLst>
              <a:ext uri="{FF2B5EF4-FFF2-40B4-BE49-F238E27FC236}">
                <a16:creationId xmlns:a16="http://schemas.microsoft.com/office/drawing/2014/main" id="{83DD1A05-FC85-1C46-ADB3-2D6171C7A240}"/>
              </a:ext>
            </a:extLst>
          </p:cNvPr>
          <p:cNvSpPr/>
          <p:nvPr/>
        </p:nvSpPr>
        <p:spPr>
          <a:xfrm>
            <a:off x="7994029" y="5745959"/>
            <a:ext cx="719238"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VM1</a:t>
            </a:r>
          </a:p>
          <a:p>
            <a:pPr algn="ctr"/>
            <a:r>
              <a:rPr lang="en-US" sz="900" dirty="0">
                <a:solidFill>
                  <a:schemeClr val="accent6"/>
                </a:solidFill>
              </a:rPr>
              <a:t>10.0.0.101</a:t>
            </a:r>
          </a:p>
        </p:txBody>
      </p:sp>
      <p:sp>
        <p:nvSpPr>
          <p:cNvPr id="47" name="Rectangle 46">
            <a:extLst>
              <a:ext uri="{FF2B5EF4-FFF2-40B4-BE49-F238E27FC236}">
                <a16:creationId xmlns:a16="http://schemas.microsoft.com/office/drawing/2014/main" id="{B78D16F2-1DEF-BF4F-B0F2-072F5CA60812}"/>
              </a:ext>
            </a:extLst>
          </p:cNvPr>
          <p:cNvSpPr/>
          <p:nvPr/>
        </p:nvSpPr>
        <p:spPr>
          <a:xfrm>
            <a:off x="7994030" y="6238292"/>
            <a:ext cx="719237"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VM2</a:t>
            </a:r>
          </a:p>
          <a:p>
            <a:pPr algn="ctr"/>
            <a:r>
              <a:rPr lang="en-US" sz="900" dirty="0">
                <a:solidFill>
                  <a:srgbClr val="FF0000"/>
                </a:solidFill>
              </a:rPr>
              <a:t>10.0.1.102</a:t>
            </a:r>
          </a:p>
        </p:txBody>
      </p:sp>
      <p:sp>
        <p:nvSpPr>
          <p:cNvPr id="4" name="Card 3">
            <a:extLst>
              <a:ext uri="{FF2B5EF4-FFF2-40B4-BE49-F238E27FC236}">
                <a16:creationId xmlns:a16="http://schemas.microsoft.com/office/drawing/2014/main" id="{288F9827-C38F-DE41-8293-AD2362021959}"/>
              </a:ext>
            </a:extLst>
          </p:cNvPr>
          <p:cNvSpPr/>
          <p:nvPr/>
        </p:nvSpPr>
        <p:spPr>
          <a:xfrm>
            <a:off x="8813807" y="5758355"/>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25" name="Rounded Rectangle 24">
            <a:extLst>
              <a:ext uri="{FF2B5EF4-FFF2-40B4-BE49-F238E27FC236}">
                <a16:creationId xmlns:a16="http://schemas.microsoft.com/office/drawing/2014/main" id="{81B0697B-D999-1C40-BE43-F50DA8F2E613}"/>
              </a:ext>
            </a:extLst>
          </p:cNvPr>
          <p:cNvSpPr/>
          <p:nvPr/>
        </p:nvSpPr>
        <p:spPr>
          <a:xfrm>
            <a:off x="10123381" y="5398564"/>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7" name="Rounded Rectangle 26">
            <a:extLst>
              <a:ext uri="{FF2B5EF4-FFF2-40B4-BE49-F238E27FC236}">
                <a16:creationId xmlns:a16="http://schemas.microsoft.com/office/drawing/2014/main" id="{A4458021-C7AA-7845-A2FA-B9E99CF9FF13}"/>
              </a:ext>
            </a:extLst>
          </p:cNvPr>
          <p:cNvSpPr/>
          <p:nvPr/>
        </p:nvSpPr>
        <p:spPr>
          <a:xfrm>
            <a:off x="10332868" y="5432952"/>
            <a:ext cx="1601732" cy="130270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8" name="Rectangle 27">
            <a:extLst>
              <a:ext uri="{FF2B5EF4-FFF2-40B4-BE49-F238E27FC236}">
                <a16:creationId xmlns:a16="http://schemas.microsoft.com/office/drawing/2014/main" id="{03AE3161-BD0A-E340-989D-C567B5319DFF}"/>
              </a:ext>
            </a:extLst>
          </p:cNvPr>
          <p:cNvSpPr/>
          <p:nvPr/>
        </p:nvSpPr>
        <p:spPr>
          <a:xfrm>
            <a:off x="10745340" y="5488735"/>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9" name="TextBox 28">
            <a:extLst>
              <a:ext uri="{FF2B5EF4-FFF2-40B4-BE49-F238E27FC236}">
                <a16:creationId xmlns:a16="http://schemas.microsoft.com/office/drawing/2014/main" id="{EBF2506E-16F2-914C-A9B4-9B9793F4BD48}"/>
              </a:ext>
            </a:extLst>
          </p:cNvPr>
          <p:cNvSpPr txBox="1"/>
          <p:nvPr/>
        </p:nvSpPr>
        <p:spPr>
          <a:xfrm rot="16200000">
            <a:off x="9582513" y="5901585"/>
            <a:ext cx="1293107" cy="276999"/>
          </a:xfrm>
          <a:prstGeom prst="rect">
            <a:avLst/>
          </a:prstGeom>
          <a:noFill/>
        </p:spPr>
        <p:txBody>
          <a:bodyPr wrap="square" rtlCol="0">
            <a:spAutoFit/>
          </a:bodyPr>
          <a:lstStyle/>
          <a:p>
            <a:r>
              <a:rPr lang="en-US" sz="1200" dirty="0"/>
              <a:t>Compute Host N</a:t>
            </a:r>
          </a:p>
        </p:txBody>
      </p:sp>
      <p:sp>
        <p:nvSpPr>
          <p:cNvPr id="30" name="Rectangle 29">
            <a:extLst>
              <a:ext uri="{FF2B5EF4-FFF2-40B4-BE49-F238E27FC236}">
                <a16:creationId xmlns:a16="http://schemas.microsoft.com/office/drawing/2014/main" id="{0C841257-32A4-FD4A-B3DD-9A477B733363}"/>
              </a:ext>
            </a:extLst>
          </p:cNvPr>
          <p:cNvSpPr/>
          <p:nvPr/>
        </p:nvSpPr>
        <p:spPr>
          <a:xfrm>
            <a:off x="10349098" y="5758354"/>
            <a:ext cx="702636"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VM3</a:t>
            </a:r>
          </a:p>
          <a:p>
            <a:pPr algn="ctr"/>
            <a:r>
              <a:rPr lang="en-US" sz="900" dirty="0">
                <a:solidFill>
                  <a:schemeClr val="accent6"/>
                </a:solidFill>
              </a:rPr>
              <a:t>10.0.0.105</a:t>
            </a:r>
          </a:p>
        </p:txBody>
      </p:sp>
      <p:sp>
        <p:nvSpPr>
          <p:cNvPr id="31" name="Rectangle 30">
            <a:extLst>
              <a:ext uri="{FF2B5EF4-FFF2-40B4-BE49-F238E27FC236}">
                <a16:creationId xmlns:a16="http://schemas.microsoft.com/office/drawing/2014/main" id="{DA0CA20A-D071-7547-93E7-68F8906F5732}"/>
              </a:ext>
            </a:extLst>
          </p:cNvPr>
          <p:cNvSpPr/>
          <p:nvPr/>
        </p:nvSpPr>
        <p:spPr>
          <a:xfrm>
            <a:off x="10349099" y="6306845"/>
            <a:ext cx="702635"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VM4</a:t>
            </a:r>
          </a:p>
          <a:p>
            <a:pPr algn="ctr"/>
            <a:r>
              <a:rPr lang="en-US" sz="900" dirty="0">
                <a:solidFill>
                  <a:srgbClr val="FF0000"/>
                </a:solidFill>
              </a:rPr>
              <a:t>10.0.1.106</a:t>
            </a:r>
          </a:p>
        </p:txBody>
      </p:sp>
      <p:sp>
        <p:nvSpPr>
          <p:cNvPr id="32" name="Card 31">
            <a:extLst>
              <a:ext uri="{FF2B5EF4-FFF2-40B4-BE49-F238E27FC236}">
                <a16:creationId xmlns:a16="http://schemas.microsoft.com/office/drawing/2014/main" id="{F13D2423-36A7-D443-B03C-8F0476C2ABC4}"/>
              </a:ext>
            </a:extLst>
          </p:cNvPr>
          <p:cNvSpPr/>
          <p:nvPr/>
        </p:nvSpPr>
        <p:spPr>
          <a:xfrm>
            <a:off x="11133734" y="5758354"/>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34" name="Rounded Rectangle 33">
            <a:extLst>
              <a:ext uri="{FF2B5EF4-FFF2-40B4-BE49-F238E27FC236}">
                <a16:creationId xmlns:a16="http://schemas.microsoft.com/office/drawing/2014/main" id="{B5E0BD5F-FCAC-5C41-9218-2A414006B604}"/>
              </a:ext>
            </a:extLst>
          </p:cNvPr>
          <p:cNvSpPr/>
          <p:nvPr/>
        </p:nvSpPr>
        <p:spPr>
          <a:xfrm>
            <a:off x="8747472" y="3443706"/>
            <a:ext cx="1957422" cy="1179108"/>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5" name="Rounded Rectangle 34">
            <a:extLst>
              <a:ext uri="{FF2B5EF4-FFF2-40B4-BE49-F238E27FC236}">
                <a16:creationId xmlns:a16="http://schemas.microsoft.com/office/drawing/2014/main" id="{C64D45DD-C673-4446-9329-00988BA082EE}"/>
              </a:ext>
            </a:extLst>
          </p:cNvPr>
          <p:cNvSpPr/>
          <p:nvPr/>
        </p:nvSpPr>
        <p:spPr>
          <a:xfrm>
            <a:off x="9151446" y="34840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6" name="Rectangle 35">
            <a:extLst>
              <a:ext uri="{FF2B5EF4-FFF2-40B4-BE49-F238E27FC236}">
                <a16:creationId xmlns:a16="http://schemas.microsoft.com/office/drawing/2014/main" id="{9D65845D-17D8-044D-93D6-CDB0E27EAD51}"/>
              </a:ext>
            </a:extLst>
          </p:cNvPr>
          <p:cNvSpPr/>
          <p:nvPr/>
        </p:nvSpPr>
        <p:spPr>
          <a:xfrm>
            <a:off x="9285805" y="42326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53" name="Rounded Rectangle 52">
            <a:extLst>
              <a:ext uri="{FF2B5EF4-FFF2-40B4-BE49-F238E27FC236}">
                <a16:creationId xmlns:a16="http://schemas.microsoft.com/office/drawing/2014/main" id="{020E6211-18A3-824B-90EF-FDD27F327315}"/>
              </a:ext>
            </a:extLst>
          </p:cNvPr>
          <p:cNvSpPr/>
          <p:nvPr/>
        </p:nvSpPr>
        <p:spPr>
          <a:xfrm>
            <a:off x="8899872" y="3602759"/>
            <a:ext cx="1957422" cy="1172455"/>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6" name="Rounded Rectangle 55">
            <a:extLst>
              <a:ext uri="{FF2B5EF4-FFF2-40B4-BE49-F238E27FC236}">
                <a16:creationId xmlns:a16="http://schemas.microsoft.com/office/drawing/2014/main" id="{9AFAA2F9-6929-3D4A-9E5C-8E46C825E718}"/>
              </a:ext>
            </a:extLst>
          </p:cNvPr>
          <p:cNvSpPr/>
          <p:nvPr/>
        </p:nvSpPr>
        <p:spPr>
          <a:xfrm>
            <a:off x="9303846" y="36364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7" name="Rectangle 56">
            <a:extLst>
              <a:ext uri="{FF2B5EF4-FFF2-40B4-BE49-F238E27FC236}">
                <a16:creationId xmlns:a16="http://schemas.microsoft.com/office/drawing/2014/main" id="{93DFF0BB-3097-8142-88CA-66FED30A7B03}"/>
              </a:ext>
            </a:extLst>
          </p:cNvPr>
          <p:cNvSpPr/>
          <p:nvPr/>
        </p:nvSpPr>
        <p:spPr>
          <a:xfrm>
            <a:off x="9438205" y="43850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61" name="Rounded Rectangle 60">
            <a:extLst>
              <a:ext uri="{FF2B5EF4-FFF2-40B4-BE49-F238E27FC236}">
                <a16:creationId xmlns:a16="http://schemas.microsoft.com/office/drawing/2014/main" id="{0E7AC90A-56B4-F240-A90A-33948EF85BBF}"/>
              </a:ext>
            </a:extLst>
          </p:cNvPr>
          <p:cNvSpPr/>
          <p:nvPr/>
        </p:nvSpPr>
        <p:spPr>
          <a:xfrm>
            <a:off x="9052272" y="3750805"/>
            <a:ext cx="1957422" cy="117680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2" name="Rounded Rectangle 61">
            <a:extLst>
              <a:ext uri="{FF2B5EF4-FFF2-40B4-BE49-F238E27FC236}">
                <a16:creationId xmlns:a16="http://schemas.microsoft.com/office/drawing/2014/main" id="{2A740A94-F84F-A24D-8214-33542C7BF26E}"/>
              </a:ext>
            </a:extLst>
          </p:cNvPr>
          <p:cNvSpPr/>
          <p:nvPr/>
        </p:nvSpPr>
        <p:spPr>
          <a:xfrm>
            <a:off x="9456246" y="37888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3" name="Rectangle 62">
            <a:extLst>
              <a:ext uri="{FF2B5EF4-FFF2-40B4-BE49-F238E27FC236}">
                <a16:creationId xmlns:a16="http://schemas.microsoft.com/office/drawing/2014/main" id="{8F3B2E56-3D72-F742-B394-16DA01152CF4}"/>
              </a:ext>
            </a:extLst>
          </p:cNvPr>
          <p:cNvSpPr/>
          <p:nvPr/>
        </p:nvSpPr>
        <p:spPr>
          <a:xfrm>
            <a:off x="9753795" y="4558672"/>
            <a:ext cx="776788" cy="18561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FF0000"/>
                </a:solidFill>
              </a:rPr>
              <a:t>AGA</a:t>
            </a:r>
          </a:p>
        </p:txBody>
      </p:sp>
      <p:sp>
        <p:nvSpPr>
          <p:cNvPr id="65" name="Can 64">
            <a:extLst>
              <a:ext uri="{FF2B5EF4-FFF2-40B4-BE49-F238E27FC236}">
                <a16:creationId xmlns:a16="http://schemas.microsoft.com/office/drawing/2014/main" id="{528DD932-3315-424E-8AC0-57B31A74D3DF}"/>
              </a:ext>
            </a:extLst>
          </p:cNvPr>
          <p:cNvSpPr/>
          <p:nvPr/>
        </p:nvSpPr>
        <p:spPr>
          <a:xfrm>
            <a:off x="7792550" y="237206"/>
            <a:ext cx="4165843" cy="3830763"/>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dirty="0"/>
              <a:t>Shared in memory GS Configuration Cache for each Host</a:t>
            </a:r>
          </a:p>
        </p:txBody>
      </p:sp>
      <p:sp>
        <p:nvSpPr>
          <p:cNvPr id="16" name="Up-Down Arrow 15">
            <a:extLst>
              <a:ext uri="{FF2B5EF4-FFF2-40B4-BE49-F238E27FC236}">
                <a16:creationId xmlns:a16="http://schemas.microsoft.com/office/drawing/2014/main" id="{762920A0-F3A5-9448-B570-C9EB19C273F1}"/>
              </a:ext>
            </a:extLst>
          </p:cNvPr>
          <p:cNvSpPr/>
          <p:nvPr/>
        </p:nvSpPr>
        <p:spPr>
          <a:xfrm rot="3553710" flipH="1">
            <a:off x="9197752" y="4413843"/>
            <a:ext cx="126493" cy="1350277"/>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96" name="Up-Down Arrow 95">
            <a:extLst>
              <a:ext uri="{FF2B5EF4-FFF2-40B4-BE49-F238E27FC236}">
                <a16:creationId xmlns:a16="http://schemas.microsoft.com/office/drawing/2014/main" id="{7C1835D1-AF33-A842-A69E-A167B340C172}"/>
              </a:ext>
            </a:extLst>
          </p:cNvPr>
          <p:cNvSpPr/>
          <p:nvPr/>
        </p:nvSpPr>
        <p:spPr>
          <a:xfrm rot="7542028" flipH="1">
            <a:off x="10695775" y="4489057"/>
            <a:ext cx="134980" cy="1219831"/>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8" name="TextBox 67">
            <a:extLst>
              <a:ext uri="{FF2B5EF4-FFF2-40B4-BE49-F238E27FC236}">
                <a16:creationId xmlns:a16="http://schemas.microsoft.com/office/drawing/2014/main" id="{50412E84-7CF7-1645-93DE-51F09B9480E7}"/>
              </a:ext>
            </a:extLst>
          </p:cNvPr>
          <p:cNvSpPr txBox="1"/>
          <p:nvPr/>
        </p:nvSpPr>
        <p:spPr>
          <a:xfrm>
            <a:off x="9615982" y="4933505"/>
            <a:ext cx="700479" cy="584775"/>
          </a:xfrm>
          <a:prstGeom prst="rect">
            <a:avLst/>
          </a:prstGeom>
          <a:noFill/>
        </p:spPr>
        <p:txBody>
          <a:bodyPr wrap="square" rtlCol="0">
            <a:spAutoFit/>
          </a:bodyPr>
          <a:lstStyle/>
          <a:p>
            <a:r>
              <a:rPr lang="en-US" sz="800" dirty="0" err="1"/>
              <a:t>grpc</a:t>
            </a:r>
            <a:r>
              <a:rPr lang="en-US" sz="800" dirty="0"/>
              <a:t> long lived streaming connections</a:t>
            </a:r>
          </a:p>
        </p:txBody>
      </p:sp>
      <p:sp>
        <p:nvSpPr>
          <p:cNvPr id="69" name="TextBox 68">
            <a:extLst>
              <a:ext uri="{FF2B5EF4-FFF2-40B4-BE49-F238E27FC236}">
                <a16:creationId xmlns:a16="http://schemas.microsoft.com/office/drawing/2014/main" id="{42202DE4-8605-5946-A004-D2D5675E7F37}"/>
              </a:ext>
            </a:extLst>
          </p:cNvPr>
          <p:cNvSpPr txBox="1"/>
          <p:nvPr/>
        </p:nvSpPr>
        <p:spPr>
          <a:xfrm>
            <a:off x="9713121" y="5813184"/>
            <a:ext cx="657118" cy="369332"/>
          </a:xfrm>
          <a:prstGeom prst="rect">
            <a:avLst/>
          </a:prstGeom>
          <a:noFill/>
        </p:spPr>
        <p:txBody>
          <a:bodyPr wrap="square" rtlCol="0">
            <a:spAutoFit/>
          </a:bodyPr>
          <a:lstStyle/>
          <a:p>
            <a:r>
              <a:rPr lang="en-US" dirty="0"/>
              <a:t>…</a:t>
            </a:r>
          </a:p>
        </p:txBody>
      </p:sp>
      <p:sp>
        <p:nvSpPr>
          <p:cNvPr id="84" name="Title 1">
            <a:extLst>
              <a:ext uri="{FF2B5EF4-FFF2-40B4-BE49-F238E27FC236}">
                <a16:creationId xmlns:a16="http://schemas.microsoft.com/office/drawing/2014/main" id="{69DE01E8-8FC5-574F-9E9A-CB7019F7752F}"/>
              </a:ext>
            </a:extLst>
          </p:cNvPr>
          <p:cNvSpPr>
            <a:spLocks noGrp="1"/>
          </p:cNvSpPr>
          <p:nvPr>
            <p:ph type="title"/>
          </p:nvPr>
        </p:nvSpPr>
        <p:spPr>
          <a:xfrm>
            <a:off x="189294" y="48850"/>
            <a:ext cx="6800954" cy="699295"/>
          </a:xfrm>
        </p:spPr>
        <p:txBody>
          <a:bodyPr>
            <a:normAutofit/>
          </a:bodyPr>
          <a:lstStyle/>
          <a:p>
            <a:r>
              <a:rPr lang="en-US" dirty="0"/>
              <a:t>Create Neighbor – small VPC</a:t>
            </a:r>
          </a:p>
        </p:txBody>
      </p:sp>
      <p:sp>
        <p:nvSpPr>
          <p:cNvPr id="85" name="Content Placeholder 2">
            <a:extLst>
              <a:ext uri="{FF2B5EF4-FFF2-40B4-BE49-F238E27FC236}">
                <a16:creationId xmlns:a16="http://schemas.microsoft.com/office/drawing/2014/main" id="{FEF360CE-5B08-434F-B96B-507A25C80FEC}"/>
              </a:ext>
            </a:extLst>
          </p:cNvPr>
          <p:cNvSpPr>
            <a:spLocks noGrp="1"/>
          </p:cNvSpPr>
          <p:nvPr>
            <p:ph idx="1"/>
          </p:nvPr>
        </p:nvSpPr>
        <p:spPr>
          <a:xfrm>
            <a:off x="105168" y="762872"/>
            <a:ext cx="7561038" cy="5923766"/>
          </a:xfrm>
        </p:spPr>
        <p:txBody>
          <a:bodyPr>
            <a:normAutofit/>
          </a:bodyPr>
          <a:lstStyle/>
          <a:p>
            <a:r>
              <a:rPr lang="en-US" u="sng" dirty="0">
                <a:solidFill>
                  <a:srgbClr val="FF0000"/>
                </a:solidFill>
              </a:rPr>
              <a:t>AGA act as passthrough proxy</a:t>
            </a:r>
          </a:p>
          <a:p>
            <a:r>
              <a:rPr lang="en-US" dirty="0"/>
              <a:t>DPM -&gt; AGA: neighbor state</a:t>
            </a:r>
          </a:p>
          <a:p>
            <a:pPr lvl="1"/>
            <a:r>
              <a:rPr lang="en-US" dirty="0" err="1"/>
              <a:t>vpc_size</a:t>
            </a:r>
            <a:r>
              <a:rPr lang="en-US" dirty="0"/>
              <a:t> from </a:t>
            </a:r>
            <a:r>
              <a:rPr lang="en-US" dirty="0" err="1"/>
              <a:t>VpcState</a:t>
            </a:r>
            <a:r>
              <a:rPr lang="en-US" dirty="0"/>
              <a:t> = SMALL</a:t>
            </a:r>
          </a:p>
          <a:p>
            <a:pPr lvl="1"/>
            <a:r>
              <a:rPr lang="en-US" dirty="0" err="1"/>
              <a:t>operation_type</a:t>
            </a:r>
            <a:r>
              <a:rPr lang="en-US" dirty="0"/>
              <a:t> = CREATE</a:t>
            </a:r>
          </a:p>
          <a:p>
            <a:pPr lvl="1"/>
            <a:r>
              <a:rPr lang="en-US" dirty="0" err="1"/>
              <a:t>targetted_hosts</a:t>
            </a:r>
            <a:r>
              <a:rPr lang="en-US" dirty="0"/>
              <a:t> = [“host 1”] (array of 1 host)</a:t>
            </a:r>
          </a:p>
          <a:p>
            <a:pPr lvl="1"/>
            <a:r>
              <a:rPr lang="en-US" dirty="0" err="1"/>
              <a:t>revision_number</a:t>
            </a:r>
            <a:r>
              <a:rPr lang="en-US" dirty="0"/>
              <a:t> = 5</a:t>
            </a:r>
          </a:p>
          <a:p>
            <a:pPr lvl="1"/>
            <a:r>
              <a:rPr lang="en-US" dirty="0" err="1"/>
              <a:t>update_type</a:t>
            </a:r>
            <a:r>
              <a:rPr lang="en-US" dirty="0"/>
              <a:t> = FULL</a:t>
            </a:r>
          </a:p>
          <a:p>
            <a:r>
              <a:rPr lang="en-US" dirty="0"/>
              <a:t>AGA looks up </a:t>
            </a:r>
            <a:r>
              <a:rPr lang="en-US" dirty="0" err="1"/>
              <a:t>VpcState</a:t>
            </a:r>
            <a:r>
              <a:rPr lang="en-US" dirty="0"/>
              <a:t> size in the message</a:t>
            </a:r>
          </a:p>
          <a:p>
            <a:pPr lvl="1"/>
            <a:r>
              <a:rPr lang="en-US" dirty="0"/>
              <a:t>Sends it down to the corresponding ACA host</a:t>
            </a:r>
          </a:p>
          <a:p>
            <a:pPr lvl="1"/>
            <a:r>
              <a:rPr lang="en-US" dirty="0"/>
              <a:t>Also stores the new neighbor full state</a:t>
            </a:r>
          </a:p>
          <a:p>
            <a:pPr lvl="1"/>
            <a:r>
              <a:rPr lang="en-US" dirty="0"/>
              <a:t>clears all previous Delta states (#3,#4)</a:t>
            </a:r>
          </a:p>
          <a:p>
            <a:r>
              <a:rPr lang="en-US" dirty="0">
                <a:solidFill>
                  <a:srgbClr val="FF0000"/>
                </a:solidFill>
              </a:rPr>
              <a:t>AGA should be able to reduce the redundant neighbor from sending to ACA, if it is in cache and already sent</a:t>
            </a:r>
          </a:p>
          <a:p>
            <a:pPr lvl="1"/>
            <a:endParaRPr lang="en-US" dirty="0"/>
          </a:p>
        </p:txBody>
      </p:sp>
      <p:graphicFrame>
        <p:nvGraphicFramePr>
          <p:cNvPr id="8" name="Table 10">
            <a:extLst>
              <a:ext uri="{FF2B5EF4-FFF2-40B4-BE49-F238E27FC236}">
                <a16:creationId xmlns:a16="http://schemas.microsoft.com/office/drawing/2014/main" id="{491F93DD-975D-3941-B43A-F9D09AFDEF54}"/>
              </a:ext>
            </a:extLst>
          </p:cNvPr>
          <p:cNvGraphicFramePr>
            <a:graphicFrameLocks noGrp="1"/>
          </p:cNvGraphicFramePr>
          <p:nvPr/>
        </p:nvGraphicFramePr>
        <p:xfrm>
          <a:off x="8529787" y="2766150"/>
          <a:ext cx="3448763" cy="1554480"/>
        </p:xfrm>
        <a:graphic>
          <a:graphicData uri="http://schemas.openxmlformats.org/drawingml/2006/table">
            <a:tbl>
              <a:tblPr firstRow="1" bandRow="1">
                <a:tableStyleId>{5C22544A-7EE6-4342-B048-85BDC9FD1C3A}</a:tableStyleId>
              </a:tblPr>
              <a:tblGrid>
                <a:gridCol w="1514855">
                  <a:extLst>
                    <a:ext uri="{9D8B030D-6E8A-4147-A177-3AD203B41FA5}">
                      <a16:colId xmlns:a16="http://schemas.microsoft.com/office/drawing/2014/main" val="3997333578"/>
                    </a:ext>
                  </a:extLst>
                </a:gridCol>
                <a:gridCol w="545462">
                  <a:extLst>
                    <a:ext uri="{9D8B030D-6E8A-4147-A177-3AD203B41FA5}">
                      <a16:colId xmlns:a16="http://schemas.microsoft.com/office/drawing/2014/main" val="1076842233"/>
                    </a:ext>
                  </a:extLst>
                </a:gridCol>
                <a:gridCol w="1388446">
                  <a:extLst>
                    <a:ext uri="{9D8B030D-6E8A-4147-A177-3AD203B41FA5}">
                      <a16:colId xmlns:a16="http://schemas.microsoft.com/office/drawing/2014/main" val="3042798488"/>
                    </a:ext>
                  </a:extLst>
                </a:gridCol>
              </a:tblGrid>
              <a:tr h="0">
                <a:tc>
                  <a:txBody>
                    <a:bodyPr/>
                    <a:lstStyle/>
                    <a:p>
                      <a:r>
                        <a:rPr lang="en-US" sz="1200" dirty="0"/>
                        <a:t>Host1, Neighbor Resource ID=“234”, Sent = </a:t>
                      </a:r>
                      <a:r>
                        <a:rPr lang="en-US" sz="1200" dirty="0">
                          <a:solidFill>
                            <a:srgbClr val="FF0000"/>
                          </a:solidFill>
                        </a:rPr>
                        <a:t>True</a:t>
                      </a:r>
                    </a:p>
                  </a:txBody>
                  <a:tcPr/>
                </a:tc>
                <a:tc>
                  <a:txBody>
                    <a:bodyPr/>
                    <a:lstStyle/>
                    <a:p>
                      <a:r>
                        <a:rPr lang="en-US" sz="1200" dirty="0"/>
                        <a:t>Version</a:t>
                      </a:r>
                    </a:p>
                  </a:txBody>
                  <a:tcPr/>
                </a:tc>
                <a:tc>
                  <a:txBody>
                    <a:bodyPr/>
                    <a:lstStyle/>
                    <a:p>
                      <a:r>
                        <a:rPr lang="en-US" sz="1200" dirty="0"/>
                        <a:t>State</a:t>
                      </a:r>
                    </a:p>
                  </a:txBody>
                  <a:tcPr/>
                </a:tc>
                <a:extLst>
                  <a:ext uri="{0D108BD9-81ED-4DB2-BD59-A6C34878D82A}">
                    <a16:rowId xmlns:a16="http://schemas.microsoft.com/office/drawing/2014/main" val="3094804447"/>
                  </a:ext>
                </a:extLst>
              </a:tr>
              <a:tr h="298372">
                <a:tc>
                  <a:txBody>
                    <a:bodyPr/>
                    <a:lstStyle/>
                    <a:p>
                      <a:r>
                        <a:rPr lang="en-US" sz="1200" dirty="0"/>
                        <a:t>Last Full Update</a:t>
                      </a:r>
                    </a:p>
                  </a:txBody>
                  <a:tcPr/>
                </a:tc>
                <a:tc>
                  <a:txBody>
                    <a:bodyPr/>
                    <a:lstStyle/>
                    <a:p>
                      <a:r>
                        <a:rPr lang="en-US" sz="1200" dirty="0"/>
                        <a:t>5</a:t>
                      </a:r>
                    </a:p>
                  </a:txBody>
                  <a:tcPr/>
                </a:tc>
                <a:tc>
                  <a:txBody>
                    <a:bodyPr/>
                    <a:lstStyle/>
                    <a:p>
                      <a:r>
                        <a:rPr lang="en-US" sz="1200" dirty="0"/>
                        <a:t>NeighFullState#5 (CREATE)</a:t>
                      </a:r>
                    </a:p>
                  </a:txBody>
                  <a:tcPr/>
                </a:tc>
                <a:extLst>
                  <a:ext uri="{0D108BD9-81ED-4DB2-BD59-A6C34878D82A}">
                    <a16:rowId xmlns:a16="http://schemas.microsoft.com/office/drawing/2014/main" val="2868273196"/>
                  </a:ext>
                </a:extLst>
              </a:tr>
              <a:tr h="298372">
                <a:tc>
                  <a:txBody>
                    <a:bodyPr/>
                    <a:lstStyle/>
                    <a:p>
                      <a:r>
                        <a:rPr lang="en-US" sz="1200" strike="sngStrike" dirty="0"/>
                        <a:t>Last Delta Update</a:t>
                      </a:r>
                    </a:p>
                  </a:txBody>
                  <a:tcPr/>
                </a:tc>
                <a:tc>
                  <a:txBody>
                    <a:bodyPr/>
                    <a:lstStyle/>
                    <a:p>
                      <a:r>
                        <a:rPr lang="en-US" sz="1200" strike="sngStrike" dirty="0"/>
                        <a:t>4</a:t>
                      </a:r>
                    </a:p>
                  </a:txBody>
                  <a:tcPr/>
                </a:tc>
                <a:tc>
                  <a:txBody>
                    <a:bodyPr/>
                    <a:lstStyle/>
                    <a:p>
                      <a:r>
                        <a:rPr lang="en-US" sz="1200" strike="sngStrike" dirty="0"/>
                        <a:t>NeighDeltaState#3,</a:t>
                      </a:r>
                    </a:p>
                    <a:p>
                      <a:r>
                        <a:rPr lang="en-US" sz="1200" strike="sngStrike" dirty="0"/>
                        <a:t>NeighDeltaState#4</a:t>
                      </a:r>
                    </a:p>
                  </a:txBody>
                  <a:tcPr/>
                </a:tc>
                <a:extLst>
                  <a:ext uri="{0D108BD9-81ED-4DB2-BD59-A6C34878D82A}">
                    <a16:rowId xmlns:a16="http://schemas.microsoft.com/office/drawing/2014/main" val="329187170"/>
                  </a:ext>
                </a:extLst>
              </a:tr>
            </a:tbl>
          </a:graphicData>
        </a:graphic>
      </p:graphicFrame>
    </p:spTree>
    <p:extLst>
      <p:ext uri="{BB962C8B-B14F-4D97-AF65-F5344CB8AC3E}">
        <p14:creationId xmlns:p14="http://schemas.microsoft.com/office/powerpoint/2010/main" val="1024095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86B29247-8203-1B4A-9AE5-5260FB689DEF}"/>
              </a:ext>
            </a:extLst>
          </p:cNvPr>
          <p:cNvSpPr/>
          <p:nvPr/>
        </p:nvSpPr>
        <p:spPr>
          <a:xfrm>
            <a:off x="7754404" y="5393532"/>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7" name="Rounded Rectangle 6">
            <a:extLst>
              <a:ext uri="{FF2B5EF4-FFF2-40B4-BE49-F238E27FC236}">
                <a16:creationId xmlns:a16="http://schemas.microsoft.com/office/drawing/2014/main" id="{D695EC23-43FD-9A4E-AEB5-E63A84873979}"/>
              </a:ext>
            </a:extLst>
          </p:cNvPr>
          <p:cNvSpPr/>
          <p:nvPr/>
        </p:nvSpPr>
        <p:spPr>
          <a:xfrm>
            <a:off x="7963891" y="5432953"/>
            <a:ext cx="1601732" cy="12976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6" name="Rectangle 25">
            <a:extLst>
              <a:ext uri="{FF2B5EF4-FFF2-40B4-BE49-F238E27FC236}">
                <a16:creationId xmlns:a16="http://schemas.microsoft.com/office/drawing/2014/main" id="{77E77911-0FD9-A142-A4A4-34BB4082EA39}"/>
              </a:ext>
            </a:extLst>
          </p:cNvPr>
          <p:cNvSpPr/>
          <p:nvPr/>
        </p:nvSpPr>
        <p:spPr>
          <a:xfrm>
            <a:off x="8398751" y="5478847"/>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 name="Rectangle 1">
            <a:extLst>
              <a:ext uri="{FF2B5EF4-FFF2-40B4-BE49-F238E27FC236}">
                <a16:creationId xmlns:a16="http://schemas.microsoft.com/office/drawing/2014/main" id="{83DD1A05-FC85-1C46-ADB3-2D6171C7A240}"/>
              </a:ext>
            </a:extLst>
          </p:cNvPr>
          <p:cNvSpPr/>
          <p:nvPr/>
        </p:nvSpPr>
        <p:spPr>
          <a:xfrm>
            <a:off x="7994029" y="5745959"/>
            <a:ext cx="719238"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VM1</a:t>
            </a:r>
          </a:p>
          <a:p>
            <a:pPr algn="ctr"/>
            <a:r>
              <a:rPr lang="en-US" sz="900" dirty="0">
                <a:solidFill>
                  <a:schemeClr val="accent6"/>
                </a:solidFill>
              </a:rPr>
              <a:t>10.0.0.101</a:t>
            </a:r>
          </a:p>
        </p:txBody>
      </p:sp>
      <p:sp>
        <p:nvSpPr>
          <p:cNvPr id="47" name="Rectangle 46">
            <a:extLst>
              <a:ext uri="{FF2B5EF4-FFF2-40B4-BE49-F238E27FC236}">
                <a16:creationId xmlns:a16="http://schemas.microsoft.com/office/drawing/2014/main" id="{B78D16F2-1DEF-BF4F-B0F2-072F5CA60812}"/>
              </a:ext>
            </a:extLst>
          </p:cNvPr>
          <p:cNvSpPr/>
          <p:nvPr/>
        </p:nvSpPr>
        <p:spPr>
          <a:xfrm>
            <a:off x="7994030" y="6238292"/>
            <a:ext cx="719237"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VM2</a:t>
            </a:r>
          </a:p>
          <a:p>
            <a:pPr algn="ctr"/>
            <a:r>
              <a:rPr lang="en-US" sz="900" dirty="0">
                <a:solidFill>
                  <a:srgbClr val="FF0000"/>
                </a:solidFill>
              </a:rPr>
              <a:t>10.0.1.102</a:t>
            </a:r>
          </a:p>
        </p:txBody>
      </p:sp>
      <p:sp>
        <p:nvSpPr>
          <p:cNvPr id="4" name="Card 3">
            <a:extLst>
              <a:ext uri="{FF2B5EF4-FFF2-40B4-BE49-F238E27FC236}">
                <a16:creationId xmlns:a16="http://schemas.microsoft.com/office/drawing/2014/main" id="{288F9827-C38F-DE41-8293-AD2362021959}"/>
              </a:ext>
            </a:extLst>
          </p:cNvPr>
          <p:cNvSpPr/>
          <p:nvPr/>
        </p:nvSpPr>
        <p:spPr>
          <a:xfrm>
            <a:off x="8813807" y="5758355"/>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25" name="Rounded Rectangle 24">
            <a:extLst>
              <a:ext uri="{FF2B5EF4-FFF2-40B4-BE49-F238E27FC236}">
                <a16:creationId xmlns:a16="http://schemas.microsoft.com/office/drawing/2014/main" id="{81B0697B-D999-1C40-BE43-F50DA8F2E613}"/>
              </a:ext>
            </a:extLst>
          </p:cNvPr>
          <p:cNvSpPr/>
          <p:nvPr/>
        </p:nvSpPr>
        <p:spPr>
          <a:xfrm>
            <a:off x="10123381" y="5398564"/>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7" name="Rounded Rectangle 26">
            <a:extLst>
              <a:ext uri="{FF2B5EF4-FFF2-40B4-BE49-F238E27FC236}">
                <a16:creationId xmlns:a16="http://schemas.microsoft.com/office/drawing/2014/main" id="{A4458021-C7AA-7845-A2FA-B9E99CF9FF13}"/>
              </a:ext>
            </a:extLst>
          </p:cNvPr>
          <p:cNvSpPr/>
          <p:nvPr/>
        </p:nvSpPr>
        <p:spPr>
          <a:xfrm>
            <a:off x="10332868" y="5432952"/>
            <a:ext cx="1601732" cy="130270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8" name="Rectangle 27">
            <a:extLst>
              <a:ext uri="{FF2B5EF4-FFF2-40B4-BE49-F238E27FC236}">
                <a16:creationId xmlns:a16="http://schemas.microsoft.com/office/drawing/2014/main" id="{03AE3161-BD0A-E340-989D-C567B5319DFF}"/>
              </a:ext>
            </a:extLst>
          </p:cNvPr>
          <p:cNvSpPr/>
          <p:nvPr/>
        </p:nvSpPr>
        <p:spPr>
          <a:xfrm>
            <a:off x="10745340" y="5488735"/>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9" name="TextBox 28">
            <a:extLst>
              <a:ext uri="{FF2B5EF4-FFF2-40B4-BE49-F238E27FC236}">
                <a16:creationId xmlns:a16="http://schemas.microsoft.com/office/drawing/2014/main" id="{EBF2506E-16F2-914C-A9B4-9B9793F4BD48}"/>
              </a:ext>
            </a:extLst>
          </p:cNvPr>
          <p:cNvSpPr txBox="1"/>
          <p:nvPr/>
        </p:nvSpPr>
        <p:spPr>
          <a:xfrm rot="16200000">
            <a:off x="9582513" y="5901585"/>
            <a:ext cx="1293107" cy="276999"/>
          </a:xfrm>
          <a:prstGeom prst="rect">
            <a:avLst/>
          </a:prstGeom>
          <a:noFill/>
        </p:spPr>
        <p:txBody>
          <a:bodyPr wrap="square" rtlCol="0">
            <a:spAutoFit/>
          </a:bodyPr>
          <a:lstStyle/>
          <a:p>
            <a:r>
              <a:rPr lang="en-US" sz="1200" dirty="0"/>
              <a:t>Compute Host N</a:t>
            </a:r>
          </a:p>
        </p:txBody>
      </p:sp>
      <p:sp>
        <p:nvSpPr>
          <p:cNvPr id="30" name="Rectangle 29">
            <a:extLst>
              <a:ext uri="{FF2B5EF4-FFF2-40B4-BE49-F238E27FC236}">
                <a16:creationId xmlns:a16="http://schemas.microsoft.com/office/drawing/2014/main" id="{0C841257-32A4-FD4A-B3DD-9A477B733363}"/>
              </a:ext>
            </a:extLst>
          </p:cNvPr>
          <p:cNvSpPr/>
          <p:nvPr/>
        </p:nvSpPr>
        <p:spPr>
          <a:xfrm>
            <a:off x="10349098" y="5758354"/>
            <a:ext cx="702636"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VM3</a:t>
            </a:r>
          </a:p>
          <a:p>
            <a:pPr algn="ctr"/>
            <a:r>
              <a:rPr lang="en-US" sz="900" dirty="0">
                <a:solidFill>
                  <a:schemeClr val="accent6"/>
                </a:solidFill>
              </a:rPr>
              <a:t>10.0.0.105</a:t>
            </a:r>
          </a:p>
        </p:txBody>
      </p:sp>
      <p:sp>
        <p:nvSpPr>
          <p:cNvPr id="31" name="Rectangle 30">
            <a:extLst>
              <a:ext uri="{FF2B5EF4-FFF2-40B4-BE49-F238E27FC236}">
                <a16:creationId xmlns:a16="http://schemas.microsoft.com/office/drawing/2014/main" id="{DA0CA20A-D071-7547-93E7-68F8906F5732}"/>
              </a:ext>
            </a:extLst>
          </p:cNvPr>
          <p:cNvSpPr/>
          <p:nvPr/>
        </p:nvSpPr>
        <p:spPr>
          <a:xfrm>
            <a:off x="10349099" y="6306845"/>
            <a:ext cx="702635"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VM4</a:t>
            </a:r>
          </a:p>
          <a:p>
            <a:pPr algn="ctr"/>
            <a:r>
              <a:rPr lang="en-US" sz="900" dirty="0">
                <a:solidFill>
                  <a:srgbClr val="FF0000"/>
                </a:solidFill>
              </a:rPr>
              <a:t>10.0.1.106</a:t>
            </a:r>
          </a:p>
        </p:txBody>
      </p:sp>
      <p:sp>
        <p:nvSpPr>
          <p:cNvPr id="32" name="Card 31">
            <a:extLst>
              <a:ext uri="{FF2B5EF4-FFF2-40B4-BE49-F238E27FC236}">
                <a16:creationId xmlns:a16="http://schemas.microsoft.com/office/drawing/2014/main" id="{F13D2423-36A7-D443-B03C-8F0476C2ABC4}"/>
              </a:ext>
            </a:extLst>
          </p:cNvPr>
          <p:cNvSpPr/>
          <p:nvPr/>
        </p:nvSpPr>
        <p:spPr>
          <a:xfrm>
            <a:off x="11133734" y="5758354"/>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34" name="Rounded Rectangle 33">
            <a:extLst>
              <a:ext uri="{FF2B5EF4-FFF2-40B4-BE49-F238E27FC236}">
                <a16:creationId xmlns:a16="http://schemas.microsoft.com/office/drawing/2014/main" id="{B5E0BD5F-FCAC-5C41-9218-2A414006B604}"/>
              </a:ext>
            </a:extLst>
          </p:cNvPr>
          <p:cNvSpPr/>
          <p:nvPr/>
        </p:nvSpPr>
        <p:spPr>
          <a:xfrm>
            <a:off x="8747472" y="3443706"/>
            <a:ext cx="1957422" cy="1179108"/>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5" name="Rounded Rectangle 34">
            <a:extLst>
              <a:ext uri="{FF2B5EF4-FFF2-40B4-BE49-F238E27FC236}">
                <a16:creationId xmlns:a16="http://schemas.microsoft.com/office/drawing/2014/main" id="{C64D45DD-C673-4446-9329-00988BA082EE}"/>
              </a:ext>
            </a:extLst>
          </p:cNvPr>
          <p:cNvSpPr/>
          <p:nvPr/>
        </p:nvSpPr>
        <p:spPr>
          <a:xfrm>
            <a:off x="9151446" y="34840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6" name="Rectangle 35">
            <a:extLst>
              <a:ext uri="{FF2B5EF4-FFF2-40B4-BE49-F238E27FC236}">
                <a16:creationId xmlns:a16="http://schemas.microsoft.com/office/drawing/2014/main" id="{9D65845D-17D8-044D-93D6-CDB0E27EAD51}"/>
              </a:ext>
            </a:extLst>
          </p:cNvPr>
          <p:cNvSpPr/>
          <p:nvPr/>
        </p:nvSpPr>
        <p:spPr>
          <a:xfrm>
            <a:off x="9285805" y="42326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53" name="Rounded Rectangle 52">
            <a:extLst>
              <a:ext uri="{FF2B5EF4-FFF2-40B4-BE49-F238E27FC236}">
                <a16:creationId xmlns:a16="http://schemas.microsoft.com/office/drawing/2014/main" id="{020E6211-18A3-824B-90EF-FDD27F327315}"/>
              </a:ext>
            </a:extLst>
          </p:cNvPr>
          <p:cNvSpPr/>
          <p:nvPr/>
        </p:nvSpPr>
        <p:spPr>
          <a:xfrm>
            <a:off x="8899872" y="3602759"/>
            <a:ext cx="1957422" cy="1172455"/>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6" name="Rounded Rectangle 55">
            <a:extLst>
              <a:ext uri="{FF2B5EF4-FFF2-40B4-BE49-F238E27FC236}">
                <a16:creationId xmlns:a16="http://schemas.microsoft.com/office/drawing/2014/main" id="{9AFAA2F9-6929-3D4A-9E5C-8E46C825E718}"/>
              </a:ext>
            </a:extLst>
          </p:cNvPr>
          <p:cNvSpPr/>
          <p:nvPr/>
        </p:nvSpPr>
        <p:spPr>
          <a:xfrm>
            <a:off x="9303846" y="36364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7" name="Rectangle 56">
            <a:extLst>
              <a:ext uri="{FF2B5EF4-FFF2-40B4-BE49-F238E27FC236}">
                <a16:creationId xmlns:a16="http://schemas.microsoft.com/office/drawing/2014/main" id="{93DFF0BB-3097-8142-88CA-66FED30A7B03}"/>
              </a:ext>
            </a:extLst>
          </p:cNvPr>
          <p:cNvSpPr/>
          <p:nvPr/>
        </p:nvSpPr>
        <p:spPr>
          <a:xfrm>
            <a:off x="9438205" y="43850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61" name="Rounded Rectangle 60">
            <a:extLst>
              <a:ext uri="{FF2B5EF4-FFF2-40B4-BE49-F238E27FC236}">
                <a16:creationId xmlns:a16="http://schemas.microsoft.com/office/drawing/2014/main" id="{0E7AC90A-56B4-F240-A90A-33948EF85BBF}"/>
              </a:ext>
            </a:extLst>
          </p:cNvPr>
          <p:cNvSpPr/>
          <p:nvPr/>
        </p:nvSpPr>
        <p:spPr>
          <a:xfrm>
            <a:off x="9052272" y="3750805"/>
            <a:ext cx="1957422" cy="117680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2" name="Rounded Rectangle 61">
            <a:extLst>
              <a:ext uri="{FF2B5EF4-FFF2-40B4-BE49-F238E27FC236}">
                <a16:creationId xmlns:a16="http://schemas.microsoft.com/office/drawing/2014/main" id="{2A740A94-F84F-A24D-8214-33542C7BF26E}"/>
              </a:ext>
            </a:extLst>
          </p:cNvPr>
          <p:cNvSpPr/>
          <p:nvPr/>
        </p:nvSpPr>
        <p:spPr>
          <a:xfrm>
            <a:off x="9456246" y="37888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3" name="Rectangle 62">
            <a:extLst>
              <a:ext uri="{FF2B5EF4-FFF2-40B4-BE49-F238E27FC236}">
                <a16:creationId xmlns:a16="http://schemas.microsoft.com/office/drawing/2014/main" id="{8F3B2E56-3D72-F742-B394-16DA01152CF4}"/>
              </a:ext>
            </a:extLst>
          </p:cNvPr>
          <p:cNvSpPr/>
          <p:nvPr/>
        </p:nvSpPr>
        <p:spPr>
          <a:xfrm>
            <a:off x="9753795" y="4558672"/>
            <a:ext cx="776788" cy="18561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FF0000"/>
                </a:solidFill>
              </a:rPr>
              <a:t>AGA</a:t>
            </a:r>
          </a:p>
        </p:txBody>
      </p:sp>
      <p:sp>
        <p:nvSpPr>
          <p:cNvPr id="65" name="Can 64">
            <a:extLst>
              <a:ext uri="{FF2B5EF4-FFF2-40B4-BE49-F238E27FC236}">
                <a16:creationId xmlns:a16="http://schemas.microsoft.com/office/drawing/2014/main" id="{528DD932-3315-424E-8AC0-57B31A74D3DF}"/>
              </a:ext>
            </a:extLst>
          </p:cNvPr>
          <p:cNvSpPr/>
          <p:nvPr/>
        </p:nvSpPr>
        <p:spPr>
          <a:xfrm>
            <a:off x="7792550" y="237206"/>
            <a:ext cx="4165843" cy="3830763"/>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dirty="0"/>
              <a:t>Shared in memory GS Configuration Cache for each Host</a:t>
            </a:r>
          </a:p>
        </p:txBody>
      </p:sp>
      <p:sp>
        <p:nvSpPr>
          <p:cNvPr id="16" name="Up-Down Arrow 15">
            <a:extLst>
              <a:ext uri="{FF2B5EF4-FFF2-40B4-BE49-F238E27FC236}">
                <a16:creationId xmlns:a16="http://schemas.microsoft.com/office/drawing/2014/main" id="{762920A0-F3A5-9448-B570-C9EB19C273F1}"/>
              </a:ext>
            </a:extLst>
          </p:cNvPr>
          <p:cNvSpPr/>
          <p:nvPr/>
        </p:nvSpPr>
        <p:spPr>
          <a:xfrm rot="3553710" flipH="1">
            <a:off x="9197752" y="4413843"/>
            <a:ext cx="126493" cy="1350277"/>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96" name="Up-Down Arrow 95">
            <a:extLst>
              <a:ext uri="{FF2B5EF4-FFF2-40B4-BE49-F238E27FC236}">
                <a16:creationId xmlns:a16="http://schemas.microsoft.com/office/drawing/2014/main" id="{7C1835D1-AF33-A842-A69E-A167B340C172}"/>
              </a:ext>
            </a:extLst>
          </p:cNvPr>
          <p:cNvSpPr/>
          <p:nvPr/>
        </p:nvSpPr>
        <p:spPr>
          <a:xfrm rot="7542028" flipH="1">
            <a:off x="10695775" y="4489057"/>
            <a:ext cx="134980" cy="1219831"/>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8" name="TextBox 67">
            <a:extLst>
              <a:ext uri="{FF2B5EF4-FFF2-40B4-BE49-F238E27FC236}">
                <a16:creationId xmlns:a16="http://schemas.microsoft.com/office/drawing/2014/main" id="{50412E84-7CF7-1645-93DE-51F09B9480E7}"/>
              </a:ext>
            </a:extLst>
          </p:cNvPr>
          <p:cNvSpPr txBox="1"/>
          <p:nvPr/>
        </p:nvSpPr>
        <p:spPr>
          <a:xfrm>
            <a:off x="9615982" y="4933505"/>
            <a:ext cx="700479" cy="584775"/>
          </a:xfrm>
          <a:prstGeom prst="rect">
            <a:avLst/>
          </a:prstGeom>
          <a:noFill/>
        </p:spPr>
        <p:txBody>
          <a:bodyPr wrap="square" rtlCol="0">
            <a:spAutoFit/>
          </a:bodyPr>
          <a:lstStyle/>
          <a:p>
            <a:r>
              <a:rPr lang="en-US" sz="800" dirty="0" err="1"/>
              <a:t>grpc</a:t>
            </a:r>
            <a:r>
              <a:rPr lang="en-US" sz="800" dirty="0"/>
              <a:t> long lived streaming connections</a:t>
            </a:r>
          </a:p>
        </p:txBody>
      </p:sp>
      <p:sp>
        <p:nvSpPr>
          <p:cNvPr id="69" name="TextBox 68">
            <a:extLst>
              <a:ext uri="{FF2B5EF4-FFF2-40B4-BE49-F238E27FC236}">
                <a16:creationId xmlns:a16="http://schemas.microsoft.com/office/drawing/2014/main" id="{42202DE4-8605-5946-A004-D2D5675E7F37}"/>
              </a:ext>
            </a:extLst>
          </p:cNvPr>
          <p:cNvSpPr txBox="1"/>
          <p:nvPr/>
        </p:nvSpPr>
        <p:spPr>
          <a:xfrm>
            <a:off x="9713121" y="5813184"/>
            <a:ext cx="657118" cy="369332"/>
          </a:xfrm>
          <a:prstGeom prst="rect">
            <a:avLst/>
          </a:prstGeom>
          <a:noFill/>
        </p:spPr>
        <p:txBody>
          <a:bodyPr wrap="square" rtlCol="0">
            <a:spAutoFit/>
          </a:bodyPr>
          <a:lstStyle/>
          <a:p>
            <a:r>
              <a:rPr lang="en-US" dirty="0"/>
              <a:t>…</a:t>
            </a:r>
          </a:p>
        </p:txBody>
      </p:sp>
      <p:sp>
        <p:nvSpPr>
          <p:cNvPr id="84" name="Title 1">
            <a:extLst>
              <a:ext uri="{FF2B5EF4-FFF2-40B4-BE49-F238E27FC236}">
                <a16:creationId xmlns:a16="http://schemas.microsoft.com/office/drawing/2014/main" id="{69DE01E8-8FC5-574F-9E9A-CB7019F7752F}"/>
              </a:ext>
            </a:extLst>
          </p:cNvPr>
          <p:cNvSpPr>
            <a:spLocks noGrp="1"/>
          </p:cNvSpPr>
          <p:nvPr>
            <p:ph type="title"/>
          </p:nvPr>
        </p:nvSpPr>
        <p:spPr>
          <a:xfrm>
            <a:off x="189294" y="48850"/>
            <a:ext cx="6800954" cy="699295"/>
          </a:xfrm>
        </p:spPr>
        <p:txBody>
          <a:bodyPr>
            <a:normAutofit/>
          </a:bodyPr>
          <a:lstStyle/>
          <a:p>
            <a:r>
              <a:rPr lang="en-US" dirty="0"/>
              <a:t>Update neighbor – small VPC</a:t>
            </a:r>
          </a:p>
        </p:txBody>
      </p:sp>
      <p:sp>
        <p:nvSpPr>
          <p:cNvPr id="85" name="Content Placeholder 2">
            <a:extLst>
              <a:ext uri="{FF2B5EF4-FFF2-40B4-BE49-F238E27FC236}">
                <a16:creationId xmlns:a16="http://schemas.microsoft.com/office/drawing/2014/main" id="{FEF360CE-5B08-434F-B96B-507A25C80FEC}"/>
              </a:ext>
            </a:extLst>
          </p:cNvPr>
          <p:cNvSpPr>
            <a:spLocks noGrp="1"/>
          </p:cNvSpPr>
          <p:nvPr>
            <p:ph idx="1"/>
          </p:nvPr>
        </p:nvSpPr>
        <p:spPr>
          <a:xfrm>
            <a:off x="105167" y="762872"/>
            <a:ext cx="7706323" cy="5923766"/>
          </a:xfrm>
        </p:spPr>
        <p:txBody>
          <a:bodyPr>
            <a:normAutofit lnSpcReduction="10000"/>
          </a:bodyPr>
          <a:lstStyle/>
          <a:p>
            <a:r>
              <a:rPr lang="en-US" u="sng" dirty="0">
                <a:solidFill>
                  <a:srgbClr val="FF0000"/>
                </a:solidFill>
              </a:rPr>
              <a:t>AGA act as passthrough proxy</a:t>
            </a:r>
          </a:p>
          <a:p>
            <a:r>
              <a:rPr lang="en-US" dirty="0"/>
              <a:t>DPM -&gt; AGA: port state</a:t>
            </a:r>
          </a:p>
          <a:p>
            <a:pPr lvl="1"/>
            <a:r>
              <a:rPr lang="en-US" dirty="0" err="1"/>
              <a:t>vpc_size</a:t>
            </a:r>
            <a:r>
              <a:rPr lang="en-US" dirty="0"/>
              <a:t> from </a:t>
            </a:r>
            <a:r>
              <a:rPr lang="en-US" dirty="0" err="1"/>
              <a:t>VpcState</a:t>
            </a:r>
            <a:r>
              <a:rPr lang="en-US" dirty="0"/>
              <a:t> = SMALL</a:t>
            </a:r>
          </a:p>
          <a:p>
            <a:pPr lvl="1"/>
            <a:r>
              <a:rPr lang="en-US" dirty="0" err="1"/>
              <a:t>operation_type</a:t>
            </a:r>
            <a:r>
              <a:rPr lang="en-US" dirty="0"/>
              <a:t> = UPDATE</a:t>
            </a:r>
          </a:p>
          <a:p>
            <a:pPr lvl="1"/>
            <a:r>
              <a:rPr lang="en-US" dirty="0" err="1"/>
              <a:t>targetted_hosts</a:t>
            </a:r>
            <a:r>
              <a:rPr lang="en-US" dirty="0"/>
              <a:t> = [“host 1”] (array of 1 host)</a:t>
            </a:r>
          </a:p>
          <a:p>
            <a:pPr lvl="1"/>
            <a:r>
              <a:rPr lang="en-US" dirty="0" err="1"/>
              <a:t>revision_number</a:t>
            </a:r>
            <a:r>
              <a:rPr lang="en-US" dirty="0"/>
              <a:t> = 6</a:t>
            </a:r>
          </a:p>
          <a:p>
            <a:pPr lvl="1"/>
            <a:r>
              <a:rPr lang="en-US" dirty="0" err="1"/>
              <a:t>update_type</a:t>
            </a:r>
            <a:r>
              <a:rPr lang="en-US" dirty="0"/>
              <a:t> = DELTA</a:t>
            </a:r>
          </a:p>
          <a:p>
            <a:r>
              <a:rPr lang="en-US" dirty="0"/>
              <a:t>AGA-&gt;ACA</a:t>
            </a:r>
          </a:p>
          <a:p>
            <a:pPr lvl="1"/>
            <a:r>
              <a:rPr lang="en-US" dirty="0"/>
              <a:t>Sends it down to the corresponding ACA host</a:t>
            </a:r>
          </a:p>
          <a:p>
            <a:pPr lvl="1"/>
            <a:r>
              <a:rPr lang="en-US" dirty="0"/>
              <a:t>Update the port last delta update</a:t>
            </a:r>
          </a:p>
          <a:p>
            <a:r>
              <a:rPr lang="en-US" dirty="0"/>
              <a:t>Need to think about ways for AGA to help with direct </a:t>
            </a:r>
            <a:r>
              <a:rPr lang="en-US" dirty="0" err="1"/>
              <a:t>dataplane</a:t>
            </a:r>
            <a:r>
              <a:rPr lang="en-US" dirty="0"/>
              <a:t> programming, figure out which </a:t>
            </a:r>
            <a:r>
              <a:rPr lang="en-US" dirty="0" err="1"/>
              <a:t>dataplane</a:t>
            </a:r>
            <a:r>
              <a:rPr lang="en-US" dirty="0"/>
              <a:t> rule to add/update/delete</a:t>
            </a:r>
          </a:p>
          <a:p>
            <a:pPr lvl="1"/>
            <a:r>
              <a:rPr lang="en-US" dirty="0"/>
              <a:t>Need to update schema for direct </a:t>
            </a:r>
            <a:r>
              <a:rPr lang="en-US" dirty="0" err="1"/>
              <a:t>dataplane</a:t>
            </a:r>
            <a:r>
              <a:rPr lang="en-US" dirty="0"/>
              <a:t> programming</a:t>
            </a:r>
          </a:p>
        </p:txBody>
      </p:sp>
      <p:graphicFrame>
        <p:nvGraphicFramePr>
          <p:cNvPr id="8" name="Table 10">
            <a:extLst>
              <a:ext uri="{FF2B5EF4-FFF2-40B4-BE49-F238E27FC236}">
                <a16:creationId xmlns:a16="http://schemas.microsoft.com/office/drawing/2014/main" id="{491F93DD-975D-3941-B43A-F9D09AFDEF54}"/>
              </a:ext>
            </a:extLst>
          </p:cNvPr>
          <p:cNvGraphicFramePr>
            <a:graphicFrameLocks noGrp="1"/>
          </p:cNvGraphicFramePr>
          <p:nvPr/>
        </p:nvGraphicFramePr>
        <p:xfrm>
          <a:off x="8485837" y="2760898"/>
          <a:ext cx="3472556" cy="1395652"/>
        </p:xfrm>
        <a:graphic>
          <a:graphicData uri="http://schemas.openxmlformats.org/drawingml/2006/table">
            <a:tbl>
              <a:tblPr firstRow="1" bandRow="1">
                <a:tableStyleId>{5C22544A-7EE6-4342-B048-85BDC9FD1C3A}</a:tableStyleId>
              </a:tblPr>
              <a:tblGrid>
                <a:gridCol w="1525306">
                  <a:extLst>
                    <a:ext uri="{9D8B030D-6E8A-4147-A177-3AD203B41FA5}">
                      <a16:colId xmlns:a16="http://schemas.microsoft.com/office/drawing/2014/main" val="3997333578"/>
                    </a:ext>
                  </a:extLst>
                </a:gridCol>
                <a:gridCol w="485564">
                  <a:extLst>
                    <a:ext uri="{9D8B030D-6E8A-4147-A177-3AD203B41FA5}">
                      <a16:colId xmlns:a16="http://schemas.microsoft.com/office/drawing/2014/main" val="1076842233"/>
                    </a:ext>
                  </a:extLst>
                </a:gridCol>
                <a:gridCol w="1461686">
                  <a:extLst>
                    <a:ext uri="{9D8B030D-6E8A-4147-A177-3AD203B41FA5}">
                      <a16:colId xmlns:a16="http://schemas.microsoft.com/office/drawing/2014/main" val="3042798488"/>
                    </a:ext>
                  </a:extLst>
                </a:gridCol>
              </a:tblGrid>
              <a:tr h="0">
                <a:tc>
                  <a:txBody>
                    <a:bodyPr/>
                    <a:lstStyle/>
                    <a:p>
                      <a:r>
                        <a:rPr lang="en-US" sz="1200" dirty="0"/>
                        <a:t>Host1, Neighbor Resource ID=“234”, Sent = </a:t>
                      </a:r>
                      <a:r>
                        <a:rPr lang="en-US" sz="1200" dirty="0">
                          <a:solidFill>
                            <a:srgbClr val="FF0000"/>
                          </a:solidFill>
                        </a:rPr>
                        <a:t>True</a:t>
                      </a:r>
                    </a:p>
                  </a:txBody>
                  <a:tcPr/>
                </a:tc>
                <a:tc>
                  <a:txBody>
                    <a:bodyPr/>
                    <a:lstStyle/>
                    <a:p>
                      <a:r>
                        <a:rPr lang="en-US" sz="1200" dirty="0"/>
                        <a:t>Version</a:t>
                      </a:r>
                    </a:p>
                  </a:txBody>
                  <a:tcPr/>
                </a:tc>
                <a:tc>
                  <a:txBody>
                    <a:bodyPr/>
                    <a:lstStyle/>
                    <a:p>
                      <a:r>
                        <a:rPr lang="en-US" sz="1200" dirty="0"/>
                        <a:t>State</a:t>
                      </a:r>
                    </a:p>
                  </a:txBody>
                  <a:tcPr/>
                </a:tc>
                <a:extLst>
                  <a:ext uri="{0D108BD9-81ED-4DB2-BD59-A6C34878D82A}">
                    <a16:rowId xmlns:a16="http://schemas.microsoft.com/office/drawing/2014/main" val="3094804447"/>
                  </a:ext>
                </a:extLst>
              </a:tr>
              <a:tr h="298372">
                <a:tc>
                  <a:txBody>
                    <a:bodyPr/>
                    <a:lstStyle/>
                    <a:p>
                      <a:r>
                        <a:rPr lang="en-US" sz="1200" dirty="0"/>
                        <a:t>Last Full Update</a:t>
                      </a:r>
                    </a:p>
                  </a:txBody>
                  <a:tcPr/>
                </a:tc>
                <a:tc>
                  <a:txBody>
                    <a:bodyPr/>
                    <a:lstStyle/>
                    <a:p>
                      <a:r>
                        <a:rPr lang="en-US" sz="1200" dirty="0"/>
                        <a:t>5</a:t>
                      </a:r>
                    </a:p>
                  </a:txBody>
                  <a:tcPr/>
                </a:tc>
                <a:tc>
                  <a:txBody>
                    <a:bodyPr/>
                    <a:lstStyle/>
                    <a:p>
                      <a:r>
                        <a:rPr lang="en-US" sz="1200" dirty="0"/>
                        <a:t>NeighFullState#5 (CREATE)</a:t>
                      </a:r>
                    </a:p>
                  </a:txBody>
                  <a:tcPr/>
                </a:tc>
                <a:extLst>
                  <a:ext uri="{0D108BD9-81ED-4DB2-BD59-A6C34878D82A}">
                    <a16:rowId xmlns:a16="http://schemas.microsoft.com/office/drawing/2014/main" val="2868273196"/>
                  </a:ext>
                </a:extLst>
              </a:tr>
              <a:tr h="298372">
                <a:tc>
                  <a:txBody>
                    <a:bodyPr/>
                    <a:lstStyle/>
                    <a:p>
                      <a:r>
                        <a:rPr lang="en-US" sz="1200" dirty="0"/>
                        <a:t>Last Delta Update</a:t>
                      </a:r>
                    </a:p>
                  </a:txBody>
                  <a:tcPr/>
                </a:tc>
                <a:tc>
                  <a:txBody>
                    <a:bodyPr/>
                    <a:lstStyle/>
                    <a:p>
                      <a:r>
                        <a:rPr lang="en-US" sz="1200" dirty="0"/>
                        <a:t>6</a:t>
                      </a:r>
                    </a:p>
                  </a:txBody>
                  <a:tcPr/>
                </a:tc>
                <a:tc>
                  <a:txBody>
                    <a:bodyPr/>
                    <a:lstStyle/>
                    <a:p>
                      <a:r>
                        <a:rPr lang="en-US" sz="1200" dirty="0"/>
                        <a:t>NeighDeltaState#6</a:t>
                      </a:r>
                    </a:p>
                  </a:txBody>
                  <a:tcPr/>
                </a:tc>
                <a:extLst>
                  <a:ext uri="{0D108BD9-81ED-4DB2-BD59-A6C34878D82A}">
                    <a16:rowId xmlns:a16="http://schemas.microsoft.com/office/drawing/2014/main" val="329187170"/>
                  </a:ext>
                </a:extLst>
              </a:tr>
            </a:tbl>
          </a:graphicData>
        </a:graphic>
      </p:graphicFrame>
    </p:spTree>
    <p:extLst>
      <p:ext uri="{BB962C8B-B14F-4D97-AF65-F5344CB8AC3E}">
        <p14:creationId xmlns:p14="http://schemas.microsoft.com/office/powerpoint/2010/main" val="5215184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5938</TotalTime>
  <Words>4669</Words>
  <Application>Microsoft Macintosh PowerPoint</Application>
  <PresentationFormat>Widescreen</PresentationFormat>
  <Paragraphs>1005</Paragraphs>
  <Slides>26</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Consolas</vt:lpstr>
      <vt:lpstr>Office Theme</vt:lpstr>
      <vt:lpstr>Alcor Group Agent Design</vt:lpstr>
      <vt:lpstr>Overview:</vt:lpstr>
      <vt:lpstr>Overview:</vt:lpstr>
      <vt:lpstr>Design to Scale</vt:lpstr>
      <vt:lpstr>Create port – small/large VPC</vt:lpstr>
      <vt:lpstr>Update port – small/large VPC</vt:lpstr>
      <vt:lpstr>Delete port – small/large VPC</vt:lpstr>
      <vt:lpstr>Create Neighbor – small VPC</vt:lpstr>
      <vt:lpstr>Update neighbor – small VPC</vt:lpstr>
      <vt:lpstr>Delete neighbor – small VPC</vt:lpstr>
      <vt:lpstr>Create Neighbor – large VPC</vt:lpstr>
      <vt:lpstr>Update neighbor – large VPC</vt:lpstr>
      <vt:lpstr>Delete neighbor – large VPC</vt:lpstr>
      <vt:lpstr>Router and Gateway</vt:lpstr>
      <vt:lpstr>Create/Update/Delete SG – small VPC</vt:lpstr>
      <vt:lpstr>Create SG – large VPC #1</vt:lpstr>
      <vt:lpstr>Create SG – large VPC #2</vt:lpstr>
      <vt:lpstr>Create SG – large VPC #3</vt:lpstr>
      <vt:lpstr>Create SG – NSH option</vt:lpstr>
      <vt:lpstr>Create SG – IP option (40 bytes limit)</vt:lpstr>
      <vt:lpstr>Out of order handling – small/large VPC</vt:lpstr>
      <vt:lpstr>Transition from small to large VPC</vt:lpstr>
      <vt:lpstr>Transition from large to small VPC</vt:lpstr>
      <vt:lpstr>What if tenant VM keep creating new connections to different IPs?</vt:lpstr>
      <vt:lpstr>ACA restarted – small/large VPC</vt:lpstr>
      <vt:lpstr>Backups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Alcor Group Agent Design</dc:title>
  <dc:creator>Eric Li</dc:creator>
  <cp:lastModifiedBy>Eric Li</cp:lastModifiedBy>
  <cp:revision>13</cp:revision>
  <dcterms:created xsi:type="dcterms:W3CDTF">2021-01-27T21:17:03Z</dcterms:created>
  <dcterms:modified xsi:type="dcterms:W3CDTF">2021-02-01T00:24:21Z</dcterms:modified>
</cp:coreProperties>
</file>