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6" r:id="rId3"/>
    <p:sldId id="346" r:id="rId4"/>
    <p:sldId id="257" r:id="rId5"/>
    <p:sldId id="258"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1728"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11/20/2024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t>
            </a:r>
            <a:br>
              <a:rPr dirty="0"/>
            </a:b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A238                                                         Name of Student Presenting:</a:t>
            </a:r>
            <a:endParaRPr lang="en-US" sz="2000" b="0" strike="noStrike" spc="-1" dirty="0">
              <a:latin typeface="Arial"/>
            </a:endParaRPr>
          </a:p>
        </p:txBody>
      </p:sp>
      <p:sp>
        <p:nvSpPr>
          <p:cNvPr id="95" name="TextShape 3"/>
          <p:cNvSpPr txBox="1"/>
          <p:nvPr/>
        </p:nvSpPr>
        <p:spPr>
          <a:xfrm>
            <a:off x="789709" y="274320"/>
            <a:ext cx="10630571"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Names of Student Attendees  Hodan A</a:t>
            </a:r>
            <a:r>
              <a:rPr lang="en-GB" sz="1500" spc="-1" dirty="0">
                <a:solidFill>
                  <a:srgbClr val="FFFFFF"/>
                </a:solidFill>
                <a:latin typeface="Arial"/>
              </a:rPr>
              <a:t>bdi, </a:t>
            </a:r>
            <a:r>
              <a:rPr lang="en-GB" sz="1500" spc="-1" dirty="0" err="1">
                <a:solidFill>
                  <a:srgbClr val="FFFFFF"/>
                </a:solidFill>
                <a:latin typeface="Arial"/>
              </a:rPr>
              <a:t>Esika</a:t>
            </a:r>
            <a:r>
              <a:rPr lang="en-GB" sz="1500" spc="-1" dirty="0">
                <a:solidFill>
                  <a:srgbClr val="FFFFFF"/>
                </a:solidFill>
                <a:latin typeface="Arial"/>
              </a:rPr>
              <a:t> Arifin </a:t>
            </a:r>
            <a:r>
              <a:rPr lang="en-GB" sz="1500" spc="-1" dirty="0" err="1">
                <a:solidFill>
                  <a:srgbClr val="FFFFFF"/>
                </a:solidFill>
                <a:latin typeface="Arial"/>
              </a:rPr>
              <a:t>Rumky</a:t>
            </a:r>
            <a:r>
              <a:rPr lang="en-GB" sz="1500" spc="-1" dirty="0">
                <a:solidFill>
                  <a:srgbClr val="FFFFFF"/>
                </a:solidFill>
                <a:latin typeface="Arial"/>
              </a:rPr>
              <a:t>, Jason 						Banks, Azubuike Precious </a:t>
            </a:r>
            <a:r>
              <a:rPr lang="en-GB" sz="1500" spc="-1" dirty="0" err="1">
                <a:solidFill>
                  <a:srgbClr val="FFFFFF"/>
                </a:solidFill>
                <a:latin typeface="Arial"/>
              </a:rPr>
              <a:t>Iheayichukwu</a:t>
            </a:r>
            <a:r>
              <a:rPr lang="en-GB" sz="1500" spc="-1" dirty="0">
                <a:solidFill>
                  <a:srgbClr val="FFFFFF"/>
                </a:solidFill>
                <a:latin typeface="Arial"/>
              </a:rPr>
              <a:t>, MD </a:t>
            </a:r>
            <a:r>
              <a:rPr lang="en-GB" sz="1500" b="0" strike="noStrike" spc="-1" dirty="0">
                <a:solidFill>
                  <a:srgbClr val="FFFFFF"/>
                </a:solidFill>
                <a:latin typeface="Arial"/>
              </a:rPr>
              <a:t> Humayun Kibria Shakib</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1B543-54EF-46DF-998F-AA9FD9F3D096}"/>
              </a:ext>
            </a:extLst>
          </p:cNvPr>
          <p:cNvPicPr>
            <a:picLocks noChangeAspect="1"/>
          </p:cNvPicPr>
          <p:nvPr/>
        </p:nvPicPr>
        <p:blipFill>
          <a:blip r:embed="rId3"/>
          <a:srcRect b="49292"/>
          <a:stretch/>
        </p:blipFill>
        <p:spPr>
          <a:xfrm>
            <a:off x="6700823" y="1971304"/>
            <a:ext cx="5348377" cy="3477561"/>
          </a:xfrm>
          <a:prstGeom prst="rect">
            <a:avLst/>
          </a:prstGeom>
        </p:spPr>
      </p:pic>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 DS161 London-Boroughs </a:t>
            </a:r>
            <a:r>
              <a:rPr lang="en-US" sz="2400" spc="-100" dirty="0">
                <a:solidFill>
                  <a:srgbClr val="203232"/>
                </a:solidFill>
                <a:latin typeface="Calibri"/>
              </a:rPr>
              <a:t>to answer our r</a:t>
            </a:r>
            <a:r>
              <a:rPr lang="en-US" sz="2400" b="0" strike="noStrike" spc="-100" dirty="0">
                <a:solidFill>
                  <a:srgbClr val="203232"/>
                </a:solidFill>
                <a:latin typeface="Calibri"/>
              </a:rPr>
              <a:t>esearch question : Is there a correlation between median house prices in London boroughs (2014) and their population density per hectare (2016)</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sp>
        <p:nvSpPr>
          <p:cNvPr id="101" name="CustomShape 5"/>
          <p:cNvSpPr/>
          <p:nvPr/>
        </p:nvSpPr>
        <p:spPr>
          <a:xfrm>
            <a:off x="358560" y="5276520"/>
            <a:ext cx="11690640" cy="118764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baseline="30000" dirty="0">
                <a:latin typeface="Calibri"/>
              </a:rPr>
              <a:t>1</a:t>
            </a:r>
            <a:r>
              <a:rPr lang="en-US" sz="1800" b="0" strike="noStrike" spc="-1" baseline="30000" dirty="0">
                <a:solidFill>
                  <a:srgbClr val="FF0000"/>
                </a:solidFill>
                <a:latin typeface="Calibri"/>
              </a:rPr>
              <a:t> </a:t>
            </a:r>
            <a:r>
              <a:rPr lang="en-US" sz="1800" b="0" strike="noStrike" spc="-1" dirty="0">
                <a:solidFill>
                  <a:srgbClr val="FF0000"/>
                </a:solidFill>
                <a:latin typeface="Calibri"/>
              </a:rPr>
              <a:t>Follow one of the three prescribed RQ Templates –  If you do not have a correctly formulated RQ, we will stop your presentation here.</a:t>
            </a:r>
            <a:endParaRPr lang="en-US" sz="1800" b="0" strike="noStrike" spc="-1" dirty="0">
              <a:latin typeface="Arial"/>
            </a:endParaRPr>
          </a:p>
          <a:p>
            <a:pPr>
              <a:lnSpc>
                <a:spcPct val="100000"/>
              </a:lnSpc>
            </a:pPr>
            <a:r>
              <a:rPr lang="en-US" sz="1800" b="0" strike="noStrike" spc="-1" baseline="30000" dirty="0">
                <a:latin typeface="Calibri"/>
              </a:rPr>
              <a:t>2 </a:t>
            </a:r>
            <a:r>
              <a:rPr lang="en-US" sz="1800" b="0" strike="noStrike" spc="-1" dirty="0">
                <a:solidFill>
                  <a:srgbClr val="FF0000"/>
                </a:solidFill>
                <a:latin typeface="Calibri"/>
              </a:rPr>
              <a:t>The variable name in your RQ may differ from the column name in cases where the column names are abbreviations.  </a:t>
            </a:r>
            <a:endParaRPr lang="en-US" sz="1800" b="0" strike="noStrike" spc="-1" dirty="0">
              <a:latin typeface="Arial"/>
            </a:endParaRPr>
          </a:p>
          <a:p>
            <a:pPr>
              <a:lnSpc>
                <a:spcPct val="100000"/>
              </a:lnSpc>
            </a:pPr>
            <a:r>
              <a:rPr lang="en-US" sz="1800" b="0" strike="noStrike" spc="-1" baseline="30000" dirty="0">
                <a:latin typeface="Calibri"/>
              </a:rPr>
              <a:t>3.4</a:t>
            </a:r>
            <a:r>
              <a:rPr lang="en-US" sz="1800" b="0" strike="noStrike" spc="-1" baseline="30000" dirty="0">
                <a:solidFill>
                  <a:srgbClr val="FF0000"/>
                </a:solidFill>
                <a:latin typeface="Calibri"/>
              </a:rPr>
              <a:t>.</a:t>
            </a:r>
            <a:r>
              <a:rPr lang="en-US" sz="1800" b="0" strike="noStrike" spc="-1" dirty="0">
                <a:solidFill>
                  <a:srgbClr val="FF0000"/>
                </a:solidFill>
                <a:latin typeface="Calibri"/>
              </a:rPr>
              <a:t>Be sure to identify which variable is your </a:t>
            </a:r>
            <a:r>
              <a:rPr lang="en-US" sz="1800" b="1" strike="noStrike" spc="-1" dirty="0">
                <a:solidFill>
                  <a:srgbClr val="FF0000"/>
                </a:solidFill>
                <a:latin typeface="Calibri"/>
              </a:rPr>
              <a:t>dependent variable </a:t>
            </a:r>
            <a:r>
              <a:rPr lang="en-US" sz="1800" b="0" strike="noStrike" spc="-1" dirty="0">
                <a:solidFill>
                  <a:srgbClr val="FF0000"/>
                </a:solidFill>
                <a:latin typeface="Calibri"/>
              </a:rPr>
              <a:t>and which one is your </a:t>
            </a:r>
            <a:r>
              <a:rPr lang="en-US" sz="1800" b="1" strike="noStrike" spc="-1" dirty="0">
                <a:solidFill>
                  <a:srgbClr val="FF0000"/>
                </a:solidFill>
                <a:latin typeface="Calibri"/>
              </a:rPr>
              <a:t>independent variable </a:t>
            </a:r>
            <a:r>
              <a:rPr lang="en-US" sz="1800" b="0" strike="noStrike" spc="-1" dirty="0">
                <a:solidFill>
                  <a:srgbClr val="FF0000"/>
                </a:solidFill>
                <a:latin typeface="Calibri"/>
              </a:rPr>
              <a:t>on this slide</a:t>
            </a:r>
            <a:endParaRPr lang="en-US" sz="1800" b="0" strike="noStrike" spc="-1" dirty="0">
              <a:latin typeface="Arial"/>
            </a:endParaRPr>
          </a:p>
        </p:txBody>
      </p:sp>
      <p:sp>
        <p:nvSpPr>
          <p:cNvPr id="102" name="CustomShape 6"/>
          <p:cNvSpPr/>
          <p:nvPr/>
        </p:nvSpPr>
        <p:spPr>
          <a:xfrm>
            <a:off x="358560" y="1827720"/>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GB" sz="2000" b="0" strike="noStrike" spc="-1" dirty="0">
              <a:solidFill>
                <a:srgbClr val="FF0000"/>
              </a:solidFill>
              <a:latin typeface="Arial"/>
            </a:endParaRPr>
          </a:p>
          <a:p>
            <a:pPr>
              <a:lnSpc>
                <a:spcPct val="100000"/>
              </a:lnSpc>
            </a:pPr>
            <a:r>
              <a:rPr lang="en-GB" sz="2000" spc="-1" dirty="0">
                <a:solidFill>
                  <a:srgbClr val="FF0000"/>
                </a:solidFill>
                <a:latin typeface="Arial"/>
              </a:rPr>
              <a:t>L</a:t>
            </a:r>
            <a:r>
              <a:rPr lang="en-GB" sz="2000" b="0" strike="noStrike" spc="-1" dirty="0">
                <a:solidFill>
                  <a:srgbClr val="FF0000"/>
                </a:solidFill>
                <a:latin typeface="Arial"/>
              </a:rPr>
              <a:t>ist the following:</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i="1" spc="-1" dirty="0">
                <a:solidFill>
                  <a:srgbClr val="005D72"/>
                </a:solidFill>
                <a:latin typeface="Arial"/>
              </a:rPr>
              <a:t>33</a:t>
            </a:r>
            <a:r>
              <a:rPr lang="en-GB" sz="2000" b="0" strike="noStrike" spc="-1" dirty="0">
                <a:solidFill>
                  <a:srgbClr val="FF0000"/>
                </a:solidFill>
                <a:latin typeface="Arial"/>
              </a:rPr>
              <a:t> rows for each London borough</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latin typeface="Arial"/>
              </a:rPr>
              <a:t>3</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Median House Price</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latin typeface="Arial"/>
              </a:rPr>
              <a:t>4</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Population density per hectare </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a:t>
            </a:r>
            <a:endParaRPr lang="en-US" sz="1800" b="0" strike="noStrike" spc="-1" dirty="0">
              <a:latin typeface="Arial"/>
            </a:endParaRPr>
          </a:p>
        </p:txBody>
      </p:sp>
      <p:pic>
        <p:nvPicPr>
          <p:cNvPr id="3" name="Picture 2" descr="A graph of a house price&#10;&#10;Description automatically generated">
            <a:extLst>
              <a:ext uri="{FF2B5EF4-FFF2-40B4-BE49-F238E27FC236}">
                <a16:creationId xmlns:a16="http://schemas.microsoft.com/office/drawing/2014/main" id="{3660B2A3-F741-33B4-0BB3-4D1872D68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75" y="2275233"/>
            <a:ext cx="5564745" cy="38789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6</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 Spearman’s Rho</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616648"/>
          </a:xfrm>
          <a:prstGeom prst="rect">
            <a:avLst/>
          </a:prstGeom>
          <a:solidFill>
            <a:schemeClr val="bg1"/>
          </a:solidFill>
        </p:spPr>
        <p:txBody>
          <a:bodyPr wrap="square" rtlCol="0">
            <a:spAutoFit/>
          </a:bodyPr>
          <a:lstStyle/>
          <a:p>
            <a:r>
              <a:rPr lang="en-US" sz="2100" b="0" strike="noStrike" spc="-202" dirty="0">
                <a:solidFill>
                  <a:srgbClr val="203232"/>
                </a:solidFill>
                <a:latin typeface="Arial"/>
              </a:rPr>
              <a:t>Include a snippet of the R code you use to calculate your test statistic.</a:t>
            </a:r>
          </a:p>
          <a:p>
            <a:endParaRPr lang="en-US" sz="2100" spc="-202" dirty="0">
              <a:solidFill>
                <a:srgbClr val="203232"/>
              </a:solidFill>
              <a:latin typeface="Arial"/>
            </a:endParaRPr>
          </a:p>
          <a:p>
            <a:endParaRPr lang="en-US" sz="2100" b="0" strike="noStrike" spc="-202" dirty="0">
              <a:solidFill>
                <a:srgbClr val="203232"/>
              </a:solidFill>
              <a:latin typeface="Arial"/>
            </a:endParaRPr>
          </a:p>
          <a:p>
            <a:endParaRPr lang="en-US" sz="2100" b="0" strike="noStrike" spc="-202" dirty="0">
              <a:solidFill>
                <a:srgbClr val="203232"/>
              </a:solidFill>
              <a:latin typeface="Arial"/>
            </a:endParaRPr>
          </a:p>
          <a:p>
            <a:r>
              <a:rPr lang="en-US" sz="2100" b="0" strike="noStrike" spc="-202" dirty="0">
                <a:solidFill>
                  <a:srgbClr val="203232"/>
                </a:solidFill>
                <a:latin typeface="Arial"/>
              </a:rPr>
              <a:t>Give the value of the test statistic? </a:t>
            </a:r>
            <a:r>
              <a:rPr lang="en-US" sz="2100" b="0" strike="noStrike" spc="-202" dirty="0">
                <a:solidFill>
                  <a:schemeClr val="accent4">
                    <a:lumMod val="75000"/>
                  </a:schemeClr>
                </a:solidFill>
                <a:latin typeface="Arial"/>
              </a:rPr>
              <a:t>S =2998.5</a:t>
            </a:r>
          </a:p>
          <a:p>
            <a:r>
              <a:rPr lang="en-US" sz="2100" b="0" strike="noStrike" spc="-202" dirty="0">
                <a:solidFill>
                  <a:srgbClr val="203232"/>
                </a:solidFill>
                <a:latin typeface="Arial"/>
              </a:rPr>
              <a:t>Tell us the p-value.  Is it &gt; or &lt; 0.05?</a:t>
            </a:r>
          </a:p>
          <a:p>
            <a:r>
              <a:rPr lang="en-US" sz="2100" spc="-202" dirty="0">
                <a:solidFill>
                  <a:schemeClr val="accent4">
                    <a:lumMod val="75000"/>
                  </a:schemeClr>
                </a:solidFill>
                <a:latin typeface="Arial"/>
              </a:rPr>
              <a:t>The p-value is 0.003122 which is below the 0.05. This means we ca reject the null hypothesis and conclude there is a statistically significant relationship</a:t>
            </a:r>
            <a:endParaRPr lang="en-US" sz="2100" b="0" strike="noStrike" spc="-202" dirty="0">
              <a:solidFill>
                <a:srgbClr val="203232"/>
              </a:solidFill>
              <a:latin typeface="Arial"/>
            </a:endParaRPr>
          </a:p>
          <a:p>
            <a:r>
              <a:rPr lang="en-US" sz="2100" b="0" strike="noStrike" spc="-202" dirty="0">
                <a:solidFill>
                  <a:srgbClr val="203232"/>
                </a:solidFill>
                <a:latin typeface="Arial"/>
              </a:rPr>
              <a:t> Is the result significant? </a:t>
            </a:r>
            <a:r>
              <a:rPr lang="en-US" sz="2100" b="0" strike="noStrike" spc="-202" dirty="0">
                <a:solidFill>
                  <a:schemeClr val="accent4">
                    <a:lumMod val="75000"/>
                  </a:schemeClr>
                </a:solidFill>
                <a:latin typeface="Arial"/>
              </a:rPr>
              <a:t>Yes</a:t>
            </a:r>
          </a:p>
          <a:p>
            <a:r>
              <a:rPr lang="en-US" sz="2100" b="0" strike="noStrike" spc="-202" dirty="0">
                <a:solidFill>
                  <a:srgbClr val="203232"/>
                </a:solidFill>
                <a:latin typeface="Arial"/>
              </a:rPr>
              <a:t>Do you accept or reject the null hypothesis? </a:t>
            </a:r>
            <a:r>
              <a:rPr lang="en-US" sz="2100" b="0" strike="noStrike" spc="-202" dirty="0">
                <a:solidFill>
                  <a:schemeClr val="accent4">
                    <a:lumMod val="75000"/>
                  </a:schemeClr>
                </a:solidFill>
                <a:latin typeface="Arial"/>
              </a:rPr>
              <a:t>Reject</a:t>
            </a:r>
          </a:p>
          <a:p>
            <a:r>
              <a:rPr lang="en-US" sz="2100" spc="-202" dirty="0">
                <a:solidFill>
                  <a:srgbClr val="203232"/>
                </a:solidFill>
                <a:latin typeface="Arial"/>
              </a:rPr>
              <a:t>What does the result actually mean in the wider context of learning something useful / answering your RQ? </a:t>
            </a:r>
          </a:p>
          <a:p>
            <a:r>
              <a:rPr lang="en-US" sz="2100" spc="-202" dirty="0">
                <a:solidFill>
                  <a:schemeClr val="accent4">
                    <a:lumMod val="75000"/>
                  </a:schemeClr>
                </a:solidFill>
                <a:latin typeface="Arial"/>
              </a:rPr>
              <a:t>The correlation coefficient of 0.4989 suggest a moderate positive relationship between population density and median house prices. This means in general as population density increases in a London borough, median house prices also tend to be higher, although the relationship is not perfectly linear</a:t>
            </a:r>
            <a:endParaRPr lang="en-GB" sz="2100" dirty="0">
              <a:solidFill>
                <a:schemeClr val="accent4">
                  <a:lumMod val="75000"/>
                </a:schemeClr>
              </a:solidFill>
            </a:endParaRPr>
          </a:p>
        </p:txBody>
      </p:sp>
      <p:pic>
        <p:nvPicPr>
          <p:cNvPr id="4" name="Picture 3">
            <a:extLst>
              <a:ext uri="{FF2B5EF4-FFF2-40B4-BE49-F238E27FC236}">
                <a16:creationId xmlns:a16="http://schemas.microsoft.com/office/drawing/2014/main" id="{6CB47457-1E37-F14F-3555-75F6B44349D7}"/>
              </a:ext>
            </a:extLst>
          </p:cNvPr>
          <p:cNvPicPr>
            <a:picLocks noChangeAspect="1"/>
          </p:cNvPicPr>
          <p:nvPr/>
        </p:nvPicPr>
        <p:blipFill>
          <a:blip r:embed="rId3"/>
          <a:stretch>
            <a:fillRect/>
          </a:stretch>
        </p:blipFill>
        <p:spPr>
          <a:xfrm>
            <a:off x="1159983" y="2183683"/>
            <a:ext cx="10078857" cy="6858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832</Words>
  <Application>Microsoft Office PowerPoint</Application>
  <PresentationFormat>Widescreen</PresentationFormat>
  <Paragraphs>68</Paragraphs>
  <Slides>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Hodan Abdi [Student-PECS]</cp:lastModifiedBy>
  <cp:revision>157</cp:revision>
  <dcterms:created xsi:type="dcterms:W3CDTF">2019-10-01T08:37:56Z</dcterms:created>
  <dcterms:modified xsi:type="dcterms:W3CDTF">2024-11-20T20:12:37Z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