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6858000" type="screen4x3"/>
  <p:notesSz cx="6858000" cy="9144000"/>
  <p:embeddedFontLst>
    <p:embeddedFont>
      <p:font typeface="Arial Black" panose="020B0A04020102020204" pitchFamily="34" charset="0"/>
      <p:regular r:id="rId49"/>
      <p:bold r:id="rId50"/>
    </p:embeddedFont>
    <p:embeddedFont>
      <p:font typeface="Questrial" pitchFamily="2" charset="0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6" roundtripDataSignature="AMtx7mhiDNcJMngpINq7A0Kq609PZ9fr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DF3822-1F0B-4A31-A2EC-01175B95DA50}">
  <a:tblStyle styleId="{3FDF3822-1F0B-4A31-A2EC-01175B95DA50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0A6437B-B9B2-4AE3-97B0-F4077C8BB2A5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6E6"/>
          </a:solidFill>
        </a:fill>
      </a:tcStyle>
    </a:wholeTbl>
    <a:band1H>
      <a:tcTxStyle/>
      <a:tcStyle>
        <a:tcBdr/>
        <a:fill>
          <a:solidFill>
            <a:srgbClr val="CAC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AC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dk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1197" y="3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microsoft.com/office/2016/11/relationships/changesInfo" Target="changesInfos/changesInfo1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3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1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6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38AF6B2C-622C-4CC8-B559-A8B1FBC15FD5}"/>
    <pc:docChg chg="modSld">
      <pc:chgData name="Salil Batra" userId="4d97008808f91814" providerId="LiveId" clId="{38AF6B2C-622C-4CC8-B559-A8B1FBC15FD5}" dt="2021-09-15T05:27:46.613" v="4" actId="20577"/>
      <pc:docMkLst>
        <pc:docMk/>
      </pc:docMkLst>
      <pc:sldChg chg="modNotesTx">
        <pc:chgData name="Salil Batra" userId="4d97008808f91814" providerId="LiveId" clId="{38AF6B2C-622C-4CC8-B559-A8B1FBC15FD5}" dt="2021-09-15T05:26:03.598" v="0" actId="20577"/>
        <pc:sldMkLst>
          <pc:docMk/>
          <pc:sldMk cId="0" sldId="263"/>
        </pc:sldMkLst>
      </pc:sldChg>
      <pc:sldChg chg="modNotesTx">
        <pc:chgData name="Salil Batra" userId="4d97008808f91814" providerId="LiveId" clId="{38AF6B2C-622C-4CC8-B559-A8B1FBC15FD5}" dt="2021-09-15T05:26:28.417" v="1" actId="20577"/>
        <pc:sldMkLst>
          <pc:docMk/>
          <pc:sldMk cId="0" sldId="264"/>
        </pc:sldMkLst>
      </pc:sldChg>
      <pc:sldChg chg="modNotesTx">
        <pc:chgData name="Salil Batra" userId="4d97008808f91814" providerId="LiveId" clId="{38AF6B2C-622C-4CC8-B559-A8B1FBC15FD5}" dt="2021-09-15T05:26:54.437" v="2" actId="20577"/>
        <pc:sldMkLst>
          <pc:docMk/>
          <pc:sldMk cId="0" sldId="265"/>
        </pc:sldMkLst>
      </pc:sldChg>
      <pc:sldChg chg="modNotesTx">
        <pc:chgData name="Salil Batra" userId="4d97008808f91814" providerId="LiveId" clId="{38AF6B2C-622C-4CC8-B559-A8B1FBC15FD5}" dt="2021-09-15T05:27:15.480" v="3" actId="20577"/>
        <pc:sldMkLst>
          <pc:docMk/>
          <pc:sldMk cId="0" sldId="266"/>
        </pc:sldMkLst>
      </pc:sldChg>
      <pc:sldChg chg="modNotesTx">
        <pc:chgData name="Salil Batra" userId="4d97008808f91814" providerId="LiveId" clId="{38AF6B2C-622C-4CC8-B559-A8B1FBC15FD5}" dt="2021-09-15T05:27:46.613" v="4" actId="20577"/>
        <pc:sldMkLst>
          <pc:docMk/>
          <pc:sldMk cId="0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</a:t>
            </a:r>
            <a:endParaRPr dirty="0"/>
          </a:p>
        </p:txBody>
      </p:sp>
      <p:sp>
        <p:nvSpPr>
          <p:cNvPr id="111" name="Google Shape;11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</a:t>
            </a:r>
            <a:endParaRPr dirty="0"/>
          </a:p>
        </p:txBody>
      </p:sp>
      <p:sp>
        <p:nvSpPr>
          <p:cNvPr id="117" name="Google Shape;1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</a:t>
            </a:r>
            <a:endParaRPr dirty="0"/>
          </a:p>
        </p:txBody>
      </p:sp>
      <p:sp>
        <p:nvSpPr>
          <p:cNvPr id="123" name="Google Shape;12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3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3" name="Google Shape;303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9" name="Google Shape;30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5" name="Google Shape;31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7" name="Google Shape;327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99" name="Google Shape;9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</a:t>
            </a:r>
            <a:endParaRPr dirty="0"/>
          </a:p>
        </p:txBody>
      </p:sp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  <a:defRPr>
                <a:solidFill>
                  <a:schemeClr val="accent1"/>
                </a:solidFill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  <a:defRPr>
                <a:solidFill>
                  <a:schemeClr val="accent1"/>
                </a:solidFill>
              </a:defRPr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21" name="Google Shape;21;p49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0"/>
          <p:cNvSpPr txBox="1">
            <a:spLocks noGrp="1"/>
          </p:cNvSpPr>
          <p:nvPr>
            <p:ph type="subTitle" idx="1"/>
          </p:nvPr>
        </p:nvSpPr>
        <p:spPr>
          <a:xfrm>
            <a:off x="838200" y="3429000"/>
            <a:ext cx="70866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Clr>
                <a:srgbClr val="C00000"/>
              </a:buClr>
              <a:buSzPts val="3200"/>
              <a:buNone/>
              <a:defRPr>
                <a:solidFill>
                  <a:srgbClr val="C00000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25" name="Google Shape;25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6" name="Google Shape;26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cxnSp>
        <p:nvCxnSpPr>
          <p:cNvPr id="27" name="Google Shape;27;p50"/>
          <p:cNvCxnSpPr/>
          <p:nvPr/>
        </p:nvCxnSpPr>
        <p:spPr>
          <a:xfrm>
            <a:off x="839322" y="3352800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28" name="Google Shape;28;p50"/>
          <p:cNvSpPr txBox="1"/>
          <p:nvPr/>
        </p:nvSpPr>
        <p:spPr>
          <a:xfrm>
            <a:off x="4495800" y="5562600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Created By: 		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Amanpreet Kaur &amp;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Sanjeev Kumar </a:t>
            </a:r>
            <a:endParaRPr/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1">
                <a:solidFill>
                  <a:srgbClr val="002060"/>
                </a:solidFill>
                <a:latin typeface="Arial Rounded"/>
                <a:ea typeface="Arial Rounded"/>
                <a:cs typeface="Arial Rounded"/>
                <a:sym typeface="Arial Rounded"/>
              </a:rPr>
              <a:t>		SME (CSE) LPU</a:t>
            </a:r>
            <a:endParaRPr sz="2000" b="1">
              <a:solidFill>
                <a:srgbClr val="002060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5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51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" name="Google Shape;32;p51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33" name="Google Shape;33;p51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Calibri"/>
              <a:buNone/>
              <a:defRPr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2"/>
          <p:cNvSpPr txBox="1">
            <a:spLocks noGrp="1"/>
          </p:cNvSpPr>
          <p:nvPr>
            <p:ph type="body" idx="1"/>
          </p:nvPr>
        </p:nvSpPr>
        <p:spPr>
          <a:xfrm>
            <a:off x="0" y="685800"/>
            <a:ext cx="6400800" cy="5486400"/>
          </a:xfrm>
          <a:prstGeom prst="rect">
            <a:avLst/>
          </a:prstGeom>
          <a:solidFill>
            <a:srgbClr val="FFE593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2"/>
          <p:cNvSpPr txBox="1">
            <a:spLocks noGrp="1"/>
          </p:cNvSpPr>
          <p:nvPr>
            <p:ph type="body" idx="2"/>
          </p:nvPr>
        </p:nvSpPr>
        <p:spPr>
          <a:xfrm>
            <a:off x="6553200" y="685800"/>
            <a:ext cx="25908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3"/>
          <p:cNvSpPr/>
          <p:nvPr/>
        </p:nvSpPr>
        <p:spPr>
          <a:xfrm>
            <a:off x="6705600" y="838200"/>
            <a:ext cx="24384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b="1">
              <a:solidFill>
                <a:schemeClr val="dk1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39" name="Google Shape;39;p53"/>
          <p:cNvSpPr txBox="1">
            <a:spLocks noGrp="1"/>
          </p:cNvSpPr>
          <p:nvPr>
            <p:ph type="body" idx="1"/>
          </p:nvPr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1371600" lvl="2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1828800" lvl="3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–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2286000" lvl="4" indent="-304800" algn="l">
              <a:spcBef>
                <a:spcPts val="240"/>
              </a:spcBef>
              <a:spcAft>
                <a:spcPts val="0"/>
              </a:spcAft>
              <a:buClr>
                <a:srgbClr val="7F7F7F"/>
              </a:buClr>
              <a:buSzPts val="1200"/>
              <a:buChar char="»"/>
              <a:defRPr sz="1200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Section Header">
  <p:cSld name="2_Section 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5576" y="635818"/>
            <a:ext cx="1808162" cy="3297238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4"/>
          <p:cNvSpPr txBox="1"/>
          <p:nvPr/>
        </p:nvSpPr>
        <p:spPr>
          <a:xfrm>
            <a:off x="1953250" y="5958408"/>
            <a:ext cx="7155254" cy="89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600"/>
              <a:buFont typeface="Calibri"/>
              <a:buNone/>
            </a:pPr>
            <a:r>
              <a:rPr lang="en-IN" sz="36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cse101@lpu.co.in</a:t>
            </a:r>
            <a:endParaRPr sz="14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3" name="Google Shape;43;p54"/>
          <p:cNvCxnSpPr/>
          <p:nvPr/>
        </p:nvCxnSpPr>
        <p:spPr>
          <a:xfrm>
            <a:off x="755576" y="4077072"/>
            <a:ext cx="7056784" cy="0"/>
          </a:xfrm>
          <a:prstGeom prst="straightConnector1">
            <a:avLst/>
          </a:prstGeom>
          <a:noFill/>
          <a:ln w="3810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</p:cxnSp>
      <p:sp>
        <p:nvSpPr>
          <p:cNvPr id="44" name="Google Shape;44;p54"/>
          <p:cNvSpPr txBox="1">
            <a:spLocks noGrp="1"/>
          </p:cNvSpPr>
          <p:nvPr>
            <p:ph type="title"/>
          </p:nvPr>
        </p:nvSpPr>
        <p:spPr>
          <a:xfrm>
            <a:off x="685800" y="4114800"/>
            <a:ext cx="7155254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47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4119" y="0"/>
            <a:ext cx="9124950" cy="94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4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" name="Google Shape;13;p4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47"/>
          <p:cNvSpPr txBox="1"/>
          <p:nvPr/>
        </p:nvSpPr>
        <p:spPr>
          <a:xfrm>
            <a:off x="0" y="6553200"/>
            <a:ext cx="27432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r>
              <a:rPr lang="en-IN" sz="1200" b="0" i="0" u="none" strike="noStrike" cap="none">
                <a:solidFill>
                  <a:srgbClr val="7F7F7F"/>
                </a:solidFill>
                <a:latin typeface="Arial Black"/>
                <a:ea typeface="Arial Black"/>
                <a:cs typeface="Arial Black"/>
                <a:sym typeface="Arial Black"/>
              </a:rPr>
              <a:t>©LPU CSE101 C Programming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7F7F7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"/>
          <p:cNvSpPr txBox="1">
            <a:spLocks noGrp="1"/>
          </p:cNvSpPr>
          <p:nvPr>
            <p:ph type="title"/>
          </p:nvPr>
        </p:nvSpPr>
        <p:spPr>
          <a:xfrm>
            <a:off x="381000" y="220980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CSE101-Lec#5-First Part</a:t>
            </a:r>
            <a:endParaRPr/>
          </a:p>
        </p:txBody>
      </p:sp>
      <p:sp>
        <p:nvSpPr>
          <p:cNvPr id="50" name="Google Shape;50;p1"/>
          <p:cNvSpPr txBox="1">
            <a:spLocks noGrp="1"/>
          </p:cNvSpPr>
          <p:nvPr>
            <p:ph type="body" idx="1"/>
          </p:nvPr>
        </p:nvSpPr>
        <p:spPr>
          <a:xfrm>
            <a:off x="457200" y="3352800"/>
            <a:ext cx="8229600" cy="2773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Char char="•"/>
            </a:pPr>
            <a:r>
              <a:rPr lang="en-IN">
                <a:solidFill>
                  <a:srgbClr val="C00000"/>
                </a:solidFill>
              </a:rPr>
              <a:t>Operators 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Q3</a:t>
            </a:r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final value of x in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int x = 5 * 9 / 3 + 9;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("%</a:t>
            </a:r>
            <a:r>
              <a:rPr lang="en-IN" sz="2480" dirty="0" err="1"/>
              <a:t>d",x</a:t>
            </a:r>
            <a:r>
              <a:rPr lang="en-IN" sz="248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3.75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Depends on compiler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24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3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Q4</a:t>
            </a:r>
            <a:endParaRPr/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457200" y="1268760"/>
            <a:ext cx="8229600" cy="4857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#include &lt;</a:t>
            </a:r>
            <a:r>
              <a:rPr lang="en-IN" sz="2480" dirty="0" err="1"/>
              <a:t>stdio.h</a:t>
            </a:r>
            <a:r>
              <a:rPr lang="en-IN" sz="248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int x = 5.3 % 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</a:t>
            </a:r>
            <a:r>
              <a:rPr lang="en-IN" sz="2480" dirty="0" err="1"/>
              <a:t>printf</a:t>
            </a:r>
            <a:r>
              <a:rPr lang="en-IN" sz="2480" dirty="0"/>
              <a:t>("Value of x is %d", x);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A. Value of x is 2.3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B. Value of x is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C. Value of x is 0.3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 dirty="0"/>
              <a:t>D. Compile time error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Q5</a:t>
            </a:r>
            <a:endParaRPr/>
          </a:p>
        </p:txBody>
      </p:sp>
      <p:sp>
        <p:nvSpPr>
          <p:cNvPr id="126" name="Google Shape;126;p12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#include &lt;</a:t>
            </a:r>
            <a:r>
              <a:rPr lang="en-IN" sz="2000" dirty="0" err="1"/>
              <a:t>stdio.h</a:t>
            </a:r>
            <a:r>
              <a:rPr lang="en-IN" sz="200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int a = 10;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double b = 5.6;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int c;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c = a + b;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</a:t>
            </a:r>
            <a:r>
              <a:rPr lang="en-IN" sz="2000" dirty="0" err="1"/>
              <a:t>printf</a:t>
            </a:r>
            <a:r>
              <a:rPr lang="en-IN" sz="2000" dirty="0"/>
              <a:t>("%d", c);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A. 15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B. 16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C. 15.6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 dirty="0"/>
              <a:t>D. 10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3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Unary Operator</a:t>
            </a:r>
            <a:endParaRPr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These operator requires only one operand.</a:t>
            </a:r>
            <a:endParaRPr/>
          </a:p>
        </p:txBody>
      </p:sp>
      <p:graphicFrame>
        <p:nvGraphicFramePr>
          <p:cNvPr id="132" name="Google Shape;132;p13"/>
          <p:cNvGraphicFramePr/>
          <p:nvPr>
            <p:extLst>
              <p:ext uri="{D42A27DB-BD31-4B8C-83A1-F6EECF244321}">
                <p14:modId xmlns:p14="http://schemas.microsoft.com/office/powerpoint/2010/main" val="3976714207"/>
              </p:ext>
            </p:extLst>
          </p:nvPr>
        </p:nvGraphicFramePr>
        <p:xfrm>
          <a:off x="761999" y="1600200"/>
          <a:ext cx="7620000" cy="326141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dirty="0"/>
                        <a:t>Example(count=1)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1" dirty="0">
                          <a:solidFill>
                            <a:schemeClr val="dk1"/>
                          </a:solidFill>
                        </a:rPr>
                        <a:t>[all </a:t>
                      </a:r>
                      <a:r>
                        <a:rPr lang="en-IN" sz="1600" b="1">
                          <a:solidFill>
                            <a:schemeClr val="dk1"/>
                          </a:solidFill>
                        </a:rPr>
                        <a:t>operation are </a:t>
                      </a:r>
                      <a:r>
                        <a:rPr lang="en-IN" sz="1600" b="1" dirty="0">
                          <a:solidFill>
                            <a:schemeClr val="dk1"/>
                          </a:solidFill>
                        </a:rPr>
                        <a:t>independent]</a:t>
                      </a:r>
                      <a:endParaRPr sz="1600" b="1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unary plus is used to show positive value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+count; 	value is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unary minus negates the value of operand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-count; 	value is -1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Increment operator is used to increase the operand value by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++count; 	value is 2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count++; 	value is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Decrement operator is used to decrease the operand value by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--count; 	value is 0 </a:t>
                      </a:r>
                      <a:endParaRPr dirty="0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count--; 	value is 0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3" name="Google Shape;133;p13"/>
          <p:cNvGrpSpPr/>
          <p:nvPr/>
        </p:nvGrpSpPr>
        <p:grpSpPr>
          <a:xfrm>
            <a:off x="665205" y="4800600"/>
            <a:ext cx="7813591" cy="1524000"/>
            <a:chOff x="374815" y="4953000"/>
            <a:chExt cx="8007185" cy="1524000"/>
          </a:xfrm>
        </p:grpSpPr>
        <p:sp>
          <p:nvSpPr>
            <p:cNvPr id="134" name="Google Shape;134;p13"/>
            <p:cNvSpPr/>
            <p:nvPr/>
          </p:nvSpPr>
          <p:spPr>
            <a:xfrm>
              <a:off x="762000" y="5181600"/>
              <a:ext cx="7620000" cy="12954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13"/>
            <p:cNvSpPr txBox="1"/>
            <p:nvPr/>
          </p:nvSpPr>
          <p:spPr>
            <a:xfrm>
              <a:off x="838199" y="5181600"/>
              <a:ext cx="7465713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++count	increments count by 1 and then uses its value as the value of the expression. This is known a </a:t>
              </a:r>
              <a:r>
                <a:rPr lang="en-IN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prefix operator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</a:t>
              </a:r>
              <a:endParaRPr/>
            </a:p>
            <a:p>
              <a:pPr marL="0" marR="0" lvl="0" indent="0" algn="just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count++ 	uses count as the value of the expression and then increments count by 1. This is known as </a:t>
              </a:r>
              <a:r>
                <a:rPr lang="en-IN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postfix operator</a:t>
              </a: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. </a:t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374815" y="4953000"/>
              <a:ext cx="615785" cy="564767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825" y="21723"/>
                  </a:moveTo>
                  <a:lnTo>
                    <a:pt x="11215" y="21723"/>
                  </a:lnTo>
                  <a:lnTo>
                    <a:pt x="11552" y="21688"/>
                  </a:lnTo>
                  <a:lnTo>
                    <a:pt x="11916" y="21617"/>
                  </a:lnTo>
                  <a:lnTo>
                    <a:pt x="12253" y="21547"/>
                  </a:lnTo>
                  <a:lnTo>
                    <a:pt x="12617" y="21441"/>
                  </a:lnTo>
                  <a:lnTo>
                    <a:pt x="12902" y="21317"/>
                  </a:lnTo>
                  <a:lnTo>
                    <a:pt x="13162" y="21176"/>
                  </a:lnTo>
                  <a:lnTo>
                    <a:pt x="13396" y="21000"/>
                  </a:lnTo>
                  <a:lnTo>
                    <a:pt x="13655" y="20841"/>
                  </a:lnTo>
                  <a:lnTo>
                    <a:pt x="13863" y="20629"/>
                  </a:lnTo>
                  <a:lnTo>
                    <a:pt x="14045" y="20435"/>
                  </a:lnTo>
                  <a:lnTo>
                    <a:pt x="14200" y="20223"/>
                  </a:lnTo>
                  <a:lnTo>
                    <a:pt x="14356" y="19994"/>
                  </a:lnTo>
                  <a:lnTo>
                    <a:pt x="14460" y="19747"/>
                  </a:lnTo>
                  <a:lnTo>
                    <a:pt x="14512" y="19482"/>
                  </a:lnTo>
                  <a:lnTo>
                    <a:pt x="14512" y="19235"/>
                  </a:lnTo>
                  <a:lnTo>
                    <a:pt x="14512" y="19147"/>
                  </a:lnTo>
                  <a:lnTo>
                    <a:pt x="14512" y="18900"/>
                  </a:lnTo>
                  <a:lnTo>
                    <a:pt x="14512" y="18529"/>
                  </a:lnTo>
                  <a:lnTo>
                    <a:pt x="14512" y="18052"/>
                  </a:lnTo>
                  <a:lnTo>
                    <a:pt x="14512" y="17505"/>
                  </a:lnTo>
                  <a:lnTo>
                    <a:pt x="14512" y="16976"/>
                  </a:lnTo>
                  <a:lnTo>
                    <a:pt x="14512" y="16464"/>
                  </a:lnTo>
                  <a:lnTo>
                    <a:pt x="14512" y="15952"/>
                  </a:lnTo>
                  <a:lnTo>
                    <a:pt x="14512" y="15758"/>
                  </a:lnTo>
                  <a:lnTo>
                    <a:pt x="14616" y="15547"/>
                  </a:lnTo>
                  <a:lnTo>
                    <a:pt x="14694" y="15352"/>
                  </a:lnTo>
                  <a:lnTo>
                    <a:pt x="14798" y="15141"/>
                  </a:lnTo>
                  <a:lnTo>
                    <a:pt x="15161" y="14735"/>
                  </a:lnTo>
                  <a:lnTo>
                    <a:pt x="15602" y="14329"/>
                  </a:lnTo>
                  <a:lnTo>
                    <a:pt x="16745" y="13552"/>
                  </a:lnTo>
                  <a:lnTo>
                    <a:pt x="18043" y="12670"/>
                  </a:lnTo>
                  <a:lnTo>
                    <a:pt x="18744" y="12194"/>
                  </a:lnTo>
                  <a:lnTo>
                    <a:pt x="19341" y="11647"/>
                  </a:lnTo>
                  <a:lnTo>
                    <a:pt x="19938" y="11099"/>
                  </a:lnTo>
                  <a:lnTo>
                    <a:pt x="20483" y="10464"/>
                  </a:lnTo>
                  <a:lnTo>
                    <a:pt x="20743" y="10164"/>
                  </a:lnTo>
                  <a:lnTo>
                    <a:pt x="20950" y="9794"/>
                  </a:lnTo>
                  <a:lnTo>
                    <a:pt x="21132" y="9441"/>
                  </a:lnTo>
                  <a:lnTo>
                    <a:pt x="21288" y="9035"/>
                  </a:lnTo>
                  <a:lnTo>
                    <a:pt x="21444" y="8664"/>
                  </a:lnTo>
                  <a:lnTo>
                    <a:pt x="21548" y="8223"/>
                  </a:lnTo>
                  <a:lnTo>
                    <a:pt x="21600" y="7782"/>
                  </a:lnTo>
                  <a:lnTo>
                    <a:pt x="21600" y="7341"/>
                  </a:lnTo>
                  <a:lnTo>
                    <a:pt x="21600" y="6935"/>
                  </a:lnTo>
                  <a:lnTo>
                    <a:pt x="21548" y="6564"/>
                  </a:lnTo>
                  <a:lnTo>
                    <a:pt x="21496" y="6229"/>
                  </a:lnTo>
                  <a:lnTo>
                    <a:pt x="21392" y="5858"/>
                  </a:lnTo>
                  <a:lnTo>
                    <a:pt x="21288" y="5523"/>
                  </a:lnTo>
                  <a:lnTo>
                    <a:pt x="21132" y="5135"/>
                  </a:lnTo>
                  <a:lnTo>
                    <a:pt x="20950" y="4800"/>
                  </a:lnTo>
                  <a:lnTo>
                    <a:pt x="20743" y="4464"/>
                  </a:lnTo>
                  <a:lnTo>
                    <a:pt x="20535" y="4164"/>
                  </a:lnTo>
                  <a:lnTo>
                    <a:pt x="20301" y="3847"/>
                  </a:lnTo>
                  <a:lnTo>
                    <a:pt x="20042" y="3547"/>
                  </a:lnTo>
                  <a:lnTo>
                    <a:pt x="19782" y="3247"/>
                  </a:lnTo>
                  <a:lnTo>
                    <a:pt x="19133" y="2664"/>
                  </a:lnTo>
                  <a:lnTo>
                    <a:pt x="18458" y="2152"/>
                  </a:lnTo>
                  <a:lnTo>
                    <a:pt x="17705" y="1694"/>
                  </a:lnTo>
                  <a:lnTo>
                    <a:pt x="16849" y="1252"/>
                  </a:lnTo>
                  <a:lnTo>
                    <a:pt x="16407" y="1076"/>
                  </a:lnTo>
                  <a:lnTo>
                    <a:pt x="15940" y="900"/>
                  </a:lnTo>
                  <a:lnTo>
                    <a:pt x="15499" y="741"/>
                  </a:lnTo>
                  <a:lnTo>
                    <a:pt x="15057" y="600"/>
                  </a:lnTo>
                  <a:lnTo>
                    <a:pt x="14564" y="458"/>
                  </a:lnTo>
                  <a:lnTo>
                    <a:pt x="14045" y="335"/>
                  </a:lnTo>
                  <a:lnTo>
                    <a:pt x="13500" y="229"/>
                  </a:lnTo>
                  <a:lnTo>
                    <a:pt x="13006" y="158"/>
                  </a:lnTo>
                  <a:lnTo>
                    <a:pt x="12461" y="88"/>
                  </a:lnTo>
                  <a:lnTo>
                    <a:pt x="11968" y="52"/>
                  </a:lnTo>
                  <a:lnTo>
                    <a:pt x="11423" y="17"/>
                  </a:lnTo>
                  <a:lnTo>
                    <a:pt x="10825" y="17"/>
                  </a:lnTo>
                  <a:lnTo>
                    <a:pt x="10254" y="17"/>
                  </a:lnTo>
                  <a:lnTo>
                    <a:pt x="9709" y="52"/>
                  </a:lnTo>
                  <a:lnTo>
                    <a:pt x="9216" y="88"/>
                  </a:lnTo>
                  <a:lnTo>
                    <a:pt x="8671" y="158"/>
                  </a:lnTo>
                  <a:lnTo>
                    <a:pt x="8177" y="229"/>
                  </a:lnTo>
                  <a:lnTo>
                    <a:pt x="7632" y="335"/>
                  </a:lnTo>
                  <a:lnTo>
                    <a:pt x="7113" y="458"/>
                  </a:lnTo>
                  <a:lnTo>
                    <a:pt x="6620" y="600"/>
                  </a:lnTo>
                  <a:lnTo>
                    <a:pt x="6178" y="741"/>
                  </a:lnTo>
                  <a:lnTo>
                    <a:pt x="5737" y="900"/>
                  </a:lnTo>
                  <a:lnTo>
                    <a:pt x="5270" y="1076"/>
                  </a:lnTo>
                  <a:lnTo>
                    <a:pt x="4828" y="1252"/>
                  </a:lnTo>
                  <a:lnTo>
                    <a:pt x="3972" y="1694"/>
                  </a:lnTo>
                  <a:lnTo>
                    <a:pt x="3219" y="2152"/>
                  </a:lnTo>
                  <a:lnTo>
                    <a:pt x="2544" y="2664"/>
                  </a:lnTo>
                  <a:lnTo>
                    <a:pt x="1895" y="3247"/>
                  </a:lnTo>
                  <a:lnTo>
                    <a:pt x="1635" y="3547"/>
                  </a:lnTo>
                  <a:lnTo>
                    <a:pt x="1375" y="3847"/>
                  </a:lnTo>
                  <a:lnTo>
                    <a:pt x="1142" y="4164"/>
                  </a:lnTo>
                  <a:lnTo>
                    <a:pt x="934" y="4464"/>
                  </a:lnTo>
                  <a:lnTo>
                    <a:pt x="726" y="4800"/>
                  </a:lnTo>
                  <a:lnTo>
                    <a:pt x="545" y="5135"/>
                  </a:lnTo>
                  <a:lnTo>
                    <a:pt x="389" y="5523"/>
                  </a:lnTo>
                  <a:lnTo>
                    <a:pt x="285" y="5858"/>
                  </a:lnTo>
                  <a:lnTo>
                    <a:pt x="181" y="6229"/>
                  </a:lnTo>
                  <a:lnTo>
                    <a:pt x="129" y="6564"/>
                  </a:lnTo>
                  <a:lnTo>
                    <a:pt x="77" y="6935"/>
                  </a:lnTo>
                  <a:lnTo>
                    <a:pt x="77" y="7341"/>
                  </a:lnTo>
                  <a:lnTo>
                    <a:pt x="77" y="7782"/>
                  </a:lnTo>
                  <a:lnTo>
                    <a:pt x="129" y="8223"/>
                  </a:lnTo>
                  <a:lnTo>
                    <a:pt x="233" y="8664"/>
                  </a:lnTo>
                  <a:lnTo>
                    <a:pt x="389" y="9035"/>
                  </a:lnTo>
                  <a:lnTo>
                    <a:pt x="545" y="9441"/>
                  </a:lnTo>
                  <a:lnTo>
                    <a:pt x="726" y="9794"/>
                  </a:lnTo>
                  <a:lnTo>
                    <a:pt x="934" y="10164"/>
                  </a:lnTo>
                  <a:lnTo>
                    <a:pt x="1194" y="10464"/>
                  </a:lnTo>
                  <a:lnTo>
                    <a:pt x="1739" y="11099"/>
                  </a:lnTo>
                  <a:lnTo>
                    <a:pt x="2336" y="11647"/>
                  </a:lnTo>
                  <a:lnTo>
                    <a:pt x="2933" y="12194"/>
                  </a:lnTo>
                  <a:lnTo>
                    <a:pt x="3634" y="12670"/>
                  </a:lnTo>
                  <a:lnTo>
                    <a:pt x="4932" y="13552"/>
                  </a:lnTo>
                  <a:lnTo>
                    <a:pt x="6075" y="14329"/>
                  </a:lnTo>
                  <a:lnTo>
                    <a:pt x="6516" y="14735"/>
                  </a:lnTo>
                  <a:lnTo>
                    <a:pt x="6879" y="15141"/>
                  </a:lnTo>
                  <a:lnTo>
                    <a:pt x="6983" y="15352"/>
                  </a:lnTo>
                  <a:lnTo>
                    <a:pt x="7061" y="15547"/>
                  </a:lnTo>
                  <a:lnTo>
                    <a:pt x="7165" y="15758"/>
                  </a:lnTo>
                  <a:lnTo>
                    <a:pt x="7165" y="15952"/>
                  </a:lnTo>
                  <a:lnTo>
                    <a:pt x="7165" y="16464"/>
                  </a:lnTo>
                  <a:lnTo>
                    <a:pt x="7165" y="16976"/>
                  </a:lnTo>
                  <a:lnTo>
                    <a:pt x="7165" y="17505"/>
                  </a:lnTo>
                  <a:lnTo>
                    <a:pt x="7165" y="18052"/>
                  </a:lnTo>
                  <a:lnTo>
                    <a:pt x="7165" y="18529"/>
                  </a:lnTo>
                  <a:lnTo>
                    <a:pt x="7165" y="18900"/>
                  </a:lnTo>
                  <a:lnTo>
                    <a:pt x="7165" y="19147"/>
                  </a:lnTo>
                  <a:lnTo>
                    <a:pt x="7165" y="19235"/>
                  </a:lnTo>
                  <a:lnTo>
                    <a:pt x="7165" y="19482"/>
                  </a:lnTo>
                  <a:lnTo>
                    <a:pt x="7217" y="19747"/>
                  </a:lnTo>
                  <a:lnTo>
                    <a:pt x="7321" y="19994"/>
                  </a:lnTo>
                  <a:lnTo>
                    <a:pt x="7476" y="20223"/>
                  </a:lnTo>
                  <a:lnTo>
                    <a:pt x="7632" y="20435"/>
                  </a:lnTo>
                  <a:lnTo>
                    <a:pt x="7814" y="20629"/>
                  </a:lnTo>
                  <a:lnTo>
                    <a:pt x="8022" y="20841"/>
                  </a:lnTo>
                  <a:lnTo>
                    <a:pt x="8281" y="21000"/>
                  </a:lnTo>
                  <a:lnTo>
                    <a:pt x="8515" y="21176"/>
                  </a:lnTo>
                  <a:lnTo>
                    <a:pt x="8775" y="21317"/>
                  </a:lnTo>
                  <a:lnTo>
                    <a:pt x="9060" y="21441"/>
                  </a:lnTo>
                  <a:lnTo>
                    <a:pt x="9424" y="21547"/>
                  </a:lnTo>
                  <a:lnTo>
                    <a:pt x="9761" y="21617"/>
                  </a:lnTo>
                  <a:lnTo>
                    <a:pt x="10125" y="21688"/>
                  </a:lnTo>
                  <a:lnTo>
                    <a:pt x="10462" y="21723"/>
                  </a:lnTo>
                  <a:lnTo>
                    <a:pt x="10825" y="21723"/>
                  </a:lnTo>
                  <a:close/>
                </a:path>
                <a:path w="21600" h="21600" extrusionOk="0">
                  <a:moveTo>
                    <a:pt x="9242" y="14417"/>
                  </a:moveTo>
                  <a:lnTo>
                    <a:pt x="8541" y="12035"/>
                  </a:lnTo>
                  <a:lnTo>
                    <a:pt x="7295" y="10129"/>
                  </a:lnTo>
                  <a:lnTo>
                    <a:pt x="6905" y="9652"/>
                  </a:lnTo>
                  <a:lnTo>
                    <a:pt x="8541" y="10182"/>
                  </a:lnTo>
                  <a:lnTo>
                    <a:pt x="9787" y="9547"/>
                  </a:lnTo>
                  <a:lnTo>
                    <a:pt x="11189" y="10129"/>
                  </a:lnTo>
                  <a:lnTo>
                    <a:pt x="12279" y="9547"/>
                  </a:lnTo>
                  <a:lnTo>
                    <a:pt x="13370" y="10076"/>
                  </a:lnTo>
                  <a:lnTo>
                    <a:pt x="14850" y="9652"/>
                  </a:lnTo>
                  <a:lnTo>
                    <a:pt x="12902" y="12247"/>
                  </a:lnTo>
                  <a:lnTo>
                    <a:pt x="12357" y="14417"/>
                  </a:lnTo>
                  <a:moveTo>
                    <a:pt x="7191" y="15952"/>
                  </a:moveTo>
                  <a:lnTo>
                    <a:pt x="14512" y="15952"/>
                  </a:lnTo>
                  <a:lnTo>
                    <a:pt x="14512" y="17064"/>
                  </a:lnTo>
                  <a:lnTo>
                    <a:pt x="7191" y="17047"/>
                  </a:lnTo>
                  <a:lnTo>
                    <a:pt x="7191" y="18123"/>
                  </a:lnTo>
                  <a:lnTo>
                    <a:pt x="14512" y="18158"/>
                  </a:lnTo>
                  <a:lnTo>
                    <a:pt x="14538" y="19182"/>
                  </a:lnTo>
                  <a:lnTo>
                    <a:pt x="7217" y="19182"/>
                  </a:lnTo>
                </a:path>
              </a:pathLst>
            </a:custGeom>
            <a:solidFill>
              <a:srgbClr val="FFFFCC"/>
            </a:solidFill>
            <a:ln w="57150" cap="flat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Difference between Prefix and Postfix</a:t>
            </a:r>
            <a:endParaRPr sz="3959"/>
          </a:p>
        </p:txBody>
      </p:sp>
      <p:sp>
        <p:nvSpPr>
          <p:cNvPr id="142" name="Google Shape;142;p14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4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u="sng"/>
              <a:t>Unary Prefix increment/ decrement performs the operation first, and then the value is assigned/ or used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Consider x=2, then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y = ++x; is equivalent to writing      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//x = x + 1;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//y = x;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So eventually x will be incremented by 1, i.e x will become 3, and then the value 3 will be assigned to y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 u="sng"/>
              <a:t>Unary Postfix increment/ decrement will assign/ or use the value first and then the operation is performed</a:t>
            </a:r>
            <a:endParaRPr sz="1800" u="sng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Example: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Consider x=2, then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y = x++; is equivalent to writing      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//y = x;</a:t>
            </a:r>
            <a:endParaRPr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//x=x+1;</a:t>
            </a: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Here y will take value 2, and then the value of x will be increment by 1, and x becomes 3.</a:t>
            </a:r>
            <a:endParaRPr sz="1800"/>
          </a:p>
          <a:p>
            <a:pPr marL="342900" lvl="0" indent="-2286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800"/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endParaRPr sz="1800">
              <a:solidFill>
                <a:srgbClr val="FF9900"/>
              </a:solidFill>
            </a:endParaRPr>
          </a:p>
          <a:p>
            <a:pPr marL="0" lvl="0" indent="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Difference between Prefix and Postfix</a:t>
            </a:r>
            <a:endParaRPr/>
          </a:p>
        </p:txBody>
      </p:sp>
      <p:sp>
        <p:nvSpPr>
          <p:cNvPr id="148" name="Google Shape;148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Example: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#include&lt;stdio.h&gt;</a:t>
            </a:r>
            <a:endParaRPr sz="2380"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int main() {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int x = 3, y, z;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y = x++;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z = ++x;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printf(“\n%d,%d,%d”,x,y,z);</a:t>
            </a:r>
            <a:endParaRPr sz="2380"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   return 0;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}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Output: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5, 3, 5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endParaRPr sz="2380"/>
          </a:p>
        </p:txBody>
      </p:sp>
      <p:sp>
        <p:nvSpPr>
          <p:cNvPr id="149" name="Google Shape;149;p15"/>
          <p:cNvSpPr txBox="1">
            <a:spLocks noGrp="1"/>
          </p:cNvSpPr>
          <p:nvPr>
            <p:ph type="body" idx="2"/>
          </p:nvPr>
        </p:nvSpPr>
        <p:spPr>
          <a:xfrm>
            <a:off x="4648200" y="1417638"/>
            <a:ext cx="4038600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r>
              <a:rPr lang="en-IN" sz="2380"/>
              <a:t>Explanation: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Initialize x to 3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 Assign y the value we get by evaluating the expression x++, i.e, the value of x before increment then increment x.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Increment x then assign z the value we get by evaluating the expression ++x, i.e, value of x after the increment.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Char char="•"/>
            </a:pPr>
            <a:r>
              <a:rPr lang="en-IN" sz="2380"/>
              <a:t>Print these values</a:t>
            </a:r>
            <a:endParaRPr/>
          </a:p>
          <a:p>
            <a:pPr marL="342900" lvl="0" indent="-191770" algn="l" rtl="0">
              <a:lnSpc>
                <a:spcPct val="90000"/>
              </a:lnSpc>
              <a:spcBef>
                <a:spcPts val="476"/>
              </a:spcBef>
              <a:spcAft>
                <a:spcPts val="0"/>
              </a:spcAft>
              <a:buClr>
                <a:schemeClr val="accent1"/>
              </a:buClr>
              <a:buSzPts val="2380"/>
              <a:buNone/>
            </a:pPr>
            <a:endParaRPr sz="238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>
            <a:spLocks noGrp="1"/>
          </p:cNvSpPr>
          <p:nvPr>
            <p:ph type="title"/>
          </p:nvPr>
        </p:nvSpPr>
        <p:spPr>
          <a:xfrm>
            <a:off x="32352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Q1</a:t>
            </a:r>
            <a:endParaRPr/>
          </a:p>
        </p:txBody>
      </p:sp>
      <p:sp>
        <p:nvSpPr>
          <p:cNvPr id="155" name="Google Shape;155;p16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a=1,b=1,c;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c = a++ + 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printf("%d,%d,%d", a,b,c);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 sz="248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2,1,1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1,2,1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2,1,2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1,1,2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Q2</a:t>
            </a:r>
            <a:endParaRPr/>
          </a:p>
        </p:txBody>
      </p:sp>
      <p:sp>
        <p:nvSpPr>
          <p:cNvPr id="161" name="Google Shape;161;p17"/>
          <p:cNvSpPr txBox="1">
            <a:spLocks noGrp="1"/>
          </p:cNvSpPr>
          <p:nvPr>
            <p:ph type="body" idx="1"/>
          </p:nvPr>
        </p:nvSpPr>
        <p:spPr>
          <a:xfrm>
            <a:off x="457200" y="1052736"/>
            <a:ext cx="8229600" cy="50734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d, a = 1, b = 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d =  a++ + ++b;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printf("%d %d %d", d, a, 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 sz="248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4 2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3 1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4 2 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3 2 3</a:t>
            </a:r>
            <a:endParaRPr/>
          </a:p>
          <a:p>
            <a:pPr marL="342900" lvl="0" indent="-18542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endParaRPr sz="248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Q3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body" idx="1"/>
          </p:nvPr>
        </p:nvSpPr>
        <p:spPr>
          <a:xfrm>
            <a:off x="457200" y="1196752"/>
            <a:ext cx="8229600" cy="49294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i =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x = i++;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y = ++i;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 % d\n", x, y);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0,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0,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1,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1, 1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9"/>
          <p:cNvSpPr txBox="1">
            <a:spLocks noGrp="1"/>
          </p:cNvSpPr>
          <p:nvPr>
            <p:ph type="title"/>
          </p:nvPr>
        </p:nvSpPr>
        <p:spPr>
          <a:xfrm>
            <a:off x="457200" y="478820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173" name="Google Shape;173;p19"/>
          <p:cNvSpPr txBox="1">
            <a:spLocks noGrp="1"/>
          </p:cNvSpPr>
          <p:nvPr>
            <p:ph type="body" idx="1"/>
          </p:nvPr>
        </p:nvSpPr>
        <p:spPr>
          <a:xfrm>
            <a:off x="457200" y="908720"/>
            <a:ext cx="8229600" cy="5544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x = 4, y, z;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y = --x;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z = x--;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printf("%d%d%d", x,  y, z);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 sz="2480"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3 2 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2 3 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3 2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2 3 4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56" name="Google Shape;56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Char char="•"/>
            </a:pPr>
            <a:r>
              <a:rPr lang="en-IN">
                <a:solidFill>
                  <a:schemeClr val="accent1"/>
                </a:solidFill>
              </a:rPr>
              <a:t>In this lecture we will study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Operators </a:t>
            </a:r>
            <a:endParaRPr/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Char char="–"/>
            </a:pPr>
            <a:r>
              <a:rPr lang="en-IN">
                <a:solidFill>
                  <a:schemeClr val="accent1"/>
                </a:solidFill>
              </a:rPr>
              <a:t>Types of Operators</a:t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0"/>
          <p:cNvSpPr txBox="1">
            <a:spLocks noGrp="1"/>
          </p:cNvSpPr>
          <p:nvPr>
            <p:ph type="body" idx="1"/>
          </p:nvPr>
        </p:nvSpPr>
        <p:spPr>
          <a:xfrm>
            <a:off x="457200" y="447675"/>
            <a:ext cx="8229600" cy="5724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Relational Operator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None/>
            </a:pPr>
            <a:r>
              <a:rPr lang="en-IN" sz="2200"/>
              <a:t>      It compares two operands depending upon the their relation. Expression generates zero(false) or nonzero(true) value.</a:t>
            </a:r>
            <a:endParaRPr sz="2200">
              <a:solidFill>
                <a:srgbClr val="004E6C"/>
              </a:solidFill>
            </a:endParaRPr>
          </a:p>
        </p:txBody>
      </p:sp>
      <p:graphicFrame>
        <p:nvGraphicFramePr>
          <p:cNvPr id="179" name="Google Shape;179;p20"/>
          <p:cNvGraphicFramePr/>
          <p:nvPr/>
        </p:nvGraphicFramePr>
        <p:xfrm>
          <a:off x="153024" y="1663250"/>
          <a:ext cx="8838575" cy="511090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32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3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20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 (a=10 and b=20)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64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&lt;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less than, checks if the value of left operand is less than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&lt; b) value is 1(true)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less than or equal to, checks if the value of left operand is less than or equal to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&lt;= b) value is 1 (true).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greater than, checks if the value of left operand is greater than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&gt; b) value is 0 (false).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521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greater than or equal to, checks if the value of left operand is greater than or equal to the value of right operand, if yes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&gt;= b) value is 0 (false).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94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==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equality ,checks if the value of two operands is equal or not, if yes then condition becomes true.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IN" sz="1600"/>
                        <a:t>(a == b) value is 0 (false).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6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!=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inequality, checks if the value of two operands is equal or not, if values are not equal then condition becomes true.</a:t>
                      </a:r>
                      <a:endParaRPr sz="1600"/>
                    </a:p>
                  </a:txBody>
                  <a:tcPr marL="25700" marR="25700" marT="25700" marB="25700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/>
                        <a:t>(a != b) value is 1 (true).</a:t>
                      </a:r>
                      <a:endParaRPr sz="1600"/>
                    </a:p>
                  </a:txBody>
                  <a:tcPr marL="25700" marR="25700" marT="25700" marB="257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Relational Operator</a:t>
            </a:r>
            <a:endParaRPr/>
          </a:p>
        </p:txBody>
      </p:sp>
      <p:sp>
        <p:nvSpPr>
          <p:cNvPr id="185" name="Google Shape;185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Q: Age of Sam is 20 and age of Tom is 19.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Verify the relationship between their age.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Sol: age of Sam =  S1 = 20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age of Tom = T1 = 19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   S1 &lt; T1 = 0 (false)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 S1 &gt; T1 = 1 (true)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	So, Sam is elder than Tom.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    S1 == T1 = 0 (false)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191" name="Google Shape;191;p22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int a=1,b=2,c;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c=a&gt;b;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printf("\n%d",c);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C.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96"/>
              </a:spcBef>
              <a:spcAft>
                <a:spcPts val="0"/>
              </a:spcAft>
              <a:buClr>
                <a:schemeClr val="accent1"/>
              </a:buClr>
              <a:buSzPts val="2480"/>
              <a:buNone/>
            </a:pPr>
            <a:r>
              <a:rPr lang="en-IN" sz="2480"/>
              <a:t>D. None of these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  <p:sp>
        <p:nvSpPr>
          <p:cNvPr id="197" name="Google Shape;197;p23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int a=1,b=2;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printf("\n%d",a!=b);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C. 2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D. None of these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203" name="Google Shape;203;p24"/>
          <p:cNvSpPr txBox="1">
            <a:spLocks noGrp="1"/>
          </p:cNvSpPr>
          <p:nvPr>
            <p:ph type="body" idx="1"/>
          </p:nvPr>
        </p:nvSpPr>
        <p:spPr>
          <a:xfrm>
            <a:off x="457200" y="908720"/>
            <a:ext cx="8229600" cy="5217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What will be the final value of d in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a = 10, b = 5, c = 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d;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d = b + c == a;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printf("%d", d);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 sz="224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Syntax error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10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>
            <a:spLocks noGrp="1"/>
          </p:cNvSpPr>
          <p:nvPr>
            <p:ph type="body" idx="1"/>
          </p:nvPr>
        </p:nvSpPr>
        <p:spPr>
          <a:xfrm>
            <a:off x="457200" y="438150"/>
            <a:ext cx="8229600" cy="611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Logical Operator</a:t>
            </a:r>
            <a:endParaRPr/>
          </a:p>
          <a:p>
            <a:pPr marL="400050" lvl="1" indent="-28575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None/>
            </a:pPr>
            <a:r>
              <a:rPr lang="en-IN" sz="2000"/>
              <a:t>     </a:t>
            </a:r>
            <a:r>
              <a:rPr lang="en-IN" sz="2400"/>
              <a:t>It checks the logical relationship between two expressions and the result is zero( false) or nonzero(true).</a:t>
            </a:r>
            <a:endParaRPr/>
          </a:p>
          <a:p>
            <a:pPr marL="342900" lvl="0" indent="-1397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r>
              <a:rPr lang="en-IN">
                <a:solidFill>
                  <a:schemeClr val="accent1"/>
                </a:solidFill>
              </a:rPr>
              <a:t>	</a:t>
            </a:r>
            <a:endParaRPr/>
          </a:p>
        </p:txBody>
      </p:sp>
      <p:graphicFrame>
        <p:nvGraphicFramePr>
          <p:cNvPr id="209" name="Google Shape;209;p25"/>
          <p:cNvGraphicFramePr/>
          <p:nvPr/>
        </p:nvGraphicFramePr>
        <p:xfrm>
          <a:off x="761999" y="2044542"/>
          <a:ext cx="7620000" cy="27408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1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&amp;&amp;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AND operator. If both the operands are true then condition becomes true.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(5&gt;3 &amp;&amp; 5&lt;10) value is 1 (true).</a:t>
                      </a:r>
                      <a:endParaRPr sz="1700"/>
                    </a:p>
                  </a:txBody>
                  <a:tcPr marL="45325" marR="45325" marT="45325" marB="453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 |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OR Operator. If any of the two operands is true then condition becomes true.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(5&gt;3 || 5&lt;2) value is  1 (true).</a:t>
                      </a:r>
                      <a:endParaRPr sz="1700"/>
                    </a:p>
                  </a:txBody>
                  <a:tcPr marL="45325" marR="45325" marT="45325" marB="453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!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NOT Operator. Use to reverses the logical state of its operand. If a condition is true then Logical NOT operator will make false.</a:t>
                      </a:r>
                      <a:endParaRPr/>
                    </a:p>
                  </a:txBody>
                  <a:tcPr marL="45325" marR="45325" marT="45325" marB="45325"/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!(8==8) value is 0 (false).</a:t>
                      </a:r>
                      <a:endParaRPr sz="1700"/>
                    </a:p>
                  </a:txBody>
                  <a:tcPr marL="45325" marR="45325" marT="45325" marB="453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Logical Operator</a:t>
            </a:r>
            <a:endParaRPr/>
          </a:p>
        </p:txBody>
      </p:sp>
      <p:sp>
        <p:nvSpPr>
          <p:cNvPr id="215" name="Google Shape;215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Grade system :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If (Marks &gt;=90 || marks == 100)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students performance is excellent.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If (Marks &lt;= 40 &amp;&amp; attendance &lt; 75)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student is detained.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221" name="Google Shape;221;p27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//What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int a = 10, b = 0,c;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c=a&amp;&amp;b;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printf("%d",c);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C. -1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D. None of these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8"/>
          <p:cNvSpPr txBox="1">
            <a:spLocks noGrp="1"/>
          </p:cNvSpPr>
          <p:nvPr>
            <p:ph type="body" idx="1"/>
          </p:nvPr>
        </p:nvSpPr>
        <p:spPr>
          <a:xfrm>
            <a:off x="467544" y="1196752"/>
            <a:ext cx="822960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int a = 10, b = 0,c=2,d;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d=a&amp;&amp;b||c-2;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    printf("%d",d);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A.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B. 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C. -1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r>
              <a:rPr lang="en-IN" sz="2720"/>
              <a:t>D. None of these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44"/>
              </a:spcBef>
              <a:spcAft>
                <a:spcPts val="0"/>
              </a:spcAft>
              <a:buClr>
                <a:schemeClr val="accent1"/>
              </a:buClr>
              <a:buSzPts val="2720"/>
              <a:buNone/>
            </a:pPr>
            <a:endParaRPr sz="2720"/>
          </a:p>
        </p:txBody>
      </p:sp>
      <p:sp>
        <p:nvSpPr>
          <p:cNvPr id="227" name="Google Shape;227;p28"/>
          <p:cNvSpPr txBox="1">
            <a:spLocks noGrp="1"/>
          </p:cNvSpPr>
          <p:nvPr>
            <p:ph type="title"/>
          </p:nvPr>
        </p:nvSpPr>
        <p:spPr>
          <a:xfrm>
            <a:off x="467544" y="476672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9"/>
          <p:cNvSpPr txBox="1">
            <a:spLocks noGrp="1"/>
          </p:cNvSpPr>
          <p:nvPr>
            <p:ph type="title"/>
          </p:nvPr>
        </p:nvSpPr>
        <p:spPr>
          <a:xfrm>
            <a:off x="448095" y="548680"/>
            <a:ext cx="8229600" cy="418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233" name="Google Shape;233;p29"/>
          <p:cNvSpPr txBox="1">
            <a:spLocks noGrp="1"/>
          </p:cNvSpPr>
          <p:nvPr>
            <p:ph type="body" idx="1"/>
          </p:nvPr>
        </p:nvSpPr>
        <p:spPr>
          <a:xfrm>
            <a:off x="457200" y="1484784"/>
            <a:ext cx="8229600" cy="4641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What will be the output of the following C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x = 1, y = 0, z = 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a = x &amp;&amp; y || z++;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printf("%d", z);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None of these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Operators</a:t>
            </a:r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body" idx="1"/>
          </p:nvPr>
        </p:nvSpPr>
        <p:spPr>
          <a:xfrm>
            <a:off x="457200" y="1604963"/>
            <a:ext cx="8105775" cy="487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lang="en-IN">
                <a:solidFill>
                  <a:srgbClr val="0070C0"/>
                </a:solidFill>
              </a:rPr>
              <a:t>Operator is the symbol which performs some operations on the operands.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>
              <a:solidFill>
                <a:srgbClr val="0070C0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rgbClr val="0070C0"/>
              </a:buClr>
              <a:buSzPts val="3200"/>
              <a:buNone/>
            </a:pPr>
            <a:r>
              <a:rPr lang="en-IN">
                <a:solidFill>
                  <a:srgbClr val="0070C0"/>
                </a:solidFill>
              </a:rPr>
              <a:t>		5+5=10</a:t>
            </a:r>
            <a:endParaRPr/>
          </a:p>
        </p:txBody>
      </p:sp>
      <p:sp>
        <p:nvSpPr>
          <p:cNvPr id="64" name="Google Shape;64;p3"/>
          <p:cNvSpPr/>
          <p:nvPr/>
        </p:nvSpPr>
        <p:spPr>
          <a:xfrm>
            <a:off x="3505200" y="3276600"/>
            <a:ext cx="3429000" cy="838200"/>
          </a:xfrm>
          <a:prstGeom prst="wedgeRectCallout">
            <a:avLst>
              <a:gd name="adj1" fmla="val -69649"/>
              <a:gd name="adj2" fmla="val -19765"/>
            </a:avLst>
          </a:prstGeom>
          <a:solidFill>
            <a:schemeClr val="lt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+ and = are the operator and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5 and 10 are operands</a:t>
            </a:r>
            <a:endParaRPr sz="20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0"/>
          <p:cNvSpPr txBox="1">
            <a:spLocks noGrp="1"/>
          </p:cNvSpPr>
          <p:nvPr>
            <p:ph type="title"/>
          </p:nvPr>
        </p:nvSpPr>
        <p:spPr>
          <a:xfrm>
            <a:off x="457200" y="620688"/>
            <a:ext cx="8229600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239" name="Google Shape;239;p30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#include 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x = 1, y = 0, z = 5;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int a = x &amp;&amp; y &amp;&amp; z++;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printf("%d", z);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    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    }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A.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B. 5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C.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/>
              <a:t>D. None of these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511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20"/>
              <a:buFont typeface="Noto Sans Symbols"/>
              <a:buChar char="⮚"/>
            </a:pPr>
            <a:r>
              <a:rPr lang="en-IN" sz="3220">
                <a:solidFill>
                  <a:srgbClr val="004E6C"/>
                </a:solidFill>
              </a:rPr>
              <a:t>Assignment Operator</a:t>
            </a:r>
            <a:endParaRPr/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70"/>
              <a:buFont typeface="Noto Sans Symbols"/>
              <a:buNone/>
            </a:pPr>
            <a:r>
              <a:rPr lang="en-IN" sz="2170"/>
              <a:t>They are used to assign the result of an expression on right side to a variable on left side.</a:t>
            </a:r>
            <a:endParaRPr sz="2170">
              <a:solidFill>
                <a:srgbClr val="FF0000"/>
              </a:solidFill>
            </a:endParaRPr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  <a:p>
            <a:pPr marL="342900" lvl="0" indent="-342900" algn="just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Font typeface="Noto Sans Symbols"/>
              <a:buNone/>
            </a:pPr>
            <a:r>
              <a:rPr lang="en-IN" sz="2240">
                <a:solidFill>
                  <a:schemeClr val="accent1"/>
                </a:solidFill>
              </a:rPr>
              <a:t>		</a:t>
            </a:r>
            <a:endParaRPr/>
          </a:p>
        </p:txBody>
      </p:sp>
      <p:graphicFrame>
        <p:nvGraphicFramePr>
          <p:cNvPr id="245" name="Google Shape;245;p31"/>
          <p:cNvGraphicFramePr/>
          <p:nvPr/>
        </p:nvGraphicFramePr>
        <p:xfrm>
          <a:off x="761999" y="1676400"/>
          <a:ext cx="7620000" cy="476280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4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Example(a=4 and b=2)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+=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a=a+b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a+=b; a=a+b = 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a=a-b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a-=b; a=a-b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*=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a=a*b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a*=b;  a=a*b =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/=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a=a/b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a/=b; a=a/b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%=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a=a%b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a%=b; a=a%b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&lt;&lt;=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a=a&lt;&lt;b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a=00000100 </a:t>
                      </a:r>
                      <a:r>
                        <a:rPr lang="en-IN" sz="1800"/>
                        <a:t>&lt;&lt;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 2 = 00010000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&gt;&gt;=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a=a&gt;&gt;b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=00000100 </a:t>
                      </a:r>
                      <a:r>
                        <a:rPr lang="en-IN" sz="1800"/>
                        <a:t>&gt;&gt;</a:t>
                      </a: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 2 = 00000001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&amp;=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a=a&amp;b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a&amp;=b; a=a&amp;b = 0000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a=a|b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a|=b; a=a|b =0110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061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^=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a=a^b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(a=0100, b=0010) a^=b; a=a^b = 0110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Assignment Operator</a:t>
            </a:r>
            <a:endParaRPr/>
          </a:p>
        </p:txBody>
      </p:sp>
      <p:sp>
        <p:nvSpPr>
          <p:cNvPr id="251" name="Google Shape;251;p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To increase the cost of item soap by 50rs.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Cost_soap = Cost_soap + 50;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or Cost_soap += 50;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To double the quantity of water in a bowl.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		Water_inBowl *= 2;   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Noto Sans Symbols"/>
              <a:buChar char="✔"/>
            </a:pPr>
            <a:r>
              <a:rPr lang="en-IN" sz="2400"/>
              <a:t>Therefore assignment operator are used to store the changed value of the variable in the same variable.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Conditional Operator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Conditional operator contains condition followed by two statements. If the condition is true the first statement  is executed otherwise the second statement.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It is also called as </a:t>
            </a:r>
            <a:r>
              <a:rPr lang="en-IN" sz="2400" b="1"/>
              <a:t>ternary operator </a:t>
            </a:r>
            <a:r>
              <a:rPr lang="en-IN" sz="2400"/>
              <a:t>because it requires three operands</a:t>
            </a:r>
            <a:r>
              <a:rPr lang="en-IN" sz="2800"/>
              <a:t>.</a:t>
            </a:r>
            <a:endParaRPr/>
          </a:p>
        </p:txBody>
      </p:sp>
      <p:graphicFrame>
        <p:nvGraphicFramePr>
          <p:cNvPr id="257" name="Google Shape;257;p33"/>
          <p:cNvGraphicFramePr/>
          <p:nvPr/>
        </p:nvGraphicFramePr>
        <p:xfrm>
          <a:off x="685800" y="3459480"/>
          <a:ext cx="7772400" cy="10363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6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?: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conditional expression,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Condition? Expression1: Expression2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(a&gt;b)? “a is greater”: “b is greater”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Conditional Operator</a:t>
            </a:r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Eligibility to cast vote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(age&gt;=18)? “can cast vote”: “cannot cast vote”;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Char char="•"/>
            </a:pPr>
            <a:r>
              <a:rPr lang="en-IN" sz="2400"/>
              <a:t>In C</a:t>
            </a:r>
            <a:endParaRPr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(age&gt;=18)? printf(“can cast vote”) : printf(“cannot cast vote”);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Bitwise Operator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</a:pPr>
            <a:r>
              <a:rPr lang="en-IN" sz="2800"/>
              <a:t>A bitwise operator works on each bit of data.</a:t>
            </a:r>
            <a:endParaRPr sz="280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</a:pPr>
            <a:endParaRPr/>
          </a:p>
        </p:txBody>
      </p:sp>
      <p:graphicFrame>
        <p:nvGraphicFramePr>
          <p:cNvPr id="269" name="Google Shape;269;p35"/>
          <p:cNvGraphicFramePr/>
          <p:nvPr/>
        </p:nvGraphicFramePr>
        <p:xfrm>
          <a:off x="3352800" y="1676400"/>
          <a:ext cx="5486400" cy="481591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6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Example(a=1 and b=0)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&amp;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AND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 &amp; 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|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OR 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a| b =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^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bitwise XOR 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a ^ b = 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~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bitwise one’s complement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~a = 0, ~b=1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&lt;&lt;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bitwise left shift, i</a:t>
                      </a:r>
                      <a:r>
                        <a:rPr lang="en-IN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ndicates the bits are to be shifted to the left.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1101 &lt;&lt; 1 = 1010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0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&gt;&gt;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bitwise right shift, i</a:t>
                      </a:r>
                      <a:r>
                        <a:rPr lang="en-IN" sz="1800" b="0" i="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ndicates the bits are to be shifted to the right.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solidFill>
                            <a:schemeClr val="dk1"/>
                          </a:solidFill>
                        </a:rPr>
                        <a:t>1101 &gt;&gt; 1 = 0110</a:t>
                      </a:r>
                      <a:endParaRPr sz="1800" dirty="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270" name="Google Shape;270;p35"/>
          <p:cNvGraphicFramePr/>
          <p:nvPr/>
        </p:nvGraphicFramePr>
        <p:xfrm>
          <a:off x="533400" y="1676400"/>
          <a:ext cx="2514600" cy="2251970"/>
        </p:xfrm>
        <a:graphic>
          <a:graphicData uri="http://schemas.openxmlformats.org/drawingml/2006/table">
            <a:tbl>
              <a:tblPr firstRow="1" bandRow="1">
                <a:noFill/>
                <a:tableStyleId>{90A6437B-B9B2-4AE3-97B0-F4077C8BB2A5}</a:tableStyleId>
              </a:tblPr>
              <a:tblGrid>
                <a:gridCol w="349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7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17325">
                <a:tc gridSpan="5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Logical Table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3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b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&amp; b</a:t>
                      </a:r>
                      <a:endParaRPr sz="1700" b="1">
                        <a:solidFill>
                          <a:schemeClr val="dk1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| b</a:t>
                      </a:r>
                      <a:endParaRPr sz="1700" b="1">
                        <a:solidFill>
                          <a:srgbClr val="7030A0"/>
                        </a:solidFill>
                      </a:endParaRPr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a ^ b</a:t>
                      </a:r>
                      <a:endParaRPr sz="1700" b="1">
                        <a:solidFill>
                          <a:srgbClr val="7030A0"/>
                        </a:solidFill>
                      </a:endParaRPr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0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700"/>
                        <a:t>1</a:t>
                      </a:r>
                      <a:endParaRPr/>
                    </a:p>
                  </a:txBody>
                  <a:tcPr marL="47625" marR="47625" marT="47625" marB="476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26" name="Picture 2" descr="XOR Gate - Truth Table, Logic Diagram, Implementation ...">
            <a:extLst>
              <a:ext uri="{FF2B5EF4-FFF2-40B4-BE49-F238E27FC236}">
                <a16:creationId xmlns:a16="http://schemas.microsoft.com/office/drawing/2014/main" id="{B31C6586-A032-5D37-EA1D-F8B9A1EE5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109" y="4315138"/>
            <a:ext cx="2768763" cy="197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6"/>
          <p:cNvSpPr txBox="1">
            <a:spLocks noGrp="1"/>
          </p:cNvSpPr>
          <p:nvPr>
            <p:ph type="title"/>
          </p:nvPr>
        </p:nvSpPr>
        <p:spPr>
          <a:xfrm>
            <a:off x="323528" y="-3874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Explanation</a:t>
            </a:r>
            <a:endParaRPr/>
          </a:p>
        </p:txBody>
      </p:sp>
      <p:sp>
        <p:nvSpPr>
          <p:cNvPr id="276" name="Google Shape;276;p36"/>
          <p:cNvSpPr txBox="1">
            <a:spLocks noGrp="1"/>
          </p:cNvSpPr>
          <p:nvPr>
            <p:ph type="body" idx="1"/>
          </p:nvPr>
        </p:nvSpPr>
        <p:spPr>
          <a:xfrm>
            <a:off x="299157" y="40466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&amp; (bitwise AND) in C  takes two numbers as operands and does AND on every bit of two numbers. The result of AND is 1 only if both bits are 1.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| (bitwise OR) in C  takes two numbers as operands and does OR on every bit of two numbers. The result of OR is 1 if any of the two bits is 1.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^ (bitwise XOR) in C  takes two numbers as operands and does XOR on every bit of two numbers. The result of XOR is 1 if the two bits are different.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&lt;&lt; (left shift) in C  takes two numbers, left shifts the bits of the first operand, the second operand decides the number of places to shift.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&gt;&gt; (right shift) in C takes two numbers, right shifts the bits of the first operand, the second operand decides the number of places to shift.</a:t>
            </a:r>
            <a:endParaRPr/>
          </a:p>
          <a:p>
            <a:pPr marL="342900" lvl="0" indent="-342900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•"/>
            </a:pPr>
            <a:r>
              <a:rPr lang="en-IN" sz="2200"/>
              <a:t>The ~ (bitwise NOT) in C  takes one number and inverts all bits of it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7"/>
          <p:cNvSpPr txBox="1">
            <a:spLocks noGrp="1"/>
          </p:cNvSpPr>
          <p:nvPr>
            <p:ph type="title"/>
          </p:nvPr>
        </p:nvSpPr>
        <p:spPr>
          <a:xfrm>
            <a:off x="251520" y="-99392"/>
            <a:ext cx="8229600" cy="562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Program Example</a:t>
            </a:r>
            <a:endParaRPr sz="3959"/>
          </a:p>
        </p:txBody>
      </p:sp>
      <p:sp>
        <p:nvSpPr>
          <p:cNvPr id="282" name="Google Shape;282;p37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519492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#include &lt;</a:t>
            </a:r>
            <a:r>
              <a:rPr lang="en-IN" sz="2590" dirty="0" err="1"/>
              <a:t>stdio.h</a:t>
            </a:r>
            <a:r>
              <a:rPr lang="en-IN" sz="259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    int a = 2, b = 4;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    </a:t>
            </a:r>
            <a:r>
              <a:rPr lang="en-IN" sz="2590" dirty="0" err="1"/>
              <a:t>printf</a:t>
            </a:r>
            <a:r>
              <a:rPr lang="en-IN" sz="2590" dirty="0"/>
              <a:t>("a = %d, b = %d\n", a, b);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    </a:t>
            </a:r>
            <a:r>
              <a:rPr lang="en-IN" sz="2590" dirty="0" err="1"/>
              <a:t>printf</a:t>
            </a:r>
            <a:r>
              <a:rPr lang="en-IN" sz="2590" dirty="0"/>
              <a:t>("</a:t>
            </a:r>
            <a:r>
              <a:rPr lang="en-IN" sz="2590" dirty="0" err="1"/>
              <a:t>a&amp;b</a:t>
            </a:r>
            <a:r>
              <a:rPr lang="en-IN" sz="2590" dirty="0"/>
              <a:t> = %d\n", a &amp; b);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    </a:t>
            </a:r>
            <a:r>
              <a:rPr lang="en-IN" sz="2590" dirty="0" err="1"/>
              <a:t>printf</a:t>
            </a:r>
            <a:r>
              <a:rPr lang="en-IN" sz="2590" dirty="0"/>
              <a:t>("</a:t>
            </a:r>
            <a:r>
              <a:rPr lang="en-IN" sz="2590" dirty="0" err="1"/>
              <a:t>a|b</a:t>
            </a:r>
            <a:r>
              <a:rPr lang="en-IN" sz="2590" dirty="0"/>
              <a:t> = %d\n", a | b);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    </a:t>
            </a:r>
            <a:r>
              <a:rPr lang="en-IN" sz="2590" dirty="0" err="1"/>
              <a:t>printf</a:t>
            </a:r>
            <a:r>
              <a:rPr lang="en-IN" sz="2590" dirty="0"/>
              <a:t>("</a:t>
            </a:r>
            <a:r>
              <a:rPr lang="en-IN" sz="2590" dirty="0" err="1"/>
              <a:t>a^b</a:t>
            </a:r>
            <a:r>
              <a:rPr lang="en-IN" sz="2590" dirty="0"/>
              <a:t> = %d\n", a ^ b);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    </a:t>
            </a:r>
            <a:r>
              <a:rPr lang="en-IN" sz="2590" dirty="0" err="1"/>
              <a:t>printf</a:t>
            </a:r>
            <a:r>
              <a:rPr lang="en-IN" sz="2590" dirty="0"/>
              <a:t>("~a = %d\n", a = ~a);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    </a:t>
            </a:r>
            <a:r>
              <a:rPr lang="en-IN" sz="2590" dirty="0" err="1"/>
              <a:t>printf</a:t>
            </a:r>
            <a:r>
              <a:rPr lang="en-IN" sz="2590" dirty="0"/>
              <a:t>("b&lt;&lt;1 = %d\n", b &lt;&lt; 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    </a:t>
            </a:r>
            <a:r>
              <a:rPr lang="en-IN" sz="2590" dirty="0" err="1"/>
              <a:t>printf</a:t>
            </a:r>
            <a:r>
              <a:rPr lang="en-IN" sz="2590" dirty="0"/>
              <a:t>("b&gt;&gt;1 = %d\n", b &gt;&gt; 1);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 dirty="0"/>
              <a:t>}</a:t>
            </a:r>
            <a:endParaRPr dirty="0"/>
          </a:p>
          <a:p>
            <a:pPr marL="342900" lvl="0" indent="-178435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endParaRPr sz="2590" dirty="0"/>
          </a:p>
        </p:txBody>
      </p:sp>
      <p:sp>
        <p:nvSpPr>
          <p:cNvPr id="283" name="Google Shape;283;p37"/>
          <p:cNvSpPr txBox="1">
            <a:spLocks noGrp="1"/>
          </p:cNvSpPr>
          <p:nvPr>
            <p:ph type="body" idx="2"/>
          </p:nvPr>
        </p:nvSpPr>
        <p:spPr>
          <a:xfrm>
            <a:off x="6012160" y="692696"/>
            <a:ext cx="267464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90"/>
              <a:buChar char="•"/>
            </a:pPr>
            <a:r>
              <a:rPr lang="en-IN" sz="2590"/>
              <a:t>Output: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 = 2, b = 4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a&amp;b = 0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a|b =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a^b = 6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~a = -3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b&lt;&lt;1 = 8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18"/>
              </a:spcBef>
              <a:spcAft>
                <a:spcPts val="0"/>
              </a:spcAft>
              <a:buClr>
                <a:schemeClr val="accent1"/>
              </a:buClr>
              <a:buSzPts val="2590"/>
              <a:buNone/>
            </a:pPr>
            <a:r>
              <a:rPr lang="en-IN" sz="2590"/>
              <a:t>b&gt;&gt;1 = 2</a:t>
            </a:r>
            <a:endParaRPr sz="259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8"/>
          <p:cNvSpPr txBox="1">
            <a:spLocks noGrp="1"/>
          </p:cNvSpPr>
          <p:nvPr>
            <p:ph type="title"/>
          </p:nvPr>
        </p:nvSpPr>
        <p:spPr>
          <a:xfrm>
            <a:off x="107504" y="-171400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Explanation</a:t>
            </a:r>
            <a:endParaRPr sz="3959"/>
          </a:p>
        </p:txBody>
      </p:sp>
      <p:pic>
        <p:nvPicPr>
          <p:cNvPr id="289" name="Google Shape;289;p3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7504" y="0"/>
            <a:ext cx="878497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395536" y="188912"/>
            <a:ext cx="7992888" cy="66690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Types of Operators</a:t>
            </a:r>
            <a:endParaRPr/>
          </a:p>
        </p:txBody>
      </p:sp>
      <p:sp>
        <p:nvSpPr>
          <p:cNvPr id="70" name="Google Shape;70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00"/>
              <a:buChar char="•"/>
            </a:pPr>
            <a:r>
              <a:rPr lang="en-IN" b="1">
                <a:solidFill>
                  <a:srgbClr val="0070C0"/>
                </a:solidFill>
              </a:rPr>
              <a:t>Types of operators are: 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Arithmetic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Unary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Relational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Logical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Assignment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Conditional operator</a:t>
            </a:r>
            <a:endParaRPr/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Calibri"/>
              <a:buAutoNum type="arabicPeriod"/>
            </a:pPr>
            <a:r>
              <a:rPr lang="en-IN">
                <a:solidFill>
                  <a:srgbClr val="0070C0"/>
                </a:solidFill>
              </a:rPr>
              <a:t>Bitwise operator</a:t>
            </a:r>
            <a:endParaRPr>
              <a:solidFill>
                <a:srgbClr val="0070C0"/>
              </a:solidFill>
            </a:endParaRPr>
          </a:p>
          <a:p>
            <a:pPr marL="971550" lvl="1" indent="-51435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AutoNum type="arabicPeriod"/>
            </a:pPr>
            <a:r>
              <a:rPr lang="en-IN"/>
              <a:t>Special operator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0"/>
          <p:cNvSpPr txBox="1">
            <a:spLocks noGrp="1"/>
          </p:cNvSpPr>
          <p:nvPr>
            <p:ph type="title"/>
          </p:nvPr>
        </p:nvSpPr>
        <p:spPr>
          <a:xfrm>
            <a:off x="457200" y="-171400"/>
            <a:ext cx="8229600" cy="634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Q1</a:t>
            </a:r>
            <a:endParaRPr sz="3959"/>
          </a:p>
        </p:txBody>
      </p:sp>
      <p:sp>
        <p:nvSpPr>
          <p:cNvPr id="300" name="Google Shape;300;p40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8229600" cy="5616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What will be the output of following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#include&lt;stdio.h&gt;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int a=10,b=5;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 err="1"/>
              <a:t>printf</a:t>
            </a:r>
            <a:r>
              <a:rPr lang="en-IN" sz="2960" dirty="0"/>
              <a:t>("%d",</a:t>
            </a:r>
            <a:r>
              <a:rPr lang="en-IN" sz="2960" dirty="0" err="1"/>
              <a:t>a&amp;b</a:t>
            </a:r>
            <a:r>
              <a:rPr lang="en-IN" sz="2960" dirty="0"/>
              <a:t>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 dirty="0"/>
              <a:t>}</a:t>
            </a:r>
            <a:endParaRPr dirty="0"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10</a:t>
            </a:r>
            <a:endParaRPr dirty="0"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5</a:t>
            </a:r>
            <a:endParaRPr dirty="0"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0</a:t>
            </a:r>
            <a:endParaRPr dirty="0"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 dirty="0"/>
              <a:t>1</a:t>
            </a:r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1"/>
          <p:cNvSpPr txBox="1">
            <a:spLocks noGrp="1"/>
          </p:cNvSpPr>
          <p:nvPr>
            <p:ph type="title"/>
          </p:nvPr>
        </p:nvSpPr>
        <p:spPr>
          <a:xfrm>
            <a:off x="457200" y="116632"/>
            <a:ext cx="8229600" cy="216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Q2</a:t>
            </a:r>
            <a:endParaRPr sz="3959"/>
          </a:p>
        </p:txBody>
      </p:sp>
      <p:sp>
        <p:nvSpPr>
          <p:cNvPr id="306" name="Google Shape;306;p41"/>
          <p:cNvSpPr txBox="1">
            <a:spLocks noGrp="1"/>
          </p:cNvSpPr>
          <p:nvPr>
            <p:ph type="body" idx="1"/>
          </p:nvPr>
        </p:nvSpPr>
        <p:spPr>
          <a:xfrm>
            <a:off x="457200" y="836712"/>
            <a:ext cx="8229600" cy="5289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What will be the output of following code?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#include&lt;stdio.h&gt;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main()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a=7,b=5;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printf("%d",a|b);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return 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}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7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5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12</a:t>
            </a:r>
            <a:endParaRPr/>
          </a:p>
          <a:p>
            <a:pPr marL="457200" lvl="0" indent="-45720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0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2"/>
          <p:cNvSpPr txBox="1">
            <a:spLocks noGrp="1"/>
          </p:cNvSpPr>
          <p:nvPr>
            <p:ph type="title"/>
          </p:nvPr>
        </p:nvSpPr>
        <p:spPr>
          <a:xfrm>
            <a:off x="463362" y="-3013"/>
            <a:ext cx="82296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Q3</a:t>
            </a:r>
            <a:endParaRPr sz="3959"/>
          </a:p>
        </p:txBody>
      </p:sp>
      <p:sp>
        <p:nvSpPr>
          <p:cNvPr id="312" name="Google Shape;312;p42"/>
          <p:cNvSpPr txBox="1">
            <a:spLocks noGrp="1"/>
          </p:cNvSpPr>
          <p:nvPr>
            <p:ph type="body" idx="1"/>
          </p:nvPr>
        </p:nvSpPr>
        <p:spPr>
          <a:xfrm>
            <a:off x="457200" y="501044"/>
            <a:ext cx="8229600" cy="5625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What will be the output of following code?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#include&lt;stdio.h&gt;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main()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{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int a=8,b=3;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printf("%d",a^b);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return 0;</a:t>
            </a:r>
            <a:endParaRPr/>
          </a:p>
          <a:p>
            <a:pPr marL="0" lvl="0" indent="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None/>
            </a:pPr>
            <a:r>
              <a:rPr lang="en-IN" sz="2960"/>
              <a:t>}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8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3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</a:t>
            </a:r>
            <a:endParaRPr/>
          </a:p>
          <a:p>
            <a:pPr marL="514350" lvl="0" indent="-514350" algn="l" rtl="0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accent1"/>
              </a:buClr>
              <a:buSzPts val="2960"/>
              <a:buAutoNum type="alphaUcPeriod"/>
            </a:pPr>
            <a:r>
              <a:rPr lang="en-IN" sz="2960"/>
              <a:t>11</a:t>
            </a:r>
            <a:endParaRPr sz="296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3"/>
          <p:cNvSpPr txBox="1">
            <a:spLocks noGrp="1"/>
          </p:cNvSpPr>
          <p:nvPr>
            <p:ph type="title"/>
          </p:nvPr>
        </p:nvSpPr>
        <p:spPr>
          <a:xfrm>
            <a:off x="457200" y="206"/>
            <a:ext cx="8229600" cy="49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59"/>
              <a:buFont typeface="Calibri"/>
              <a:buNone/>
            </a:pPr>
            <a:r>
              <a:rPr lang="en-IN" sz="3959"/>
              <a:t>Q4</a:t>
            </a:r>
            <a:endParaRPr sz="3959"/>
          </a:p>
        </p:txBody>
      </p:sp>
      <p:sp>
        <p:nvSpPr>
          <p:cNvPr id="318" name="Google Shape;318;p43"/>
          <p:cNvSpPr txBox="1">
            <a:spLocks noGrp="1"/>
          </p:cNvSpPr>
          <p:nvPr>
            <p:ph type="body" idx="1"/>
          </p:nvPr>
        </p:nvSpPr>
        <p:spPr>
          <a:xfrm>
            <a:off x="457200" y="692696"/>
            <a:ext cx="8229600" cy="5433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What will be the output of following code?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#include&lt;stdio.h&gt;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main()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{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int a=10;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printf("%d",~a);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return 0;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}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11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-11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9</a:t>
            </a:r>
            <a:endParaRPr/>
          </a:p>
          <a:p>
            <a:pPr marL="514350" lvl="0" indent="-51435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AutoNum type="alphaUcPeriod"/>
            </a:pPr>
            <a:r>
              <a:rPr lang="en-IN" sz="2400"/>
              <a:t>-9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4"/>
          <p:cNvSpPr txBox="1">
            <a:spLocks noGrp="1"/>
          </p:cNvSpPr>
          <p:nvPr>
            <p:ph type="body" idx="1"/>
          </p:nvPr>
        </p:nvSpPr>
        <p:spPr>
          <a:xfrm>
            <a:off x="457200" y="457200"/>
            <a:ext cx="82296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Some Special Operators</a:t>
            </a:r>
            <a:endParaRPr/>
          </a:p>
        </p:txBody>
      </p:sp>
      <p:graphicFrame>
        <p:nvGraphicFramePr>
          <p:cNvPr id="324" name="Google Shape;324;p44"/>
          <p:cNvGraphicFramePr/>
          <p:nvPr/>
        </p:nvGraphicFramePr>
        <p:xfrm>
          <a:off x="685800" y="1645920"/>
          <a:ext cx="7772400" cy="25908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65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0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,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comma operator, </a:t>
                      </a:r>
                      <a:r>
                        <a:rPr lang="en-IN" sz="1800"/>
                        <a:t> can be used to link the related expressions together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int a, b, x;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sizeof ()  	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sizeof operator to find the size of an object.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int a; sizeof(a)=2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7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type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>
                          <a:solidFill>
                            <a:schemeClr val="dk1"/>
                          </a:solidFill>
                        </a:rPr>
                        <a:t>Cast operator, to change the data type of the variable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float x= 12.5;       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 int a;</a:t>
                      </a:r>
                      <a:endParaRPr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a = (int) x;  value of a is 12.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5"/>
          <p:cNvSpPr txBox="1">
            <a:spLocks noGrp="1"/>
          </p:cNvSpPr>
          <p:nvPr>
            <p:ph type="title"/>
          </p:nvPr>
        </p:nvSpPr>
        <p:spPr>
          <a:xfrm>
            <a:off x="438715" y="-38742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Explanation</a:t>
            </a:r>
            <a:endParaRPr/>
          </a:p>
        </p:txBody>
      </p:sp>
      <p:sp>
        <p:nvSpPr>
          <p:cNvPr id="330" name="Google Shape;330;p45"/>
          <p:cNvSpPr txBox="1">
            <a:spLocks noGrp="1"/>
          </p:cNvSpPr>
          <p:nvPr>
            <p:ph type="body" idx="1"/>
          </p:nvPr>
        </p:nvSpPr>
        <p:spPr>
          <a:xfrm>
            <a:off x="457200" y="548680"/>
            <a:ext cx="8507288" cy="61206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 u="sng"/>
              <a:t>COMMA OPERATOR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/>
              <a:t>The comma operator in C takes two operands. It works by evaluating the first and discarding its value, and then evaluates the second and returns the value as the result of the expression.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/>
              <a:t>Comma separated operands when chained together are evaluated in left-to-right sequence with the right-most value yielding the result of the expression.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en-IN" sz="1800"/>
              <a:t>Among all the operators, the comma operator has the lowest precedence. For example, </a:t>
            </a:r>
            <a:endParaRPr/>
          </a:p>
          <a:p>
            <a:pPr marL="342900" lvl="0" indent="-34290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/>
              <a:t>		</a:t>
            </a:r>
            <a:r>
              <a:rPr lang="en-IN" sz="1800" b="1"/>
              <a:t>int a=2, b=3, x=0;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/>
              <a:t>		x = (++a, b+=a);</a:t>
            </a:r>
            <a:endParaRPr/>
          </a:p>
          <a:p>
            <a:pPr marL="3429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</a:pPr>
            <a:r>
              <a:rPr lang="en-IN" sz="1800" b="1"/>
              <a:t>		Now, the value of x = 6.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 u="sng"/>
              <a:t>sizeof operator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sizeof is a unary operator used to calculate the sizes of data types.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It can be applied to all data types.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The operator returns the size of the variable, data type or expression in bytes. 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'sizeof' operator is used to determine the amount of memory space that the variable/expression/data type will take. For example,</a:t>
            </a:r>
            <a:endParaRPr/>
          </a:p>
          <a:p>
            <a:pPr marL="0" lvl="0" indent="0" algn="l" rtl="0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en-IN" sz="1800"/>
              <a:t>sizeof(char) returns 1, that is the size of a character data type</a:t>
            </a:r>
            <a:endParaRPr sz="1800"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endParaRPr/>
          </a:p>
        </p:txBody>
      </p:sp>
      <p:sp>
        <p:nvSpPr>
          <p:cNvPr id="336" name="Google Shape;336;p4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Comma operator can be used like: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for(i=0 </a:t>
            </a:r>
            <a:r>
              <a:rPr lang="en-IN" sz="2220">
                <a:solidFill>
                  <a:srgbClr val="660066"/>
                </a:solidFill>
              </a:rPr>
              <a:t>, </a:t>
            </a:r>
            <a:r>
              <a:rPr lang="en-IN" sz="2220"/>
              <a:t>j=1  ;  i&gt;10  ;  i++ </a:t>
            </a:r>
            <a:r>
              <a:rPr lang="en-IN" sz="2220">
                <a:solidFill>
                  <a:srgbClr val="660066"/>
                </a:solidFill>
              </a:rPr>
              <a:t>, </a:t>
            </a:r>
            <a:r>
              <a:rPr lang="en-IN" sz="2220"/>
              <a:t>j++)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To know space occupied by variable in computer memory we use </a:t>
            </a:r>
            <a:r>
              <a:rPr lang="en-IN" sz="2220" i="1"/>
              <a:t>sizeof()</a:t>
            </a:r>
            <a:r>
              <a:rPr lang="en-IN" sz="2220"/>
              <a:t> operator.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char choice;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int char_sz = sizeof(choice); // 1 because char is 1byte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Char char="•"/>
            </a:pPr>
            <a:r>
              <a:rPr lang="en-IN" sz="2220"/>
              <a:t>If we are adding float number and integer number and we require output in float then integer number is converted to float using </a:t>
            </a:r>
            <a:r>
              <a:rPr lang="en-IN" sz="2220" i="1"/>
              <a:t>type cast</a:t>
            </a:r>
            <a:r>
              <a:rPr lang="en-IN" sz="2220"/>
              <a:t> operator.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int num1;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float num2, sum;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	sum= (float) num1 + num2;</a:t>
            </a:r>
            <a:endParaRPr sz="222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"/>
          <p:cNvSpPr txBox="1">
            <a:spLocks noGrp="1"/>
          </p:cNvSpPr>
          <p:nvPr>
            <p:ph type="title"/>
          </p:nvPr>
        </p:nvSpPr>
        <p:spPr>
          <a:xfrm>
            <a:off x="1143000" y="284163"/>
            <a:ext cx="7543800" cy="1163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IN" sz="3600"/>
              <a:t>Description of Operators</a:t>
            </a:r>
            <a:endParaRPr/>
          </a:p>
        </p:txBody>
      </p:sp>
      <p:sp>
        <p:nvSpPr>
          <p:cNvPr id="76" name="Google Shape;76;p5"/>
          <p:cNvSpPr txBox="1">
            <a:spLocks noGrp="1"/>
          </p:cNvSpPr>
          <p:nvPr>
            <p:ph type="body" idx="1"/>
          </p:nvPr>
        </p:nvSpPr>
        <p:spPr>
          <a:xfrm>
            <a:off x="500062" y="1581150"/>
            <a:ext cx="8643938" cy="520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spcBef>
                <a:spcPts val="0"/>
              </a:spcBef>
              <a:spcAft>
                <a:spcPts val="0"/>
              </a:spcAft>
              <a:buClr>
                <a:srgbClr val="004E6C"/>
              </a:buClr>
              <a:buSzPts val="3200"/>
              <a:buFont typeface="Noto Sans Symbols"/>
              <a:buChar char="⮚"/>
            </a:pPr>
            <a:r>
              <a:rPr lang="en-IN">
                <a:solidFill>
                  <a:srgbClr val="004E6C"/>
                </a:solidFill>
              </a:rPr>
              <a:t>Arithmetic Operators </a:t>
            </a:r>
            <a:endParaRPr/>
          </a:p>
          <a:p>
            <a:pPr marL="342900" lvl="0" indent="-342900" algn="just" rtl="0">
              <a:spcBef>
                <a:spcPts val="640"/>
              </a:spcBef>
              <a:spcAft>
                <a:spcPts val="0"/>
              </a:spcAft>
              <a:buClr>
                <a:srgbClr val="004E6C"/>
              </a:buClr>
              <a:buSzPts val="3200"/>
              <a:buNone/>
            </a:pPr>
            <a:r>
              <a:rPr lang="en-IN">
                <a:solidFill>
                  <a:srgbClr val="004E6C"/>
                </a:solidFill>
              </a:rPr>
              <a:t>   </a:t>
            </a:r>
            <a:r>
              <a:rPr lang="en-IN" sz="2400"/>
              <a:t>These are binary operators i.e. expression requires two operands </a:t>
            </a:r>
            <a:endParaRPr/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  <a:p>
            <a:pPr marL="342900" lvl="0" indent="-139700" algn="just" rtl="0"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</a:pPr>
            <a:endParaRPr>
              <a:solidFill>
                <a:srgbClr val="004E6C"/>
              </a:solidFill>
            </a:endParaRPr>
          </a:p>
        </p:txBody>
      </p:sp>
      <p:graphicFrame>
        <p:nvGraphicFramePr>
          <p:cNvPr id="77" name="Google Shape;77;p5"/>
          <p:cNvGraphicFramePr/>
          <p:nvPr/>
        </p:nvGraphicFramePr>
        <p:xfrm>
          <a:off x="762000" y="2819400"/>
          <a:ext cx="7620000" cy="2824540"/>
        </p:xfrm>
        <a:graphic>
          <a:graphicData uri="http://schemas.openxmlformats.org/drawingml/2006/table">
            <a:tbl>
              <a:tblPr firstRow="1" bandRow="1">
                <a:noFill/>
                <a:tableStyleId>{3FDF3822-1F0B-4A31-A2EC-01175B95DA50}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3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4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 u="none" strike="noStrike" cap="none"/>
                        <a:t>Operator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Description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2000"/>
                        <a:t>Example (a=4 and b=2)</a:t>
                      </a:r>
                      <a:endParaRPr sz="2000" b="1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+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Addition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+ b = 6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-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Subtraction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– 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IN" sz="1800"/>
                        <a:t>*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Multiplication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* b = 8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/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Division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a / b = 2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%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Modulus gives the remainder after division of two operands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/>
                        <a:t> a % b = 0</a:t>
                      </a:r>
                      <a:endParaRPr sz="1800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2971800" y="2362200"/>
            <a:ext cx="5715000" cy="3276600"/>
            <a:chOff x="3200400" y="3200400"/>
            <a:chExt cx="5715000" cy="2895600"/>
          </a:xfrm>
        </p:grpSpPr>
        <p:sp>
          <p:nvSpPr>
            <p:cNvPr id="83" name="Google Shape;83;p6"/>
            <p:cNvSpPr/>
            <p:nvPr/>
          </p:nvSpPr>
          <p:spPr>
            <a:xfrm>
              <a:off x="3200400" y="3733800"/>
              <a:ext cx="3962400" cy="23622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84" name="Google Shape;84;p6"/>
            <p:cNvCxnSpPr>
              <a:stCxn id="83" idx="7"/>
            </p:cNvCxnSpPr>
            <p:nvPr/>
          </p:nvCxnSpPr>
          <p:spPr>
            <a:xfrm rot="10800000" flipH="1">
              <a:off x="6582520" y="3352836"/>
              <a:ext cx="732600" cy="726900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3000" dir="5400000" rotWithShape="0">
                <a:srgbClr val="000000">
                  <a:alpha val="34901"/>
                </a:srgbClr>
              </a:outerShdw>
            </a:effectLst>
          </p:spPr>
        </p:cxnSp>
        <p:sp>
          <p:nvSpPr>
            <p:cNvPr id="85" name="Google Shape;85;p6"/>
            <p:cNvSpPr txBox="1"/>
            <p:nvPr/>
          </p:nvSpPr>
          <p:spPr>
            <a:xfrm>
              <a:off x="7315200" y="3200400"/>
              <a:ext cx="1600200" cy="5711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Arithmetic Operators 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6" name="Google Shape;86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Arithmetic Operators </a:t>
            </a:r>
            <a:endParaRPr/>
          </a:p>
        </p:txBody>
      </p:sp>
      <p:sp>
        <p:nvSpPr>
          <p:cNvPr id="87" name="Google Shape;87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If the radius of car wheel is 15inch then what will the diameter and calculate distance traveled after one rotation of that wheel?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       Sol: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15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diameter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+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2 </a:t>
            </a:r>
            <a:r>
              <a:rPr lang="en-IN" sz="2400">
                <a:solidFill>
                  <a:srgbClr val="660066"/>
                </a:solidFill>
              </a:rPr>
              <a:t>*</a:t>
            </a:r>
            <a:r>
              <a:rPr lang="en-IN" sz="2400"/>
              <a:t> r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2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15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30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dist_travelled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pi </a:t>
            </a:r>
            <a:r>
              <a:rPr lang="en-IN" sz="2400">
                <a:solidFill>
                  <a:srgbClr val="660066"/>
                </a:solidFill>
              </a:rPr>
              <a:t>* </a:t>
            </a:r>
            <a:r>
              <a:rPr lang="en-IN" sz="2400"/>
              <a:t>d 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dist_travelled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pi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diameter</a:t>
            </a:r>
            <a:endParaRPr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</a:pPr>
            <a:r>
              <a:rPr lang="en-IN" sz="2400"/>
              <a:t>			   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3.14 </a:t>
            </a:r>
            <a:r>
              <a:rPr lang="en-IN" sz="2400" b="1">
                <a:solidFill>
                  <a:srgbClr val="660066"/>
                </a:solidFill>
              </a:rPr>
              <a:t>*</a:t>
            </a:r>
            <a:r>
              <a:rPr lang="en-IN" sz="2400"/>
              <a:t> 30 </a:t>
            </a:r>
            <a:r>
              <a:rPr lang="en-IN" sz="2400">
                <a:solidFill>
                  <a:srgbClr val="660066"/>
                </a:solidFill>
              </a:rPr>
              <a:t>=</a:t>
            </a:r>
            <a:r>
              <a:rPr lang="en-IN" sz="2400"/>
              <a:t> 94.2 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Arithmetic Operators</a:t>
            </a:r>
            <a:endParaRPr/>
          </a:p>
        </p:txBody>
      </p:sp>
      <p:sp>
        <p:nvSpPr>
          <p:cNvPr id="93" name="Google Shape;93;p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To get the remainder of the integer value.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Eg: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14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2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17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2 = 1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 190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1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endParaRPr sz="2220"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Q:Suppose we have to distribute 10 chocolates among 3 students equally then after equal distribution how many chocolates will be left?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Sol: 10 </a:t>
            </a:r>
            <a:r>
              <a:rPr lang="en-IN" sz="2220">
                <a:solidFill>
                  <a:srgbClr val="660066"/>
                </a:solidFill>
              </a:rPr>
              <a:t>mod</a:t>
            </a:r>
            <a:r>
              <a:rPr lang="en-IN" sz="2220"/>
              <a:t> 3 = 1 </a:t>
            </a:r>
            <a:endParaRPr/>
          </a:p>
          <a:p>
            <a:pPr marL="342900" lvl="0" indent="-342900" algn="l" rtl="0">
              <a:lnSpc>
                <a:spcPct val="90000"/>
              </a:lnSpc>
              <a:spcBef>
                <a:spcPts val="444"/>
              </a:spcBef>
              <a:spcAft>
                <a:spcPts val="0"/>
              </a:spcAft>
              <a:buClr>
                <a:schemeClr val="accent1"/>
              </a:buClr>
              <a:buSzPts val="2220"/>
              <a:buNone/>
            </a:pPr>
            <a:r>
              <a:rPr lang="en-IN" sz="2220"/>
              <a:t>	   So 1 chocolate will be left as all 3 students will have 3        	chocolates each.</a:t>
            </a:r>
            <a:endParaRPr/>
          </a:p>
        </p:txBody>
      </p:sp>
      <p:grpSp>
        <p:nvGrpSpPr>
          <p:cNvPr id="94" name="Google Shape;94;p7"/>
          <p:cNvGrpSpPr/>
          <p:nvPr/>
        </p:nvGrpSpPr>
        <p:grpSpPr>
          <a:xfrm>
            <a:off x="3581400" y="2209800"/>
            <a:ext cx="1295400" cy="923330"/>
            <a:chOff x="3581400" y="2209800"/>
            <a:chExt cx="1295400" cy="923330"/>
          </a:xfrm>
        </p:grpSpPr>
        <p:sp>
          <p:nvSpPr>
            <p:cNvPr id="95" name="Google Shape;95;p7"/>
            <p:cNvSpPr txBox="1"/>
            <p:nvPr/>
          </p:nvSpPr>
          <p:spPr>
            <a:xfrm>
              <a:off x="3581400" y="2209800"/>
              <a:ext cx="1295400" cy="923330"/>
            </a:xfrm>
            <a:prstGeom prst="rect">
              <a:avLst/>
            </a:prstGeom>
            <a:gradFill>
              <a:gsLst>
                <a:gs pos="0">
                  <a:srgbClr val="BABABA"/>
                </a:gs>
                <a:gs pos="35000">
                  <a:srgbClr val="CFCFCF"/>
                </a:gs>
                <a:gs pos="100000">
                  <a:srgbClr val="EDEDED"/>
                </a:gs>
              </a:gsLst>
              <a:lin ang="16200000" scaled="0"/>
            </a:gra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0000" dist="20000" dir="5400000" rotWithShape="0">
                <a:srgbClr val="000000">
                  <a:alpha val="37647"/>
                </a:srgbClr>
              </a:outerShdw>
            </a:effectLst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3)14(4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12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2</a:t>
              </a:r>
              <a:endParaRPr/>
            </a:p>
          </p:txBody>
        </p:sp>
        <p:cxnSp>
          <p:nvCxnSpPr>
            <p:cNvPr id="96" name="Google Shape;96;p7"/>
            <p:cNvCxnSpPr/>
            <p:nvPr/>
          </p:nvCxnSpPr>
          <p:spPr>
            <a:xfrm>
              <a:off x="3854668" y="2786280"/>
              <a:ext cx="304800" cy="1588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Q1</a:t>
            </a:r>
            <a:endParaRPr/>
          </a:p>
        </p:txBody>
      </p:sp>
      <p:sp>
        <p:nvSpPr>
          <p:cNvPr id="102" name="Google Shape;102;p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</a:t>
            </a:r>
            <a:r>
              <a:rPr lang="en-IN" sz="2240" dirty="0" err="1"/>
              <a:t>i</a:t>
            </a:r>
            <a:r>
              <a:rPr lang="en-IN" sz="2240" dirty="0"/>
              <a:t> = -3;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k = </a:t>
            </a:r>
            <a:r>
              <a:rPr lang="en-IN" sz="2240" dirty="0" err="1"/>
              <a:t>i</a:t>
            </a:r>
            <a:r>
              <a:rPr lang="en-IN" sz="2240" dirty="0"/>
              <a:t> % 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("%d\n", k);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sz="2240"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Compile time error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-1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 None of these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IN"/>
              <a:t>Q2</a:t>
            </a:r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1"/>
          </p:nvPr>
        </p:nvSpPr>
        <p:spPr>
          <a:xfrm>
            <a:off x="457200" y="1124744"/>
            <a:ext cx="8229600" cy="5001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What will be the output of the following C code?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#include &lt;</a:t>
            </a:r>
            <a:r>
              <a:rPr lang="en-IN" sz="2240" dirty="0" err="1"/>
              <a:t>stdio.h</a:t>
            </a:r>
            <a:r>
              <a:rPr lang="en-IN" sz="2240" dirty="0"/>
              <a:t>&gt;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int main()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{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</a:t>
            </a:r>
            <a:r>
              <a:rPr lang="en-IN" sz="2240" dirty="0" err="1"/>
              <a:t>i</a:t>
            </a:r>
            <a:r>
              <a:rPr lang="en-IN" sz="2240" dirty="0"/>
              <a:t> = 3;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l = </a:t>
            </a:r>
            <a:r>
              <a:rPr lang="en-IN" sz="2240" dirty="0" err="1"/>
              <a:t>i</a:t>
            </a:r>
            <a:r>
              <a:rPr lang="en-IN" sz="2240" dirty="0"/>
              <a:t> / -2;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int k = </a:t>
            </a:r>
            <a:r>
              <a:rPr lang="en-IN" sz="2240" dirty="0" err="1"/>
              <a:t>i</a:t>
            </a:r>
            <a:r>
              <a:rPr lang="en-IN" sz="2240" dirty="0"/>
              <a:t> % -2;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</a:t>
            </a:r>
            <a:r>
              <a:rPr lang="en-IN" sz="2240" dirty="0" err="1"/>
              <a:t>printf</a:t>
            </a:r>
            <a:r>
              <a:rPr lang="en-IN" sz="2240" dirty="0"/>
              <a:t>("%d %d\n", l, k);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    return 0;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    }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A. Compile time error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B. -1 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C. 1 -1</a:t>
            </a:r>
            <a:endParaRPr dirty="0"/>
          </a:p>
          <a:p>
            <a:pPr marL="0" lvl="0" indent="0" algn="l" rtl="0">
              <a:lnSpc>
                <a:spcPct val="80000"/>
              </a:lnSpc>
              <a:spcBef>
                <a:spcPts val="448"/>
              </a:spcBef>
              <a:spcAft>
                <a:spcPts val="0"/>
              </a:spcAft>
              <a:buClr>
                <a:schemeClr val="accent1"/>
              </a:buClr>
              <a:buSzPts val="2240"/>
              <a:buNone/>
            </a:pPr>
            <a:r>
              <a:rPr lang="en-IN" sz="2240" dirty="0"/>
              <a:t>D. None of these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u theme final with copyright">
  <a:themeElements>
    <a:clrScheme name="Custom 1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009DD9"/>
      </a:accent4>
      <a:accent5>
        <a:srgbClr val="009DD9"/>
      </a:accent5>
      <a:accent6>
        <a:srgbClr val="009DD9"/>
      </a:accent6>
      <a:hlink>
        <a:srgbClr val="009DD9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4018</Words>
  <Application>Microsoft Office PowerPoint</Application>
  <PresentationFormat>On-screen Show (4:3)</PresentationFormat>
  <Paragraphs>647</Paragraphs>
  <Slides>46</Slides>
  <Notes>46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 Black</vt:lpstr>
      <vt:lpstr>Questrial</vt:lpstr>
      <vt:lpstr>Arial Rounded</vt:lpstr>
      <vt:lpstr>Courier New</vt:lpstr>
      <vt:lpstr>Noto Sans Symbols</vt:lpstr>
      <vt:lpstr>Arial</vt:lpstr>
      <vt:lpstr>Calibri</vt:lpstr>
      <vt:lpstr>Lpu theme final with copyright</vt:lpstr>
      <vt:lpstr>CSE101-Lec#5-First Part</vt:lpstr>
      <vt:lpstr>PowerPoint Presentation</vt:lpstr>
      <vt:lpstr>Operators</vt:lpstr>
      <vt:lpstr>Types of Operators</vt:lpstr>
      <vt:lpstr>Description of Operators</vt:lpstr>
      <vt:lpstr>Arithmetic Operators </vt:lpstr>
      <vt:lpstr>Arithmetic Operators</vt:lpstr>
      <vt:lpstr>Q1</vt:lpstr>
      <vt:lpstr>Q2</vt:lpstr>
      <vt:lpstr>Q3</vt:lpstr>
      <vt:lpstr>Q4</vt:lpstr>
      <vt:lpstr>Q5</vt:lpstr>
      <vt:lpstr>PowerPoint Presentation</vt:lpstr>
      <vt:lpstr>Difference between Prefix and Postfix</vt:lpstr>
      <vt:lpstr>Difference between Prefix and Postfix</vt:lpstr>
      <vt:lpstr>Q1</vt:lpstr>
      <vt:lpstr>Q2</vt:lpstr>
      <vt:lpstr>Q3</vt:lpstr>
      <vt:lpstr>Q4</vt:lpstr>
      <vt:lpstr>PowerPoint Presentation</vt:lpstr>
      <vt:lpstr>Relational Operator</vt:lpstr>
      <vt:lpstr>Q1</vt:lpstr>
      <vt:lpstr>Q2</vt:lpstr>
      <vt:lpstr>Q3</vt:lpstr>
      <vt:lpstr>PowerPoint Presentation</vt:lpstr>
      <vt:lpstr>Logical Operator</vt:lpstr>
      <vt:lpstr>Q1</vt:lpstr>
      <vt:lpstr>Q2</vt:lpstr>
      <vt:lpstr>Q3</vt:lpstr>
      <vt:lpstr>Q4</vt:lpstr>
      <vt:lpstr>PowerPoint Presentation</vt:lpstr>
      <vt:lpstr>Assignment Operator</vt:lpstr>
      <vt:lpstr>PowerPoint Presentation</vt:lpstr>
      <vt:lpstr>Conditional Operator</vt:lpstr>
      <vt:lpstr>PowerPoint Presentation</vt:lpstr>
      <vt:lpstr>Explanation</vt:lpstr>
      <vt:lpstr>Program Example</vt:lpstr>
      <vt:lpstr>Explanation</vt:lpstr>
      <vt:lpstr>PowerPoint Presentation</vt:lpstr>
      <vt:lpstr>Q1</vt:lpstr>
      <vt:lpstr>Q2</vt:lpstr>
      <vt:lpstr>Q3</vt:lpstr>
      <vt:lpstr>Q4</vt:lpstr>
      <vt:lpstr>PowerPoint Presentation</vt:lpstr>
      <vt:lpstr>Explanation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CSE101-Lec#5-First Part</dc:title>
  <dc:creator>Aman</dc:creator>
  <cp:lastModifiedBy>Aman Singh</cp:lastModifiedBy>
  <cp:revision>4</cp:revision>
  <dcterms:created xsi:type="dcterms:W3CDTF">2014-05-05T10:17:14Z</dcterms:created>
  <dcterms:modified xsi:type="dcterms:W3CDTF">2024-09-02T08:52:42Z</dcterms:modified>
</cp:coreProperties>
</file>