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notesMasterIdLst>
    <p:notesMasterId r:id="rId43"/>
  </p:notesMasterIdLst>
  <p:sldIdLst>
    <p:sldId id="297" r:id="rId2"/>
    <p:sldId id="338" r:id="rId3"/>
    <p:sldId id="305" r:id="rId4"/>
    <p:sldId id="326" r:id="rId5"/>
    <p:sldId id="327" r:id="rId6"/>
    <p:sldId id="317" r:id="rId7"/>
    <p:sldId id="328" r:id="rId8"/>
    <p:sldId id="329" r:id="rId9"/>
    <p:sldId id="319" r:id="rId10"/>
    <p:sldId id="320" r:id="rId11"/>
    <p:sldId id="321" r:id="rId12"/>
    <p:sldId id="322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23" r:id="rId24"/>
    <p:sldId id="330" r:id="rId25"/>
    <p:sldId id="331" r:id="rId26"/>
    <p:sldId id="332" r:id="rId27"/>
    <p:sldId id="333" r:id="rId28"/>
    <p:sldId id="314" r:id="rId29"/>
    <p:sldId id="334" r:id="rId30"/>
    <p:sldId id="335" r:id="rId31"/>
    <p:sldId id="336" r:id="rId32"/>
    <p:sldId id="339" r:id="rId33"/>
    <p:sldId id="337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298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90B411-86CB-1E50-2B13-155591D16A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D5B5E-3EC1-0DA8-7552-221E17A257A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C0EDAF-273B-4B92-AEAA-EDF7F6F39275}" type="datetimeFigureOut">
              <a:rPr lang="en-US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439947C-7362-7A38-2D76-B74FC3D726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59850B6-00A1-E9D7-714D-F1C72F8792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2ECE8-759D-8B09-CEE5-179E813E47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D61348-5842-9CF2-B758-4CE31EA43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A89F0B3-B348-4062-A6E3-C3A1B9ED25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2se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java.sun.com/j2me/index.jsp" TargetMode="External"/><Relationship Id="rId4" Type="http://schemas.openxmlformats.org/officeDocument/2006/relationships/hyperlink" Target="http://java.sun.com/j2ee/index.jsp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D09F2BA0-DCFC-036C-2923-E1CD44EF6C9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C689BA85-4A0B-69E1-258F-D12C626990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72C14119-E163-FA27-F424-A3C05433C4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F495BE-F43E-45E2-BFFD-DDFACE0AF9A2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41D39A5C-6F5A-7C9A-79DD-1A8809B104B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AD5B01D3-A5E3-A40E-4D58-A810102BEE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Database Driver JDBC, ODBC</a:t>
            </a:r>
            <a:endParaRPr lang="en-IN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64C86773-54EF-E76E-6054-CEA2440F22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BABA8C-D1F1-4597-A985-BD59C79BB3AE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D6F5AFA-E273-46AF-8DE2-4CBE91355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821FECA-3334-4438-A547-665B86A3068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3FC926C4-AEE5-03A6-3BDA-B08C08534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016125" y="366713"/>
            <a:ext cx="2971800" cy="22288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6C41F75-9413-6C43-2D62-2EDEB53C7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613025"/>
            <a:ext cx="5943600" cy="5791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Recognizing that one size doesn’t fit all, Sun has grouped its technologies into three editions.</a:t>
            </a:r>
          </a:p>
          <a:p>
            <a:r>
              <a:rPr lang="en-US" altLang="en-US" b="1">
                <a:hlinkClick r:id="rId3"/>
              </a:rPr>
              <a:t>Java 2 Platform, Standard Edition (J2SE)</a:t>
            </a:r>
            <a:br>
              <a:rPr lang="en-US" altLang="en-US"/>
            </a:br>
            <a:r>
              <a:rPr lang="en-US" altLang="en-US"/>
              <a:t>The J2SE platform is a fast and secure foundation for building and deploying client-side enterprise applications. In today's .com world of nanosecond response times and information gratification, J2SE technology provides the speedy performance and high functionality that is demanded by Web users. </a:t>
            </a:r>
          </a:p>
          <a:p>
            <a:r>
              <a:rPr lang="en-US" altLang="en-US"/>
              <a:t>For end users, J2SE technology enables faster and easier use of functionally rich Web applications, such as corporate intranets and interactive shopping aids for e-commerce. For enterprise developers, the improved J2SE technology serves as the base tool for creating sophisticated, valuable applications that can be brought to market quickly. </a:t>
            </a:r>
            <a:endParaRPr lang="en-US" altLang="en-US" b="1">
              <a:hlinkClick r:id="rId4"/>
            </a:endParaRPr>
          </a:p>
          <a:p>
            <a:r>
              <a:rPr lang="en-US" altLang="en-US" b="1">
                <a:hlinkClick r:id="rId4"/>
              </a:rPr>
              <a:t>Java 2 Platform, Enterprise Edition (J2EE)</a:t>
            </a:r>
            <a:br>
              <a:rPr lang="en-US" altLang="en-US"/>
            </a:br>
            <a:r>
              <a:rPr lang="en-US" altLang="en-US"/>
              <a:t>J2EE technology simplifies enterprise applications by basing them on standardized, modular and re-usable components called Enterprise JavaBeans</a:t>
            </a:r>
            <a:r>
              <a:rPr lang="en-US" altLang="en-US">
                <a:cs typeface="Arial" panose="020B0604020202020204" pitchFamily="34" charset="0"/>
              </a:rPr>
              <a:t>™</a:t>
            </a:r>
            <a:r>
              <a:rPr lang="en-US" altLang="en-US"/>
              <a:t> (EJB</a:t>
            </a:r>
            <a:r>
              <a:rPr lang="en-US" altLang="en-US">
                <a:cs typeface="Arial" panose="020B0604020202020204" pitchFamily="34" charset="0"/>
              </a:rPr>
              <a:t>™</a:t>
            </a:r>
            <a:r>
              <a:rPr lang="en-US" altLang="en-US"/>
              <a:t>), providing a complete set of services to those components, and handling many details of application behavior automatically. By automating many of the time-consuming and difficult tasks of application development, J2EE technology allows enterprise developers to focus on adding value, that is, enhancing business logic, rather than building infrastructure. </a:t>
            </a:r>
            <a:endParaRPr lang="en-US" altLang="en-US" b="1">
              <a:hlinkClick r:id="rId5"/>
            </a:endParaRPr>
          </a:p>
          <a:p>
            <a:r>
              <a:rPr lang="en-US" altLang="en-US" b="1">
                <a:hlinkClick r:id="rId5"/>
              </a:rPr>
              <a:t>Java 2 Platform, Micro Edition (J2ME)</a:t>
            </a:r>
            <a:br>
              <a:rPr lang="en-US" altLang="en-US"/>
            </a:br>
            <a:r>
              <a:rPr lang="en-US" altLang="en-US"/>
              <a:t>J2ME technology specifically addresses the vast consumer space, which covers the range of extremely tiny commodities such as smart cards or a pager all the way up to the set-top box, an appliance almost as powerful as a computer. J2ME technology enables device manufacturers, service providers, and content creators to gain a competitive advantage and capitalize on new revenue streams by rapidly and cost-effectively developing and deploying compelling new applications and services to their customers worldwide. </a:t>
            </a:r>
            <a:endParaRPr lang="en-US" altLang="en-US" sz="800"/>
          </a:p>
          <a:p>
            <a:pPr>
              <a:spcBef>
                <a:spcPct val="0"/>
              </a:spcBef>
            </a:pPr>
            <a:r>
              <a:rPr lang="en-US" altLang="en-US"/>
              <a:t>Each edition is a developer treasure chest of tools and supplies that can be used with a particular product. </a:t>
            </a:r>
          </a:p>
          <a:p>
            <a:pPr>
              <a:spcBef>
                <a:spcPct val="0"/>
              </a:spcBef>
            </a:pPr>
            <a:r>
              <a:rPr lang="en-US" altLang="en-US"/>
              <a:t>Note that there are packages developed and supported by Sun that are not part of any edition such as (java3d for 3d graphics).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hape 61">
            <a:extLst>
              <a:ext uri="{FF2B5EF4-FFF2-40B4-BE49-F238E27FC236}">
                <a16:creationId xmlns:a16="http://schemas.microsoft.com/office/drawing/2014/main" id="{8DAEC2F2-1E97-E2AF-FE96-4B56674E9E5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144588" y="685800"/>
            <a:ext cx="4570412" cy="3427413"/>
          </a:xfrm>
          <a:custGeom>
            <a:avLst/>
            <a:gdLst>
              <a:gd name="T0" fmla="*/ 0 w 120000"/>
              <a:gd name="T1" fmla="*/ 0 h 120000"/>
              <a:gd name="T2" fmla="*/ 174072215 w 120000"/>
              <a:gd name="T3" fmla="*/ 0 h 120000"/>
              <a:gd name="T4" fmla="*/ 174072215 w 120000"/>
              <a:gd name="T5" fmla="*/ 97892999 h 120000"/>
              <a:gd name="T6" fmla="*/ 0 w 120000"/>
              <a:gd name="T7" fmla="*/ 97892999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387" name="Shape 62">
            <a:extLst>
              <a:ext uri="{FF2B5EF4-FFF2-40B4-BE49-F238E27FC236}">
                <a16:creationId xmlns:a16="http://schemas.microsoft.com/office/drawing/2014/main" id="{7C118821-74E7-27D5-09AD-0BEEFC0C9F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5988" y="4343400"/>
            <a:ext cx="50260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SzPct val="25000"/>
            </a:pPr>
            <a:r>
              <a:rPr lang="en-US" altLang="en-US" sz="1800"/>
              <a:t>자바는 Sun에서 수행된 Green Project 도중 만들어졌다. 자바의 원래 이름은 Oak였다. James Gosling과 Patrick Naughton은 computing의 “next wave”는 digital로 제어되는 가전과 컴퓨터라고 생각해 이에 알맞은 시스템으로 만들어진 것이다.</a:t>
            </a:r>
          </a:p>
          <a:p>
            <a:pPr>
              <a:buSzPct val="25000"/>
            </a:pPr>
            <a:r>
              <a:rPr lang="en-US" altLang="en-US" sz="1800"/>
              <a:t>자바개발의 목적은 연구를 위한 것이 아니라 Product를 만들어 내기 위한 것이었다. 그래서 Star 7(*7)이라는 시스템을 만들어 냈는데 이 시스템은 작은 embedded OS를 가지는 SPARC기반 Hardware이다. (Star 7은 5’’ color LCD를 가지고 touch screen을 input device로 사용하며 무선 네트워킹이 가능한 PDA이다.)</a:t>
            </a:r>
          </a:p>
          <a:p>
            <a:endParaRPr lang="en-US" altLang="en-US"/>
          </a:p>
          <a:p>
            <a:pPr>
              <a:buSzPct val="25000"/>
            </a:pPr>
            <a:r>
              <a:rPr lang="en-US" altLang="en-US" sz="1800"/>
              <a:t>http://java.sun.com/people/jag/green</a:t>
            </a:r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FBBA9630-3C07-259C-A31D-02547BEE9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276225"/>
          </a:xfrm>
        </p:spPr>
        <p:txBody>
          <a:bodyPr lIns="90125" tIns="45050" rIns="90125" bIns="45050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">
                <a:latin typeface="+mn-lt"/>
                <a:cs typeface="+mn-cs"/>
              </a:rPr>
              <a:t>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A5727B9D-89E7-518C-7BF0-BC90668061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A2E339-DA42-44D3-AD44-DD4E8156152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A9861C5B-8843-4189-97AE-F1B5E28F66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8C21E6E-9E7D-6F60-EFB1-EFCEF42010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14800"/>
            <a:ext cx="5486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2641F9B-FEA6-BF96-9785-C7A2F315A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C439A99-DA52-42C3-B5D9-EE61BA1BAB93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F2FA228E-15D2-ED28-752B-86B9DE279E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0412" cy="3427413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DBD6C4C6-FDCE-6736-6888-97AC297BF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14800"/>
            <a:ext cx="5486400" cy="464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In 1990, Sun Microsystems began an internal project known as the </a:t>
            </a:r>
            <a:r>
              <a:rPr lang="en-US" altLang="en-US" b="1" i="1"/>
              <a:t>Green Project</a:t>
            </a:r>
            <a:r>
              <a:rPr lang="en-US" altLang="en-US"/>
              <a:t> to work on a new technology. Its team originally considered C++ as the language to use but soon abandoned it for an entirely new language called </a:t>
            </a:r>
            <a:r>
              <a:rPr lang="en-US" altLang="en-US" b="1" i="1"/>
              <a:t>Oak</a:t>
            </a:r>
            <a:r>
              <a:rPr lang="en-US" altLang="en-US"/>
              <a:t>.</a:t>
            </a:r>
          </a:p>
          <a:p>
            <a:r>
              <a:rPr lang="en-US" altLang="en-US"/>
              <a:t>In 1992, the Green Project was spun off and its interest directed toward  building highly interactive devices for the cable TV industry. This failed to materialize.</a:t>
            </a:r>
          </a:p>
          <a:p>
            <a:r>
              <a:rPr lang="en-US" altLang="en-US"/>
              <a:t>In 1994, the focus of the original team was re-targeted, this time to the use of Internet technology. A small web browser called </a:t>
            </a:r>
            <a:r>
              <a:rPr lang="en-US" altLang="en-US" b="1" i="1"/>
              <a:t>HotJava</a:t>
            </a:r>
            <a:r>
              <a:rPr lang="en-US" altLang="en-US"/>
              <a:t> was written. Oak was renamed to </a:t>
            </a:r>
            <a:r>
              <a:rPr lang="en-US" altLang="en-US" b="1" i="1"/>
              <a:t>Java</a:t>
            </a:r>
            <a:r>
              <a:rPr lang="en-US" altLang="en-US"/>
              <a:t> after learning that Oak had already been trademarked.</a:t>
            </a:r>
          </a:p>
          <a:p>
            <a:r>
              <a:rPr lang="en-US" altLang="en-US"/>
              <a:t>In 1995, Java was first publicly released </a:t>
            </a:r>
          </a:p>
          <a:p>
            <a:r>
              <a:rPr lang="en-US" altLang="en-US"/>
              <a:t>In 1996, Java Development Kit (</a:t>
            </a:r>
            <a:r>
              <a:rPr lang="en-US" altLang="en-US" b="1" i="1"/>
              <a:t>JDK</a:t>
            </a:r>
            <a:r>
              <a:rPr lang="en-US" altLang="en-US"/>
              <a:t>) 1.0 was released</a:t>
            </a:r>
          </a:p>
          <a:p>
            <a:r>
              <a:rPr lang="en-US" altLang="en-US"/>
              <a:t>In 2002, JDK 1.4 (codename </a:t>
            </a:r>
            <a:r>
              <a:rPr lang="en-US" altLang="en-US" i="1"/>
              <a:t>Merlin</a:t>
            </a:r>
            <a:r>
              <a:rPr lang="en-US" altLang="en-US"/>
              <a:t>) was released, the most widely used version</a:t>
            </a:r>
          </a:p>
          <a:p>
            <a:r>
              <a:rPr lang="en-US" altLang="en-US"/>
              <a:t>In 2004, JDK 5.0 (codename </a:t>
            </a:r>
            <a:r>
              <a:rPr lang="en-US" altLang="en-US" i="1"/>
              <a:t>Tiger</a:t>
            </a:r>
            <a:r>
              <a:rPr lang="en-US" altLang="en-US"/>
              <a:t>) was released, the latest version</a:t>
            </a:r>
          </a:p>
          <a:p>
            <a:r>
              <a:rPr lang="en-US" altLang="en-US"/>
              <a:t>The name Java was coined at a local coffee shop frequented by some of the members. </a:t>
            </a:r>
          </a:p>
          <a:p>
            <a:r>
              <a:rPr lang="en-US" altLang="en-US"/>
              <a:t>It is not clear whether the name is an acronym or not. </a:t>
            </a:r>
          </a:p>
          <a:p>
            <a:r>
              <a:rPr lang="en-US" altLang="en-US"/>
              <a:t>However some accounts claim that it stands for the names of </a:t>
            </a:r>
            <a:r>
              <a:rPr lang="en-US" altLang="en-US" b="1"/>
              <a:t>J</a:t>
            </a:r>
            <a:r>
              <a:rPr lang="en-US" altLang="en-US"/>
              <a:t>ames Gosling, </a:t>
            </a:r>
            <a:r>
              <a:rPr lang="en-US" altLang="en-US" b="1"/>
              <a:t>A</a:t>
            </a:r>
            <a:r>
              <a:rPr lang="en-US" altLang="en-US"/>
              <a:t>rthur </a:t>
            </a:r>
            <a:r>
              <a:rPr lang="en-US" altLang="en-US" b="1"/>
              <a:t>V</a:t>
            </a:r>
            <a:r>
              <a:rPr lang="en-US" altLang="en-US"/>
              <a:t>an Hoff, and </a:t>
            </a:r>
            <a:r>
              <a:rPr lang="en-US" altLang="en-US" b="1"/>
              <a:t>A</a:t>
            </a:r>
            <a:r>
              <a:rPr lang="en-US" altLang="en-US"/>
              <a:t>ndy Bechtolsheim. </a:t>
            </a:r>
          </a:p>
          <a:p>
            <a:r>
              <a:rPr lang="en-US" altLang="en-US"/>
              <a:t>Others, that it is an acronym for </a:t>
            </a:r>
            <a:r>
              <a:rPr lang="en-US" altLang="en-US" b="1"/>
              <a:t>J</a:t>
            </a:r>
            <a:r>
              <a:rPr lang="en-US" altLang="en-US"/>
              <a:t>ust </a:t>
            </a:r>
            <a:r>
              <a:rPr lang="en-US" altLang="en-US" b="1"/>
              <a:t>A</a:t>
            </a:r>
            <a:r>
              <a:rPr lang="en-US" altLang="en-US"/>
              <a:t>nother </a:t>
            </a:r>
            <a:r>
              <a:rPr lang="en-US" altLang="en-US" b="1"/>
              <a:t>V</a:t>
            </a:r>
            <a:r>
              <a:rPr lang="en-US" altLang="en-US"/>
              <a:t>ague </a:t>
            </a:r>
            <a:r>
              <a:rPr lang="en-US" altLang="en-US" b="1"/>
              <a:t>A</a:t>
            </a:r>
            <a:r>
              <a:rPr lang="en-US" altLang="en-US"/>
              <a:t>cronym.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F394E12B-1815-EF6F-D53A-6CC6865A1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AC9259E7-0436-BF13-C073-BDD842256D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Database Driver JDBC, ODBC</a:t>
            </a:r>
            <a:endParaRPr lang="en-IN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5CFCB37-03F9-650F-2290-B1C98F9BF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9D406F-DCB6-4294-995F-59FBD360CFC5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2B8B16D8-5B7F-BF7E-A314-116C280A3F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09080191-92F2-BAC8-E743-FC2C760F521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Database Driver JDBC, ODBC</a:t>
            </a:r>
            <a:endParaRPr lang="en-IN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D0DAA234-58E5-6EC6-2FCE-895064020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11432B-16FF-47E1-BEC7-A8FB42BFE363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085B289A-A9DB-CE30-AAB4-CBF206B664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5FFA15E3-3463-AEFF-96E9-9B6F94D238C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Database Driver JDBC, ODBC</a:t>
            </a:r>
            <a:endParaRPr lang="en-IN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DC430E6E-D81A-ED57-571A-D26DB7983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815B2D-3EB7-4E56-8C5D-1BA1BCC82968}" type="slidenum">
              <a:rPr lang="en-US" altLang="en-US"/>
              <a:pPr>
                <a:spcBef>
                  <a:spcPct val="0"/>
                </a:spcBef>
              </a:pPr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07E510A3-4BB3-E63F-731B-EDDBF2EEFF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D3354546-5343-79FC-8D75-F04AED9337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Database Driver JDBC, ODBC</a:t>
            </a:r>
            <a:endParaRPr lang="en-IN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5B4E6027-0103-10E9-A5D8-7D8B557EE9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E43A7A-A625-45A6-A2D9-5B2A381A7DBF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ACA-EDD3-B808-0A2B-08FF583E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FB9E7-B205-58A9-19BA-20A32E278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5709D-FD0C-B5A9-D467-143B8FE2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B928-7B74-4DB8-9CD3-F4E3D5782ECC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050A4-BD87-10EB-D5D3-BF9DA8516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5C0CF-1976-2B51-3BE4-A8A9E9B4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E14706-0340-41B9-A54C-F0057452A84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6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5090-2F22-F83D-EAC1-72D682A4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3663-FFAF-2E69-4CB2-AE916895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7E2B0-7715-6A2E-4B16-247E80B8D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1C6B4-CDB7-8561-0F67-150A7C4C3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D438-B739-6AE8-43E0-6F60DA2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93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EFF03-5521-9361-8EB1-8FBDF73289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23329-5A40-B493-FAD3-AED88AD9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E818-452B-03CE-036F-A0BB63C3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18203-F314-19EA-E57A-9E16ABAC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3E6C2-8ED9-B62B-49FA-80198F5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176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bg>
      <p:bgPr>
        <a:gradFill rotWithShape="0">
          <a:gsLst>
            <a:gs pos="0">
              <a:srgbClr val="C9C2D1"/>
            </a:gs>
            <a:gs pos="50000">
              <a:srgbClr val="E0E6F5"/>
            </a:gs>
            <a:gs pos="50000">
              <a:srgbClr val="E0E6F5"/>
            </a:gs>
            <a:gs pos="100000">
              <a:srgbClr val="C9C2D1"/>
            </a:gs>
          </a:gsLst>
          <a:lin ang="10800000"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/>
          <a:lstStyle>
            <a:lvl1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>
            <a:lvl1pPr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742950" indent="-177800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Font typeface="Arial"/>
              <a:buChar char="•"/>
              <a:defRPr sz="2800"/>
            </a:lvl2pPr>
            <a:lvl3pPr marL="1143000" indent="-136525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Font typeface="Arial"/>
              <a:buChar char="•"/>
              <a:defRPr sz="2400"/>
            </a:lvl3pPr>
            <a:lvl4pPr marL="16002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4pPr>
            <a:lvl5pPr marL="2057400" indent="-1524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/>
              <a:buChar char="•"/>
              <a:defRPr sz="2000"/>
            </a:lvl5pPr>
            <a:lvl6pPr marL="25146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9718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4290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886200" indent="-10795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" name="Shape 34">
            <a:extLst>
              <a:ext uri="{FF2B5EF4-FFF2-40B4-BE49-F238E27FC236}">
                <a16:creationId xmlns:a16="http://schemas.microsoft.com/office/drawing/2014/main" id="{E607BD7A-6804-7017-F18F-0CC1EC64D7A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</p:spPr>
        <p:txBody>
          <a:bodyPr lIns="91425" tIns="91425" rIns="91425" bIns="91425" anchor="b" anchorCtr="0"/>
          <a:lstStyle>
            <a:lvl1pPr marL="0" marR="0" indent="0" algn="l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" name="Shape 35">
            <a:extLst>
              <a:ext uri="{FF2B5EF4-FFF2-40B4-BE49-F238E27FC236}">
                <a16:creationId xmlns:a16="http://schemas.microsoft.com/office/drawing/2014/main" id="{7880C6CC-7E9D-B58F-A610-C9F4D183632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</p:spPr>
        <p:txBody>
          <a:bodyPr lIns="91425" tIns="91425" rIns="91425" bIns="91425" anchor="b" anchorCtr="0"/>
          <a:lstStyle>
            <a:lvl1pPr marL="0" marR="0" indent="0" algn="ctr" rtl="0">
              <a:defRPr sz="1400" b="0" i="0" u="none" strike="noStrike" cap="none" baseline="0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" name="Shape 36">
            <a:extLst>
              <a:ext uri="{FF2B5EF4-FFF2-40B4-BE49-F238E27FC236}">
                <a16:creationId xmlns:a16="http://schemas.microsoft.com/office/drawing/2014/main" id="{53A671B0-E142-AD98-3604-A677C66BFE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</p:spPr>
        <p:txBody>
          <a:bodyPr lIns="91425" tIns="91425" rIns="91425" bIns="91425" rtlCol="0" anchor="b"/>
          <a:lstStyle>
            <a:lvl1pPr marL="0" marR="0" indent="0" algn="r" rtl="0" fontAlgn="auto">
              <a:spcBef>
                <a:spcPts val="0"/>
              </a:spcBef>
              <a:spcAft>
                <a:spcPts val="0"/>
              </a:spcAft>
              <a:defRPr sz="1400" b="0" i="0" u="none" strike="noStrike" cap="none" baseline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212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B693B-E202-14AF-F7E5-2B97203C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78563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2956E-DB73-85DB-52AB-C53AE708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785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D87AF-3D77-95AC-5FC1-5B8423935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78563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D1914DA-B305-49CC-9089-257FEC1FCF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3431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EBD9-5278-D026-6C74-E435EB17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79713-E61E-4A31-3B77-EA77E8163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567ED-0C8A-3D6F-4E3E-F2A1F2900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A3217-D465-B7C0-5F7A-C3FE6DD3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3D73-C3E3-B778-7B0A-A7ED572E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601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12E1-F0FC-2CD6-9B51-329FCE68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58638-7952-0541-3579-B28B62EFB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ABA09-30D6-5A74-E47A-726D4F7D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50A7AA-5FAB-4F7A-A39B-8ACDBE17FB1A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DBBD-89C2-700C-C959-0329B7A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88F-F3E9-D581-6A09-49D152B9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08E957-01A2-4D37-B7A8-E8172E72F17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845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27417-E8EE-118C-E5B6-25B86E5F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4CBDC-E392-8145-536D-EC761279A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CA86E-869D-E3EF-E584-1D600022F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0CD8-52F4-F376-FB59-E0CD3ED9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50F95-B406-38CC-D56D-C0E78A41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A84DF-2399-49E9-F85E-CE1E84DD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635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0BFB-CF3D-2ED1-8C96-A834998E4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67208-7AC0-3ECC-D27F-8CD92C317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D8D12-9C89-BADB-FEB2-585A887C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B84D8-A5ED-31F5-F29D-3722B3BA6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4FF141-155B-F395-F873-241B3E65B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D752B-CFBD-F8E4-C243-2C23A18B8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0D668-29D9-EA1C-B9ED-865BE432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6759D0-3B72-16D3-1859-1E3A7E5B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168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DF43-8170-BF7B-FA28-0989B8AF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008E4-00BE-186E-533D-5710E4C9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2698ED-FA2A-4DBF-A663-B92FA9869840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646ED-2B92-2BE9-8ADD-1379CF50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9BC53-3042-B28D-C373-CF748BAD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26B1B-95A1-49C9-AEB0-48808DAEA78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80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077ADC-8B88-1BDC-7254-3D88EBCE9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9A881F-5677-4ECE-8098-7AF59E2E0CCD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0CBE7-15CD-47BE-34A3-9ABCADC3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7AD0B-2F3B-4B70-A80E-47D0799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5379B-A175-4C1F-864D-F33ED89580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9577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5CF6-3407-E93C-283D-A23B5CE8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2231A-3512-A987-5C5E-308677D09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21237-6A37-99E2-0AB7-EEE797E7C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F3C73-AD65-3F63-486E-FF2715F4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0A4DA-CC58-21CB-F316-DC063367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84795-BD85-22DC-D96A-E5D17E2EF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7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1F40-5547-A171-928A-48241583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08E6F-33C1-0CC5-EC82-93F01BD4A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E09CD-3CA0-21E6-BDBE-2997DE1A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58315-91BE-4714-A4BE-55F86E5B0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C6E883-A7E2-45E0-B640-14032E081415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F95DE-C56D-8828-B4DF-35086B77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98700-4B48-6985-CEA2-BB19C17D1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27A1CD-937B-480C-B94B-485085C93E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16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CFA53-4ED5-4400-CFFE-BC0F92182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A8745-F961-3DE4-4528-54CF785B5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826E5-C2DF-FEF9-E2FA-89DB2B982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38CD03A-7097-4E97-BF25-B3D840B70A08}" type="datetimeFigureOut">
              <a:rPr lang="en-US" smtClean="0"/>
              <a:pPr>
                <a:defRPr/>
              </a:pPr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D4103-B459-2BBD-CCFC-E0D3BDCF2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A386-2564-1912-E263-C7A8F805C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CECDA26-D95B-4070-A88A-0CA7E7CA95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65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44">
            <a:extLst>
              <a:ext uri="{FF2B5EF4-FFF2-40B4-BE49-F238E27FC236}">
                <a16:creationId xmlns:a16="http://schemas.microsoft.com/office/drawing/2014/main" id="{DE7ED9C9-871C-E7A5-316D-049A062C1B35}"/>
              </a:ext>
            </a:extLst>
          </p:cNvPr>
          <p:cNvSpPr txBox="1">
            <a:spLocks/>
          </p:cNvSpPr>
          <p:nvPr/>
        </p:nvSpPr>
        <p:spPr>
          <a:xfrm>
            <a:off x="304800" y="663575"/>
            <a:ext cx="8534400" cy="49863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>
            <a:spAutoFit/>
          </a:bodyPr>
          <a:lstStyle/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r>
              <a:rPr lang="en-US" sz="440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CSE380</a:t>
            </a:r>
            <a:r>
              <a:rPr lang="en-US" sz="4400" dirty="0">
                <a:solidFill>
                  <a:srgbClr val="C0000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: Programming in Java</a:t>
            </a:r>
            <a:br>
              <a:rPr lang="en-US" sz="44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3600" dirty="0">
                <a:solidFill>
                  <a:srgbClr val="002060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Topic: Java Platform Overview</a:t>
            </a:r>
          </a:p>
          <a:p>
            <a:pPr algn="ctr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dk2"/>
              </a:buClr>
              <a:buSzPct val="25000"/>
              <a:defRPr/>
            </a:pPr>
            <a:br>
              <a:rPr lang="en-US" sz="4400" dirty="0">
                <a:solidFill>
                  <a:srgbClr val="99FF66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br>
              <a:rPr lang="en-US" sz="4400" dirty="0">
                <a:solidFill>
                  <a:srgbClr val="99FF66"/>
                </a:solidFill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" sz="4400" dirty="0">
              <a:solidFill>
                <a:srgbClr val="99FF66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</p:txBody>
      </p:sp>
      <p:pic>
        <p:nvPicPr>
          <p:cNvPr id="5123" name="Picture 5" descr="lpu.png">
            <a:extLst>
              <a:ext uri="{FF2B5EF4-FFF2-40B4-BE49-F238E27FC236}">
                <a16:creationId xmlns:a16="http://schemas.microsoft.com/office/drawing/2014/main" id="{37279515-CF94-C124-B8B6-EB675C6A8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17526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0B2F71A-7F63-81CD-9992-5F1EE5164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James Gosling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DE44125B-C730-FAE4-0DDD-F26F3144E97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953000" cy="44958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James Gosling is generally credited as the inventor of the Java programming language</a:t>
            </a:r>
          </a:p>
          <a:p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 was the first designer of Java and implemented its original compiler and virtual machine</a:t>
            </a:r>
          </a:p>
          <a:p>
            <a:pPr algn="just"/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 is also known as the Father of Java.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91" name="Picture 3" descr="gosling">
            <a:extLst>
              <a:ext uri="{FF2B5EF4-FFF2-40B4-BE49-F238E27FC236}">
                <a16:creationId xmlns:a16="http://schemas.microsoft.com/office/drawing/2014/main" id="{76750ACA-BA3A-0146-A6E7-47083B5418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62600" y="1752600"/>
            <a:ext cx="2971800" cy="3565525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229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F1AE995-71C6-9E9B-49FA-4E73D6C5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Brief History of Java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E2A1FDF2-EBFF-23A4-290C-75018B9C88C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11150" y="1371600"/>
            <a:ext cx="8604250" cy="5105400"/>
          </a:xfrm>
        </p:spPr>
        <p:txBody>
          <a:bodyPr>
            <a:normAutofit/>
          </a:bodyPr>
          <a:lstStyle/>
          <a:p>
            <a:pPr algn="just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1990, Sun Microsystems began an internal project known as the </a:t>
            </a:r>
            <a:r>
              <a:rPr lang="en-US" altLang="en-US" sz="2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 Project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work on a new technology. 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1992, the Green Project was spun off and its interest directed toward building highly interactive devices for the cable TV industry. This failed to materialize.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1994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focus of the original team was re-targeted, this time to the use of Internet technology. A small web browser called </a:t>
            </a:r>
            <a:r>
              <a:rPr lang="en-US" altLang="en-US" sz="2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HotJava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was written. </a:t>
            </a:r>
          </a:p>
          <a:p>
            <a:pPr algn="just"/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Oak was renamed to </a:t>
            </a:r>
            <a:r>
              <a:rPr lang="en-US" altLang="en-US" sz="2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after learning that Oak had already been trademarked.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Placeholder 2">
            <a:extLst>
              <a:ext uri="{FF2B5EF4-FFF2-40B4-BE49-F238E27FC236}">
                <a16:creationId xmlns:a16="http://schemas.microsoft.com/office/drawing/2014/main" id="{0C809A45-6FDB-EA12-CCF9-28096695EBB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8153400" cy="4530725"/>
          </a:xfrm>
        </p:spPr>
        <p:txBody>
          <a:bodyPr>
            <a:normAutofit/>
          </a:bodyPr>
          <a:lstStyle/>
          <a:p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1995, Java was first publicly released. 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1996, Java Development Kit (</a:t>
            </a:r>
            <a:r>
              <a:rPr lang="en-US" altLang="en-US" sz="2400" b="1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1.0 was released.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2002, JDK 1.4 (codename </a:t>
            </a: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Merlin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was released, the most widely used version.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2004, JDK 5.0 (codename </a:t>
            </a:r>
            <a:r>
              <a:rPr lang="en-US" altLang="en-US" sz="24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Tiger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was released.</a:t>
            </a:r>
          </a:p>
          <a:p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latest version of java is jdk 8.0.</a:t>
            </a:r>
          </a:p>
          <a:p>
            <a:endParaRPr lang="en-US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allAtOnce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7F4E4FF-6368-FCCF-FE01-A398DE99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Features of Java(12)</a:t>
            </a:r>
          </a:p>
        </p:txBody>
      </p:sp>
      <p:pic>
        <p:nvPicPr>
          <p:cNvPr id="22531" name="Content Placeholder 5" descr="java-features.jpeg">
            <a:extLst>
              <a:ext uri="{FF2B5EF4-FFF2-40B4-BE49-F238E27FC236}">
                <a16:creationId xmlns:a16="http://schemas.microsoft.com/office/drawing/2014/main" id="{770A36AC-47AC-B08F-D304-F87994D8EB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7696200" cy="48768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8E993F8-DDF8-F7D8-BB2B-E41FC7B7C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30AB6-B203-F6D8-F54D-3363A4D4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477000"/>
          </a:xfrm>
        </p:spPr>
        <p:txBody>
          <a:bodyPr/>
          <a:lstStyle/>
          <a:p>
            <a:pPr marL="514350" indent="-514350" algn="just">
              <a:buFont typeface="Arial" charset="0"/>
              <a:buAutoNum type="arabicPeriod"/>
              <a:defRPr/>
            </a:pPr>
            <a:r>
              <a:rPr lang="en-US" b="1" dirty="0">
                <a:solidFill>
                  <a:srgbClr val="FF0000"/>
                </a:solidFill>
              </a:rPr>
              <a:t>Simple: </a:t>
            </a:r>
            <a:r>
              <a:rPr lang="en-US" dirty="0">
                <a:solidFill>
                  <a:schemeClr val="tx2"/>
                </a:solidFill>
              </a:rPr>
              <a:t>According to Sun, Java language is simple because </a:t>
            </a:r>
            <a:r>
              <a:rPr lang="en-US" i="1" dirty="0">
                <a:solidFill>
                  <a:srgbClr val="FF0000"/>
                </a:solidFill>
              </a:rPr>
              <a:t>syntax </a:t>
            </a:r>
            <a:r>
              <a:rPr lang="en-US" dirty="0">
                <a:solidFill>
                  <a:schemeClr val="tx2"/>
                </a:solidFill>
              </a:rPr>
              <a:t>is based on C++ and there is Automatic Garbage Collection in java.</a:t>
            </a:r>
          </a:p>
          <a:p>
            <a:pPr algn="just">
              <a:buFont typeface="Arial" charset="0"/>
              <a:buNone/>
              <a:defRPr/>
            </a:pPr>
            <a:r>
              <a:rPr lang="en-US" b="1" dirty="0">
                <a:solidFill>
                  <a:srgbClr val="FF0000"/>
                </a:solidFill>
              </a:rPr>
              <a:t>2. Object-oriented: </a:t>
            </a: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e organize our software as a combination of </a:t>
            </a:r>
            <a:r>
              <a:rPr lang="en-US" i="1" dirty="0">
                <a:solidFill>
                  <a:srgbClr val="FF0000"/>
                </a:solidFill>
              </a:rPr>
              <a:t>different types of objects </a:t>
            </a:r>
            <a:r>
              <a:rPr lang="en-US" dirty="0">
                <a:solidFill>
                  <a:schemeClr val="tx2"/>
                </a:solidFill>
              </a:rPr>
              <a:t>that incorporates both data and </a:t>
            </a:r>
            <a:r>
              <a:rPr lang="en-US" dirty="0" err="1">
                <a:solidFill>
                  <a:schemeClr val="tx2"/>
                </a:solidFill>
              </a:rPr>
              <a:t>behaviour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Basic concepts of OOPs are: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Object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Class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Inheritance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Polymorphism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Abstraction</a:t>
            </a:r>
          </a:p>
          <a:p>
            <a:pPr>
              <a:spcBef>
                <a:spcPts val="0"/>
              </a:spcBef>
              <a:buFont typeface="Arial" charset="0"/>
              <a:buChar char="•"/>
              <a:defRPr/>
            </a:pPr>
            <a:r>
              <a:rPr lang="en-US" dirty="0">
                <a:solidFill>
                  <a:schemeClr val="tx2"/>
                </a:solidFill>
              </a:rPr>
              <a:t>Encapsulation</a:t>
            </a:r>
          </a:p>
          <a:p>
            <a:pPr algn="just">
              <a:buFont typeface="Arial" charset="0"/>
              <a:buChar char="•"/>
              <a:defRPr/>
            </a:pP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96392343-6C50-6702-AD88-6AAA96E38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F60444D-E035-3C7E-FC86-8A4441F9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915400" cy="61261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3. Platform Independent:</a:t>
            </a:r>
          </a:p>
          <a:p>
            <a:pPr algn="just"/>
            <a:r>
              <a:rPr lang="en-US" altLang="en-US" sz="2400">
                <a:solidFill>
                  <a:srgbClr val="FF0000"/>
                </a:solidFill>
              </a:rPr>
              <a:t>A</a:t>
            </a:r>
            <a:r>
              <a:rPr lang="en-US" altLang="en-US" sz="2400">
                <a:solidFill>
                  <a:schemeClr val="tx2"/>
                </a:solidFill>
              </a:rPr>
              <a:t> </a:t>
            </a:r>
            <a:r>
              <a:rPr lang="en-US" altLang="en-US" sz="2400">
                <a:solidFill>
                  <a:srgbClr val="FF0000"/>
                </a:solidFill>
              </a:rPr>
              <a:t>platform</a:t>
            </a:r>
            <a:r>
              <a:rPr lang="en-US" altLang="en-US" sz="2400">
                <a:solidFill>
                  <a:schemeClr val="tx2"/>
                </a:solidFill>
              </a:rPr>
              <a:t> is the hardware or software environment in which a program runs.</a:t>
            </a:r>
          </a:p>
          <a:p>
            <a:pPr algn="just"/>
            <a:r>
              <a:rPr lang="en-US" altLang="en-US" sz="2400">
                <a:solidFill>
                  <a:schemeClr val="tx2"/>
                </a:solidFill>
              </a:rPr>
              <a:t>There are two types of platforms </a:t>
            </a:r>
            <a:r>
              <a:rPr lang="en-US" altLang="en-US" sz="2400" i="1">
                <a:solidFill>
                  <a:srgbClr val="FF0000"/>
                </a:solidFill>
              </a:rPr>
              <a:t>software-based and hardware-based</a:t>
            </a:r>
            <a:r>
              <a:rPr lang="en-US" altLang="en-US" sz="2400">
                <a:solidFill>
                  <a:schemeClr val="tx2"/>
                </a:solidFill>
              </a:rPr>
              <a:t>. Java provides </a:t>
            </a:r>
            <a:r>
              <a:rPr lang="en-US" altLang="en-US" sz="2400" b="1" u="sng">
                <a:solidFill>
                  <a:schemeClr val="tx2"/>
                </a:solidFill>
              </a:rPr>
              <a:t>software-based platform</a:t>
            </a:r>
            <a:r>
              <a:rPr lang="en-US" altLang="en-US" sz="2400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en-US" sz="2400">
                <a:solidFill>
                  <a:schemeClr val="tx2"/>
                </a:solidFill>
              </a:rPr>
              <a:t>The Java platform differs from most other platforms in the sense that it is a software-based platform that runs on the top of other hardware-based platforms. It has two components: 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Runtime Environment</a:t>
            </a:r>
          </a:p>
          <a:p>
            <a:r>
              <a:rPr lang="en-US" altLang="en-US" sz="2400">
                <a:solidFill>
                  <a:srgbClr val="FF0000"/>
                </a:solidFill>
              </a:rPr>
              <a:t>API(Application Programming Interface)</a:t>
            </a:r>
          </a:p>
          <a:p>
            <a:pPr algn="just"/>
            <a:r>
              <a:rPr lang="en-US" altLang="en-US" sz="2400">
                <a:solidFill>
                  <a:schemeClr val="tx2"/>
                </a:solidFill>
              </a:rPr>
              <a:t>Java code can be run on multiple platforms e.g. Windows, Linux, Sun Solaris, Mac/OS etc. Java code is compiled by the compiler and converted into </a:t>
            </a:r>
            <a:r>
              <a:rPr lang="en-US" altLang="en-US" sz="2400" b="1">
                <a:solidFill>
                  <a:srgbClr val="FF0000"/>
                </a:solidFill>
              </a:rPr>
              <a:t>bytecode</a:t>
            </a:r>
            <a:r>
              <a:rPr lang="en-US" altLang="en-US" sz="2400">
                <a:solidFill>
                  <a:schemeClr val="tx2"/>
                </a:solidFill>
              </a:rPr>
              <a:t>. This bytecode is a platform-independent code because it can be run on multiple platforms i.e. Write Once and Run Anywhere(WORA).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51C8417-2B83-09E5-7F8E-CEF8C6CDC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3" name="Content Placeholder 3" descr="platform-independent-java.jpeg">
            <a:extLst>
              <a:ext uri="{FF2B5EF4-FFF2-40B4-BE49-F238E27FC236}">
                <a16:creationId xmlns:a16="http://schemas.microsoft.com/office/drawing/2014/main" id="{553C3F03-867C-973A-D36D-8146A89652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228600"/>
            <a:ext cx="8229600" cy="61722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>
            <a:extLst>
              <a:ext uri="{FF2B5EF4-FFF2-40B4-BE49-F238E27FC236}">
                <a16:creationId xmlns:a16="http://schemas.microsoft.com/office/drawing/2014/main" id="{FD7A1435-6DAA-7B93-6CC8-3933A10D8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FA78916-7635-789A-195F-B0B6FED16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0"/>
            <a:ext cx="8686800" cy="32004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4. Secured: </a:t>
            </a:r>
            <a:r>
              <a:rPr lang="en-US" altLang="en-US" sz="2400">
                <a:solidFill>
                  <a:schemeClr val="tx2"/>
                </a:solidFill>
              </a:rPr>
              <a:t>Java is secured because:</a:t>
            </a:r>
          </a:p>
          <a:p>
            <a:r>
              <a:rPr lang="en-US" altLang="en-US" sz="2400" b="1">
                <a:solidFill>
                  <a:schemeClr val="tx2"/>
                </a:solidFill>
              </a:rPr>
              <a:t>No explicit pointer</a:t>
            </a:r>
            <a:endParaRPr lang="en-US" altLang="en-US" sz="2400">
              <a:solidFill>
                <a:schemeClr val="tx2"/>
              </a:solidFill>
            </a:endParaRPr>
          </a:p>
          <a:p>
            <a:r>
              <a:rPr lang="en-US" altLang="en-US" sz="2400" b="1">
                <a:solidFill>
                  <a:schemeClr val="tx2"/>
                </a:solidFill>
              </a:rPr>
              <a:t>Java Programs run inside virtual machine sandbox</a:t>
            </a:r>
          </a:p>
          <a:p>
            <a:pPr algn="just"/>
            <a:r>
              <a:rPr lang="en-US" altLang="en-US" sz="2400">
                <a:solidFill>
                  <a:srgbClr val="FF0000"/>
                </a:solidFill>
              </a:rPr>
              <a:t>Classloader: </a:t>
            </a:r>
            <a:r>
              <a:rPr lang="en-US" altLang="en-US" sz="2400">
                <a:solidFill>
                  <a:schemeClr val="tx2"/>
                </a:solidFill>
              </a:rPr>
              <a:t>adds security by separating the package for the classes of the local file system from those that are imported from network sources.</a:t>
            </a:r>
          </a:p>
          <a:p>
            <a:pPr algn="just"/>
            <a:r>
              <a:rPr lang="en-US" altLang="en-US" sz="2400">
                <a:solidFill>
                  <a:srgbClr val="FF0000"/>
                </a:solidFill>
              </a:rPr>
              <a:t>Bytecode Verifier: </a:t>
            </a:r>
            <a:r>
              <a:rPr lang="en-US" altLang="en-US" sz="2400">
                <a:solidFill>
                  <a:schemeClr val="tx2"/>
                </a:solidFill>
              </a:rPr>
              <a:t>checks the code fragments for illegal code that can violate access right to objects.</a:t>
            </a:r>
          </a:p>
          <a:p>
            <a:pPr algn="just"/>
            <a:r>
              <a:rPr lang="en-US" altLang="en-US" sz="2400">
                <a:solidFill>
                  <a:srgbClr val="FF0000"/>
                </a:solidFill>
              </a:rPr>
              <a:t>Security Manager: </a:t>
            </a:r>
            <a:r>
              <a:rPr lang="en-US" altLang="en-US" sz="2400">
                <a:solidFill>
                  <a:schemeClr val="tx2"/>
                </a:solidFill>
              </a:rPr>
              <a:t>determines what resources a class can access such as reading and writing to the local disk.</a:t>
            </a:r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  <p:pic>
        <p:nvPicPr>
          <p:cNvPr id="26628" name="Content Placeholder 5" descr="java-security.jpeg">
            <a:extLst>
              <a:ext uri="{FF2B5EF4-FFF2-40B4-BE49-F238E27FC236}">
                <a16:creationId xmlns:a16="http://schemas.microsoft.com/office/drawing/2014/main" id="{01447FFB-7AFB-72FA-F1D9-B8A1A9132BF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4191000"/>
            <a:ext cx="8153400" cy="264795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D2F52D25-5430-E833-DC0E-8DD8CA50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5">
            <a:extLst>
              <a:ext uri="{FF2B5EF4-FFF2-40B4-BE49-F238E27FC236}">
                <a16:creationId xmlns:a16="http://schemas.microsoft.com/office/drawing/2014/main" id="{1A72F445-E189-A2D8-CBD4-BB6719FDB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04800"/>
            <a:ext cx="8610600" cy="64008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5. Robust: </a:t>
            </a:r>
            <a:r>
              <a:rPr lang="en-US" altLang="en-US" sz="2800">
                <a:solidFill>
                  <a:schemeClr val="tx2"/>
                </a:solidFill>
              </a:rPr>
              <a:t>Robust simply means strong. Java uses </a:t>
            </a:r>
            <a:r>
              <a:rPr lang="en-US" altLang="en-US" sz="2800" i="1">
                <a:solidFill>
                  <a:srgbClr val="FF0000"/>
                </a:solidFill>
              </a:rPr>
              <a:t>strong memory management</a:t>
            </a:r>
            <a:r>
              <a:rPr lang="en-US" altLang="en-US" sz="2800">
                <a:solidFill>
                  <a:schemeClr val="tx2"/>
                </a:solidFill>
              </a:rPr>
              <a:t>. There is automatic garbage collection in java. There is exception handling and type checking mechanism in java. All these points makes java robust.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6. </a:t>
            </a:r>
            <a:r>
              <a:rPr lang="en-US" altLang="en-US" b="1">
                <a:solidFill>
                  <a:srgbClr val="FF0000"/>
                </a:solidFill>
              </a:rPr>
              <a:t>Architecture-neutral: </a:t>
            </a:r>
            <a:r>
              <a:rPr lang="en-US" altLang="en-US" sz="2800">
                <a:solidFill>
                  <a:schemeClr val="tx2"/>
                </a:solidFill>
              </a:rPr>
              <a:t>There is no implementation dependent features e.g. </a:t>
            </a:r>
            <a:r>
              <a:rPr lang="en-US" altLang="en-US" sz="2800" i="1">
                <a:solidFill>
                  <a:srgbClr val="FF0000"/>
                </a:solidFill>
              </a:rPr>
              <a:t>size of primitive types is fixed</a:t>
            </a:r>
            <a:r>
              <a:rPr lang="en-US" altLang="en-US" sz="2800">
                <a:solidFill>
                  <a:schemeClr val="tx2"/>
                </a:solidFill>
              </a:rPr>
              <a:t>. 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 sz="2800">
              <a:solidFill>
                <a:schemeClr val="tx2"/>
              </a:solidFill>
            </a:endParaRPr>
          </a:p>
          <a:p>
            <a:pPr algn="just"/>
            <a:r>
              <a:rPr lang="en-US" altLang="en-US" sz="2800">
                <a:solidFill>
                  <a:schemeClr val="tx2"/>
                </a:solidFill>
              </a:rPr>
              <a:t>In C programming, int data type occupies 2 bytes of memory for 32-bit architecture and 4 bytes of memory for 64-bit architecture. But in java, it occupies 4 bytes of memory for both 32 and 64 bit architectures.</a:t>
            </a:r>
          </a:p>
          <a:p>
            <a:pPr algn="just"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BA3F49A-DA67-C111-BC2A-99F714E6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682A859E-2A51-95D1-751A-8F8C9DF74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</a:rPr>
              <a:t>7. Portable: </a:t>
            </a:r>
            <a:r>
              <a:rPr lang="en-US" altLang="en-US">
                <a:solidFill>
                  <a:schemeClr val="tx2"/>
                </a:solidFill>
              </a:rPr>
              <a:t>We may carry the java bytecode to any platform.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8. </a:t>
            </a:r>
            <a:r>
              <a:rPr lang="en-US" altLang="en-US" b="1">
                <a:solidFill>
                  <a:srgbClr val="FF0000"/>
                </a:solidFill>
              </a:rPr>
              <a:t>High-performance: </a:t>
            </a:r>
            <a:r>
              <a:rPr lang="en-US" altLang="en-US">
                <a:solidFill>
                  <a:schemeClr val="tx2"/>
                </a:solidFill>
              </a:rPr>
              <a:t>Java is </a:t>
            </a:r>
            <a:r>
              <a:rPr lang="en-US" altLang="en-US" i="1">
                <a:solidFill>
                  <a:srgbClr val="FF0000"/>
                </a:solidFill>
              </a:rPr>
              <a:t>faster</a:t>
            </a:r>
            <a:r>
              <a:rPr lang="en-US" altLang="en-US">
                <a:solidFill>
                  <a:schemeClr val="tx2"/>
                </a:solidFill>
              </a:rPr>
              <a:t> than traditional interpretation since byte code is "close" to native code still somewhat slower than a compiled language (e.g., C++) </a:t>
            </a:r>
          </a:p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9. </a:t>
            </a:r>
            <a:r>
              <a:rPr lang="en-US" altLang="en-US" b="1">
                <a:solidFill>
                  <a:srgbClr val="FF0000"/>
                </a:solidFill>
              </a:rPr>
              <a:t>Distributed: </a:t>
            </a:r>
            <a:r>
              <a:rPr lang="en-US" altLang="en-US">
                <a:solidFill>
                  <a:schemeClr val="tx2"/>
                </a:solidFill>
              </a:rPr>
              <a:t>We can create distributed applications in java. RMI and EJB are used for creating distributed applications. We may access files by calling the methods from any machine on the internet.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14DA2ED-88E1-C371-1B00-DB1E5B27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305800" cy="1143000"/>
          </a:xfrm>
        </p:spPr>
        <p:txBody>
          <a:bodyPr/>
          <a:lstStyle/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Outlines				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CFE12356-654B-B74B-EE07-F63248CF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458200" cy="54102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Why Java?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Where it is used?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Characteristics of Java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Platform Editions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Evolution of Java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Understanding JDK, JRE and JVM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Java is platform-independent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Evaluating Java libraries, middle-ware, and database options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6148" name="Footer Placeholder 3">
            <a:extLst>
              <a:ext uri="{FF2B5EF4-FFF2-40B4-BE49-F238E27FC236}">
                <a16:creationId xmlns:a16="http://schemas.microsoft.com/office/drawing/2014/main" id="{5EE09401-C5CB-114A-EAB1-41DC9C14536B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6149" name="TextBox 5">
            <a:extLst>
              <a:ext uri="{FF2B5EF4-FFF2-40B4-BE49-F238E27FC236}">
                <a16:creationId xmlns:a16="http://schemas.microsoft.com/office/drawing/2014/main" id="{201C8E91-1DA9-F99C-F93D-8B9355367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57200"/>
            <a:ext cx="3962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2060"/>
              </a:buClr>
              <a:buFontTx/>
              <a:buNone/>
            </a:pP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[Expected Time: 3 Hours]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EF2279E1-4775-A8F0-5377-B077ED62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1585694-4A2A-B725-A410-EEB41142F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algn="just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FF0000"/>
                </a:solidFill>
              </a:rPr>
              <a:t>10. </a:t>
            </a:r>
            <a:r>
              <a:rPr lang="en-US" altLang="en-US" b="1">
                <a:solidFill>
                  <a:srgbClr val="FF0000"/>
                </a:solidFill>
              </a:rPr>
              <a:t>Multi-Threaded: </a:t>
            </a:r>
            <a:r>
              <a:rPr lang="en-US" altLang="en-US">
                <a:solidFill>
                  <a:schemeClr val="tx2"/>
                </a:solidFill>
              </a:rPr>
              <a:t>A thread is like a separate program, executing concurrently.</a:t>
            </a:r>
          </a:p>
          <a:p>
            <a:pPr algn="just"/>
            <a:r>
              <a:rPr lang="en-US" altLang="en-US">
                <a:solidFill>
                  <a:schemeClr val="tx2"/>
                </a:solidFill>
              </a:rPr>
              <a:t> We can write Java programs that deal with many tasks at once by defining multiple threads.</a:t>
            </a:r>
          </a:p>
          <a:p>
            <a:pPr algn="just"/>
            <a:r>
              <a:rPr lang="en-US" altLang="en-US">
                <a:solidFill>
                  <a:schemeClr val="tx2"/>
                </a:solidFill>
              </a:rPr>
              <a:t>The main advantage of multi-threading is that it doesn't occupy memory for each thread. It </a:t>
            </a:r>
            <a:r>
              <a:rPr lang="en-US" altLang="en-US" i="1">
                <a:solidFill>
                  <a:srgbClr val="FF0000"/>
                </a:solidFill>
              </a:rPr>
              <a:t>shares a common memory area</a:t>
            </a:r>
            <a:r>
              <a:rPr lang="en-US" altLang="en-US">
                <a:solidFill>
                  <a:schemeClr val="tx2"/>
                </a:solidFill>
              </a:rPr>
              <a:t>.</a:t>
            </a:r>
          </a:p>
          <a:p>
            <a:pPr algn="just"/>
            <a:r>
              <a:rPr lang="en-US" altLang="en-US">
                <a:solidFill>
                  <a:schemeClr val="tx2"/>
                </a:solidFill>
              </a:rPr>
              <a:t>Threads are important for multi-media, Web applications etc. 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FC8A23C-6AE2-6EF4-F3B1-91C9CB98E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altLang="en-US" b="1">
                <a:solidFill>
                  <a:srgbClr val="FF0000"/>
                </a:solidFill>
              </a:rPr>
              <a:t>C++ Vs Java</a:t>
            </a:r>
          </a:p>
        </p:txBody>
      </p:sp>
      <p:pic>
        <p:nvPicPr>
          <p:cNvPr id="30723" name="Content Placeholder 3" descr="1.jpg">
            <a:extLst>
              <a:ext uri="{FF2B5EF4-FFF2-40B4-BE49-F238E27FC236}">
                <a16:creationId xmlns:a16="http://schemas.microsoft.com/office/drawing/2014/main" id="{781F0D1A-EFD0-76E5-4202-BA17EC2B83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58713"/>
            <a:ext cx="7886700" cy="3885162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8CF9385-6E99-17FB-16A8-78DE497A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31747" name="Content Placeholder 3" descr="2.jpg">
            <a:extLst>
              <a:ext uri="{FF2B5EF4-FFF2-40B4-BE49-F238E27FC236}">
                <a16:creationId xmlns:a16="http://schemas.microsoft.com/office/drawing/2014/main" id="{2F6F58CF-C87B-79C8-B30A-7072B918DE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4343400"/>
          </a:xfrm>
        </p:spPr>
      </p:pic>
      <p:pic>
        <p:nvPicPr>
          <p:cNvPr id="31748" name="Picture 4" descr="3.jpg">
            <a:extLst>
              <a:ext uri="{FF2B5EF4-FFF2-40B4-BE49-F238E27FC236}">
                <a16:creationId xmlns:a16="http://schemas.microsoft.com/office/drawing/2014/main" id="{27E853A3-196F-DEFB-4CE3-F4DB3C12C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7200"/>
            <a:ext cx="91440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BA3E097-DF6E-6C3B-99D2-F31D5BC07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JDK Versions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E7F412C-3073-0066-5358-D9B82BBF7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8305800" cy="4953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Alpha and Beta (1995)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1.0 (23rd Jan, 1996)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1.1 (19th Feb, 1997)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J2SE 1.2 (8th Dec, 1998)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J2SE 1.3 (8th May, 2000)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J2SE 1.4 (6th Feb, 2002)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J2SE 5.0 (30th Sep, 2004)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6 (11th Dec, 2006)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7 (28th July, 2011)</a:t>
            </a:r>
          </a:p>
          <a:p>
            <a:pPr>
              <a:lnSpc>
                <a:spcPct val="90000"/>
              </a:lnSpc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 8 (18th March, 2014)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000" fill="hold"/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C551C89-2F44-FF1F-40CB-68B5FF2BB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Understanding JDK, JRE and JVM</a:t>
            </a:r>
          </a:p>
        </p:txBody>
      </p:sp>
      <p:pic>
        <p:nvPicPr>
          <p:cNvPr id="5" name="Content Placeholder 4" descr="Capture.JPG">
            <a:extLst>
              <a:ext uri="{FF2B5EF4-FFF2-40B4-BE49-F238E27FC236}">
                <a16:creationId xmlns:a16="http://schemas.microsoft.com/office/drawing/2014/main" id="{CB72A2AC-0790-0B65-16B2-F399D88AAF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127125"/>
            <a:ext cx="7086600" cy="4968875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2A6F9A6-364F-6755-1075-DD070978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Understanding JDK &amp; JRE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2A45A2-0DD7-3AAF-C365-4E5BF646F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is an acronym for </a:t>
            </a:r>
            <a:r>
              <a:rPr lang="en-US" altLang="en-US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Development Kit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physically exists. It contains JRE and development tools.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is an acronym for </a:t>
            </a:r>
            <a:r>
              <a:rPr lang="en-US" altLang="en-US" sz="24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Runtime Environment</a:t>
            </a: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the implementation of JVM and used to provide runtime environment.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set of libraries and other files that JVM uses at runtime.</a:t>
            </a:r>
          </a:p>
        </p:txBody>
      </p:sp>
      <p:sp>
        <p:nvSpPr>
          <p:cNvPr id="34819" name="Footer Placeholder 3">
            <a:extLst>
              <a:ext uri="{FF2B5EF4-FFF2-40B4-BE49-F238E27FC236}">
                <a16:creationId xmlns:a16="http://schemas.microsoft.com/office/drawing/2014/main" id="{E2C57917-CCAC-9318-F398-A21E8AEA703D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sym typeface="Arial" panose="020B0604020202020204" pitchFamily="34" charset="0"/>
              </a:rPr>
              <a:t>Ravi Kant Sahu, Asst. Professor @ Lovely Professional University, Punjab (India)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6238C57C-5B6E-4B45-555B-110ADAFB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Understanding JVM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C1F7CA-F84D-991B-80EA-4591C82BC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(Java Virtual Machine) is an abstract machine.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 specification that provides runtime environment in which java byte code can be executed.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 are available for many hardware and software platforms.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JVM performs following main tasks: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Executes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runtime environment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0AC5B99-52C8-FC85-2652-D8D800FE8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6858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Internal Architecture of JVM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B5C5E-71F7-362B-2C85-13274D8AD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en-US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Capture.JPG">
            <a:extLst>
              <a:ext uri="{FF2B5EF4-FFF2-40B4-BE49-F238E27FC236}">
                <a16:creationId xmlns:a16="http://schemas.microsoft.com/office/drawing/2014/main" id="{9F416CBB-7A6B-C3FD-FEC3-64BFE25A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128713"/>
            <a:ext cx="74676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93616D5-FF0B-A925-E7AF-E5E2AF12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Java is Platform-independent?</a:t>
            </a:r>
          </a:p>
        </p:txBody>
      </p:sp>
      <p:pic>
        <p:nvPicPr>
          <p:cNvPr id="4" name="Content Placeholder 3" descr="think.jpg">
            <a:extLst>
              <a:ext uri="{FF2B5EF4-FFF2-40B4-BE49-F238E27FC236}">
                <a16:creationId xmlns:a16="http://schemas.microsoft.com/office/drawing/2014/main" id="{BA67F1B2-9BFE-452D-7168-D94C48FEDD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67000" y="1676400"/>
            <a:ext cx="3505200" cy="4191000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AFE1C98E-6254-29F5-CC6F-68F026AA6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Java is Platform-independent?</a:t>
            </a:r>
          </a:p>
        </p:txBody>
      </p:sp>
      <p:pic>
        <p:nvPicPr>
          <p:cNvPr id="6" name="Content Placeholder 5" descr="Capture.JPG">
            <a:extLst>
              <a:ext uri="{FF2B5EF4-FFF2-40B4-BE49-F238E27FC236}">
                <a16:creationId xmlns:a16="http://schemas.microsoft.com/office/drawing/2014/main" id="{3B931006-5ECC-0035-0201-57774193F6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0" y="0"/>
            <a:ext cx="7924800" cy="6208713"/>
          </a:xfr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639B4DE-711E-A3EF-519B-9C35F34A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Introduction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195F5195-9E10-0AB6-C4F4-501A89CE1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is a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Programming language 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a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Platform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is a high level, robust, secured and object-oriented programming language.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Developed by Sun Microsystems (James Gosling).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r>
              <a:rPr lang="en-US" altLang="en-US" sz="2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Platform: </a:t>
            </a:r>
            <a:r>
              <a:rPr lang="en-US" altLang="en-US" sz="2800" i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Any hardware or software environment in which a program runs, is known as a platform. 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921D4F5B-31FE-B6F1-FC9D-51A2F950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Java is Platform-independent?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BD1447-21A7-4FD5-3809-45A739BF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code (program) written in java is saved as a file with </a:t>
            </a:r>
            <a:r>
              <a:rPr lang="en-US" altLang="en-US" sz="2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.java </a:t>
            </a: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java compiler </a:t>
            </a:r>
            <a:r>
              <a:rPr lang="en-US" altLang="en-US" sz="2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“javac” </a:t>
            </a: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compiles the source code and produces the platform independent intermediate code called </a:t>
            </a:r>
            <a:r>
              <a:rPr lang="en-US" altLang="en-US" sz="2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 CODE</a:t>
            </a: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It is a highly optimized set of instructions designed to be executed by the JVM.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C5CB76BD-476B-0F1A-5181-C655B9CC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How Java is Platform-independent?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3874C3-EAEA-665E-C46B-EDC1BFE61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byte code is not native to any platform because java compiler doesn’t interact with the local platform while generating byte code.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that the Byte code generated on Windows is same as the byte code generated on Linux for the same java code.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Byte code generated by the compiler would be saved as a file with </a:t>
            </a:r>
            <a:r>
              <a:rPr lang="en-US" altLang="en-US" sz="2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 </a:t>
            </a: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extension. As it is not generated for any platform, can’t be directly executed on any CPU.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2345EC02-5F90-D802-B90E-04B50C51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Portability Vs Platform Independence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8E439C-DB91-362A-B198-E74F5B7CE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Portability focuses on adaptation of software in various OS, by recompiling the source to make the binary compatible with the target OS and not necessarily modifying the source.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Platform independence focuses on ability of software to run on VIRTUAL hardware that in turn interfaces with the PHYSICAL hardware.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Examples of cross-platform or platform independent languages are Python, JavaScript, Java etc.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en-US" sz="26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F8781051-0A8B-AED4-0DC5-53B1156C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2DB181-07BB-B907-94A7-A75D47602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93838"/>
            <a:ext cx="8229600" cy="4754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java.nio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E8FFCD4A-1A14-1021-6C81-D98F0D4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1B247E-03A0-D0A5-61A2-436B63C8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93838"/>
            <a:ext cx="8153400" cy="490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classes that are fundamental to the design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Java programming language.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important </a:t>
            </a:r>
            <a:r>
              <a:rPr lang="en-I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java.lang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package: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Boolean: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Boolean class wraps a value of the primitive type boolean in an object.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Byte: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Byte class wraps a value of primitive type byte in an object.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ClassLoader: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class loader is an object that is responsible for loading classes.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Integer: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Integer class wraps a value of the primitive type int in an object.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Object is the root of the class hierarchy.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String: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String class represents character strings.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thread is a thread of execution in a program.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class Math contains methods for performing basic numeric operations such as the elementary exponential, logarithm, square root, and trigonometric functions.</a:t>
            </a:r>
          </a:p>
        </p:txBody>
      </p:sp>
      <p:sp>
        <p:nvSpPr>
          <p:cNvPr id="44036" name="Footer Placeholder 3">
            <a:extLst>
              <a:ext uri="{FF2B5EF4-FFF2-40B4-BE49-F238E27FC236}">
                <a16:creationId xmlns:a16="http://schemas.microsoft.com/office/drawing/2014/main" id="{DE7B822D-6E2A-D26E-B437-30A8DAC54C6F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1056CC96-9B0C-FF28-CE53-F673A227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007BC-5F14-9646-BDA1-A93F4D5D5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906962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  <a:defRPr/>
            </a:pPr>
            <a:r>
              <a:rPr lang="en-US" altLang="en-US" sz="26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endParaRPr lang="en-US" altLang="en-US" sz="2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altLang="en-US" sz="1800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the collections framework</a:t>
            </a: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legacy collection classes, event model, date and time facilities, internationalization, and miscellaneous utility classes (a string tokenizer, a random-number generator, and a bit array).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endParaRPr lang="en-IN" alt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Important </a:t>
            </a:r>
            <a:r>
              <a:rPr lang="en-I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</a:t>
            </a:r>
            <a:r>
              <a:rPr lang="en-IN" altLang="en-US" sz="1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en-I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: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IN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AbstractCollection</a:t>
            </a:r>
            <a:r>
              <a:rPr lang="en-I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class provides a skeletal implementation of the Collection interface, to minimize the effort required to implement this interface.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IN" alt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AbstractQueue</a:t>
            </a:r>
            <a:r>
              <a:rPr lang="en-I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class provides skeletal implementations of some Queue operations.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I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Currency: </a:t>
            </a: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currency.</a:t>
            </a:r>
          </a:p>
          <a:p>
            <a:pPr marL="457200" lvl="1" indent="0" algn="just">
              <a:buFont typeface="Arial" panose="020B0604020202020204" pitchFamily="34" charset="0"/>
              <a:buNone/>
              <a:defRPr/>
            </a:pPr>
            <a:r>
              <a:rPr lang="en-IN" alt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IN" alt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class Date represents a specific instant in time, with millisecond precision.</a:t>
            </a:r>
            <a:endParaRPr lang="en-US" alt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Footer Placeholder 3">
            <a:extLst>
              <a:ext uri="{FF2B5EF4-FFF2-40B4-BE49-F238E27FC236}">
                <a16:creationId xmlns:a16="http://schemas.microsoft.com/office/drawing/2014/main" id="{901B5DFB-D9EB-EDF0-C267-F01D0039CD02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21A1F535-EE95-A5E4-0BFD-8F93817E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E9A7A-8947-9F22-A656-67C8D69F9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90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package include classes and interface to perform almost all </a:t>
            </a:r>
            <a:r>
              <a:rPr lang="en-IN" altLang="en-US" sz="1800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JDBC operation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 as creating and executing SQL Queries.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Important </a:t>
            </a:r>
            <a:r>
              <a:rPr lang="en-I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java.sql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: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IN" altLang="en-US" sz="1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java.sql.Connection: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 connection with specific database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java.sql.CallableStatement: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 stored procedures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java.sql.Date: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support for Date SQL type.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java.sql.Driver: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an instance of a driver with the DriverManager.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java.sql.DriverManager: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class manages database drivers. </a:t>
            </a:r>
            <a:endParaRPr lang="en-US" altLang="en-US" sz="1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4" name="Footer Placeholder 3">
            <a:extLst>
              <a:ext uri="{FF2B5EF4-FFF2-40B4-BE49-F238E27FC236}">
                <a16:creationId xmlns:a16="http://schemas.microsoft.com/office/drawing/2014/main" id="{31047020-F3B9-B93E-0D4E-35317041CE97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73BDAA84-FF3A-B1D8-23B2-09BDC516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1A291-872D-15B7-07F6-3F6D807CE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382000" cy="490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I/O (Input and Output) is used to </a:t>
            </a:r>
            <a:r>
              <a:rPr lang="en-IN" altLang="en-US" sz="1800" i="1" u="sng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the input and produce the output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uses the concept of stream to make I/O operation fast. The java.io package contains all the classes required for input and output operations.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IN" altLang="en-US" sz="1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Important </a:t>
            </a:r>
            <a:r>
              <a:rPr lang="en-IN" altLang="en-US" sz="1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in java.io </a:t>
            </a: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: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 uses an output stream to write data to a destination, it may be a file, an array, peripheral device or socket.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 uses an input stream to read data from a source, it may be a file, an array, peripheral device or socket.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System.out: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output stream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System.in: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input stream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altLang="en-US" sz="18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System.err:</a:t>
            </a:r>
            <a:r>
              <a:rPr lang="en-US" altLang="en-US" sz="1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standard error stream</a:t>
            </a:r>
          </a:p>
        </p:txBody>
      </p:sp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17F32032-1C72-D9B3-1BD5-A2CE798E614F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C1CA2E2-C0D4-F06C-CF7E-1276334F6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674E8-1FFC-7FC0-D32E-4A39C0564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90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java.nio</a:t>
            </a:r>
          </a:p>
          <a:p>
            <a:pPr lvl="1" indent="-342900" algn="just"/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has provided a second I/O system called NIO (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I/O</a:t>
            </a:r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lvl="1" indent="-342900" algn="just"/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NIO provides the different way of working with I/O than the standard I/O API's. </a:t>
            </a:r>
          </a:p>
          <a:p>
            <a:pPr lvl="1" indent="-342900" algn="just"/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an </a:t>
            </a:r>
            <a:r>
              <a:rPr lang="en-IN" altLang="en-US" sz="2400" i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I/O API for Java </a:t>
            </a:r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(from Java 1.4).It supports a buffer-oriented, channel based approach for I/O operations. </a:t>
            </a:r>
          </a:p>
          <a:p>
            <a:pPr lvl="1" indent="-342900" algn="just"/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the introduction of JDK 7, the NIO system is expanded, providing the enhanced support for file system features and file-handling. </a:t>
            </a:r>
          </a:p>
          <a:p>
            <a:pPr lvl="1" indent="-342900" algn="just"/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Due to the capabilities supported by the NIO file classes, NIO is widely used in file handling</a:t>
            </a:r>
            <a:r>
              <a:rPr lang="en-IN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0180" name="Footer Placeholder 3">
            <a:extLst>
              <a:ext uri="{FF2B5EF4-FFF2-40B4-BE49-F238E27FC236}">
                <a16:creationId xmlns:a16="http://schemas.microsoft.com/office/drawing/2014/main" id="{C5662983-7C2D-6A70-AC13-206838DB8E33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5BC27EE1-0B2A-58CE-AD6E-17A471FDB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579DB2-9EBA-E07A-CC07-DC1C4CBF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90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en-US" sz="26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</a:p>
          <a:p>
            <a:pPr>
              <a:buFont typeface="Arial" charset="0"/>
              <a:buNone/>
              <a:defRPr/>
            </a:pPr>
            <a:endParaRPr lang="en-US" altLang="en-US" sz="2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IN" sz="2400" b="1" dirty="0" err="1">
                <a:solidFill>
                  <a:schemeClr val="tx2"/>
                </a:solidFill>
              </a:rPr>
              <a:t>JavaAWT</a:t>
            </a:r>
            <a:r>
              <a:rPr lang="en-IN" sz="2400" dirty="0">
                <a:solidFill>
                  <a:schemeClr val="tx2"/>
                </a:solidFill>
              </a:rPr>
              <a:t> (</a:t>
            </a:r>
            <a:r>
              <a:rPr lang="en-IN" sz="2400" dirty="0">
                <a:solidFill>
                  <a:srgbClr val="FF0000"/>
                </a:solidFill>
              </a:rPr>
              <a:t>Abstract Window Toolkit</a:t>
            </a:r>
            <a:r>
              <a:rPr lang="en-IN" sz="2400" dirty="0">
                <a:solidFill>
                  <a:schemeClr val="tx2"/>
                </a:solidFill>
              </a:rPr>
              <a:t>) is </a:t>
            </a:r>
            <a:r>
              <a:rPr lang="en-IN" sz="2400" i="1" dirty="0">
                <a:solidFill>
                  <a:schemeClr val="tx2"/>
                </a:solidFill>
              </a:rPr>
              <a:t>an API to develop GUI or window-based applications</a:t>
            </a:r>
            <a:r>
              <a:rPr lang="en-IN" sz="2400" dirty="0">
                <a:solidFill>
                  <a:schemeClr val="tx2"/>
                </a:solidFill>
              </a:rPr>
              <a:t> in java.</a:t>
            </a:r>
          </a:p>
          <a:p>
            <a:pPr algn="just">
              <a:defRPr/>
            </a:pPr>
            <a:r>
              <a:rPr lang="en-IN" sz="2400" dirty="0">
                <a:solidFill>
                  <a:schemeClr val="tx2"/>
                </a:solidFill>
              </a:rPr>
              <a:t>Java AWT components are </a:t>
            </a:r>
            <a:r>
              <a:rPr lang="en-IN" sz="2400" b="1" dirty="0">
                <a:solidFill>
                  <a:schemeClr val="tx2"/>
                </a:solidFill>
              </a:rPr>
              <a:t>platform-dependent</a:t>
            </a:r>
            <a:r>
              <a:rPr lang="en-IN" sz="2400" dirty="0">
                <a:solidFill>
                  <a:schemeClr val="tx2"/>
                </a:solidFill>
              </a:rPr>
              <a:t> i.e. components are displayed according to the view of operating system. AWT is heavyweight i.e. its components are using the resources of OS.</a:t>
            </a:r>
          </a:p>
          <a:p>
            <a:pPr algn="just">
              <a:defRPr/>
            </a:pPr>
            <a:r>
              <a:rPr lang="en-IN" sz="2400" dirty="0">
                <a:solidFill>
                  <a:schemeClr val="tx2"/>
                </a:solidFill>
              </a:rPr>
              <a:t>The </a:t>
            </a:r>
            <a:r>
              <a:rPr lang="en-IN" sz="2400" dirty="0" err="1">
                <a:solidFill>
                  <a:schemeClr val="tx2"/>
                </a:solidFill>
              </a:rPr>
              <a:t>java.awt</a:t>
            </a:r>
            <a:r>
              <a:rPr lang="en-IN" sz="2400" dirty="0">
                <a:solidFill>
                  <a:schemeClr val="tx2"/>
                </a:solidFill>
              </a:rPr>
              <a:t> package provides classes for AWT </a:t>
            </a:r>
            <a:r>
              <a:rPr lang="en-IN" sz="2400" dirty="0" err="1">
                <a:solidFill>
                  <a:schemeClr val="tx2"/>
                </a:solidFill>
              </a:rPr>
              <a:t>api</a:t>
            </a:r>
            <a:r>
              <a:rPr lang="en-IN" sz="2400" dirty="0">
                <a:solidFill>
                  <a:schemeClr val="tx2"/>
                </a:solidFill>
              </a:rPr>
              <a:t> such as </a:t>
            </a:r>
            <a:r>
              <a:rPr lang="en-IN" sz="2400" dirty="0" err="1">
                <a:solidFill>
                  <a:schemeClr val="tx2"/>
                </a:solidFill>
              </a:rPr>
              <a:t>TextField</a:t>
            </a:r>
            <a:r>
              <a:rPr lang="en-IN" sz="2400" dirty="0">
                <a:solidFill>
                  <a:schemeClr val="tx2"/>
                </a:solidFill>
              </a:rPr>
              <a:t>, Label, </a:t>
            </a:r>
            <a:r>
              <a:rPr lang="en-IN" sz="2400" dirty="0" err="1">
                <a:solidFill>
                  <a:schemeClr val="tx2"/>
                </a:solidFill>
              </a:rPr>
              <a:t>TextArea</a:t>
            </a:r>
            <a:r>
              <a:rPr lang="en-IN" sz="2400" dirty="0">
                <a:solidFill>
                  <a:schemeClr val="tx2"/>
                </a:solidFill>
              </a:rPr>
              <a:t>, </a:t>
            </a:r>
            <a:r>
              <a:rPr lang="en-IN" sz="2400" dirty="0" err="1">
                <a:solidFill>
                  <a:schemeClr val="tx2"/>
                </a:solidFill>
              </a:rPr>
              <a:t>RadioButton</a:t>
            </a:r>
            <a:r>
              <a:rPr lang="en-IN" sz="2400" dirty="0">
                <a:solidFill>
                  <a:schemeClr val="tx2"/>
                </a:solidFill>
              </a:rPr>
              <a:t>, </a:t>
            </a:r>
            <a:r>
              <a:rPr lang="en-IN" sz="2400" dirty="0" err="1">
                <a:solidFill>
                  <a:schemeClr val="tx2"/>
                </a:solidFill>
              </a:rPr>
              <a:t>CheckBox</a:t>
            </a:r>
            <a:r>
              <a:rPr lang="en-IN" sz="2400" dirty="0">
                <a:solidFill>
                  <a:schemeClr val="tx2"/>
                </a:solidFill>
              </a:rPr>
              <a:t>, Choice, List etc.</a:t>
            </a:r>
          </a:p>
          <a:p>
            <a:pPr marL="400050" lvl="1" indent="0" algn="just">
              <a:buFont typeface="Arial" panose="020B0604020202020204" pitchFamily="34" charset="0"/>
              <a:buNone/>
              <a:defRPr/>
            </a:pPr>
            <a:r>
              <a:rPr lang="en-I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2228" name="Footer Placeholder 3">
            <a:extLst>
              <a:ext uri="{FF2B5EF4-FFF2-40B4-BE49-F238E27FC236}">
                <a16:creationId xmlns:a16="http://schemas.microsoft.com/office/drawing/2014/main" id="{3384A1AA-3192-0ACB-08FE-51FD198B61C2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AF2A3CD-9DAB-8D6C-56C9-873FC039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Why Java?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D70D433D-135B-DAB1-271B-5E8842562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is the </a:t>
            </a:r>
            <a:r>
              <a:rPr lang="en-US" altLang="en-US" sz="2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Internet Programming Language</a:t>
            </a: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enables users to develop and deploy applications on the Internet for servers, desktop computers, and small hand-held devices. 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panose="020B0604020202020204" pitchFamily="34" charset="0"/>
              <a:buNone/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	</a:t>
            </a:r>
            <a:endParaRPr lang="en-US" altLang="en-US" sz="2800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anose="05000000000000000000" pitchFamily="2" charset="2"/>
              <a:buChar char="Ø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99D0B458-AF64-4223-9AE5-C1B191C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Libraries, Middle-ware, </a:t>
            </a:r>
            <a:b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and Database options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A51010-A0D9-480D-77F7-429750C8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8"/>
            <a:ext cx="8458200" cy="4906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6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java.swing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6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altLang="en-US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Swing </a:t>
            </a:r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part of Java Foundation Classes (JFC) that is </a:t>
            </a:r>
            <a:r>
              <a:rPr lang="en-IN" altLang="en-US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 window-based applications</a:t>
            </a:r>
            <a:r>
              <a:rPr lang="en-IN" alt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 is </a:t>
            </a:r>
            <a:r>
              <a:rPr lang="en-IN" altLang="en-US" sz="2400" i="1" u="sng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on the top of AWT</a:t>
            </a:r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(Abstract Windowing Toolkit) API and entirely written in java.</a:t>
            </a:r>
          </a:p>
          <a:p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Unlike AWT, Java Swing provides </a:t>
            </a:r>
            <a:r>
              <a:rPr lang="en-IN" altLang="en-US" sz="24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platform-independent </a:t>
            </a:r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lightweight components.</a:t>
            </a:r>
          </a:p>
          <a:p>
            <a:r>
              <a:rPr lang="en-IN" altLang="en-US" sz="24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javax.swing package provides classes for java swing API such as JButton, JTextField, JTextArea</a:t>
            </a:r>
            <a:r>
              <a:rPr lang="en-I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JRadioButton, JCheckbox, JMenu, JColorChooser etc.</a:t>
            </a:r>
          </a:p>
          <a:p>
            <a:pPr marL="400050" lvl="1" indent="0" algn="just">
              <a:buFont typeface="Arial" panose="020B0604020202020204" pitchFamily="34" charset="0"/>
              <a:buNone/>
            </a:pPr>
            <a:r>
              <a:rPr lang="en-IN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4276" name="Footer Placeholder 3">
            <a:extLst>
              <a:ext uri="{FF2B5EF4-FFF2-40B4-BE49-F238E27FC236}">
                <a16:creationId xmlns:a16="http://schemas.microsoft.com/office/drawing/2014/main" id="{D24B674A-4DD8-A03A-6EEC-218FC17EB47D}"/>
              </a:ext>
            </a:extLst>
          </p:cNvPr>
          <p:cNvSpPr>
            <a:spLocks noGrp="1"/>
          </p:cNvSpPr>
          <p:nvPr/>
        </p:nvSpPr>
        <p:spPr bwMode="auto">
          <a:xfrm>
            <a:off x="838200" y="6172200"/>
            <a:ext cx="7586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600">
              <a:solidFill>
                <a:srgbClr val="C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Content Placeholder 3" descr="red-question-mark.png">
            <a:extLst>
              <a:ext uri="{FF2B5EF4-FFF2-40B4-BE49-F238E27FC236}">
                <a16:creationId xmlns:a16="http://schemas.microsoft.com/office/drawing/2014/main" id="{2C4F0B85-376A-A847-DDF1-58B3422AD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71600"/>
            <a:ext cx="452596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881643B9-10F7-23B9-E2D1-9F7DF3EF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610600" cy="1143000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Where it is Used?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F981D832-284B-DC41-EE39-A4E25E971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458200" cy="5257800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According to Sun, 3 billion devices run java.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None/>
              <a:defRPr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Desktop Applications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such as acrobat reader, media player, antivirus etc.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None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Web Applications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such as irctc.co.in, javatpoint.com etc.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endParaRPr lang="en-US" sz="240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Enterprise Applications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such as banking applications.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Mobile Applications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endParaRPr lang="en-US" sz="24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Char char="•"/>
              <a:defRPr/>
            </a:pP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Embedded System, Smart Card, Robotics, Games etc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.</a:t>
            </a: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None/>
              <a:defRPr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Arial" charset="0"/>
              <a:buNone/>
              <a:defRPr/>
            </a:pPr>
            <a:r>
              <a:rPr lang="en-US" sz="28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	</a:t>
            </a:r>
            <a:endParaRPr lang="en-US" sz="2800" i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Ø"/>
              <a:defRPr/>
            </a:pPr>
            <a:endParaRPr lang="en-US" sz="2800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EF9D553-AF86-01B4-B68D-0DEB8C0C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Characteristics of Java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E8E656B8-B35E-E4C3-6ED2-7247EC9F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Simple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Object-Oriented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Distributed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Interpreted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Robust 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Secure </a:t>
            </a:r>
          </a:p>
          <a:p>
            <a:pPr>
              <a:lnSpc>
                <a:spcPct val="90000"/>
              </a:lnSpc>
            </a:pPr>
            <a:r>
              <a:rPr lang="en-US" altLang="en-US" sz="24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Architecture-Neutral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Portable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Java's Performance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Multithreaded 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Java Is Dynamic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6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6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6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6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6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96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6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96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D8226C5-5106-FF87-CBEF-CCCC344E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Java Platform Editions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03F9034-1516-D254-3E9A-FCFDE19B5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28800"/>
            <a:ext cx="8610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8138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Java Platform is the set of APIs, class libraries, and other programs used in developing Java programs for specific applications.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5E6C4-2559-FBFA-D8D3-45817FB11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"/>
            <a:ext cx="7772400" cy="5791200"/>
          </a:xfrm>
        </p:spPr>
        <p:txBody>
          <a:bodyPr>
            <a:normAutofit/>
          </a:bodyPr>
          <a:lstStyle/>
          <a:p>
            <a:pPr eaLnBrk="1" hangingPunct="1">
              <a:buFont typeface="Arial" panose="020B0604020202020204" pitchFamily="34" charset="0"/>
              <a:buNone/>
              <a:tabLst>
                <a:tab pos="338138" algn="l"/>
              </a:tabLst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3 Java Platform Editions:</a:t>
            </a:r>
          </a:p>
          <a:p>
            <a:pPr eaLnBrk="1" hangingPunct="1">
              <a:buFont typeface="Arial" panose="020B0604020202020204" pitchFamily="34" charset="0"/>
              <a:buNone/>
              <a:tabLst>
                <a:tab pos="338138" algn="l"/>
              </a:tabLst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tabLst>
                <a:tab pos="338138" algn="l"/>
              </a:tabLst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Java 2 Platform, Standard Edition (J2SE)</a:t>
            </a:r>
          </a:p>
          <a:p>
            <a:pPr marL="914400" lvl="1" indent="-342900">
              <a:buFontTx/>
              <a:buChar char="•"/>
              <a:tabLst>
                <a:tab pos="338138" algn="l"/>
              </a:tabLst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Java Platform targeting applications running on workstations</a:t>
            </a:r>
          </a:p>
          <a:p>
            <a:pPr eaLnBrk="1" hangingPunct="1">
              <a:tabLst>
                <a:tab pos="338138" algn="l"/>
              </a:tabLst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tabLst>
                <a:tab pos="338138" algn="l"/>
              </a:tabLst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Java 2 Platform, Enterprise Edition (J2EE)</a:t>
            </a:r>
          </a:p>
          <a:p>
            <a:pPr marL="914400" lvl="1" indent="-342900">
              <a:buFontTx/>
              <a:buChar char="•"/>
              <a:tabLst>
                <a:tab pos="338138" algn="l"/>
              </a:tabLst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Component-based approach to developing distributed, multi-tier enterprise applications</a:t>
            </a:r>
          </a:p>
          <a:p>
            <a:pPr eaLnBrk="1" hangingPunct="1">
              <a:tabLst>
                <a:tab pos="338138" algn="l"/>
              </a:tabLst>
            </a:pPr>
            <a:endParaRPr lang="en-US" altLang="en-US" sz="24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tabLst>
                <a:tab pos="338138" algn="l"/>
              </a:tabLst>
            </a:pPr>
            <a:r>
              <a:rPr lang="en-US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Java 2 Platform, Micro Edition (J2ME)</a:t>
            </a:r>
          </a:p>
          <a:p>
            <a:pPr marL="914400" lvl="1" indent="-342900">
              <a:buFontTx/>
              <a:buChar char="•"/>
              <a:tabLst>
                <a:tab pos="338138" algn="l"/>
              </a:tabLst>
            </a:pPr>
            <a:r>
              <a:rPr lang="en-US" altLang="en-US" sz="24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Targeted at small, stand-alone or connectable consumer and embedded devices </a:t>
            </a:r>
            <a:endParaRPr lang="en-US" altLang="en-US" sz="2400" b="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tabLst>
                <a:tab pos="338138" algn="l"/>
              </a:tabLst>
            </a:pPr>
            <a:endParaRPr lang="en-US" altLang="en-US">
              <a:solidFill>
                <a:srgbClr val="00206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hape 58">
            <a:extLst>
              <a:ext uri="{FF2B5EF4-FFF2-40B4-BE49-F238E27FC236}">
                <a16:creationId xmlns:a16="http://schemas.microsoft.com/office/drawing/2014/main" id="{E09A0693-F9CB-B58A-E760-545A4451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08025"/>
          </a:xfrm>
        </p:spPr>
        <p:txBody>
          <a:bodyPr tIns="45700" bIns="4570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Pct val="25000"/>
              <a:buFont typeface="Times New Roman" panose="02020603050405020304" pitchFamily="18" charset="0"/>
              <a:buNone/>
            </a:pPr>
            <a:r>
              <a:rPr lang="en-US" altLang="en-US" sz="4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Origin of Java</a:t>
            </a:r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4D45484A-956B-8145-2CE8-13C915F97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63700"/>
            <a:ext cx="7772400" cy="2908300"/>
          </a:xfrm>
        </p:spPr>
        <p:txBody>
          <a:bodyPr tIns="45700" bIns="45700">
            <a:spAutoFit/>
          </a:bodyPr>
          <a:lstStyle/>
          <a:p>
            <a:pPr lvl="1" indent="-285750">
              <a:spcBef>
                <a:spcPts val="563"/>
              </a:spcBef>
              <a:spcAft>
                <a:spcPct val="0"/>
              </a:spcAft>
              <a:buClr>
                <a:srgbClr val="000000"/>
              </a:buClr>
              <a:buSzPct val="101000"/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James Gosling &amp; Patrick Naughton at 1990</a:t>
            </a:r>
          </a:p>
          <a:p>
            <a:pPr lvl="1" indent="-285750">
              <a:spcBef>
                <a:spcPts val="563"/>
              </a:spcBef>
              <a:spcAft>
                <a:spcPct val="0"/>
              </a:spcAft>
              <a:buClr>
                <a:srgbClr val="000000"/>
              </a:buClr>
              <a:buSzPct val="101000"/>
              <a:buFont typeface="Arial" panose="020B0604020202020204" pitchFamily="34" charset="0"/>
              <a:buNone/>
            </a:pPr>
            <a:endParaRPr lang="en-US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indent="-285750">
              <a:spcBef>
                <a:spcPts val="563"/>
              </a:spcBef>
              <a:spcAft>
                <a:spcPct val="0"/>
              </a:spcAft>
              <a:buClr>
                <a:srgbClr val="000000"/>
              </a:buClr>
              <a:buSzPct val="101000"/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Goal : </a:t>
            </a:r>
            <a:r>
              <a:rPr lang="en-US" altLang="en-US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To develop distributed system which is applicable to electronic products(platform independent)</a:t>
            </a:r>
          </a:p>
          <a:p>
            <a:pPr>
              <a:spcBef>
                <a:spcPts val="638"/>
              </a:spcBef>
              <a:spcAft>
                <a:spcPct val="0"/>
              </a:spcAft>
              <a:buClr>
                <a:srgbClr val="CBC3E9"/>
              </a:buClr>
              <a:buFont typeface="Arial" panose="020B0604020202020204" pitchFamily="34" charset="0"/>
              <a:buChar char="•"/>
            </a:pPr>
            <a:endParaRPr lang="en-US" altLang="en-US" sz="28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3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</TotalTime>
  <Words>3196</Words>
  <Application>Microsoft Office PowerPoint</Application>
  <PresentationFormat>On-screen Show (4:3)</PresentationFormat>
  <Paragraphs>297</Paragraphs>
  <Slides>41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Outlines    </vt:lpstr>
      <vt:lpstr>Introduction</vt:lpstr>
      <vt:lpstr>Why Java?</vt:lpstr>
      <vt:lpstr>Where it is Used?</vt:lpstr>
      <vt:lpstr>Characteristics of Java</vt:lpstr>
      <vt:lpstr>Java Platform Editions</vt:lpstr>
      <vt:lpstr>PowerPoint Presentation</vt:lpstr>
      <vt:lpstr>Origin of Java</vt:lpstr>
      <vt:lpstr>James Gosling</vt:lpstr>
      <vt:lpstr>Brief History of Java</vt:lpstr>
      <vt:lpstr>PowerPoint Presentation</vt:lpstr>
      <vt:lpstr>Features of Java(12)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C++ Vs Java</vt:lpstr>
      <vt:lpstr>PowerPoint Presentation</vt:lpstr>
      <vt:lpstr>JDK Versions</vt:lpstr>
      <vt:lpstr>Understanding JDK, JRE and JVM</vt:lpstr>
      <vt:lpstr>Understanding JDK &amp; JRE</vt:lpstr>
      <vt:lpstr>Understanding JVM</vt:lpstr>
      <vt:lpstr>Internal Architecture of JVM</vt:lpstr>
      <vt:lpstr>How Java is Platform-independent?</vt:lpstr>
      <vt:lpstr>How Java is Platform-independent?</vt:lpstr>
      <vt:lpstr>How Java is Platform-independent?</vt:lpstr>
      <vt:lpstr>How Java is Platform-independent?</vt:lpstr>
      <vt:lpstr>Portability Vs Platform Independence</vt:lpstr>
      <vt:lpstr>Java Libraries, Middle-ware,  and Database options</vt:lpstr>
      <vt:lpstr>Java Libraries, Middle-ware,  and Database options</vt:lpstr>
      <vt:lpstr>Java Libraries, Middle-ware,  and Database options</vt:lpstr>
      <vt:lpstr>Java Libraries, Middle-ware,  and Database options</vt:lpstr>
      <vt:lpstr>Java Libraries, Middle-ware,  and Database options</vt:lpstr>
      <vt:lpstr>Java Libraries, Middle-ware,  and Database options</vt:lpstr>
      <vt:lpstr>Java Libraries, Middle-ware,  and Database options</vt:lpstr>
      <vt:lpstr>Java Libraries, Middle-ware,  and Database options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RA-V</dc:creator>
  <cp:lastModifiedBy>Aman Singh</cp:lastModifiedBy>
  <cp:revision>92</cp:revision>
  <dcterms:created xsi:type="dcterms:W3CDTF">2006-08-16T00:00:00Z</dcterms:created>
  <dcterms:modified xsi:type="dcterms:W3CDTF">2025-06-25T10:27:28Z</dcterms:modified>
</cp:coreProperties>
</file>