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2" r:id="rId1"/>
  </p:sldMasterIdLst>
  <p:notesMasterIdLst>
    <p:notesMasterId r:id="rId17"/>
  </p:notesMasterIdLst>
  <p:sldIdLst>
    <p:sldId id="297" r:id="rId2"/>
    <p:sldId id="296" r:id="rId3"/>
    <p:sldId id="293" r:id="rId4"/>
    <p:sldId id="294" r:id="rId5"/>
    <p:sldId id="307" r:id="rId6"/>
    <p:sldId id="308" r:id="rId7"/>
    <p:sldId id="295" r:id="rId8"/>
    <p:sldId id="299" r:id="rId9"/>
    <p:sldId id="309" r:id="rId10"/>
    <p:sldId id="300" r:id="rId11"/>
    <p:sldId id="301" r:id="rId12"/>
    <p:sldId id="305" r:id="rId13"/>
    <p:sldId id="306" r:id="rId14"/>
    <p:sldId id="304" r:id="rId15"/>
    <p:sldId id="29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197"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5A522A-B083-B112-DC80-C6CC5DF4BF3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583390D9-E04D-9FD5-FAC8-21A6C4F6447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BDD658B-4037-4052-99D3-FBF98DAEE1D1}" type="datetimeFigureOut">
              <a:rPr lang="en-US"/>
              <a:pPr>
                <a:defRPr/>
              </a:pPr>
              <a:t>6/25/2025</a:t>
            </a:fld>
            <a:endParaRPr lang="en-US"/>
          </a:p>
        </p:txBody>
      </p:sp>
      <p:sp>
        <p:nvSpPr>
          <p:cNvPr id="4" name="Slide Image Placeholder 3">
            <a:extLst>
              <a:ext uri="{FF2B5EF4-FFF2-40B4-BE49-F238E27FC236}">
                <a16:creationId xmlns:a16="http://schemas.microsoft.com/office/drawing/2014/main" id="{206DB365-3FB0-20AE-F5BD-F9BDBABB7AC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158827DA-5750-3F6A-F032-1FA780498759}"/>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2DC1966-0A56-3B4C-048E-99A6E3AA8636}"/>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20496F50-24C9-337A-99E8-080B941E8F6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F20FD040-CD2E-4EFF-92D1-67E337B068E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FCEEA556-9F5D-4015-B9CF-3B853FC6A779}" type="datetimeFigureOut">
              <a:rPr lang="en-US" smtClean="0"/>
              <a:pPr>
                <a:defRPr/>
              </a:pPr>
              <a:t>6/25/2025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0ACA258-12CA-47BB-A7CB-263C3072083C}" type="slidenum">
              <a:rPr lang="en-US" altLang="en-US" smtClean="0"/>
              <a:pPr>
                <a:defRPr/>
              </a:pPr>
              <a:t>‹#›</a:t>
            </a:fld>
            <a:endParaRPr lang="en-US" altLang="en-US"/>
          </a:p>
        </p:txBody>
      </p:sp>
    </p:spTree>
    <p:extLst>
      <p:ext uri="{BB962C8B-B14F-4D97-AF65-F5344CB8AC3E}">
        <p14:creationId xmlns:p14="http://schemas.microsoft.com/office/powerpoint/2010/main" val="3567256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08178D8-7C62-48D5-B7C0-1D3D60E3AA52}" type="datetimeFigureOut">
              <a:rPr lang="en-US" smtClean="0"/>
              <a:pPr>
                <a:defRPr/>
              </a:pPr>
              <a:t>6/25/2025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9B07D3-4AE8-43BA-9E4D-40D384E572E0}" type="slidenum">
              <a:rPr lang="en-US" altLang="en-US" smtClean="0"/>
              <a:pPr>
                <a:defRPr/>
              </a:pPr>
              <a:t>‹#›</a:t>
            </a:fld>
            <a:endParaRPr lang="en-US" altLang="en-US"/>
          </a:p>
        </p:txBody>
      </p:sp>
    </p:spTree>
    <p:extLst>
      <p:ext uri="{BB962C8B-B14F-4D97-AF65-F5344CB8AC3E}">
        <p14:creationId xmlns:p14="http://schemas.microsoft.com/office/powerpoint/2010/main" val="3264822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08178D8-7C62-48D5-B7C0-1D3D60E3AA52}" type="datetimeFigureOut">
              <a:rPr lang="en-US" smtClean="0"/>
              <a:pPr>
                <a:defRPr/>
              </a:pPr>
              <a:t>6/25/2025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9B07D3-4AE8-43BA-9E4D-40D384E572E0}" type="slidenum">
              <a:rPr lang="en-US" altLang="en-US" smtClean="0"/>
              <a:pPr>
                <a:defRPr/>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4781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08178D8-7C62-48D5-B7C0-1D3D60E3AA52}" type="datetimeFigureOut">
              <a:rPr lang="en-US" smtClean="0"/>
              <a:pPr>
                <a:defRPr/>
              </a:pPr>
              <a:t>6/25/2025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9B07D3-4AE8-43BA-9E4D-40D384E572E0}" type="slidenum">
              <a:rPr lang="en-US" altLang="en-US" smtClean="0"/>
              <a:pPr>
                <a:defRPr/>
              </a:pPr>
              <a:t>‹#›</a:t>
            </a:fld>
            <a:endParaRPr lang="en-US" altLang="en-US"/>
          </a:p>
        </p:txBody>
      </p:sp>
    </p:spTree>
    <p:extLst>
      <p:ext uri="{BB962C8B-B14F-4D97-AF65-F5344CB8AC3E}">
        <p14:creationId xmlns:p14="http://schemas.microsoft.com/office/powerpoint/2010/main" val="1367494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08178D8-7C62-48D5-B7C0-1D3D60E3AA52}" type="datetimeFigureOut">
              <a:rPr lang="en-US" smtClean="0"/>
              <a:pPr>
                <a:defRPr/>
              </a:pPr>
              <a:t>6/25/2025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9B07D3-4AE8-43BA-9E4D-40D384E572E0}" type="slidenum">
              <a:rPr lang="en-US" altLang="en-US" smtClean="0"/>
              <a:pPr>
                <a:defRPr/>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00219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08178D8-7C62-48D5-B7C0-1D3D60E3AA52}" type="datetimeFigureOut">
              <a:rPr lang="en-US" smtClean="0"/>
              <a:pPr>
                <a:defRPr/>
              </a:pPr>
              <a:t>6/25/2025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9B07D3-4AE8-43BA-9E4D-40D384E572E0}" type="slidenum">
              <a:rPr lang="en-US" altLang="en-US" smtClean="0"/>
              <a:pPr>
                <a:defRPr/>
              </a:pPr>
              <a:t>‹#›</a:t>
            </a:fld>
            <a:endParaRPr lang="en-US" altLang="en-US"/>
          </a:p>
        </p:txBody>
      </p:sp>
    </p:spTree>
    <p:extLst>
      <p:ext uri="{BB962C8B-B14F-4D97-AF65-F5344CB8AC3E}">
        <p14:creationId xmlns:p14="http://schemas.microsoft.com/office/powerpoint/2010/main" val="3605417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1AAE6DE-F213-4910-A7D7-6C00FC42A673}" type="datetimeFigureOut">
              <a:rPr lang="en-US" smtClean="0"/>
              <a:pPr>
                <a:defRPr/>
              </a:pPr>
              <a:t>6/25/2025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0430499-363A-4497-A866-0044911E68CD}" type="slidenum">
              <a:rPr lang="en-US" altLang="en-US" smtClean="0"/>
              <a:pPr>
                <a:defRPr/>
              </a:pPr>
              <a:t>‹#›</a:t>
            </a:fld>
            <a:endParaRPr lang="en-US" altLang="en-US"/>
          </a:p>
        </p:txBody>
      </p:sp>
    </p:spTree>
    <p:extLst>
      <p:ext uri="{BB962C8B-B14F-4D97-AF65-F5344CB8AC3E}">
        <p14:creationId xmlns:p14="http://schemas.microsoft.com/office/powerpoint/2010/main" val="2389211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1406E8A-22F5-4222-BA04-7355EEBF3422}" type="datetimeFigureOut">
              <a:rPr lang="en-US" smtClean="0"/>
              <a:pPr>
                <a:defRPr/>
              </a:pPr>
              <a:t>6/25/2025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B9DCC9A-6693-434A-9127-9756C2EB8326}" type="slidenum">
              <a:rPr lang="en-US" altLang="en-US" smtClean="0"/>
              <a:pPr>
                <a:defRPr/>
              </a:pPr>
              <a:t>‹#›</a:t>
            </a:fld>
            <a:endParaRPr lang="en-US" altLang="en-US"/>
          </a:p>
        </p:txBody>
      </p:sp>
    </p:spTree>
    <p:extLst>
      <p:ext uri="{BB962C8B-B14F-4D97-AF65-F5344CB8AC3E}">
        <p14:creationId xmlns:p14="http://schemas.microsoft.com/office/powerpoint/2010/main" val="3302054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x" type="tx">
  <p:cSld name="tx">
    <p:bg>
      <p:bgPr>
        <a:gradFill rotWithShape="0">
          <a:gsLst>
            <a:gs pos="0">
              <a:srgbClr val="C9C2D1"/>
            </a:gs>
            <a:gs pos="50000">
              <a:srgbClr val="E0E6F5"/>
            </a:gs>
            <a:gs pos="50000">
              <a:srgbClr val="E0E6F5"/>
            </a:gs>
            <a:gs pos="100000">
              <a:srgbClr val="C9C2D1"/>
            </a:gs>
          </a:gsLst>
          <a:lin ang="10800000"/>
        </a:gradFill>
        <a:effectLst/>
      </p:bgPr>
    </p:bg>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62000" y="304800"/>
            <a:ext cx="7772400" cy="1143000"/>
          </a:xfrm>
          <a:prstGeom prst="rect">
            <a:avLst/>
          </a:prstGeom>
          <a:noFill/>
          <a:ln>
            <a:noFill/>
          </a:ln>
        </p:spPr>
        <p:txBody>
          <a:bodyPr lIns="91425" tIns="91425" rIns="91425" bIns="91425" anchor="t"/>
          <a:lstStyle>
            <a:lvl1pPr algn="ctr" rtl="0">
              <a:lnSpc>
                <a:spcPct val="100000"/>
              </a:lnSpc>
              <a:spcBef>
                <a:spcPts val="0"/>
              </a:spcBef>
              <a:spcAft>
                <a:spcPts val="0"/>
              </a:spcAft>
              <a:defRPr sz="4400">
                <a:solidFill>
                  <a:srgbClr val="FF0000"/>
                </a:solidFill>
                <a:latin typeface="Times New Roman"/>
                <a:ea typeface="Times New Roman"/>
                <a:cs typeface="Times New Roman"/>
                <a:sym typeface="Times New Roman"/>
              </a:defRPr>
            </a:lvl1pPr>
            <a:lvl2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2pPr>
            <a:lvl3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3pPr>
            <a:lvl4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4pPr>
            <a:lvl5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5pPr>
            <a:lvl6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6pPr>
            <a:lvl7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7pPr>
            <a:lvl8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8pPr>
            <a:lvl9pPr algn="ctr" rtl="0">
              <a:lnSpc>
                <a:spcPct val="100000"/>
              </a:lnSpc>
              <a:spcBef>
                <a:spcPts val="0"/>
              </a:spcBef>
              <a:spcAft>
                <a:spcPts val="0"/>
              </a:spcAft>
              <a:defRPr sz="4400">
                <a:solidFill>
                  <a:schemeClr val="dk2"/>
                </a:solidFill>
                <a:latin typeface="Times New Roman"/>
                <a:ea typeface="Times New Roman"/>
                <a:cs typeface="Times New Roman"/>
                <a:sym typeface="Times New Roman"/>
              </a:defRPr>
            </a:lvl9pPr>
          </a:lstStyle>
          <a:p>
            <a:endParaRPr/>
          </a:p>
        </p:txBody>
      </p:sp>
      <p:sp>
        <p:nvSpPr>
          <p:cNvPr id="33" name="Shape 33"/>
          <p:cNvSpPr txBox="1">
            <a:spLocks noGrp="1"/>
          </p:cNvSpPr>
          <p:nvPr>
            <p:ph type="body" idx="1"/>
          </p:nvPr>
        </p:nvSpPr>
        <p:spPr>
          <a:xfrm>
            <a:off x="762000" y="1600200"/>
            <a:ext cx="7772400" cy="4114800"/>
          </a:xfrm>
          <a:prstGeom prst="rect">
            <a:avLst/>
          </a:prstGeom>
          <a:noFill/>
          <a:ln>
            <a:noFill/>
          </a:ln>
        </p:spPr>
        <p:txBody>
          <a:bodyPr lIns="91425" tIns="91425" rIns="91425" bIns="91425"/>
          <a:lstStyle>
            <a:lvl1pPr algn="l" rtl="0">
              <a:lnSpc>
                <a:spcPct val="100000"/>
              </a:lnSpc>
              <a:spcBef>
                <a:spcPts val="640"/>
              </a:spcBef>
              <a:spcAft>
                <a:spcPts val="0"/>
              </a:spcAft>
              <a:buClr>
                <a:schemeClr val="dk1"/>
              </a:buClr>
              <a:buFont typeface="Arial"/>
              <a:buChar char="•"/>
              <a:defRPr sz="3200">
                <a:solidFill>
                  <a:schemeClr val="accent2">
                    <a:lumMod val="60000"/>
                    <a:lumOff val="40000"/>
                  </a:schemeClr>
                </a:solidFill>
                <a:latin typeface="Times New Roman"/>
                <a:ea typeface="Times New Roman"/>
                <a:cs typeface="Times New Roman"/>
                <a:sym typeface="Times New Roman"/>
              </a:defRPr>
            </a:lvl1pPr>
            <a:lvl2pPr marL="742950" indent="-177800" rtl="0">
              <a:lnSpc>
                <a:spcPct val="100000"/>
              </a:lnSpc>
              <a:spcBef>
                <a:spcPts val="560"/>
              </a:spcBef>
              <a:spcAft>
                <a:spcPts val="0"/>
              </a:spcAft>
              <a:buFont typeface="Arial"/>
              <a:buChar char="•"/>
              <a:defRPr sz="2800"/>
            </a:lvl2pPr>
            <a:lvl3pPr marL="1143000" indent="-136525" rtl="0">
              <a:lnSpc>
                <a:spcPct val="100000"/>
              </a:lnSpc>
              <a:spcBef>
                <a:spcPts val="480"/>
              </a:spcBef>
              <a:spcAft>
                <a:spcPts val="0"/>
              </a:spcAft>
              <a:buFont typeface="Arial"/>
              <a:buChar char="•"/>
              <a:defRPr sz="2400"/>
            </a:lvl3pPr>
            <a:lvl4pPr marL="1600200" indent="-152400" rtl="0">
              <a:lnSpc>
                <a:spcPct val="100000"/>
              </a:lnSpc>
              <a:spcBef>
                <a:spcPts val="400"/>
              </a:spcBef>
              <a:spcAft>
                <a:spcPts val="0"/>
              </a:spcAft>
              <a:buFont typeface="Arial"/>
              <a:buChar char="•"/>
              <a:defRPr sz="2000"/>
            </a:lvl4pPr>
            <a:lvl5pPr marL="2057400" indent="-152400" rtl="0">
              <a:lnSpc>
                <a:spcPct val="100000"/>
              </a:lnSpc>
              <a:spcBef>
                <a:spcPts val="400"/>
              </a:spcBef>
              <a:spcAft>
                <a:spcPts val="0"/>
              </a:spcAft>
              <a:buFont typeface="Arial"/>
              <a:buChar char="•"/>
              <a:defRPr sz="2000"/>
            </a:lvl5pPr>
            <a:lvl6pPr marL="25146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6pPr>
            <a:lvl7pPr marL="29718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7pPr>
            <a:lvl8pPr marL="34290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8pPr>
            <a:lvl9pPr marL="3886200" indent="-107950" rtl="0">
              <a:lnSpc>
                <a:spcPct val="100000"/>
              </a:lnSpc>
              <a:spcBef>
                <a:spcPts val="640"/>
              </a:spcBef>
              <a:spcAft>
                <a:spcPts val="0"/>
              </a:spcAft>
              <a:buClr>
                <a:schemeClr val="dk1"/>
              </a:buClr>
              <a:buFont typeface="Arial"/>
              <a:buChar char="•"/>
              <a:defRPr sz="3200">
                <a:solidFill>
                  <a:schemeClr val="dk1"/>
                </a:solidFill>
                <a:latin typeface="Times New Roman"/>
                <a:ea typeface="Times New Roman"/>
                <a:cs typeface="Times New Roman"/>
                <a:sym typeface="Times New Roman"/>
              </a:defRPr>
            </a:lvl9pPr>
          </a:lstStyle>
          <a:p>
            <a:endParaRPr/>
          </a:p>
        </p:txBody>
      </p:sp>
      <p:sp>
        <p:nvSpPr>
          <p:cNvPr id="2" name="Shape 34">
            <a:extLst>
              <a:ext uri="{FF2B5EF4-FFF2-40B4-BE49-F238E27FC236}">
                <a16:creationId xmlns:a16="http://schemas.microsoft.com/office/drawing/2014/main" id="{BA5E3D42-2607-C663-B0EF-F6861384F77F}"/>
              </a:ext>
            </a:extLst>
          </p:cNvPr>
          <p:cNvSpPr txBox="1">
            <a:spLocks noGrp="1"/>
          </p:cNvSpPr>
          <p:nvPr>
            <p:ph type="dt" idx="10"/>
          </p:nvPr>
        </p:nvSpPr>
        <p:spPr>
          <a:xfrm>
            <a:off x="685800" y="6248400"/>
            <a:ext cx="1905000" cy="457200"/>
          </a:xfrm>
        </p:spPr>
        <p:txBody>
          <a:bodyPr lIns="91425" tIns="91425" rIns="91425" bIns="91425" anchor="b" anchorCtr="0"/>
          <a:lstStyle>
            <a:lvl1pPr marL="0" marR="0" indent="0" algn="l"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pPr>
              <a:defRPr/>
            </a:pPr>
            <a:endParaRPr/>
          </a:p>
        </p:txBody>
      </p:sp>
      <p:sp>
        <p:nvSpPr>
          <p:cNvPr id="3" name="Shape 35">
            <a:extLst>
              <a:ext uri="{FF2B5EF4-FFF2-40B4-BE49-F238E27FC236}">
                <a16:creationId xmlns:a16="http://schemas.microsoft.com/office/drawing/2014/main" id="{C1390EAA-AF8D-2822-4854-16E23AD337BC}"/>
              </a:ext>
            </a:extLst>
          </p:cNvPr>
          <p:cNvSpPr txBox="1">
            <a:spLocks noGrp="1"/>
          </p:cNvSpPr>
          <p:nvPr>
            <p:ph type="ftr" idx="11"/>
          </p:nvPr>
        </p:nvSpPr>
        <p:spPr>
          <a:xfrm>
            <a:off x="3124200" y="6248400"/>
            <a:ext cx="2895600" cy="457200"/>
          </a:xfrm>
        </p:spPr>
        <p:txBody>
          <a:bodyPr lIns="91425" tIns="91425" rIns="91425" bIns="91425" anchor="b" anchorCtr="0"/>
          <a:lstStyle>
            <a:lvl1pPr marL="0" marR="0" indent="0" algn="ctr" rtl="0">
              <a:defRPr sz="1400" b="0" i="0" u="none" strike="noStrike" cap="none" baseline="0"/>
            </a:lvl1pPr>
            <a:lvl2pPr>
              <a:defRPr/>
            </a:lvl2pPr>
            <a:lvl3pPr>
              <a:defRPr/>
            </a:lvl3pPr>
            <a:lvl4pPr>
              <a:defRPr/>
            </a:lvl4pPr>
            <a:lvl5pPr>
              <a:defRPr/>
            </a:lvl5pPr>
            <a:lvl6pPr>
              <a:defRPr/>
            </a:lvl6pPr>
            <a:lvl7pPr>
              <a:defRPr/>
            </a:lvl7pPr>
            <a:lvl8pPr>
              <a:defRPr/>
            </a:lvl8pPr>
            <a:lvl9pPr>
              <a:defRPr/>
            </a:lvl9pPr>
          </a:lstStyle>
          <a:p>
            <a:pPr>
              <a:defRPr/>
            </a:pPr>
            <a:endParaRPr/>
          </a:p>
        </p:txBody>
      </p:sp>
      <p:sp>
        <p:nvSpPr>
          <p:cNvPr id="4" name="Shape 36">
            <a:extLst>
              <a:ext uri="{FF2B5EF4-FFF2-40B4-BE49-F238E27FC236}">
                <a16:creationId xmlns:a16="http://schemas.microsoft.com/office/drawing/2014/main" id="{602449A1-0E95-1456-54D2-4E00D97CF150}"/>
              </a:ext>
            </a:extLst>
          </p:cNvPr>
          <p:cNvSpPr txBox="1">
            <a:spLocks noGrp="1"/>
          </p:cNvSpPr>
          <p:nvPr>
            <p:ph type="sldNum" idx="12"/>
          </p:nvPr>
        </p:nvSpPr>
        <p:spPr>
          <a:xfrm>
            <a:off x="6553200" y="6248400"/>
            <a:ext cx="1905000" cy="457200"/>
          </a:xfrm>
        </p:spPr>
        <p:txBody>
          <a:bodyPr lIns="91425" tIns="91425" rIns="91425" bIns="91425" anchor="b"/>
          <a:lstStyle>
            <a:lvl1pPr marL="0" marR="0" indent="0" algn="r" rtl="0" fontAlgn="auto">
              <a:spcBef>
                <a:spcPts val="0"/>
              </a:spcBef>
              <a:spcAft>
                <a:spcPts val="0"/>
              </a:spcAft>
              <a:defRPr sz="1400" b="0" i="0" u="none" strike="noStrike" cap="none" baseline="0">
                <a:solidFill>
                  <a:schemeClr val="tx1">
                    <a:tint val="75000"/>
                  </a:schemeClr>
                </a:solidFill>
                <a:latin typeface="+mn-lt"/>
                <a:cs typeface="+mn-cs"/>
              </a:defRPr>
            </a:lvl1pPr>
            <a:lvl2pPr>
              <a:defRPr/>
            </a:lvl2pPr>
            <a:lvl3pPr>
              <a:defRPr/>
            </a:lvl3pPr>
            <a:lvl4pPr>
              <a:defRPr/>
            </a:lvl4pPr>
            <a:lvl5pPr>
              <a:defRPr/>
            </a:lvl5pPr>
            <a:lvl6pPr>
              <a:defRPr/>
            </a:lvl6pPr>
            <a:lvl7pPr>
              <a:defRPr/>
            </a:lvl7pPr>
            <a:lvl8pPr>
              <a:defRPr/>
            </a:lvl8pPr>
            <a:lvl9pPr>
              <a:defRPr/>
            </a:lvl9pPr>
          </a:lstStyle>
          <a:p>
            <a:pPr>
              <a:defRPr/>
            </a:pPr>
            <a:endParaRPr/>
          </a:p>
        </p:txBody>
      </p:sp>
    </p:spTree>
    <p:extLst>
      <p:ext uri="{BB962C8B-B14F-4D97-AF65-F5344CB8AC3E}">
        <p14:creationId xmlns:p14="http://schemas.microsoft.com/office/powerpoint/2010/main" val="3426511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B43DF15-5995-4ECD-B41F-7F3296E978F7}" type="datetimeFigureOut">
              <a:rPr lang="en-US" smtClean="0"/>
              <a:pPr>
                <a:defRPr/>
              </a:pPr>
              <a:t>6/25/2025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FD3228A-EC40-40C3-A65F-BC89221D101A}" type="slidenum">
              <a:rPr lang="en-US" altLang="en-US" smtClean="0"/>
              <a:pPr>
                <a:defRPr/>
              </a:pPr>
              <a:t>‹#›</a:t>
            </a:fld>
            <a:endParaRPr lang="en-US" altLang="en-US"/>
          </a:p>
        </p:txBody>
      </p:sp>
    </p:spTree>
    <p:extLst>
      <p:ext uri="{BB962C8B-B14F-4D97-AF65-F5344CB8AC3E}">
        <p14:creationId xmlns:p14="http://schemas.microsoft.com/office/powerpoint/2010/main" val="802992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D32C565E-F12B-4219-A199-3697A5E1FF0E}" type="datetimeFigureOut">
              <a:rPr lang="en-US" smtClean="0"/>
              <a:pPr>
                <a:defRPr/>
              </a:pPr>
              <a:t>6/25/2025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FDD58E0-43CB-484D-9DCB-2A67695A2C07}" type="slidenum">
              <a:rPr lang="en-US" altLang="en-US" smtClean="0"/>
              <a:pPr>
                <a:defRPr/>
              </a:pPr>
              <a:t>‹#›</a:t>
            </a:fld>
            <a:endParaRPr lang="en-US" altLang="en-US"/>
          </a:p>
        </p:txBody>
      </p:sp>
    </p:spTree>
    <p:extLst>
      <p:ext uri="{BB962C8B-B14F-4D97-AF65-F5344CB8AC3E}">
        <p14:creationId xmlns:p14="http://schemas.microsoft.com/office/powerpoint/2010/main" val="3359696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A759A228-74B6-4255-9B8B-5C4D97657CBE}" type="datetimeFigureOut">
              <a:rPr lang="en-US" smtClean="0"/>
              <a:pPr>
                <a:defRPr/>
              </a:pPr>
              <a:t>6/25/2025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CBBB6D8-CF69-4559-AC50-90382CB432F5}" type="slidenum">
              <a:rPr lang="en-US" altLang="en-US" smtClean="0"/>
              <a:pPr>
                <a:defRPr/>
              </a:pPr>
              <a:t>‹#›</a:t>
            </a:fld>
            <a:endParaRPr lang="en-US" altLang="en-US"/>
          </a:p>
        </p:txBody>
      </p:sp>
    </p:spTree>
    <p:extLst>
      <p:ext uri="{BB962C8B-B14F-4D97-AF65-F5344CB8AC3E}">
        <p14:creationId xmlns:p14="http://schemas.microsoft.com/office/powerpoint/2010/main" val="3620728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D8DD7D9E-4245-4CB9-BF16-252F55B0F2D1}" type="datetimeFigureOut">
              <a:rPr lang="en-US" smtClean="0"/>
              <a:pPr>
                <a:defRPr/>
              </a:pPr>
              <a:t>6/25/2025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7553CE3-E572-4627-8E43-B358DF04A1DD}" type="slidenum">
              <a:rPr lang="en-US" altLang="en-US" smtClean="0"/>
              <a:pPr>
                <a:defRPr/>
              </a:pPr>
              <a:t>‹#›</a:t>
            </a:fld>
            <a:endParaRPr lang="en-US" altLang="en-US"/>
          </a:p>
        </p:txBody>
      </p:sp>
    </p:spTree>
    <p:extLst>
      <p:ext uri="{BB962C8B-B14F-4D97-AF65-F5344CB8AC3E}">
        <p14:creationId xmlns:p14="http://schemas.microsoft.com/office/powerpoint/2010/main" val="610631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28888510-70D8-46CB-A670-9C9185CBCE05}" type="datetimeFigureOut">
              <a:rPr lang="en-US" smtClean="0"/>
              <a:pPr>
                <a:defRPr/>
              </a:pPr>
              <a:t>6/25/2025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C5AED9B-6AE8-4A0C-89D7-57B481CF472A}" type="slidenum">
              <a:rPr lang="en-US" altLang="en-US" smtClean="0"/>
              <a:pPr>
                <a:defRPr/>
              </a:pPr>
              <a:t>‹#›</a:t>
            </a:fld>
            <a:endParaRPr lang="en-US" altLang="en-US"/>
          </a:p>
        </p:txBody>
      </p:sp>
    </p:spTree>
    <p:extLst>
      <p:ext uri="{BB962C8B-B14F-4D97-AF65-F5344CB8AC3E}">
        <p14:creationId xmlns:p14="http://schemas.microsoft.com/office/powerpoint/2010/main" val="1632610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0C349C6-408F-4B56-AF90-841FE1A515A4}" type="datetimeFigureOut">
              <a:rPr lang="en-US" smtClean="0"/>
              <a:pPr>
                <a:defRPr/>
              </a:pPr>
              <a:t>6/25/2025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E31F4C2-7446-4D08-926C-BC56AD63BF18}" type="slidenum">
              <a:rPr lang="en-US" altLang="en-US" smtClean="0"/>
              <a:pPr>
                <a:defRPr/>
              </a:pPr>
              <a:t>‹#›</a:t>
            </a:fld>
            <a:endParaRPr lang="en-US" altLang="en-US"/>
          </a:p>
        </p:txBody>
      </p:sp>
    </p:spTree>
    <p:extLst>
      <p:ext uri="{BB962C8B-B14F-4D97-AF65-F5344CB8AC3E}">
        <p14:creationId xmlns:p14="http://schemas.microsoft.com/office/powerpoint/2010/main" val="388313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4D84413-2946-41C4-BC86-9186AE7D8B6C}" type="datetimeFigureOut">
              <a:rPr lang="en-US" smtClean="0"/>
              <a:pPr>
                <a:defRPr/>
              </a:pPr>
              <a:t>6/25/2025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4F504DD-078C-4653-B9A1-EE468E4AE63E}" type="slidenum">
              <a:rPr lang="en-US" altLang="en-US" smtClean="0"/>
              <a:pPr>
                <a:defRPr/>
              </a:pPr>
              <a:t>‹#›</a:t>
            </a:fld>
            <a:endParaRPr lang="en-US" altLang="en-US"/>
          </a:p>
        </p:txBody>
      </p:sp>
    </p:spTree>
    <p:extLst>
      <p:ext uri="{BB962C8B-B14F-4D97-AF65-F5344CB8AC3E}">
        <p14:creationId xmlns:p14="http://schemas.microsoft.com/office/powerpoint/2010/main" val="344446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D1F1137-F326-4DD4-9821-56685C755F58}" type="datetimeFigureOut">
              <a:rPr lang="en-US" smtClean="0"/>
              <a:pPr>
                <a:defRPr/>
              </a:pPr>
              <a:t>6/25/2025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48E415E-4E12-40B8-A68D-4A0CFDA581AD}" type="slidenum">
              <a:rPr lang="en-US" altLang="en-US" smtClean="0"/>
              <a:pPr>
                <a:defRPr/>
              </a:pPr>
              <a:t>‹#›</a:t>
            </a:fld>
            <a:endParaRPr lang="en-US" altLang="en-US"/>
          </a:p>
        </p:txBody>
      </p:sp>
    </p:spTree>
    <p:extLst>
      <p:ext uri="{BB962C8B-B14F-4D97-AF65-F5344CB8AC3E}">
        <p14:creationId xmlns:p14="http://schemas.microsoft.com/office/powerpoint/2010/main" val="3644854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E08178D8-7C62-48D5-B7C0-1D3D60E3AA52}" type="datetimeFigureOut">
              <a:rPr lang="en-US" smtClean="0"/>
              <a:pPr>
                <a:defRPr/>
              </a:pPr>
              <a:t>6/25/2025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pPr>
              <a:defRPr/>
            </a:pPr>
            <a:fld id="{5A9B07D3-4AE8-43BA-9E4D-40D384E572E0}" type="slidenum">
              <a:rPr lang="en-US" altLang="en-US" smtClean="0"/>
              <a:pPr>
                <a:defRPr/>
              </a:pPr>
              <a:t>‹#›</a:t>
            </a:fld>
            <a:endParaRPr lang="en-US" altLang="en-US"/>
          </a:p>
        </p:txBody>
      </p:sp>
    </p:spTree>
    <p:extLst>
      <p:ext uri="{BB962C8B-B14F-4D97-AF65-F5344CB8AC3E}">
        <p14:creationId xmlns:p14="http://schemas.microsoft.com/office/powerpoint/2010/main" val="406755942"/>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7" r:id="rId15"/>
    <p:sldLayoutId id="2147484148" r:id="rId16"/>
    <p:sldLayoutId id="214748414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hyperlink" Target="https://www.w3schools.com/java/ref_keyword_catch.asp" TargetMode="External"/><Relationship Id="rId13" Type="http://schemas.openxmlformats.org/officeDocument/2006/relationships/hyperlink" Target="https://www.w3schools.com/java/ref_keyword_default.asp" TargetMode="External"/><Relationship Id="rId18" Type="http://schemas.openxmlformats.org/officeDocument/2006/relationships/hyperlink" Target="https://www.w3schools.com/java/ref_keyword_exports.asp" TargetMode="External"/><Relationship Id="rId3" Type="http://schemas.openxmlformats.org/officeDocument/2006/relationships/hyperlink" Target="https://www.w3schools.com/java/ref_keyword_assert.asp" TargetMode="External"/><Relationship Id="rId21" Type="http://schemas.openxmlformats.org/officeDocument/2006/relationships/hyperlink" Target="https://www.w3schools.com/java/ref_keyword_float.asp" TargetMode="External"/><Relationship Id="rId7" Type="http://schemas.openxmlformats.org/officeDocument/2006/relationships/hyperlink" Target="https://www.w3schools.com/java/ref_keyword_case.asp" TargetMode="External"/><Relationship Id="rId12" Type="http://schemas.openxmlformats.org/officeDocument/2006/relationships/hyperlink" Target="https://www.w3schools.com/java/ref_keyword_final.asp" TargetMode="External"/><Relationship Id="rId17" Type="http://schemas.openxmlformats.org/officeDocument/2006/relationships/hyperlink" Target="https://www.w3schools.com/java/ref_keyword_enum.asp" TargetMode="External"/><Relationship Id="rId2" Type="http://schemas.openxmlformats.org/officeDocument/2006/relationships/hyperlink" Target="https://www.w3schools.com/java/ref_keyword_abstract.asp" TargetMode="External"/><Relationship Id="rId16" Type="http://schemas.openxmlformats.org/officeDocument/2006/relationships/hyperlink" Target="https://www.w3schools.com/java/ref_keyword_else.asp" TargetMode="External"/><Relationship Id="rId20" Type="http://schemas.openxmlformats.org/officeDocument/2006/relationships/hyperlink" Target="https://www.w3schools.com/java/ref_keyword_finally.asp" TargetMode="External"/><Relationship Id="rId1" Type="http://schemas.openxmlformats.org/officeDocument/2006/relationships/slideLayout" Target="../slideLayouts/slideLayout17.xml"/><Relationship Id="rId6" Type="http://schemas.openxmlformats.org/officeDocument/2006/relationships/hyperlink" Target="https://www.w3schools.com/java/ref_keyword_byte.asp" TargetMode="External"/><Relationship Id="rId11" Type="http://schemas.openxmlformats.org/officeDocument/2006/relationships/hyperlink" Target="https://www.w3schools.com/java/ref_keyword_continue.asp" TargetMode="External"/><Relationship Id="rId5" Type="http://schemas.openxmlformats.org/officeDocument/2006/relationships/hyperlink" Target="https://www.w3schools.com/java/ref_keyword_break.asp" TargetMode="External"/><Relationship Id="rId15" Type="http://schemas.openxmlformats.org/officeDocument/2006/relationships/hyperlink" Target="https://www.w3schools.com/java/ref_keyword_double.asp" TargetMode="External"/><Relationship Id="rId10" Type="http://schemas.openxmlformats.org/officeDocument/2006/relationships/hyperlink" Target="https://www.w3schools.com/java/ref_keyword_class.asp" TargetMode="External"/><Relationship Id="rId19" Type="http://schemas.openxmlformats.org/officeDocument/2006/relationships/hyperlink" Target="https://www.w3schools.com/java/ref_keyword_extends.asp" TargetMode="External"/><Relationship Id="rId4" Type="http://schemas.openxmlformats.org/officeDocument/2006/relationships/hyperlink" Target="https://www.w3schools.com/java/ref_keyword_boolean.asp" TargetMode="External"/><Relationship Id="rId9" Type="http://schemas.openxmlformats.org/officeDocument/2006/relationships/hyperlink" Target="https://www.w3schools.com/java/ref_keyword_char.asp" TargetMode="External"/><Relationship Id="rId14" Type="http://schemas.openxmlformats.org/officeDocument/2006/relationships/hyperlink" Target="https://www.w3schools.com/java/ref_keyword_do.asp" TargetMode="External"/><Relationship Id="rId22" Type="http://schemas.openxmlformats.org/officeDocument/2006/relationships/hyperlink" Target="https://www.w3schools.com/java/ref_keyword_for.asp"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w3schools.com/java/ref_keyword_long.asp" TargetMode="External"/><Relationship Id="rId13" Type="http://schemas.openxmlformats.org/officeDocument/2006/relationships/hyperlink" Target="https://www.w3schools.com/java/ref_keyword_private.asp" TargetMode="External"/><Relationship Id="rId18" Type="http://schemas.openxmlformats.org/officeDocument/2006/relationships/hyperlink" Target="https://www.w3schools.com/java/ref_keyword_short.asp" TargetMode="External"/><Relationship Id="rId3" Type="http://schemas.openxmlformats.org/officeDocument/2006/relationships/hyperlink" Target="https://www.w3schools.com/java/ref_keyword_implements.asp" TargetMode="External"/><Relationship Id="rId21" Type="http://schemas.openxmlformats.org/officeDocument/2006/relationships/hyperlink" Target="https://www.w3schools.com/java/ref_keyword_switch.asp" TargetMode="External"/><Relationship Id="rId7" Type="http://schemas.openxmlformats.org/officeDocument/2006/relationships/hyperlink" Target="https://www.w3schools.com/java/ref_keyword_interface.asp" TargetMode="External"/><Relationship Id="rId12" Type="http://schemas.openxmlformats.org/officeDocument/2006/relationships/hyperlink" Target="https://www.w3schools.com/java/ref_keyword_package.asp" TargetMode="External"/><Relationship Id="rId17" Type="http://schemas.openxmlformats.org/officeDocument/2006/relationships/hyperlink" Target="https://www.w3schools.com/java/ref_keyword_return.asp" TargetMode="External"/><Relationship Id="rId2" Type="http://schemas.openxmlformats.org/officeDocument/2006/relationships/hyperlink" Target="https://www.w3schools.com/java/ref_keyword_if.asp" TargetMode="External"/><Relationship Id="rId16" Type="http://schemas.openxmlformats.org/officeDocument/2006/relationships/hyperlink" Target="https://www.w3schools.com/java/ref_keyword_requires.asp" TargetMode="External"/><Relationship Id="rId20" Type="http://schemas.openxmlformats.org/officeDocument/2006/relationships/hyperlink" Target="https://www.w3schools.com/java/ref_keyword_super.asp" TargetMode="External"/><Relationship Id="rId1" Type="http://schemas.openxmlformats.org/officeDocument/2006/relationships/slideLayout" Target="../slideLayouts/slideLayout17.xml"/><Relationship Id="rId6" Type="http://schemas.openxmlformats.org/officeDocument/2006/relationships/hyperlink" Target="https://www.w3schools.com/java/ref_keyword_int.asp" TargetMode="External"/><Relationship Id="rId11" Type="http://schemas.openxmlformats.org/officeDocument/2006/relationships/hyperlink" Target="https://www.w3schools.com/java/ref_keyword_new.asp" TargetMode="External"/><Relationship Id="rId24" Type="http://schemas.openxmlformats.org/officeDocument/2006/relationships/hyperlink" Target="https://www.w3schools.com/java/ref_keyword_throw.asp" TargetMode="External"/><Relationship Id="rId5" Type="http://schemas.openxmlformats.org/officeDocument/2006/relationships/hyperlink" Target="https://www.w3schools.com/java/ref_keyword_instanceof.asp" TargetMode="External"/><Relationship Id="rId15" Type="http://schemas.openxmlformats.org/officeDocument/2006/relationships/hyperlink" Target="https://www.w3schools.com/java/ref_keyword_public.asp" TargetMode="External"/><Relationship Id="rId23" Type="http://schemas.openxmlformats.org/officeDocument/2006/relationships/hyperlink" Target="https://www.w3schools.com/java/ref_keyword_this.asp" TargetMode="External"/><Relationship Id="rId10" Type="http://schemas.openxmlformats.org/officeDocument/2006/relationships/hyperlink" Target="https://www.w3schools.com/java/ref_keyword_native.asp" TargetMode="External"/><Relationship Id="rId19" Type="http://schemas.openxmlformats.org/officeDocument/2006/relationships/hyperlink" Target="https://www.w3schools.com/java/ref_keyword_static.asp" TargetMode="External"/><Relationship Id="rId4" Type="http://schemas.openxmlformats.org/officeDocument/2006/relationships/hyperlink" Target="https://www.w3schools.com/java/ref_keyword_import.asp" TargetMode="External"/><Relationship Id="rId9" Type="http://schemas.openxmlformats.org/officeDocument/2006/relationships/hyperlink" Target="https://www.w3schools.com/java/ref_keyword_module.asp" TargetMode="External"/><Relationship Id="rId14" Type="http://schemas.openxmlformats.org/officeDocument/2006/relationships/hyperlink" Target="https://www.w3schools.com/java/ref_keyword_protected.asp" TargetMode="External"/><Relationship Id="rId22" Type="http://schemas.openxmlformats.org/officeDocument/2006/relationships/hyperlink" Target="https://www.w3schools.com/java/ref_keyword_synchronized.asp"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w3schools.com/java/ref_keyword_while.asp" TargetMode="External"/><Relationship Id="rId3" Type="http://schemas.openxmlformats.org/officeDocument/2006/relationships/hyperlink" Target="https://www.w3schools.com/java/ref_keyword_transient.asp" TargetMode="External"/><Relationship Id="rId7" Type="http://schemas.openxmlformats.org/officeDocument/2006/relationships/hyperlink" Target="https://www.w3schools.com/java/ref_keyword_volatile.asp" TargetMode="External"/><Relationship Id="rId2" Type="http://schemas.openxmlformats.org/officeDocument/2006/relationships/hyperlink" Target="https://www.w3schools.com/java/ref_keyword_throws.asp" TargetMode="External"/><Relationship Id="rId1" Type="http://schemas.openxmlformats.org/officeDocument/2006/relationships/slideLayout" Target="../slideLayouts/slideLayout17.xml"/><Relationship Id="rId6" Type="http://schemas.openxmlformats.org/officeDocument/2006/relationships/hyperlink" Target="https://www.w3schools.com/java/ref_keyword_void.asp" TargetMode="External"/><Relationship Id="rId5" Type="http://schemas.openxmlformats.org/officeDocument/2006/relationships/hyperlink" Target="https://www.w3schools.com/java/ref_keyword_var.asp" TargetMode="External"/><Relationship Id="rId4" Type="http://schemas.openxmlformats.org/officeDocument/2006/relationships/hyperlink" Target="https://www.w3schools.com/java/ref_keyword_try.as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Shape 44">
            <a:extLst>
              <a:ext uri="{FF2B5EF4-FFF2-40B4-BE49-F238E27FC236}">
                <a16:creationId xmlns:a16="http://schemas.microsoft.com/office/drawing/2014/main" id="{48AE3D95-3BB5-3A74-2DB6-09BE04945353}"/>
              </a:ext>
            </a:extLst>
          </p:cNvPr>
          <p:cNvSpPr txBox="1">
            <a:spLocks/>
          </p:cNvSpPr>
          <p:nvPr/>
        </p:nvSpPr>
        <p:spPr>
          <a:xfrm>
            <a:off x="304800" y="1219200"/>
            <a:ext cx="8534400" cy="3832225"/>
          </a:xfrm>
          <a:prstGeom prst="rect">
            <a:avLst/>
          </a:prstGeom>
          <a:noFill/>
          <a:ln>
            <a:noFill/>
          </a:ln>
        </p:spPr>
        <p:txBody>
          <a:bodyPr lIns="91425" tIns="45700" rIns="91425" bIns="45700">
            <a:spAutoFit/>
          </a:bodyPr>
          <a:lstStyle/>
          <a:p>
            <a:pPr algn="ctr" eaLnBrk="1" fontAlgn="auto" hangingPunct="1">
              <a:lnSpc>
                <a:spcPct val="150000"/>
              </a:lnSpc>
              <a:spcBef>
                <a:spcPts val="0"/>
              </a:spcBef>
              <a:spcAft>
                <a:spcPts val="0"/>
              </a:spcAft>
              <a:buClr>
                <a:schemeClr val="dk2"/>
              </a:buClr>
              <a:buSzPct val="25000"/>
              <a:defRPr/>
            </a:pPr>
            <a:r>
              <a:rPr lang="en-US" sz="4200">
                <a:solidFill>
                  <a:srgbClr val="C00000"/>
                </a:solidFill>
                <a:latin typeface="Times New Roman" pitchFamily="18" charset="0"/>
                <a:ea typeface="+mj-ea"/>
                <a:cs typeface="Times New Roman" pitchFamily="18" charset="0"/>
              </a:rPr>
              <a:t>CSE380</a:t>
            </a:r>
            <a:r>
              <a:rPr lang="en-US" sz="4200" dirty="0">
                <a:solidFill>
                  <a:srgbClr val="C00000"/>
                </a:solidFill>
                <a:latin typeface="Times New Roman" pitchFamily="18" charset="0"/>
                <a:ea typeface="+mj-ea"/>
                <a:cs typeface="Times New Roman" pitchFamily="18" charset="0"/>
              </a:rPr>
              <a:t>: Programming in Java</a:t>
            </a:r>
            <a:br>
              <a:rPr lang="en-US" sz="4400" dirty="0">
                <a:solidFill>
                  <a:srgbClr val="002060"/>
                </a:solidFill>
                <a:latin typeface="Times New Roman" pitchFamily="18" charset="0"/>
                <a:ea typeface="+mj-ea"/>
                <a:cs typeface="Times New Roman" pitchFamily="18" charset="0"/>
              </a:rPr>
            </a:br>
            <a:r>
              <a:rPr lang="en-US" sz="3200" dirty="0">
                <a:solidFill>
                  <a:srgbClr val="002060"/>
                </a:solidFill>
                <a:latin typeface="Times New Roman" pitchFamily="18" charset="0"/>
                <a:ea typeface="+mj-ea"/>
                <a:cs typeface="Times New Roman" pitchFamily="18" charset="0"/>
              </a:rPr>
              <a:t>Fundamentals of Programming in Java</a:t>
            </a:r>
            <a:br>
              <a:rPr lang="en-US" sz="4400" dirty="0">
                <a:solidFill>
                  <a:srgbClr val="99FF66"/>
                </a:solidFill>
                <a:latin typeface="Times New Roman" pitchFamily="18" charset="0"/>
                <a:ea typeface="+mj-ea"/>
                <a:cs typeface="Times New Roman" pitchFamily="18" charset="0"/>
              </a:rPr>
            </a:br>
            <a:br>
              <a:rPr lang="en-US" sz="4400" dirty="0">
                <a:solidFill>
                  <a:srgbClr val="99FF66"/>
                </a:solidFill>
                <a:latin typeface="Times New Roman" pitchFamily="18" charset="0"/>
                <a:ea typeface="+mj-ea"/>
                <a:cs typeface="Times New Roman" pitchFamily="18" charset="0"/>
              </a:rPr>
            </a:br>
            <a:endParaRPr lang="en" sz="4400" dirty="0">
              <a:solidFill>
                <a:srgbClr val="99FF66"/>
              </a:solidFill>
              <a:latin typeface="Times New Roman" pitchFamily="18" charset="0"/>
              <a:ea typeface="Times New Roman"/>
              <a:cs typeface="Times New Roman" pitchFamily="18" charset="0"/>
              <a:sym typeface="Times New Roman"/>
            </a:endParaRPr>
          </a:p>
        </p:txBody>
      </p:sp>
      <p:pic>
        <p:nvPicPr>
          <p:cNvPr id="10243" name="Picture 5" descr="lpu.png">
            <a:extLst>
              <a:ext uri="{FF2B5EF4-FFF2-40B4-BE49-F238E27FC236}">
                <a16:creationId xmlns:a16="http://schemas.microsoft.com/office/drawing/2014/main" id="{22E53CCA-B4D9-F385-A099-51F46DB1DB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3429000"/>
            <a:ext cx="17526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DF9B8AA-1ADE-EAE5-8BF1-708EA4AEB800}"/>
              </a:ext>
            </a:extLst>
          </p:cNvPr>
          <p:cNvSpPr>
            <a:spLocks noGrp="1"/>
          </p:cNvSpPr>
          <p:nvPr>
            <p:ph type="title"/>
          </p:nvPr>
        </p:nvSpPr>
        <p:spPr/>
        <p:txBody>
          <a:bodyPr>
            <a:normAutofit fontScale="90000"/>
          </a:bodyPr>
          <a:lstStyle/>
          <a:p>
            <a:r>
              <a:rPr lang="en-US" altLang="en-US">
                <a:sym typeface="Times New Roman" panose="02020603050405020304" pitchFamily="18" charset="0"/>
              </a:rPr>
              <a:t>Compiling and Executing Java Program</a:t>
            </a:r>
          </a:p>
        </p:txBody>
      </p:sp>
      <p:sp>
        <p:nvSpPr>
          <p:cNvPr id="19459" name="Text Placeholder 2">
            <a:extLst>
              <a:ext uri="{FF2B5EF4-FFF2-40B4-BE49-F238E27FC236}">
                <a16:creationId xmlns:a16="http://schemas.microsoft.com/office/drawing/2014/main" id="{313E023C-93F9-C5D5-8CDC-2909F37DD0CC}"/>
              </a:ext>
            </a:extLst>
          </p:cNvPr>
          <p:cNvSpPr>
            <a:spLocks noGrp="1" noChangeArrowheads="1"/>
          </p:cNvSpPr>
          <p:nvPr>
            <p:ph type="body" idx="1"/>
          </p:nvPr>
        </p:nvSpPr>
        <p:spPr>
          <a:xfrm>
            <a:off x="457200" y="1600200"/>
            <a:ext cx="7772400" cy="4114800"/>
          </a:xfrm>
        </p:spPr>
        <p:txBody>
          <a:bodyPr>
            <a:normAutofit fontScale="70000" lnSpcReduction="20000"/>
          </a:bodyPr>
          <a:lstStyle/>
          <a:p>
            <a:endParaRPr lang="en-US" altLang="en-US" dirty="0">
              <a:sym typeface="Times New Roman" panose="02020603050405020304" pitchFamily="18" charset="0"/>
            </a:endParaRPr>
          </a:p>
          <a:p>
            <a:r>
              <a:rPr lang="en-US" altLang="en-US" dirty="0">
                <a:sym typeface="Times New Roman" panose="02020603050405020304" pitchFamily="18" charset="0"/>
              </a:rPr>
              <a:t>Step-1: Save your file with  (.java) extension</a:t>
            </a:r>
          </a:p>
          <a:p>
            <a:r>
              <a:rPr lang="en-US" altLang="en-US" dirty="0">
                <a:sym typeface="Times New Roman" panose="02020603050405020304" pitchFamily="18" charset="0"/>
              </a:rPr>
              <a:t>Example: abc.java</a:t>
            </a:r>
          </a:p>
          <a:p>
            <a:endParaRPr lang="en-US" altLang="en-US" dirty="0">
              <a:sym typeface="Times New Roman" panose="02020603050405020304" pitchFamily="18" charset="0"/>
            </a:endParaRPr>
          </a:p>
          <a:p>
            <a:r>
              <a:rPr lang="en-US" altLang="en-US" dirty="0">
                <a:sym typeface="Times New Roman" panose="02020603050405020304" pitchFamily="18" charset="0"/>
              </a:rPr>
              <a:t>NOTE: If the class is public then the file name MUST BE same as the name of the class.</a:t>
            </a:r>
          </a:p>
          <a:p>
            <a:endParaRPr lang="en-US" altLang="en-US" dirty="0">
              <a:sym typeface="Times New Roman" panose="02020603050405020304" pitchFamily="18" charset="0"/>
            </a:endParaRPr>
          </a:p>
          <a:p>
            <a:r>
              <a:rPr lang="en-US" altLang="en-US" dirty="0">
                <a:sym typeface="Times New Roman" panose="02020603050405020304" pitchFamily="18" charset="0"/>
              </a:rPr>
              <a:t>Step-2: Compile your .java file using </a:t>
            </a:r>
            <a:r>
              <a:rPr lang="en-US" altLang="en-US" dirty="0" err="1">
                <a:sym typeface="Times New Roman" panose="02020603050405020304" pitchFamily="18" charset="0"/>
              </a:rPr>
              <a:t>javac</a:t>
            </a:r>
            <a:r>
              <a:rPr lang="en-US" altLang="en-US" dirty="0">
                <a:sym typeface="Times New Roman" panose="02020603050405020304" pitchFamily="18" charset="0"/>
              </a:rPr>
              <a:t> compiler from the location where the file is saved</a:t>
            </a:r>
          </a:p>
          <a:p>
            <a:endParaRPr lang="en-US" altLang="en-US" dirty="0">
              <a:sym typeface="Times New Roman" panose="02020603050405020304" pitchFamily="18" charset="0"/>
            </a:endParaRPr>
          </a:p>
          <a:p>
            <a:r>
              <a:rPr lang="en-US" altLang="en-US" dirty="0">
                <a:sym typeface="Times New Roman" panose="02020603050405020304" pitchFamily="18" charset="0"/>
              </a:rPr>
              <a:t>			</a:t>
            </a:r>
            <a:r>
              <a:rPr lang="en-US" altLang="en-US" sz="4600" u="sng" dirty="0" err="1">
                <a:sym typeface="Times New Roman" panose="02020603050405020304" pitchFamily="18" charset="0"/>
              </a:rPr>
              <a:t>javac</a:t>
            </a:r>
            <a:r>
              <a:rPr lang="en-US" altLang="en-US" sz="4600" u="sng" dirty="0">
                <a:sym typeface="Times New Roman" panose="02020603050405020304" pitchFamily="18" charset="0"/>
              </a:rPr>
              <a:t>  abc.java</a:t>
            </a:r>
            <a:endParaRPr lang="en-US" altLang="en-US" u="sng" dirty="0">
              <a:sym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2C7D213-93FF-5234-193C-1316AE76B505}"/>
              </a:ext>
            </a:extLst>
          </p:cNvPr>
          <p:cNvSpPr>
            <a:spLocks noGrp="1"/>
          </p:cNvSpPr>
          <p:nvPr>
            <p:ph type="title"/>
          </p:nvPr>
        </p:nvSpPr>
        <p:spPr/>
        <p:txBody>
          <a:bodyPr>
            <a:normAutofit fontScale="90000"/>
          </a:bodyPr>
          <a:lstStyle/>
          <a:p>
            <a:r>
              <a:rPr lang="en-US" altLang="en-US">
                <a:sym typeface="Times New Roman" panose="02020603050405020304" pitchFamily="18" charset="0"/>
              </a:rPr>
              <a:t>Compiling and Executing Java Program</a:t>
            </a:r>
          </a:p>
        </p:txBody>
      </p:sp>
      <p:sp>
        <p:nvSpPr>
          <p:cNvPr id="20483" name="Text Placeholder 2">
            <a:extLst>
              <a:ext uri="{FF2B5EF4-FFF2-40B4-BE49-F238E27FC236}">
                <a16:creationId xmlns:a16="http://schemas.microsoft.com/office/drawing/2014/main" id="{B825D500-901E-255B-5D31-03A4888162C1}"/>
              </a:ext>
            </a:extLst>
          </p:cNvPr>
          <p:cNvSpPr>
            <a:spLocks noGrp="1" noChangeArrowheads="1"/>
          </p:cNvSpPr>
          <p:nvPr>
            <p:ph type="body" idx="1"/>
          </p:nvPr>
        </p:nvSpPr>
        <p:spPr/>
        <p:txBody>
          <a:bodyPr>
            <a:normAutofit fontScale="92500" lnSpcReduction="20000"/>
          </a:bodyPr>
          <a:lstStyle/>
          <a:p>
            <a:endParaRPr lang="en-US" altLang="en-US" dirty="0">
              <a:sym typeface="Times New Roman" panose="02020603050405020304" pitchFamily="18" charset="0"/>
            </a:endParaRPr>
          </a:p>
          <a:p>
            <a:endParaRPr lang="en-US" altLang="en-US" dirty="0">
              <a:sym typeface="Times New Roman" panose="02020603050405020304" pitchFamily="18" charset="0"/>
            </a:endParaRPr>
          </a:p>
          <a:p>
            <a:r>
              <a:rPr lang="en-US" altLang="en-US" dirty="0">
                <a:sym typeface="Times New Roman" panose="02020603050405020304" pitchFamily="18" charset="0"/>
              </a:rPr>
              <a:t>Step-3: Execute your java class which contains the following method:   </a:t>
            </a:r>
          </a:p>
          <a:p>
            <a:endParaRPr lang="en-US" altLang="en-US" dirty="0">
              <a:sym typeface="Times New Roman" panose="02020603050405020304" pitchFamily="18" charset="0"/>
            </a:endParaRPr>
          </a:p>
          <a:p>
            <a:r>
              <a:rPr lang="en-US" altLang="en-US" dirty="0">
                <a:sym typeface="Times New Roman" panose="02020603050405020304" pitchFamily="18" charset="0"/>
              </a:rPr>
              <a:t>		public static void main(String </a:t>
            </a:r>
            <a:r>
              <a:rPr lang="en-US" altLang="en-US" dirty="0" err="1">
                <a:sym typeface="Times New Roman" panose="02020603050405020304" pitchFamily="18" charset="0"/>
              </a:rPr>
              <a:t>args</a:t>
            </a:r>
            <a:r>
              <a:rPr lang="en-US" altLang="en-US" dirty="0">
                <a:sym typeface="Times New Roman" panose="02020603050405020304" pitchFamily="18" charset="0"/>
              </a:rPr>
              <a:t>[]) {}</a:t>
            </a:r>
          </a:p>
          <a:p>
            <a:endParaRPr lang="en-US" altLang="en-US" dirty="0">
              <a:sym typeface="Times New Roman" panose="02020603050405020304" pitchFamily="18" charset="0"/>
            </a:endParaRPr>
          </a:p>
          <a:p>
            <a:endParaRPr lang="en-US" altLang="en-US" dirty="0">
              <a:sym typeface="Times New Roman" panose="02020603050405020304" pitchFamily="18" charset="0"/>
            </a:endParaRPr>
          </a:p>
          <a:p>
            <a:r>
              <a:rPr lang="en-US" altLang="en-US" dirty="0">
                <a:sym typeface="Times New Roman" panose="02020603050405020304" pitchFamily="18" charset="0"/>
              </a:rPr>
              <a:t>		</a:t>
            </a:r>
            <a:r>
              <a:rPr lang="en-US" altLang="en-US" u="sng" dirty="0">
                <a:sym typeface="Times New Roman" panose="02020603050405020304" pitchFamily="18" charset="0"/>
              </a:rPr>
              <a:t>java  </a:t>
            </a:r>
            <a:r>
              <a:rPr lang="en-US" altLang="en-US" u="sng" dirty="0" err="1">
                <a:sym typeface="Times New Roman" panose="02020603050405020304" pitchFamily="18" charset="0"/>
              </a:rPr>
              <a:t>abc</a:t>
            </a:r>
            <a:endParaRPr lang="en-US" altLang="en-US" u="sng" dirty="0">
              <a:sym typeface="Times New Roman" panose="02020603050405020304" pitchFamily="18" charset="0"/>
            </a:endParaRPr>
          </a:p>
          <a:p>
            <a:endParaRPr lang="en-US" altLang="en-US" dirty="0">
              <a:sym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5C94981B-44C0-1114-E966-EA32D3979148}"/>
              </a:ext>
            </a:extLst>
          </p:cNvPr>
          <p:cNvSpPr>
            <a:spLocks noGrp="1"/>
          </p:cNvSpPr>
          <p:nvPr>
            <p:ph type="title"/>
          </p:nvPr>
        </p:nvSpPr>
        <p:spPr/>
        <p:txBody>
          <a:bodyPr/>
          <a:lstStyle/>
          <a:p>
            <a:r>
              <a:rPr lang="en-US" altLang="en-US">
                <a:sym typeface="Times New Roman" panose="02020603050405020304" pitchFamily="18" charset="0"/>
              </a:rPr>
              <a:t>Important Points</a:t>
            </a:r>
          </a:p>
        </p:txBody>
      </p:sp>
      <p:sp>
        <p:nvSpPr>
          <p:cNvPr id="22531" name="Text Placeholder 2">
            <a:extLst>
              <a:ext uri="{FF2B5EF4-FFF2-40B4-BE49-F238E27FC236}">
                <a16:creationId xmlns:a16="http://schemas.microsoft.com/office/drawing/2014/main" id="{9937A79A-EF5C-C773-EFB3-B1117BFB6D48}"/>
              </a:ext>
            </a:extLst>
          </p:cNvPr>
          <p:cNvSpPr>
            <a:spLocks noGrp="1" noChangeArrowheads="1"/>
          </p:cNvSpPr>
          <p:nvPr>
            <p:ph type="body" idx="1"/>
          </p:nvPr>
        </p:nvSpPr>
        <p:spPr>
          <a:xfrm>
            <a:off x="762000" y="1600200"/>
            <a:ext cx="6705600" cy="4114800"/>
          </a:xfrm>
        </p:spPr>
        <p:txBody>
          <a:bodyPr>
            <a:normAutofit lnSpcReduction="10000"/>
          </a:bodyPr>
          <a:lstStyle/>
          <a:p>
            <a:pPr algn="just"/>
            <a:r>
              <a:rPr lang="en-US" altLang="en-US" dirty="0">
                <a:sym typeface="Times New Roman" panose="02020603050405020304" pitchFamily="18" charset="0"/>
              </a:rPr>
              <a:t>A user defined outer class can be either public or default. </a:t>
            </a:r>
          </a:p>
          <a:p>
            <a:pPr algn="just"/>
            <a:r>
              <a:rPr lang="en-US" altLang="en-US" dirty="0">
                <a:sym typeface="Times New Roman" panose="02020603050405020304" pitchFamily="18" charset="0"/>
              </a:rPr>
              <a:t>We can not define a private or protected class.</a:t>
            </a:r>
          </a:p>
          <a:p>
            <a:pPr algn="just"/>
            <a:endParaRPr lang="en-US" altLang="en-US" dirty="0">
              <a:sym typeface="Times New Roman" panose="02020603050405020304" pitchFamily="18" charset="0"/>
            </a:endParaRPr>
          </a:p>
          <a:p>
            <a:pPr algn="just"/>
            <a:r>
              <a:rPr lang="en-US" altLang="en-US" dirty="0">
                <a:sym typeface="Times New Roman" panose="02020603050405020304" pitchFamily="18" charset="0"/>
              </a:rPr>
              <a:t>One file can have multiple classes/interfaces but out of them only one can be public.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B9089484-3945-0066-B9AE-9BFB19D7B42A}"/>
              </a:ext>
            </a:extLst>
          </p:cNvPr>
          <p:cNvSpPr>
            <a:spLocks noGrp="1"/>
          </p:cNvSpPr>
          <p:nvPr>
            <p:ph type="title"/>
          </p:nvPr>
        </p:nvSpPr>
        <p:spPr/>
        <p:txBody>
          <a:bodyPr/>
          <a:lstStyle/>
          <a:p>
            <a:r>
              <a:rPr lang="en-US" altLang="en-US" dirty="0">
                <a:sym typeface="Times New Roman" panose="02020603050405020304" pitchFamily="18" charset="0"/>
              </a:rPr>
              <a:t>Named Constants</a:t>
            </a:r>
          </a:p>
        </p:txBody>
      </p:sp>
      <p:sp>
        <p:nvSpPr>
          <p:cNvPr id="23555" name="Text Placeholder 2">
            <a:extLst>
              <a:ext uri="{FF2B5EF4-FFF2-40B4-BE49-F238E27FC236}">
                <a16:creationId xmlns:a16="http://schemas.microsoft.com/office/drawing/2014/main" id="{699576D4-DD6C-A05F-BA66-1634D202D5B2}"/>
              </a:ext>
            </a:extLst>
          </p:cNvPr>
          <p:cNvSpPr>
            <a:spLocks noGrp="1" noChangeArrowheads="1"/>
          </p:cNvSpPr>
          <p:nvPr>
            <p:ph type="body" idx="1"/>
          </p:nvPr>
        </p:nvSpPr>
        <p:spPr/>
        <p:txBody>
          <a:bodyPr>
            <a:normAutofit fontScale="92500" lnSpcReduction="20000"/>
          </a:bodyPr>
          <a:lstStyle/>
          <a:p>
            <a:r>
              <a:rPr lang="en-US" altLang="en-US" dirty="0">
                <a:sym typeface="Times New Roman" panose="02020603050405020304" pitchFamily="18" charset="0"/>
              </a:rPr>
              <a:t>A named constant is an identifier that represents a permanent value.</a:t>
            </a:r>
          </a:p>
          <a:p>
            <a:endParaRPr lang="en-US" altLang="en-US" dirty="0">
              <a:sym typeface="Times New Roman" panose="02020603050405020304" pitchFamily="18" charset="0"/>
            </a:endParaRPr>
          </a:p>
          <a:p>
            <a:r>
              <a:rPr lang="en-US" altLang="en-US" dirty="0">
                <a:sym typeface="Times New Roman" panose="02020603050405020304" pitchFamily="18" charset="0"/>
              </a:rPr>
              <a:t>Syntax is: </a:t>
            </a:r>
          </a:p>
          <a:p>
            <a:pPr lvl="1"/>
            <a:r>
              <a:rPr lang="en-US" altLang="en-US" sz="2600" dirty="0">
                <a:solidFill>
                  <a:schemeClr val="accent5"/>
                </a:solidFill>
                <a:sym typeface="Times New Roman" panose="02020603050405020304" pitchFamily="18" charset="0"/>
              </a:rPr>
              <a:t>final int MAX_VALUE = 100; </a:t>
            </a:r>
            <a:r>
              <a:rPr lang="en-US" altLang="en-US" sz="2600" dirty="0">
                <a:solidFill>
                  <a:schemeClr val="accent5"/>
                </a:solidFill>
              </a:rPr>
              <a:t>	</a:t>
            </a:r>
          </a:p>
          <a:p>
            <a:pPr lvl="1"/>
            <a:r>
              <a:rPr lang="en-US" altLang="en-US" sz="2600" dirty="0">
                <a:solidFill>
                  <a:schemeClr val="accent5"/>
                </a:solidFill>
              </a:rPr>
              <a:t>final datatype CONSTANTNAME = value;</a:t>
            </a:r>
          </a:p>
          <a:p>
            <a:endParaRPr lang="en-US" altLang="en-US" dirty="0">
              <a:sym typeface="Times New Roman" panose="02020603050405020304" pitchFamily="18" charset="0"/>
            </a:endParaRPr>
          </a:p>
          <a:p>
            <a:r>
              <a:rPr lang="en-US" altLang="en-US" dirty="0">
                <a:sym typeface="Times New Roman" panose="02020603050405020304" pitchFamily="18" charset="0"/>
              </a:rPr>
              <a:t>The word final is a Java keyword for declaring a constant.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1266" name="Title 2">
            <a:extLst>
              <a:ext uri="{FF2B5EF4-FFF2-40B4-BE49-F238E27FC236}">
                <a16:creationId xmlns:a16="http://schemas.microsoft.com/office/drawing/2014/main" id="{734C154C-03BC-22AC-034E-91E6A949681D}"/>
              </a:ext>
            </a:extLst>
          </p:cNvPr>
          <p:cNvSpPr>
            <a:spLocks noGrp="1"/>
          </p:cNvSpPr>
          <p:nvPr>
            <p:ph type="title"/>
          </p:nvPr>
        </p:nvSpPr>
        <p:spPr/>
        <p:txBody>
          <a:bodyPr/>
          <a:lstStyle/>
          <a:p>
            <a:r>
              <a:rPr lang="en-US" altLang="en-US">
                <a:sym typeface="Times New Roman" panose="02020603050405020304" pitchFamily="18" charset="0"/>
              </a:rPr>
              <a:t>Access Specifiers</a:t>
            </a:r>
          </a:p>
        </p:txBody>
      </p:sp>
      <p:sp>
        <p:nvSpPr>
          <p:cNvPr id="6" name="Text Placeholder 5">
            <a:extLst>
              <a:ext uri="{FF2B5EF4-FFF2-40B4-BE49-F238E27FC236}">
                <a16:creationId xmlns:a16="http://schemas.microsoft.com/office/drawing/2014/main" id="{C87C3A43-F826-C060-3020-0B2B926D933D}"/>
              </a:ext>
            </a:extLst>
          </p:cNvPr>
          <p:cNvSpPr>
            <a:spLocks noGrp="1"/>
          </p:cNvSpPr>
          <p:nvPr>
            <p:ph type="body" idx="1"/>
          </p:nvPr>
        </p:nvSpPr>
        <p:spPr/>
        <p:txBody>
          <a:bodyPr/>
          <a:lstStyle/>
          <a:p>
            <a:endParaRPr lang="en-IN"/>
          </a:p>
        </p:txBody>
      </p:sp>
      <p:graphicFrame>
        <p:nvGraphicFramePr>
          <p:cNvPr id="4" name="Content Placeholder 6">
            <a:extLst>
              <a:ext uri="{FF2B5EF4-FFF2-40B4-BE49-F238E27FC236}">
                <a16:creationId xmlns:a16="http://schemas.microsoft.com/office/drawing/2014/main" id="{685E1218-65B2-AC7E-92E2-6ECF843583C4}"/>
              </a:ext>
            </a:extLst>
          </p:cNvPr>
          <p:cNvGraphicFramePr>
            <a:graphicFrameLocks/>
          </p:cNvGraphicFramePr>
          <p:nvPr/>
        </p:nvGraphicFramePr>
        <p:xfrm>
          <a:off x="457200" y="1143000"/>
          <a:ext cx="8183565" cy="4906964"/>
        </p:xfrm>
        <a:graphic>
          <a:graphicData uri="http://schemas.openxmlformats.org/drawingml/2006/table">
            <a:tbl>
              <a:tblPr firstRow="1" bandRow="1">
                <a:tableStyleId>{5C22544A-7EE6-4342-B048-85BDC9FD1C3A}</a:tableStyleId>
              </a:tblPr>
              <a:tblGrid>
                <a:gridCol w="1636713">
                  <a:extLst>
                    <a:ext uri="{9D8B030D-6E8A-4147-A177-3AD203B41FA5}">
                      <a16:colId xmlns:a16="http://schemas.microsoft.com/office/drawing/2014/main" val="20000"/>
                    </a:ext>
                  </a:extLst>
                </a:gridCol>
                <a:gridCol w="1636713">
                  <a:extLst>
                    <a:ext uri="{9D8B030D-6E8A-4147-A177-3AD203B41FA5}">
                      <a16:colId xmlns:a16="http://schemas.microsoft.com/office/drawing/2014/main" val="20001"/>
                    </a:ext>
                  </a:extLst>
                </a:gridCol>
                <a:gridCol w="1636713">
                  <a:extLst>
                    <a:ext uri="{9D8B030D-6E8A-4147-A177-3AD203B41FA5}">
                      <a16:colId xmlns:a16="http://schemas.microsoft.com/office/drawing/2014/main" val="20002"/>
                    </a:ext>
                  </a:extLst>
                </a:gridCol>
                <a:gridCol w="1636713">
                  <a:extLst>
                    <a:ext uri="{9D8B030D-6E8A-4147-A177-3AD203B41FA5}">
                      <a16:colId xmlns:a16="http://schemas.microsoft.com/office/drawing/2014/main" val="20003"/>
                    </a:ext>
                  </a:extLst>
                </a:gridCol>
                <a:gridCol w="1636713">
                  <a:extLst>
                    <a:ext uri="{9D8B030D-6E8A-4147-A177-3AD203B41FA5}">
                      <a16:colId xmlns:a16="http://schemas.microsoft.com/office/drawing/2014/main" val="20004"/>
                    </a:ext>
                  </a:extLst>
                </a:gridCol>
              </a:tblGrid>
              <a:tr h="1188711">
                <a:tc>
                  <a:txBody>
                    <a:bodyPr/>
                    <a:lstStyle/>
                    <a:p>
                      <a:pPr algn="ctr"/>
                      <a:r>
                        <a:rPr lang="en-US" sz="1800" dirty="0">
                          <a:solidFill>
                            <a:srgbClr val="002060"/>
                          </a:solidFill>
                          <a:latin typeface="Times New Roman" pitchFamily="18" charset="0"/>
                          <a:cs typeface="Times New Roman" pitchFamily="18" charset="0"/>
                        </a:rPr>
                        <a:t>Specifier</a:t>
                      </a:r>
                    </a:p>
                  </a:txBody>
                  <a:tcPr marT="45716" marB="45716"/>
                </a:tc>
                <a:tc>
                  <a:txBody>
                    <a:bodyPr/>
                    <a:lstStyle/>
                    <a:p>
                      <a:pPr algn="ctr"/>
                      <a:r>
                        <a:rPr lang="en-US" sz="1800" dirty="0">
                          <a:solidFill>
                            <a:srgbClr val="002060"/>
                          </a:solidFill>
                          <a:latin typeface="Times New Roman" pitchFamily="18" charset="0"/>
                          <a:cs typeface="Times New Roman" pitchFamily="18" charset="0"/>
                        </a:rPr>
                        <a:t>Sub class (Same Package)</a:t>
                      </a:r>
                    </a:p>
                  </a:txBody>
                  <a:tcPr marT="45716" marB="4571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002060"/>
                          </a:solidFill>
                          <a:latin typeface="Times New Roman" pitchFamily="18" charset="0"/>
                          <a:cs typeface="Times New Roman" pitchFamily="18" charset="0"/>
                        </a:rPr>
                        <a:t>Non-Sub class (Same Package)</a:t>
                      </a:r>
                    </a:p>
                    <a:p>
                      <a:pPr algn="ctr"/>
                      <a:endParaRPr lang="en-US" sz="1800" dirty="0">
                        <a:solidFill>
                          <a:srgbClr val="002060"/>
                        </a:solidFill>
                        <a:latin typeface="Times New Roman" pitchFamily="18" charset="0"/>
                        <a:cs typeface="Times New Roman" pitchFamily="18" charset="0"/>
                      </a:endParaRPr>
                    </a:p>
                  </a:txBody>
                  <a:tcPr marT="45716" marB="4571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002060"/>
                          </a:solidFill>
                          <a:latin typeface="Times New Roman" pitchFamily="18" charset="0"/>
                          <a:cs typeface="Times New Roman" pitchFamily="18" charset="0"/>
                        </a:rPr>
                        <a:t>Sub class (Different Package)</a:t>
                      </a:r>
                    </a:p>
                    <a:p>
                      <a:pPr algn="ctr"/>
                      <a:endParaRPr lang="en-US" sz="1800" dirty="0">
                        <a:solidFill>
                          <a:srgbClr val="002060"/>
                        </a:solidFill>
                        <a:latin typeface="Times New Roman" pitchFamily="18" charset="0"/>
                        <a:cs typeface="Times New Roman" pitchFamily="18" charset="0"/>
                      </a:endParaRPr>
                    </a:p>
                  </a:txBody>
                  <a:tcPr marT="45716" marB="45716"/>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002060"/>
                          </a:solidFill>
                          <a:latin typeface="Times New Roman" pitchFamily="18" charset="0"/>
                          <a:cs typeface="Times New Roman" pitchFamily="18" charset="0"/>
                        </a:rPr>
                        <a:t>Non-Sub class (Different</a:t>
                      </a:r>
                      <a:r>
                        <a:rPr lang="en-US" sz="1800" baseline="0" dirty="0">
                          <a:solidFill>
                            <a:srgbClr val="002060"/>
                          </a:solidFill>
                          <a:latin typeface="Times New Roman" pitchFamily="18" charset="0"/>
                          <a:cs typeface="Times New Roman" pitchFamily="18" charset="0"/>
                        </a:rPr>
                        <a:t> </a:t>
                      </a:r>
                      <a:r>
                        <a:rPr lang="en-US" sz="1800" dirty="0">
                          <a:solidFill>
                            <a:srgbClr val="002060"/>
                          </a:solidFill>
                          <a:latin typeface="Times New Roman" pitchFamily="18" charset="0"/>
                          <a:cs typeface="Times New Roman" pitchFamily="18" charset="0"/>
                        </a:rPr>
                        <a:t>Package)</a:t>
                      </a:r>
                    </a:p>
                    <a:p>
                      <a:pPr algn="ctr"/>
                      <a:endParaRPr lang="en-US" sz="1800" dirty="0">
                        <a:solidFill>
                          <a:srgbClr val="002060"/>
                        </a:solidFill>
                        <a:latin typeface="Times New Roman" pitchFamily="18" charset="0"/>
                        <a:cs typeface="Times New Roman" pitchFamily="18" charset="0"/>
                      </a:endParaRPr>
                    </a:p>
                  </a:txBody>
                  <a:tcPr marT="45716" marB="45716"/>
                </a:tc>
                <a:extLst>
                  <a:ext uri="{0D108BD9-81ED-4DB2-BD59-A6C34878D82A}">
                    <a16:rowId xmlns:a16="http://schemas.microsoft.com/office/drawing/2014/main" val="10000"/>
                  </a:ext>
                </a:extLst>
              </a:tr>
              <a:tr h="929563">
                <a:tc>
                  <a:txBody>
                    <a:bodyPr/>
                    <a:lstStyle/>
                    <a:p>
                      <a:pPr algn="ctr"/>
                      <a:r>
                        <a:rPr lang="en-US" sz="1800" dirty="0">
                          <a:solidFill>
                            <a:srgbClr val="002060"/>
                          </a:solidFill>
                          <a:latin typeface="Times New Roman" pitchFamily="18" charset="0"/>
                          <a:cs typeface="Times New Roman" pitchFamily="18" charset="0"/>
                        </a:rPr>
                        <a:t>public</a:t>
                      </a:r>
                    </a:p>
                  </a:txBody>
                  <a:tcPr marT="45716" marB="45716"/>
                </a:tc>
                <a:tc>
                  <a:txBody>
                    <a:bodyPr/>
                    <a:lstStyle/>
                    <a:p>
                      <a:pPr algn="ctr"/>
                      <a:r>
                        <a:rPr lang="en-US" sz="1800" dirty="0">
                          <a:solidFill>
                            <a:srgbClr val="002060"/>
                          </a:solidFill>
                          <a:latin typeface="Times New Roman" pitchFamily="18" charset="0"/>
                          <a:cs typeface="Times New Roman" pitchFamily="18" charset="0"/>
                        </a:rPr>
                        <a:t>Yes</a:t>
                      </a:r>
                    </a:p>
                  </a:txBody>
                  <a:tcPr marT="45716" marB="45716"/>
                </a:tc>
                <a:tc>
                  <a:txBody>
                    <a:bodyPr/>
                    <a:lstStyle/>
                    <a:p>
                      <a:pPr algn="ctr"/>
                      <a:r>
                        <a:rPr lang="en-US" sz="1800" dirty="0">
                          <a:solidFill>
                            <a:srgbClr val="002060"/>
                          </a:solidFill>
                          <a:latin typeface="Times New Roman" pitchFamily="18" charset="0"/>
                          <a:cs typeface="Times New Roman" pitchFamily="18" charset="0"/>
                        </a:rPr>
                        <a:t>Yes</a:t>
                      </a:r>
                    </a:p>
                  </a:txBody>
                  <a:tcPr marT="45716" marB="45716"/>
                </a:tc>
                <a:tc>
                  <a:txBody>
                    <a:bodyPr/>
                    <a:lstStyle/>
                    <a:p>
                      <a:pPr algn="ctr"/>
                      <a:r>
                        <a:rPr lang="en-US" sz="1800" dirty="0">
                          <a:solidFill>
                            <a:srgbClr val="002060"/>
                          </a:solidFill>
                          <a:latin typeface="Times New Roman" pitchFamily="18" charset="0"/>
                          <a:cs typeface="Times New Roman" pitchFamily="18" charset="0"/>
                        </a:rPr>
                        <a:t>Yes</a:t>
                      </a:r>
                    </a:p>
                  </a:txBody>
                  <a:tcPr marT="45716" marB="45716"/>
                </a:tc>
                <a:tc>
                  <a:txBody>
                    <a:bodyPr/>
                    <a:lstStyle/>
                    <a:p>
                      <a:pPr algn="ctr"/>
                      <a:r>
                        <a:rPr lang="en-US" sz="1800" dirty="0">
                          <a:solidFill>
                            <a:srgbClr val="002060"/>
                          </a:solidFill>
                          <a:latin typeface="Times New Roman" pitchFamily="18" charset="0"/>
                          <a:cs typeface="Times New Roman" pitchFamily="18" charset="0"/>
                        </a:rPr>
                        <a:t>Yes</a:t>
                      </a:r>
                    </a:p>
                  </a:txBody>
                  <a:tcPr marT="45716" marB="45716"/>
                </a:tc>
                <a:extLst>
                  <a:ext uri="{0D108BD9-81ED-4DB2-BD59-A6C34878D82A}">
                    <a16:rowId xmlns:a16="http://schemas.microsoft.com/office/drawing/2014/main" val="10001"/>
                  </a:ext>
                </a:extLst>
              </a:tr>
              <a:tr h="929563">
                <a:tc>
                  <a:txBody>
                    <a:bodyPr/>
                    <a:lstStyle/>
                    <a:p>
                      <a:pPr algn="ctr"/>
                      <a:r>
                        <a:rPr lang="en-US" sz="1800" dirty="0">
                          <a:solidFill>
                            <a:srgbClr val="002060"/>
                          </a:solidFill>
                          <a:latin typeface="Times New Roman" pitchFamily="18" charset="0"/>
                          <a:cs typeface="Times New Roman" pitchFamily="18" charset="0"/>
                        </a:rPr>
                        <a:t>protected</a:t>
                      </a:r>
                    </a:p>
                  </a:txBody>
                  <a:tcPr marT="45716" marB="45716"/>
                </a:tc>
                <a:tc>
                  <a:txBody>
                    <a:bodyPr/>
                    <a:lstStyle/>
                    <a:p>
                      <a:pPr algn="ctr"/>
                      <a:r>
                        <a:rPr lang="en-US" sz="1800" dirty="0">
                          <a:solidFill>
                            <a:srgbClr val="002060"/>
                          </a:solidFill>
                          <a:latin typeface="Times New Roman" pitchFamily="18" charset="0"/>
                          <a:cs typeface="Times New Roman" pitchFamily="18" charset="0"/>
                        </a:rPr>
                        <a:t>Yes</a:t>
                      </a:r>
                    </a:p>
                  </a:txBody>
                  <a:tcPr marT="45716" marB="45716"/>
                </a:tc>
                <a:tc>
                  <a:txBody>
                    <a:bodyPr/>
                    <a:lstStyle/>
                    <a:p>
                      <a:pPr algn="ctr"/>
                      <a:r>
                        <a:rPr lang="en-US" sz="1800" dirty="0">
                          <a:solidFill>
                            <a:srgbClr val="002060"/>
                          </a:solidFill>
                          <a:latin typeface="Times New Roman" pitchFamily="18" charset="0"/>
                          <a:cs typeface="Times New Roman" pitchFamily="18" charset="0"/>
                        </a:rPr>
                        <a:t>Yes</a:t>
                      </a:r>
                    </a:p>
                  </a:txBody>
                  <a:tcPr marT="45716" marB="45716"/>
                </a:tc>
                <a:tc>
                  <a:txBody>
                    <a:bodyPr/>
                    <a:lstStyle/>
                    <a:p>
                      <a:pPr algn="ctr"/>
                      <a:r>
                        <a:rPr lang="en-US" sz="1800" dirty="0">
                          <a:solidFill>
                            <a:srgbClr val="002060"/>
                          </a:solidFill>
                          <a:latin typeface="Times New Roman" pitchFamily="18" charset="0"/>
                          <a:cs typeface="Times New Roman" pitchFamily="18" charset="0"/>
                        </a:rPr>
                        <a:t>Yes</a:t>
                      </a:r>
                    </a:p>
                  </a:txBody>
                  <a:tcPr marT="45716" marB="45716"/>
                </a:tc>
                <a:tc>
                  <a:txBody>
                    <a:bodyPr/>
                    <a:lstStyle/>
                    <a:p>
                      <a:pPr algn="ctr"/>
                      <a:r>
                        <a:rPr lang="en-US" sz="1800" dirty="0">
                          <a:solidFill>
                            <a:srgbClr val="002060"/>
                          </a:solidFill>
                          <a:latin typeface="Times New Roman" pitchFamily="18" charset="0"/>
                          <a:cs typeface="Times New Roman" pitchFamily="18" charset="0"/>
                        </a:rPr>
                        <a:t>No</a:t>
                      </a:r>
                    </a:p>
                  </a:txBody>
                  <a:tcPr marT="45716" marB="45716"/>
                </a:tc>
                <a:extLst>
                  <a:ext uri="{0D108BD9-81ED-4DB2-BD59-A6C34878D82A}">
                    <a16:rowId xmlns:a16="http://schemas.microsoft.com/office/drawing/2014/main" val="10002"/>
                  </a:ext>
                </a:extLst>
              </a:tr>
              <a:tr h="929563">
                <a:tc>
                  <a:txBody>
                    <a:bodyPr/>
                    <a:lstStyle/>
                    <a:p>
                      <a:pPr algn="ctr"/>
                      <a:r>
                        <a:rPr lang="en-US" sz="1800" dirty="0">
                          <a:solidFill>
                            <a:srgbClr val="002060"/>
                          </a:solidFill>
                          <a:latin typeface="Times New Roman" pitchFamily="18" charset="0"/>
                          <a:cs typeface="Times New Roman" pitchFamily="18" charset="0"/>
                        </a:rPr>
                        <a:t>default</a:t>
                      </a:r>
                    </a:p>
                  </a:txBody>
                  <a:tcPr marT="45716" marB="45716"/>
                </a:tc>
                <a:tc>
                  <a:txBody>
                    <a:bodyPr/>
                    <a:lstStyle/>
                    <a:p>
                      <a:pPr algn="ctr"/>
                      <a:r>
                        <a:rPr lang="en-US" sz="1800" dirty="0">
                          <a:solidFill>
                            <a:srgbClr val="002060"/>
                          </a:solidFill>
                          <a:latin typeface="Times New Roman" pitchFamily="18" charset="0"/>
                          <a:cs typeface="Times New Roman" pitchFamily="18" charset="0"/>
                        </a:rPr>
                        <a:t>Yes</a:t>
                      </a:r>
                    </a:p>
                  </a:txBody>
                  <a:tcPr marT="45716" marB="45716"/>
                </a:tc>
                <a:tc>
                  <a:txBody>
                    <a:bodyPr/>
                    <a:lstStyle/>
                    <a:p>
                      <a:pPr algn="ctr"/>
                      <a:r>
                        <a:rPr lang="en-US" sz="1800" dirty="0">
                          <a:solidFill>
                            <a:srgbClr val="002060"/>
                          </a:solidFill>
                          <a:latin typeface="Times New Roman" pitchFamily="18" charset="0"/>
                          <a:cs typeface="Times New Roman" pitchFamily="18" charset="0"/>
                        </a:rPr>
                        <a:t>Yes</a:t>
                      </a:r>
                    </a:p>
                  </a:txBody>
                  <a:tcPr marT="45716" marB="45716"/>
                </a:tc>
                <a:tc>
                  <a:txBody>
                    <a:bodyPr/>
                    <a:lstStyle/>
                    <a:p>
                      <a:pPr algn="ctr"/>
                      <a:r>
                        <a:rPr lang="en-US" sz="1800" dirty="0">
                          <a:solidFill>
                            <a:srgbClr val="002060"/>
                          </a:solidFill>
                          <a:latin typeface="Times New Roman" pitchFamily="18" charset="0"/>
                          <a:cs typeface="Times New Roman" pitchFamily="18" charset="0"/>
                        </a:rPr>
                        <a:t>No</a:t>
                      </a:r>
                    </a:p>
                  </a:txBody>
                  <a:tcPr marT="45716" marB="45716"/>
                </a:tc>
                <a:tc>
                  <a:txBody>
                    <a:bodyPr/>
                    <a:lstStyle/>
                    <a:p>
                      <a:pPr algn="ctr"/>
                      <a:r>
                        <a:rPr lang="en-US" sz="1800" dirty="0">
                          <a:solidFill>
                            <a:srgbClr val="002060"/>
                          </a:solidFill>
                          <a:latin typeface="Times New Roman" pitchFamily="18" charset="0"/>
                          <a:cs typeface="Times New Roman" pitchFamily="18" charset="0"/>
                        </a:rPr>
                        <a:t>No</a:t>
                      </a:r>
                    </a:p>
                  </a:txBody>
                  <a:tcPr marT="45716" marB="45716"/>
                </a:tc>
                <a:extLst>
                  <a:ext uri="{0D108BD9-81ED-4DB2-BD59-A6C34878D82A}">
                    <a16:rowId xmlns:a16="http://schemas.microsoft.com/office/drawing/2014/main" val="10003"/>
                  </a:ext>
                </a:extLst>
              </a:tr>
              <a:tr h="929563">
                <a:tc>
                  <a:txBody>
                    <a:bodyPr/>
                    <a:lstStyle/>
                    <a:p>
                      <a:pPr algn="ctr"/>
                      <a:r>
                        <a:rPr lang="en-US" sz="1800" dirty="0">
                          <a:solidFill>
                            <a:srgbClr val="002060"/>
                          </a:solidFill>
                          <a:latin typeface="Times New Roman" pitchFamily="18" charset="0"/>
                          <a:cs typeface="Times New Roman" pitchFamily="18" charset="0"/>
                        </a:rPr>
                        <a:t>private</a:t>
                      </a:r>
                    </a:p>
                  </a:txBody>
                  <a:tcPr marT="45716" marB="45716"/>
                </a:tc>
                <a:tc>
                  <a:txBody>
                    <a:bodyPr/>
                    <a:lstStyle/>
                    <a:p>
                      <a:pPr algn="ctr"/>
                      <a:r>
                        <a:rPr lang="en-US" sz="1800" dirty="0">
                          <a:solidFill>
                            <a:srgbClr val="002060"/>
                          </a:solidFill>
                          <a:latin typeface="Times New Roman" pitchFamily="18" charset="0"/>
                          <a:cs typeface="Times New Roman" pitchFamily="18" charset="0"/>
                        </a:rPr>
                        <a:t>No</a:t>
                      </a:r>
                    </a:p>
                  </a:txBody>
                  <a:tcPr marT="45716" marB="45716"/>
                </a:tc>
                <a:tc>
                  <a:txBody>
                    <a:bodyPr/>
                    <a:lstStyle/>
                    <a:p>
                      <a:pPr algn="ctr"/>
                      <a:r>
                        <a:rPr lang="en-US" sz="1800" dirty="0">
                          <a:solidFill>
                            <a:srgbClr val="002060"/>
                          </a:solidFill>
                          <a:latin typeface="Times New Roman" pitchFamily="18" charset="0"/>
                          <a:cs typeface="Times New Roman" pitchFamily="18" charset="0"/>
                        </a:rPr>
                        <a:t>No</a:t>
                      </a:r>
                    </a:p>
                  </a:txBody>
                  <a:tcPr marT="45716" marB="45716"/>
                </a:tc>
                <a:tc>
                  <a:txBody>
                    <a:bodyPr/>
                    <a:lstStyle/>
                    <a:p>
                      <a:pPr algn="ctr"/>
                      <a:r>
                        <a:rPr lang="en-US" sz="1800" dirty="0">
                          <a:solidFill>
                            <a:srgbClr val="002060"/>
                          </a:solidFill>
                          <a:latin typeface="Times New Roman" pitchFamily="18" charset="0"/>
                          <a:cs typeface="Times New Roman" pitchFamily="18" charset="0"/>
                        </a:rPr>
                        <a:t>No</a:t>
                      </a:r>
                    </a:p>
                  </a:txBody>
                  <a:tcPr marT="45716" marB="45716"/>
                </a:tc>
                <a:tc>
                  <a:txBody>
                    <a:bodyPr/>
                    <a:lstStyle/>
                    <a:p>
                      <a:pPr algn="ctr"/>
                      <a:r>
                        <a:rPr lang="en-US" sz="1800" dirty="0">
                          <a:solidFill>
                            <a:srgbClr val="002060"/>
                          </a:solidFill>
                          <a:latin typeface="Times New Roman" pitchFamily="18" charset="0"/>
                          <a:cs typeface="Times New Roman" pitchFamily="18" charset="0"/>
                        </a:rPr>
                        <a:t>No</a:t>
                      </a:r>
                    </a:p>
                  </a:txBody>
                  <a:tcPr marT="45716" marB="45716"/>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4578" name="Content Placeholder 3" descr="red-question-mark.png">
            <a:extLst>
              <a:ext uri="{FF2B5EF4-FFF2-40B4-BE49-F238E27FC236}">
                <a16:creationId xmlns:a16="http://schemas.microsoft.com/office/drawing/2014/main" id="{70BC3D53-428C-A87C-39E6-EDDA1ABDCD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371600"/>
            <a:ext cx="45259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a:extLst>
              <a:ext uri="{FF2B5EF4-FFF2-40B4-BE49-F238E27FC236}">
                <a16:creationId xmlns:a16="http://schemas.microsoft.com/office/drawing/2014/main" id="{CF17030F-8F04-DDA4-3C87-CF597C0483E8}"/>
              </a:ext>
            </a:extLst>
          </p:cNvPr>
          <p:cNvSpPr>
            <a:spLocks noGrp="1"/>
          </p:cNvSpPr>
          <p:nvPr>
            <p:ph type="title"/>
          </p:nvPr>
        </p:nvSpPr>
        <p:spPr/>
        <p:txBody>
          <a:bodyPr/>
          <a:lstStyle/>
          <a:p>
            <a:endParaRPr lang="en-IN"/>
          </a:p>
        </p:txBody>
      </p:sp>
      <p:sp>
        <p:nvSpPr>
          <p:cNvPr id="5" name="Text Placeholder 4">
            <a:extLst>
              <a:ext uri="{FF2B5EF4-FFF2-40B4-BE49-F238E27FC236}">
                <a16:creationId xmlns:a16="http://schemas.microsoft.com/office/drawing/2014/main" id="{E71C9CA4-FACA-695E-D7FA-47084D96779A}"/>
              </a:ext>
            </a:extLst>
          </p:cNvPr>
          <p:cNvSpPr>
            <a:spLocks noGrp="1"/>
          </p:cNvSpPr>
          <p:nvPr>
            <p:ph type="body" idx="1"/>
          </p:nvPr>
        </p:nvSpPr>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099" name="Title 1">
            <a:extLst>
              <a:ext uri="{FF2B5EF4-FFF2-40B4-BE49-F238E27FC236}">
                <a16:creationId xmlns:a16="http://schemas.microsoft.com/office/drawing/2014/main" id="{FCDBED45-5FDD-A371-69E2-D5088FA3351E}"/>
              </a:ext>
            </a:extLst>
          </p:cNvPr>
          <p:cNvSpPr>
            <a:spLocks noGrp="1"/>
          </p:cNvSpPr>
          <p:nvPr>
            <p:ph type="title"/>
          </p:nvPr>
        </p:nvSpPr>
        <p:spPr/>
        <p:txBody>
          <a:bodyPr/>
          <a:lstStyle/>
          <a:p>
            <a:r>
              <a:rPr lang="en-US" altLang="en-US">
                <a:sym typeface="Times New Roman" panose="02020603050405020304" pitchFamily="18" charset="0"/>
              </a:rPr>
              <a:t>Naming Conventions</a:t>
            </a:r>
          </a:p>
        </p:txBody>
      </p:sp>
      <p:sp>
        <p:nvSpPr>
          <p:cNvPr id="3" name="Text Placeholder 2">
            <a:extLst>
              <a:ext uri="{FF2B5EF4-FFF2-40B4-BE49-F238E27FC236}">
                <a16:creationId xmlns:a16="http://schemas.microsoft.com/office/drawing/2014/main" id="{8F81451E-C137-527D-95D0-3D186816338D}"/>
              </a:ext>
            </a:extLst>
          </p:cNvPr>
          <p:cNvSpPr>
            <a:spLocks noGrp="1" noChangeArrowheads="1"/>
          </p:cNvSpPr>
          <p:nvPr>
            <p:ph type="body" idx="1"/>
          </p:nvPr>
        </p:nvSpPr>
        <p:spPr>
          <a:xfrm>
            <a:off x="228600" y="1295400"/>
            <a:ext cx="7772400" cy="4114800"/>
          </a:xfrm>
        </p:spPr>
        <p:txBody>
          <a:bodyPr>
            <a:normAutofit fontScale="92500" lnSpcReduction="20000"/>
          </a:bodyPr>
          <a:lstStyle/>
          <a:p>
            <a:r>
              <a:rPr lang="en-US" altLang="en-US" dirty="0">
                <a:sym typeface="Times New Roman" panose="02020603050405020304" pitchFamily="18" charset="0"/>
              </a:rPr>
              <a:t>All the letters of an identifier in Java should be in lower case Except:</a:t>
            </a:r>
          </a:p>
          <a:p>
            <a:endParaRPr lang="en-US" altLang="en-US" dirty="0">
              <a:sym typeface="Times New Roman" panose="02020603050405020304" pitchFamily="18" charset="0"/>
            </a:endParaRPr>
          </a:p>
          <a:p>
            <a:r>
              <a:rPr lang="en-US" altLang="en-US" dirty="0">
                <a:sym typeface="Times New Roman" panose="02020603050405020304" pitchFamily="18" charset="0"/>
              </a:rPr>
              <a:t>Class Names: First letter of each word in the identifier should be capitalized.</a:t>
            </a:r>
          </a:p>
          <a:p>
            <a:endParaRPr lang="en-US" altLang="en-US" dirty="0">
              <a:sym typeface="Times New Roman" panose="02020603050405020304" pitchFamily="18" charset="0"/>
            </a:endParaRPr>
          </a:p>
          <a:p>
            <a:r>
              <a:rPr lang="en-US" altLang="en-US" dirty="0">
                <a:sym typeface="Times New Roman" panose="02020603050405020304" pitchFamily="18" charset="0"/>
              </a:rPr>
              <a:t>Method Names: First letter of each word in the identifier should be capitalized except the first word.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DD3D78A0-CE0A-3624-1353-570231FDB072}"/>
              </a:ext>
            </a:extLst>
          </p:cNvPr>
          <p:cNvSpPr>
            <a:spLocks noGrp="1"/>
          </p:cNvSpPr>
          <p:nvPr>
            <p:ph type="title"/>
          </p:nvPr>
        </p:nvSpPr>
        <p:spPr/>
        <p:txBody>
          <a:bodyPr>
            <a:normAutofit fontScale="90000"/>
          </a:bodyPr>
          <a:lstStyle/>
          <a:p>
            <a:r>
              <a:rPr lang="en-US" altLang="en-US">
                <a:sym typeface="Times New Roman" panose="02020603050405020304" pitchFamily="18" charset="0"/>
              </a:rPr>
              <a:t>Identifiers</a:t>
            </a:r>
            <a:br>
              <a:rPr lang="en-US" altLang="en-US">
                <a:sym typeface="Times New Roman" panose="02020603050405020304" pitchFamily="18" charset="0"/>
              </a:rPr>
            </a:br>
            <a:endParaRPr lang="en-US" altLang="en-US">
              <a:sym typeface="Times New Roman" panose="02020603050405020304" pitchFamily="18" charset="0"/>
            </a:endParaRPr>
          </a:p>
        </p:txBody>
      </p:sp>
      <p:sp>
        <p:nvSpPr>
          <p:cNvPr id="3" name="Text Placeholder 2">
            <a:extLst>
              <a:ext uri="{FF2B5EF4-FFF2-40B4-BE49-F238E27FC236}">
                <a16:creationId xmlns:a16="http://schemas.microsoft.com/office/drawing/2014/main" id="{08E5B335-AE74-5C51-1B91-65DADF7F0178}"/>
              </a:ext>
            </a:extLst>
          </p:cNvPr>
          <p:cNvSpPr>
            <a:spLocks noGrp="1" noChangeArrowheads="1"/>
          </p:cNvSpPr>
          <p:nvPr>
            <p:ph type="body" idx="1"/>
          </p:nvPr>
        </p:nvSpPr>
        <p:spPr>
          <a:xfrm>
            <a:off x="381000" y="1219200"/>
            <a:ext cx="7772400" cy="4114800"/>
          </a:xfrm>
        </p:spPr>
        <p:txBody>
          <a:bodyPr>
            <a:normAutofit fontScale="77500" lnSpcReduction="20000"/>
          </a:bodyPr>
          <a:lstStyle/>
          <a:p>
            <a:pPr algn="just"/>
            <a:r>
              <a:rPr lang="en-US" altLang="en-US" dirty="0">
                <a:sym typeface="Times New Roman" panose="02020603050405020304" pitchFamily="18" charset="0"/>
              </a:rPr>
              <a:t>A name in a program is called an identifier.</a:t>
            </a:r>
          </a:p>
          <a:p>
            <a:pPr algn="just"/>
            <a:endParaRPr lang="en-US" altLang="en-US" dirty="0">
              <a:sym typeface="Times New Roman" panose="02020603050405020304" pitchFamily="18" charset="0"/>
            </a:endParaRPr>
          </a:p>
          <a:p>
            <a:pPr algn="just"/>
            <a:r>
              <a:rPr lang="en-US" altLang="en-US" dirty="0">
                <a:sym typeface="Times New Roman" panose="02020603050405020304" pitchFamily="18" charset="0"/>
              </a:rPr>
              <a:t>Identifiers can be used to denote classes, methods, variables, and labels.</a:t>
            </a:r>
          </a:p>
          <a:p>
            <a:pPr algn="just"/>
            <a:endParaRPr lang="en-US" altLang="en-US" dirty="0">
              <a:sym typeface="Times New Roman" panose="02020603050405020304" pitchFamily="18" charset="0"/>
            </a:endParaRPr>
          </a:p>
          <a:p>
            <a:pPr algn="just"/>
            <a:r>
              <a:rPr lang="en-US" altLang="en-US" dirty="0">
                <a:sym typeface="Times New Roman" panose="02020603050405020304" pitchFamily="18" charset="0"/>
              </a:rPr>
              <a:t>An identifier may be any descriptive sequence of uppercase and lowercase letters, numbers, or the underscore and dollar-sign characters.</a:t>
            </a:r>
          </a:p>
          <a:p>
            <a:pPr algn="just"/>
            <a:r>
              <a:rPr lang="en-US" altLang="en-US" dirty="0">
                <a:sym typeface="Times New Roman" panose="02020603050405020304" pitchFamily="18" charset="0"/>
              </a:rPr>
              <a:t>Example: number, Number, sum_$, bingo, $$_100</a:t>
            </a:r>
          </a:p>
          <a:p>
            <a:pPr algn="just"/>
            <a:endParaRPr lang="en-US" altLang="en-US" dirty="0">
              <a:sym typeface="Times New Roman" panose="02020603050405020304" pitchFamily="18" charset="0"/>
            </a:endParaRPr>
          </a:p>
          <a:p>
            <a:pPr algn="just"/>
            <a:r>
              <a:rPr lang="en-US" altLang="en-US" dirty="0">
                <a:sym typeface="Times New Roman" panose="02020603050405020304" pitchFamily="18" charset="0"/>
              </a:rPr>
              <a:t>Note: Identifiers must not begin with a number.</a:t>
            </a:r>
          </a:p>
          <a:p>
            <a:pPr algn="just"/>
            <a:endParaRPr lang="en-US" altLang="en-US" dirty="0">
              <a:sym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F1AB2EC-53A9-A854-7276-7710C6EC508B}"/>
              </a:ext>
            </a:extLst>
          </p:cNvPr>
          <p:cNvSpPr>
            <a:spLocks noGrp="1"/>
          </p:cNvSpPr>
          <p:nvPr>
            <p:ph type="title"/>
          </p:nvPr>
        </p:nvSpPr>
        <p:spPr/>
        <p:txBody>
          <a:bodyPr/>
          <a:lstStyle/>
          <a:p>
            <a:r>
              <a:rPr lang="en-US" altLang="en-US">
                <a:sym typeface="Times New Roman" panose="02020603050405020304" pitchFamily="18" charset="0"/>
              </a:rPr>
              <a:t>Keywords</a:t>
            </a:r>
          </a:p>
        </p:txBody>
      </p:sp>
      <p:sp>
        <p:nvSpPr>
          <p:cNvPr id="3" name="Text Placeholder 2">
            <a:extLst>
              <a:ext uri="{FF2B5EF4-FFF2-40B4-BE49-F238E27FC236}">
                <a16:creationId xmlns:a16="http://schemas.microsoft.com/office/drawing/2014/main" id="{9DC36D90-20F8-3AF7-61B1-0F8AFBD0C5AD}"/>
              </a:ext>
            </a:extLst>
          </p:cNvPr>
          <p:cNvSpPr>
            <a:spLocks noGrp="1" noChangeArrowheads="1"/>
          </p:cNvSpPr>
          <p:nvPr>
            <p:ph type="body" idx="1"/>
          </p:nvPr>
        </p:nvSpPr>
        <p:spPr>
          <a:xfrm>
            <a:off x="304800" y="1414862"/>
            <a:ext cx="7772400" cy="4114800"/>
          </a:xfrm>
        </p:spPr>
        <p:txBody>
          <a:bodyPr>
            <a:normAutofit fontScale="62500" lnSpcReduction="20000"/>
          </a:bodyPr>
          <a:lstStyle/>
          <a:p>
            <a:r>
              <a:rPr lang="en-US" altLang="en-US" dirty="0">
                <a:sym typeface="Times New Roman" panose="02020603050405020304" pitchFamily="18" charset="0"/>
              </a:rPr>
              <a:t>Keywords are reserved identifiers that are predefined in the language.</a:t>
            </a:r>
          </a:p>
          <a:p>
            <a:endParaRPr lang="en-US" altLang="en-US" dirty="0">
              <a:sym typeface="Times New Roman" panose="02020603050405020304" pitchFamily="18" charset="0"/>
            </a:endParaRPr>
          </a:p>
          <a:p>
            <a:r>
              <a:rPr lang="en-US" altLang="en-US" dirty="0">
                <a:sym typeface="Times New Roman" panose="02020603050405020304" pitchFamily="18" charset="0"/>
              </a:rPr>
              <a:t>Cannot be used as names for a variable, class, or   method. </a:t>
            </a:r>
          </a:p>
          <a:p>
            <a:endParaRPr lang="en-US" altLang="en-US" dirty="0">
              <a:sym typeface="Times New Roman" panose="02020603050405020304" pitchFamily="18" charset="0"/>
            </a:endParaRPr>
          </a:p>
          <a:p>
            <a:r>
              <a:rPr lang="en-US" altLang="en-US" dirty="0">
                <a:sym typeface="Times New Roman" panose="02020603050405020304" pitchFamily="18" charset="0"/>
              </a:rPr>
              <a:t>All the keywords are in lowercase.</a:t>
            </a:r>
          </a:p>
          <a:p>
            <a:endParaRPr lang="en-US" altLang="en-US" dirty="0">
              <a:sym typeface="Times New Roman" panose="02020603050405020304" pitchFamily="18" charset="0"/>
            </a:endParaRPr>
          </a:p>
          <a:p>
            <a:r>
              <a:rPr lang="en-US" altLang="en-US" dirty="0">
                <a:sym typeface="Times New Roman" panose="02020603050405020304" pitchFamily="18" charset="0"/>
              </a:rPr>
              <a:t>There are 50 keywords currently defined in the Java language.</a:t>
            </a:r>
          </a:p>
          <a:p>
            <a:endParaRPr lang="en-US" altLang="en-US" dirty="0">
              <a:sym typeface="Times New Roman" panose="02020603050405020304" pitchFamily="18" charset="0"/>
            </a:endParaRPr>
          </a:p>
          <a:p>
            <a:r>
              <a:rPr lang="en-US" altLang="en-US" dirty="0">
                <a:sym typeface="Times New Roman" panose="02020603050405020304" pitchFamily="18" charset="0"/>
              </a:rPr>
              <a:t>The keywords const and </a:t>
            </a:r>
            <a:r>
              <a:rPr lang="en-US" altLang="en-US" dirty="0" err="1">
                <a:sym typeface="Times New Roman" panose="02020603050405020304" pitchFamily="18" charset="0"/>
              </a:rPr>
              <a:t>goto</a:t>
            </a:r>
            <a:r>
              <a:rPr lang="en-US" altLang="en-US" dirty="0">
                <a:sym typeface="Times New Roman" panose="02020603050405020304" pitchFamily="18" charset="0"/>
              </a:rPr>
              <a:t> are reserved but not used.</a:t>
            </a:r>
          </a:p>
          <a:p>
            <a:endParaRPr lang="en-US" altLang="en-US" dirty="0">
              <a:sym typeface="Times New Roman" panose="02020603050405020304" pitchFamily="18" charset="0"/>
            </a:endParaRPr>
          </a:p>
          <a:p>
            <a:r>
              <a:rPr lang="en-US" altLang="en-US" dirty="0">
                <a:sym typeface="Times New Roman" panose="02020603050405020304" pitchFamily="18" charset="0"/>
              </a:rPr>
              <a:t>true, false, and null are also reserved.</a:t>
            </a:r>
          </a:p>
          <a:p>
            <a:endParaRPr lang="en-US" altLang="en-US" dirty="0">
              <a:sym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wipe(down)">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down)">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wipe(down)">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D33F-25E5-ED7E-4762-754A72172C45}"/>
              </a:ext>
            </a:extLst>
          </p:cNvPr>
          <p:cNvSpPr>
            <a:spLocks noGrp="1"/>
          </p:cNvSpPr>
          <p:nvPr>
            <p:ph type="title"/>
          </p:nvPr>
        </p:nvSpPr>
        <p:spPr>
          <a:xfrm>
            <a:off x="622382" y="152400"/>
            <a:ext cx="7772400" cy="587723"/>
          </a:xfrm>
        </p:spPr>
        <p:txBody>
          <a:bodyPr>
            <a:normAutofit fontScale="90000"/>
          </a:bodyPr>
          <a:lstStyle/>
          <a:p>
            <a:r>
              <a:rPr lang="en-US" altLang="en-US" dirty="0">
                <a:sym typeface="Times New Roman" panose="02020603050405020304" pitchFamily="18" charset="0"/>
              </a:rPr>
              <a:t>Java Keywords</a:t>
            </a:r>
            <a:endParaRPr lang="en-IN" dirty="0"/>
          </a:p>
        </p:txBody>
      </p:sp>
      <p:graphicFrame>
        <p:nvGraphicFramePr>
          <p:cNvPr id="4" name="Table 3">
            <a:extLst>
              <a:ext uri="{FF2B5EF4-FFF2-40B4-BE49-F238E27FC236}">
                <a16:creationId xmlns:a16="http://schemas.microsoft.com/office/drawing/2014/main" id="{6B7B59ED-DA2D-A01D-5938-D9F19AFE2A16}"/>
              </a:ext>
            </a:extLst>
          </p:cNvPr>
          <p:cNvGraphicFramePr>
            <a:graphicFrameLocks noGrp="1"/>
          </p:cNvGraphicFramePr>
          <p:nvPr>
            <p:extLst>
              <p:ext uri="{D42A27DB-BD31-4B8C-83A1-F6EECF244321}">
                <p14:modId xmlns:p14="http://schemas.microsoft.com/office/powerpoint/2010/main" val="2327742837"/>
              </p:ext>
            </p:extLst>
          </p:nvPr>
        </p:nvGraphicFramePr>
        <p:xfrm>
          <a:off x="457200" y="892523"/>
          <a:ext cx="7924800" cy="5437766"/>
        </p:xfrm>
        <a:graphic>
          <a:graphicData uri="http://schemas.openxmlformats.org/drawingml/2006/table">
            <a:tbl>
              <a:tblPr>
                <a:tableStyleId>{BDBED569-4797-4DF1-A0F4-6AAB3CD982D8}</a:tableStyleId>
              </a:tblPr>
              <a:tblGrid>
                <a:gridCol w="1583086">
                  <a:extLst>
                    <a:ext uri="{9D8B030D-6E8A-4147-A177-3AD203B41FA5}">
                      <a16:colId xmlns:a16="http://schemas.microsoft.com/office/drawing/2014/main" val="20000"/>
                    </a:ext>
                  </a:extLst>
                </a:gridCol>
                <a:gridCol w="6341714">
                  <a:extLst>
                    <a:ext uri="{9D8B030D-6E8A-4147-A177-3AD203B41FA5}">
                      <a16:colId xmlns:a16="http://schemas.microsoft.com/office/drawing/2014/main" val="20001"/>
                    </a:ext>
                  </a:extLst>
                </a:gridCol>
              </a:tblGrid>
              <a:tr h="188474">
                <a:tc>
                  <a:txBody>
                    <a:bodyPr/>
                    <a:lstStyle/>
                    <a:p>
                      <a:pPr algn="ctr" fontAlgn="t"/>
                      <a:r>
                        <a:rPr lang="en-IN" sz="1200" b="1" dirty="0">
                          <a:solidFill>
                            <a:schemeClr val="accent2">
                              <a:lumMod val="60000"/>
                              <a:lumOff val="40000"/>
                            </a:schemeClr>
                          </a:solidFill>
                          <a:effectLst/>
                        </a:rPr>
                        <a:t>Keyword</a:t>
                      </a:r>
                      <a:endParaRPr lang="en-IN" sz="1200" b="1"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ctr" fontAlgn="t"/>
                      <a:r>
                        <a:rPr lang="en-IN" sz="1200" b="1" dirty="0">
                          <a:solidFill>
                            <a:schemeClr val="accent2">
                              <a:lumMod val="60000"/>
                              <a:lumOff val="40000"/>
                            </a:schemeClr>
                          </a:solidFill>
                          <a:effectLst/>
                        </a:rPr>
                        <a:t>Description</a:t>
                      </a:r>
                      <a:endParaRPr lang="en-IN" sz="1200" b="1"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0"/>
                  </a:ext>
                </a:extLst>
              </a:tr>
              <a:tr h="554260">
                <a:tc>
                  <a:txBody>
                    <a:bodyPr/>
                    <a:lstStyle/>
                    <a:p>
                      <a:pPr algn="l" fontAlgn="t"/>
                      <a:r>
                        <a:rPr lang="en-IN" sz="1200" dirty="0">
                          <a:solidFill>
                            <a:schemeClr val="accent2">
                              <a:lumMod val="60000"/>
                              <a:lumOff val="40000"/>
                            </a:schemeClr>
                          </a:solidFill>
                          <a:effectLst/>
                          <a:hlinkClick r:id="rId2">
                            <a:extLst>
                              <a:ext uri="{A12FA001-AC4F-418D-AE19-62706E023703}">
                                <ahyp:hlinkClr xmlns:ahyp="http://schemas.microsoft.com/office/drawing/2018/hyperlinkcolor" val="tx"/>
                              </a:ext>
                            </a:extLst>
                          </a:hlinkClick>
                        </a:rPr>
                        <a:t>abstract</a:t>
                      </a:r>
                      <a:endParaRPr lang="en-IN"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A non-access modifier. Used for classes and methods: An abstract class cannot be used to create objects (to access it, it must be inherited from another class). An abstract method can only be used in an abstract class, and it does not have a body. The body is provided by the subclass (inherited from)</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1"/>
                  </a:ext>
                </a:extLst>
              </a:tr>
              <a:tr h="188474">
                <a:tc>
                  <a:txBody>
                    <a:bodyPr/>
                    <a:lstStyle/>
                    <a:p>
                      <a:pPr algn="l" fontAlgn="t"/>
                      <a:r>
                        <a:rPr lang="en-IN" sz="1200">
                          <a:solidFill>
                            <a:schemeClr val="accent2">
                              <a:lumMod val="60000"/>
                              <a:lumOff val="40000"/>
                            </a:schemeClr>
                          </a:solidFill>
                          <a:effectLst/>
                          <a:hlinkClick r:id="rId3">
                            <a:extLst>
                              <a:ext uri="{A12FA001-AC4F-418D-AE19-62706E023703}">
                                <ahyp:hlinkClr xmlns:ahyp="http://schemas.microsoft.com/office/drawing/2018/hyperlinkcolor" val="tx"/>
                              </a:ext>
                            </a:extLst>
                          </a:hlinkClick>
                        </a:rPr>
                        <a:t>assert</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IN" sz="1200">
                          <a:solidFill>
                            <a:schemeClr val="accent2">
                              <a:lumMod val="60000"/>
                              <a:lumOff val="40000"/>
                            </a:schemeClr>
                          </a:solidFill>
                          <a:effectLst/>
                        </a:rPr>
                        <a:t>For debugging</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2"/>
                  </a:ext>
                </a:extLst>
              </a:tr>
              <a:tr h="188474">
                <a:tc>
                  <a:txBody>
                    <a:bodyPr/>
                    <a:lstStyle/>
                    <a:p>
                      <a:pPr algn="l" fontAlgn="t"/>
                      <a:r>
                        <a:rPr lang="en-IN" sz="1200">
                          <a:solidFill>
                            <a:schemeClr val="accent2">
                              <a:lumMod val="60000"/>
                              <a:lumOff val="40000"/>
                            </a:schemeClr>
                          </a:solidFill>
                          <a:effectLst/>
                          <a:hlinkClick r:id="rId4">
                            <a:extLst>
                              <a:ext uri="{A12FA001-AC4F-418D-AE19-62706E023703}">
                                <ahyp:hlinkClr xmlns:ahyp="http://schemas.microsoft.com/office/drawing/2018/hyperlinkcolor" val="tx"/>
                              </a:ext>
                            </a:extLst>
                          </a:hlinkClick>
                        </a:rPr>
                        <a:t>boolean</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a:solidFill>
                            <a:schemeClr val="accent2">
                              <a:lumMod val="60000"/>
                              <a:lumOff val="40000"/>
                            </a:schemeClr>
                          </a:solidFill>
                          <a:effectLst/>
                        </a:rPr>
                        <a:t>A data type that can only store true or false values</a:t>
                      </a:r>
                      <a:endParaRPr lang="en-US"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3"/>
                  </a:ext>
                </a:extLst>
              </a:tr>
              <a:tr h="188474">
                <a:tc>
                  <a:txBody>
                    <a:bodyPr/>
                    <a:lstStyle/>
                    <a:p>
                      <a:pPr algn="l" fontAlgn="t"/>
                      <a:r>
                        <a:rPr lang="en-IN" sz="1200" dirty="0">
                          <a:solidFill>
                            <a:schemeClr val="accent2">
                              <a:lumMod val="60000"/>
                              <a:lumOff val="40000"/>
                            </a:schemeClr>
                          </a:solidFill>
                          <a:effectLst/>
                          <a:hlinkClick r:id="rId5">
                            <a:extLst>
                              <a:ext uri="{A12FA001-AC4F-418D-AE19-62706E023703}">
                                <ahyp:hlinkClr xmlns:ahyp="http://schemas.microsoft.com/office/drawing/2018/hyperlinkcolor" val="tx"/>
                              </a:ext>
                            </a:extLst>
                          </a:hlinkClick>
                        </a:rPr>
                        <a:t>break</a:t>
                      </a:r>
                      <a:endParaRPr lang="en-IN"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a:solidFill>
                            <a:schemeClr val="accent2">
                              <a:lumMod val="60000"/>
                              <a:lumOff val="40000"/>
                            </a:schemeClr>
                          </a:solidFill>
                          <a:effectLst/>
                        </a:rPr>
                        <a:t>Breaks out of a loop or a switch block</a:t>
                      </a:r>
                      <a:endParaRPr lang="en-US"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4"/>
                  </a:ext>
                </a:extLst>
              </a:tr>
              <a:tr h="188474">
                <a:tc>
                  <a:txBody>
                    <a:bodyPr/>
                    <a:lstStyle/>
                    <a:p>
                      <a:pPr algn="l" fontAlgn="t"/>
                      <a:r>
                        <a:rPr lang="en-IN" sz="1200">
                          <a:solidFill>
                            <a:schemeClr val="accent2">
                              <a:lumMod val="60000"/>
                              <a:lumOff val="40000"/>
                            </a:schemeClr>
                          </a:solidFill>
                          <a:effectLst/>
                          <a:hlinkClick r:id="rId6">
                            <a:extLst>
                              <a:ext uri="{A12FA001-AC4F-418D-AE19-62706E023703}">
                                <ahyp:hlinkClr xmlns:ahyp="http://schemas.microsoft.com/office/drawing/2018/hyperlinkcolor" val="tx"/>
                              </a:ext>
                            </a:extLst>
                          </a:hlinkClick>
                        </a:rPr>
                        <a:t>byte</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A data type that can store whole numbers from -128 and 127</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5"/>
                  </a:ext>
                </a:extLst>
              </a:tr>
              <a:tr h="188474">
                <a:tc>
                  <a:txBody>
                    <a:bodyPr/>
                    <a:lstStyle/>
                    <a:p>
                      <a:pPr algn="l" fontAlgn="t"/>
                      <a:r>
                        <a:rPr lang="en-IN" sz="1200" dirty="0">
                          <a:solidFill>
                            <a:schemeClr val="accent2">
                              <a:lumMod val="60000"/>
                              <a:lumOff val="40000"/>
                            </a:schemeClr>
                          </a:solidFill>
                          <a:effectLst/>
                          <a:hlinkClick r:id="rId7">
                            <a:extLst>
                              <a:ext uri="{A12FA001-AC4F-418D-AE19-62706E023703}">
                                <ahyp:hlinkClr xmlns:ahyp="http://schemas.microsoft.com/office/drawing/2018/hyperlinkcolor" val="tx"/>
                              </a:ext>
                            </a:extLst>
                          </a:hlinkClick>
                        </a:rPr>
                        <a:t>case</a:t>
                      </a:r>
                      <a:endParaRPr lang="en-IN"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a:solidFill>
                            <a:schemeClr val="accent2">
                              <a:lumMod val="60000"/>
                              <a:lumOff val="40000"/>
                            </a:schemeClr>
                          </a:solidFill>
                          <a:effectLst/>
                        </a:rPr>
                        <a:t>Marks a block of code in switch statements</a:t>
                      </a:r>
                      <a:endParaRPr lang="en-US"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6"/>
                  </a:ext>
                </a:extLst>
              </a:tr>
              <a:tr h="188474">
                <a:tc>
                  <a:txBody>
                    <a:bodyPr/>
                    <a:lstStyle/>
                    <a:p>
                      <a:pPr algn="l" fontAlgn="t"/>
                      <a:r>
                        <a:rPr lang="en-IN" sz="1200">
                          <a:solidFill>
                            <a:schemeClr val="accent2">
                              <a:lumMod val="60000"/>
                              <a:lumOff val="40000"/>
                            </a:schemeClr>
                          </a:solidFill>
                          <a:effectLst/>
                          <a:hlinkClick r:id="rId8">
                            <a:extLst>
                              <a:ext uri="{A12FA001-AC4F-418D-AE19-62706E023703}">
                                <ahyp:hlinkClr xmlns:ahyp="http://schemas.microsoft.com/office/drawing/2018/hyperlinkcolor" val="tx"/>
                              </a:ext>
                            </a:extLst>
                          </a:hlinkClick>
                        </a:rPr>
                        <a:t>catch</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a:solidFill>
                            <a:schemeClr val="accent2">
                              <a:lumMod val="60000"/>
                              <a:lumOff val="40000"/>
                            </a:schemeClr>
                          </a:solidFill>
                          <a:effectLst/>
                        </a:rPr>
                        <a:t>Catches exceptions generated by try statements</a:t>
                      </a:r>
                      <a:endParaRPr lang="en-US"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7"/>
                  </a:ext>
                </a:extLst>
              </a:tr>
              <a:tr h="188474">
                <a:tc>
                  <a:txBody>
                    <a:bodyPr/>
                    <a:lstStyle/>
                    <a:p>
                      <a:pPr algn="l" fontAlgn="t"/>
                      <a:r>
                        <a:rPr lang="en-IN" sz="1200">
                          <a:solidFill>
                            <a:schemeClr val="accent2">
                              <a:lumMod val="60000"/>
                              <a:lumOff val="40000"/>
                            </a:schemeClr>
                          </a:solidFill>
                          <a:effectLst/>
                          <a:hlinkClick r:id="rId9">
                            <a:extLst>
                              <a:ext uri="{A12FA001-AC4F-418D-AE19-62706E023703}">
                                <ahyp:hlinkClr xmlns:ahyp="http://schemas.microsoft.com/office/drawing/2018/hyperlinkcolor" val="tx"/>
                              </a:ext>
                            </a:extLst>
                          </a:hlinkClick>
                        </a:rPr>
                        <a:t>char</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a:solidFill>
                            <a:schemeClr val="accent2">
                              <a:lumMod val="60000"/>
                              <a:lumOff val="40000"/>
                            </a:schemeClr>
                          </a:solidFill>
                          <a:effectLst/>
                        </a:rPr>
                        <a:t>A data type that is used to store a single character</a:t>
                      </a:r>
                      <a:endParaRPr lang="en-US"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8"/>
                  </a:ext>
                </a:extLst>
              </a:tr>
              <a:tr h="188474">
                <a:tc>
                  <a:txBody>
                    <a:bodyPr/>
                    <a:lstStyle/>
                    <a:p>
                      <a:pPr algn="l" fontAlgn="t"/>
                      <a:r>
                        <a:rPr lang="en-IN" sz="1200">
                          <a:solidFill>
                            <a:schemeClr val="accent2">
                              <a:lumMod val="60000"/>
                              <a:lumOff val="40000"/>
                            </a:schemeClr>
                          </a:solidFill>
                          <a:effectLst/>
                          <a:hlinkClick r:id="rId10">
                            <a:extLst>
                              <a:ext uri="{A12FA001-AC4F-418D-AE19-62706E023703}">
                                <ahyp:hlinkClr xmlns:ahyp="http://schemas.microsoft.com/office/drawing/2018/hyperlinkcolor" val="tx"/>
                              </a:ext>
                            </a:extLst>
                          </a:hlinkClick>
                        </a:rPr>
                        <a:t>class</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IN" sz="1200" dirty="0">
                          <a:solidFill>
                            <a:schemeClr val="accent2">
                              <a:lumMod val="60000"/>
                              <a:lumOff val="40000"/>
                            </a:schemeClr>
                          </a:solidFill>
                          <a:effectLst/>
                        </a:rPr>
                        <a:t>Defines a class</a:t>
                      </a:r>
                      <a:endParaRPr lang="en-IN"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9"/>
                  </a:ext>
                </a:extLst>
              </a:tr>
              <a:tr h="188474">
                <a:tc>
                  <a:txBody>
                    <a:bodyPr/>
                    <a:lstStyle/>
                    <a:p>
                      <a:pPr algn="l" fontAlgn="t"/>
                      <a:r>
                        <a:rPr lang="en-IN" sz="1200">
                          <a:solidFill>
                            <a:schemeClr val="accent2">
                              <a:lumMod val="60000"/>
                              <a:lumOff val="40000"/>
                            </a:schemeClr>
                          </a:solidFill>
                          <a:effectLst/>
                          <a:hlinkClick r:id="rId11">
                            <a:extLst>
                              <a:ext uri="{A12FA001-AC4F-418D-AE19-62706E023703}">
                                <ahyp:hlinkClr xmlns:ahyp="http://schemas.microsoft.com/office/drawing/2018/hyperlinkcolor" val="tx"/>
                              </a:ext>
                            </a:extLst>
                          </a:hlinkClick>
                        </a:rPr>
                        <a:t>continue</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a:solidFill>
                            <a:schemeClr val="accent2">
                              <a:lumMod val="60000"/>
                              <a:lumOff val="40000"/>
                            </a:schemeClr>
                          </a:solidFill>
                          <a:effectLst/>
                        </a:rPr>
                        <a:t>Continues to the next iteration of a loop</a:t>
                      </a:r>
                      <a:endParaRPr lang="en-US"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0"/>
                  </a:ext>
                </a:extLst>
              </a:tr>
              <a:tr h="188474">
                <a:tc>
                  <a:txBody>
                    <a:bodyPr/>
                    <a:lstStyle/>
                    <a:p>
                      <a:pPr algn="l" fontAlgn="t"/>
                      <a:r>
                        <a:rPr lang="en-IN" sz="1200">
                          <a:solidFill>
                            <a:schemeClr val="accent2">
                              <a:lumMod val="60000"/>
                              <a:lumOff val="40000"/>
                            </a:schemeClr>
                          </a:solidFill>
                          <a:effectLst/>
                        </a:rPr>
                        <a:t>const</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a:solidFill>
                            <a:schemeClr val="accent2">
                              <a:lumMod val="60000"/>
                              <a:lumOff val="40000"/>
                            </a:schemeClr>
                          </a:solidFill>
                          <a:effectLst/>
                        </a:rPr>
                        <a:t>Defines a constant. Not in use - use </a:t>
                      </a:r>
                      <a:r>
                        <a:rPr lang="en-US" sz="1200">
                          <a:solidFill>
                            <a:schemeClr val="accent2">
                              <a:lumMod val="60000"/>
                              <a:lumOff val="40000"/>
                            </a:schemeClr>
                          </a:solidFill>
                          <a:effectLst/>
                          <a:hlinkClick r:id="rId12">
                            <a:extLst>
                              <a:ext uri="{A12FA001-AC4F-418D-AE19-62706E023703}">
                                <ahyp:hlinkClr xmlns:ahyp="http://schemas.microsoft.com/office/drawing/2018/hyperlinkcolor" val="tx"/>
                              </a:ext>
                            </a:extLst>
                          </a:hlinkClick>
                        </a:rPr>
                        <a:t>final</a:t>
                      </a:r>
                      <a:r>
                        <a:rPr lang="en-US" sz="1200">
                          <a:solidFill>
                            <a:schemeClr val="accent2">
                              <a:lumMod val="60000"/>
                              <a:lumOff val="40000"/>
                            </a:schemeClr>
                          </a:solidFill>
                          <a:effectLst/>
                        </a:rPr>
                        <a:t> instead</a:t>
                      </a:r>
                      <a:endParaRPr lang="en-US"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1"/>
                  </a:ext>
                </a:extLst>
              </a:tr>
              <a:tr h="188474">
                <a:tc>
                  <a:txBody>
                    <a:bodyPr/>
                    <a:lstStyle/>
                    <a:p>
                      <a:pPr algn="l" fontAlgn="t"/>
                      <a:r>
                        <a:rPr lang="en-IN" sz="1200">
                          <a:solidFill>
                            <a:schemeClr val="accent2">
                              <a:lumMod val="60000"/>
                              <a:lumOff val="40000"/>
                            </a:schemeClr>
                          </a:solidFill>
                          <a:effectLst/>
                          <a:hlinkClick r:id="rId13">
                            <a:extLst>
                              <a:ext uri="{A12FA001-AC4F-418D-AE19-62706E023703}">
                                <ahyp:hlinkClr xmlns:ahyp="http://schemas.microsoft.com/office/drawing/2018/hyperlinkcolor" val="tx"/>
                              </a:ext>
                            </a:extLst>
                          </a:hlinkClick>
                        </a:rPr>
                        <a:t>default</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Specifies the default block of code in a switch statement</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2"/>
                  </a:ext>
                </a:extLst>
              </a:tr>
              <a:tr h="188474">
                <a:tc>
                  <a:txBody>
                    <a:bodyPr/>
                    <a:lstStyle/>
                    <a:p>
                      <a:pPr algn="l" fontAlgn="t"/>
                      <a:r>
                        <a:rPr lang="en-IN" sz="1200">
                          <a:solidFill>
                            <a:schemeClr val="accent2">
                              <a:lumMod val="60000"/>
                              <a:lumOff val="40000"/>
                            </a:schemeClr>
                          </a:solidFill>
                          <a:effectLst/>
                          <a:hlinkClick r:id="rId14">
                            <a:extLst>
                              <a:ext uri="{A12FA001-AC4F-418D-AE19-62706E023703}">
                                <ahyp:hlinkClr xmlns:ahyp="http://schemas.microsoft.com/office/drawing/2018/hyperlinkcolor" val="tx"/>
                              </a:ext>
                            </a:extLst>
                          </a:hlinkClick>
                        </a:rPr>
                        <a:t>do</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Used together with while to create a do-while loop</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3"/>
                  </a:ext>
                </a:extLst>
              </a:tr>
              <a:tr h="188474">
                <a:tc>
                  <a:txBody>
                    <a:bodyPr/>
                    <a:lstStyle/>
                    <a:p>
                      <a:pPr algn="l" fontAlgn="t"/>
                      <a:r>
                        <a:rPr lang="en-IN" sz="1200">
                          <a:solidFill>
                            <a:schemeClr val="accent2">
                              <a:lumMod val="60000"/>
                              <a:lumOff val="40000"/>
                            </a:schemeClr>
                          </a:solidFill>
                          <a:effectLst/>
                          <a:hlinkClick r:id="rId15">
                            <a:extLst>
                              <a:ext uri="{A12FA001-AC4F-418D-AE19-62706E023703}">
                                <ahyp:hlinkClr xmlns:ahyp="http://schemas.microsoft.com/office/drawing/2018/hyperlinkcolor" val="tx"/>
                              </a:ext>
                            </a:extLst>
                          </a:hlinkClick>
                        </a:rPr>
                        <a:t>double</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A data type that can store fractional numbers from 1.7e−308 to 1.7e+308</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4"/>
                  </a:ext>
                </a:extLst>
              </a:tr>
              <a:tr h="188474">
                <a:tc>
                  <a:txBody>
                    <a:bodyPr/>
                    <a:lstStyle/>
                    <a:p>
                      <a:pPr algn="l" fontAlgn="t"/>
                      <a:r>
                        <a:rPr lang="en-IN" sz="1200">
                          <a:solidFill>
                            <a:schemeClr val="accent2">
                              <a:lumMod val="60000"/>
                              <a:lumOff val="40000"/>
                            </a:schemeClr>
                          </a:solidFill>
                          <a:effectLst/>
                          <a:hlinkClick r:id="rId16">
                            <a:extLst>
                              <a:ext uri="{A12FA001-AC4F-418D-AE19-62706E023703}">
                                <ahyp:hlinkClr xmlns:ahyp="http://schemas.microsoft.com/office/drawing/2018/hyperlinkcolor" val="tx"/>
                              </a:ext>
                            </a:extLst>
                          </a:hlinkClick>
                        </a:rPr>
                        <a:t>else</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IN" sz="1200">
                          <a:solidFill>
                            <a:schemeClr val="accent2">
                              <a:lumMod val="60000"/>
                              <a:lumOff val="40000"/>
                            </a:schemeClr>
                          </a:solidFill>
                          <a:effectLst/>
                        </a:rPr>
                        <a:t>Used in conditional statements</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5"/>
                  </a:ext>
                </a:extLst>
              </a:tr>
              <a:tr h="188474">
                <a:tc>
                  <a:txBody>
                    <a:bodyPr/>
                    <a:lstStyle/>
                    <a:p>
                      <a:pPr algn="l" fontAlgn="t"/>
                      <a:r>
                        <a:rPr lang="en-IN" sz="1200">
                          <a:solidFill>
                            <a:schemeClr val="accent2">
                              <a:lumMod val="60000"/>
                              <a:lumOff val="40000"/>
                            </a:schemeClr>
                          </a:solidFill>
                          <a:effectLst/>
                          <a:hlinkClick r:id="rId17">
                            <a:extLst>
                              <a:ext uri="{A12FA001-AC4F-418D-AE19-62706E023703}">
                                <ahyp:hlinkClr xmlns:ahyp="http://schemas.microsoft.com/office/drawing/2018/hyperlinkcolor" val="tx"/>
                              </a:ext>
                            </a:extLst>
                          </a:hlinkClick>
                        </a:rPr>
                        <a:t>enum</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Declares an enumerated (unchangeable) type</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6"/>
                  </a:ext>
                </a:extLst>
              </a:tr>
              <a:tr h="188474">
                <a:tc>
                  <a:txBody>
                    <a:bodyPr/>
                    <a:lstStyle/>
                    <a:p>
                      <a:pPr algn="l" fontAlgn="t"/>
                      <a:r>
                        <a:rPr lang="en-IN" sz="1200">
                          <a:solidFill>
                            <a:schemeClr val="accent2">
                              <a:lumMod val="60000"/>
                              <a:lumOff val="40000"/>
                            </a:schemeClr>
                          </a:solidFill>
                          <a:effectLst/>
                          <a:hlinkClick r:id="rId18">
                            <a:extLst>
                              <a:ext uri="{A12FA001-AC4F-418D-AE19-62706E023703}">
                                <ahyp:hlinkClr xmlns:ahyp="http://schemas.microsoft.com/office/drawing/2018/hyperlinkcolor" val="tx"/>
                              </a:ext>
                            </a:extLst>
                          </a:hlinkClick>
                        </a:rPr>
                        <a:t>exports</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Exports a package with a module. New in Java 9</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7"/>
                  </a:ext>
                </a:extLst>
              </a:tr>
              <a:tr h="188474">
                <a:tc>
                  <a:txBody>
                    <a:bodyPr/>
                    <a:lstStyle/>
                    <a:p>
                      <a:pPr algn="l" fontAlgn="t"/>
                      <a:r>
                        <a:rPr lang="en-IN" sz="1200">
                          <a:solidFill>
                            <a:schemeClr val="accent2">
                              <a:lumMod val="60000"/>
                              <a:lumOff val="40000"/>
                            </a:schemeClr>
                          </a:solidFill>
                          <a:effectLst/>
                          <a:hlinkClick r:id="rId19">
                            <a:extLst>
                              <a:ext uri="{A12FA001-AC4F-418D-AE19-62706E023703}">
                                <ahyp:hlinkClr xmlns:ahyp="http://schemas.microsoft.com/office/drawing/2018/hyperlinkcolor" val="tx"/>
                              </a:ext>
                            </a:extLst>
                          </a:hlinkClick>
                        </a:rPr>
                        <a:t>extends</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Extends a class (indicates that a class is inherited from another class)</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8"/>
                  </a:ext>
                </a:extLst>
              </a:tr>
              <a:tr h="371368">
                <a:tc>
                  <a:txBody>
                    <a:bodyPr/>
                    <a:lstStyle/>
                    <a:p>
                      <a:pPr algn="l" fontAlgn="t"/>
                      <a:r>
                        <a:rPr lang="en-IN" sz="1200">
                          <a:solidFill>
                            <a:schemeClr val="accent2">
                              <a:lumMod val="60000"/>
                              <a:lumOff val="40000"/>
                            </a:schemeClr>
                          </a:solidFill>
                          <a:effectLst/>
                          <a:hlinkClick r:id="rId12">
                            <a:extLst>
                              <a:ext uri="{A12FA001-AC4F-418D-AE19-62706E023703}">
                                <ahyp:hlinkClr xmlns:ahyp="http://schemas.microsoft.com/office/drawing/2018/hyperlinkcolor" val="tx"/>
                              </a:ext>
                            </a:extLst>
                          </a:hlinkClick>
                        </a:rPr>
                        <a:t>final</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A non-access modifier used for classes, attributes and methods, which makes them non-changeable (impossible to inherit or override)</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9"/>
                  </a:ext>
                </a:extLst>
              </a:tr>
              <a:tr h="188474">
                <a:tc>
                  <a:txBody>
                    <a:bodyPr/>
                    <a:lstStyle/>
                    <a:p>
                      <a:pPr algn="l" fontAlgn="t"/>
                      <a:r>
                        <a:rPr lang="en-IN" sz="1200">
                          <a:solidFill>
                            <a:schemeClr val="accent2">
                              <a:lumMod val="60000"/>
                              <a:lumOff val="40000"/>
                            </a:schemeClr>
                          </a:solidFill>
                          <a:effectLst/>
                          <a:hlinkClick r:id="rId20">
                            <a:extLst>
                              <a:ext uri="{A12FA001-AC4F-418D-AE19-62706E023703}">
                                <ahyp:hlinkClr xmlns:ahyp="http://schemas.microsoft.com/office/drawing/2018/hyperlinkcolor" val="tx"/>
                              </a:ext>
                            </a:extLst>
                          </a:hlinkClick>
                        </a:rPr>
                        <a:t>finally</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Used with exceptions, a block of code that will be executed no matter if there is an exception or not</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20"/>
                  </a:ext>
                </a:extLst>
              </a:tr>
              <a:tr h="188474">
                <a:tc>
                  <a:txBody>
                    <a:bodyPr/>
                    <a:lstStyle/>
                    <a:p>
                      <a:pPr algn="l" fontAlgn="t"/>
                      <a:r>
                        <a:rPr lang="en-IN" sz="1200" dirty="0">
                          <a:solidFill>
                            <a:schemeClr val="accent2">
                              <a:lumMod val="60000"/>
                              <a:lumOff val="40000"/>
                            </a:schemeClr>
                          </a:solidFill>
                          <a:effectLst/>
                          <a:hlinkClick r:id="rId21">
                            <a:extLst>
                              <a:ext uri="{A12FA001-AC4F-418D-AE19-62706E023703}">
                                <ahyp:hlinkClr xmlns:ahyp="http://schemas.microsoft.com/office/drawing/2018/hyperlinkcolor" val="tx"/>
                              </a:ext>
                            </a:extLst>
                          </a:hlinkClick>
                        </a:rPr>
                        <a:t>float</a:t>
                      </a:r>
                      <a:endParaRPr lang="en-IN"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A data type that can store fractional numbers from 3.4e−038 to 3.4e+038</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21"/>
                  </a:ext>
                </a:extLst>
              </a:tr>
              <a:tr h="188474">
                <a:tc>
                  <a:txBody>
                    <a:bodyPr/>
                    <a:lstStyle/>
                    <a:p>
                      <a:pPr algn="l" fontAlgn="t"/>
                      <a:r>
                        <a:rPr lang="en-IN" sz="1200">
                          <a:solidFill>
                            <a:schemeClr val="accent2">
                              <a:lumMod val="60000"/>
                              <a:lumOff val="40000"/>
                            </a:schemeClr>
                          </a:solidFill>
                          <a:effectLst/>
                          <a:hlinkClick r:id="rId22">
                            <a:extLst>
                              <a:ext uri="{A12FA001-AC4F-418D-AE19-62706E023703}">
                                <ahyp:hlinkClr xmlns:ahyp="http://schemas.microsoft.com/office/drawing/2018/hyperlinkcolor" val="tx"/>
                              </a:ext>
                            </a:extLst>
                          </a:hlinkClick>
                        </a:rPr>
                        <a:t>for</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IN" sz="1200" dirty="0">
                          <a:solidFill>
                            <a:schemeClr val="accent2">
                              <a:lumMod val="60000"/>
                              <a:lumOff val="40000"/>
                            </a:schemeClr>
                          </a:solidFill>
                          <a:effectLst/>
                        </a:rPr>
                        <a:t>Create a for loop</a:t>
                      </a:r>
                      <a:endParaRPr lang="en-IN"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22"/>
                  </a:ext>
                </a:extLst>
              </a:tr>
              <a:tr h="188474">
                <a:tc>
                  <a:txBody>
                    <a:bodyPr/>
                    <a:lstStyle/>
                    <a:p>
                      <a:pPr algn="l" fontAlgn="t"/>
                      <a:r>
                        <a:rPr lang="en-IN" sz="1200">
                          <a:solidFill>
                            <a:schemeClr val="accent2">
                              <a:lumMod val="60000"/>
                              <a:lumOff val="40000"/>
                            </a:schemeClr>
                          </a:solidFill>
                          <a:effectLst/>
                        </a:rPr>
                        <a:t>goto</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Not in use, and has no function</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2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93907F3-7943-F673-0FE8-25EEE08B93E5}"/>
              </a:ext>
            </a:extLst>
          </p:cNvPr>
          <p:cNvGraphicFramePr>
            <a:graphicFrameLocks noGrp="1"/>
          </p:cNvGraphicFramePr>
          <p:nvPr>
            <p:extLst>
              <p:ext uri="{D42A27DB-BD31-4B8C-83A1-F6EECF244321}">
                <p14:modId xmlns:p14="http://schemas.microsoft.com/office/powerpoint/2010/main" val="3870966341"/>
              </p:ext>
            </p:extLst>
          </p:nvPr>
        </p:nvGraphicFramePr>
        <p:xfrm>
          <a:off x="381000" y="381000"/>
          <a:ext cx="7924800" cy="5803269"/>
        </p:xfrm>
        <a:graphic>
          <a:graphicData uri="http://schemas.openxmlformats.org/drawingml/2006/table">
            <a:tbl>
              <a:tblPr>
                <a:tableStyleId>{8799B23B-EC83-4686-B30A-512413B5E67A}</a:tableStyleId>
              </a:tblPr>
              <a:tblGrid>
                <a:gridCol w="1583086">
                  <a:extLst>
                    <a:ext uri="{9D8B030D-6E8A-4147-A177-3AD203B41FA5}">
                      <a16:colId xmlns:a16="http://schemas.microsoft.com/office/drawing/2014/main" val="20000"/>
                    </a:ext>
                  </a:extLst>
                </a:gridCol>
                <a:gridCol w="6341714">
                  <a:extLst>
                    <a:ext uri="{9D8B030D-6E8A-4147-A177-3AD203B41FA5}">
                      <a16:colId xmlns:a16="http://schemas.microsoft.com/office/drawing/2014/main" val="20001"/>
                    </a:ext>
                  </a:extLst>
                </a:gridCol>
              </a:tblGrid>
              <a:tr h="188463">
                <a:tc>
                  <a:txBody>
                    <a:bodyPr/>
                    <a:lstStyle/>
                    <a:p>
                      <a:pPr algn="l" fontAlgn="t"/>
                      <a:r>
                        <a:rPr lang="en-IN" sz="1200">
                          <a:solidFill>
                            <a:schemeClr val="accent2">
                              <a:lumMod val="60000"/>
                              <a:lumOff val="40000"/>
                            </a:schemeClr>
                          </a:solidFill>
                          <a:effectLst/>
                          <a:hlinkClick r:id="rId2">
                            <a:extLst>
                              <a:ext uri="{A12FA001-AC4F-418D-AE19-62706E023703}">
                                <ahyp:hlinkClr xmlns:ahyp="http://schemas.microsoft.com/office/drawing/2018/hyperlinkcolor" val="tx"/>
                              </a:ext>
                            </a:extLst>
                          </a:hlinkClick>
                        </a:rPr>
                        <a:t>if</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IN" sz="1200" dirty="0">
                          <a:solidFill>
                            <a:schemeClr val="accent2">
                              <a:lumMod val="60000"/>
                              <a:lumOff val="40000"/>
                            </a:schemeClr>
                          </a:solidFill>
                          <a:effectLst/>
                        </a:rPr>
                        <a:t>Makes a conditional statement</a:t>
                      </a:r>
                      <a:endParaRPr lang="en-IN"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0"/>
                  </a:ext>
                </a:extLst>
              </a:tr>
              <a:tr h="188463">
                <a:tc>
                  <a:txBody>
                    <a:bodyPr/>
                    <a:lstStyle/>
                    <a:p>
                      <a:pPr algn="l" fontAlgn="t"/>
                      <a:r>
                        <a:rPr lang="en-IN" sz="1200">
                          <a:solidFill>
                            <a:schemeClr val="accent2">
                              <a:lumMod val="60000"/>
                              <a:lumOff val="40000"/>
                            </a:schemeClr>
                          </a:solidFill>
                          <a:effectLst/>
                          <a:hlinkClick r:id="rId3">
                            <a:extLst>
                              <a:ext uri="{A12FA001-AC4F-418D-AE19-62706E023703}">
                                <ahyp:hlinkClr xmlns:ahyp="http://schemas.microsoft.com/office/drawing/2018/hyperlinkcolor" val="tx"/>
                              </a:ext>
                            </a:extLst>
                          </a:hlinkClick>
                        </a:rPr>
                        <a:t>implements</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IN" sz="1200" dirty="0">
                          <a:solidFill>
                            <a:schemeClr val="accent2">
                              <a:lumMod val="60000"/>
                              <a:lumOff val="40000"/>
                            </a:schemeClr>
                          </a:solidFill>
                          <a:effectLst/>
                        </a:rPr>
                        <a:t>Implements an interface</a:t>
                      </a:r>
                      <a:endParaRPr lang="en-IN"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1"/>
                  </a:ext>
                </a:extLst>
              </a:tr>
              <a:tr h="188463">
                <a:tc>
                  <a:txBody>
                    <a:bodyPr/>
                    <a:lstStyle/>
                    <a:p>
                      <a:pPr algn="l" fontAlgn="t"/>
                      <a:r>
                        <a:rPr lang="en-IN" sz="1200">
                          <a:solidFill>
                            <a:schemeClr val="accent2">
                              <a:lumMod val="60000"/>
                              <a:lumOff val="40000"/>
                            </a:schemeClr>
                          </a:solidFill>
                          <a:effectLst/>
                          <a:hlinkClick r:id="rId4">
                            <a:extLst>
                              <a:ext uri="{A12FA001-AC4F-418D-AE19-62706E023703}">
                                <ahyp:hlinkClr xmlns:ahyp="http://schemas.microsoft.com/office/drawing/2018/hyperlinkcolor" val="tx"/>
                              </a:ext>
                            </a:extLst>
                          </a:hlinkClick>
                        </a:rPr>
                        <a:t>import</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Used to import a package, class or interface</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2"/>
                  </a:ext>
                </a:extLst>
              </a:tr>
              <a:tr h="188463">
                <a:tc>
                  <a:txBody>
                    <a:bodyPr/>
                    <a:lstStyle/>
                    <a:p>
                      <a:pPr algn="l" fontAlgn="t"/>
                      <a:r>
                        <a:rPr lang="en-IN" sz="1200">
                          <a:solidFill>
                            <a:schemeClr val="accent2">
                              <a:lumMod val="60000"/>
                              <a:lumOff val="40000"/>
                            </a:schemeClr>
                          </a:solidFill>
                          <a:effectLst/>
                          <a:hlinkClick r:id="rId5">
                            <a:extLst>
                              <a:ext uri="{A12FA001-AC4F-418D-AE19-62706E023703}">
                                <ahyp:hlinkClr xmlns:ahyp="http://schemas.microsoft.com/office/drawing/2018/hyperlinkcolor" val="tx"/>
                              </a:ext>
                            </a:extLst>
                          </a:hlinkClick>
                        </a:rPr>
                        <a:t>instanceof</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Checks whether an object is an instance of a specific class or an interface</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3"/>
                  </a:ext>
                </a:extLst>
              </a:tr>
              <a:tr h="188463">
                <a:tc>
                  <a:txBody>
                    <a:bodyPr/>
                    <a:lstStyle/>
                    <a:p>
                      <a:pPr algn="l" fontAlgn="t"/>
                      <a:r>
                        <a:rPr lang="en-IN" sz="1200">
                          <a:solidFill>
                            <a:schemeClr val="accent2">
                              <a:lumMod val="60000"/>
                              <a:lumOff val="40000"/>
                            </a:schemeClr>
                          </a:solidFill>
                          <a:effectLst/>
                          <a:hlinkClick r:id="rId6">
                            <a:extLst>
                              <a:ext uri="{A12FA001-AC4F-418D-AE19-62706E023703}">
                                <ahyp:hlinkClr xmlns:ahyp="http://schemas.microsoft.com/office/drawing/2018/hyperlinkcolor" val="tx"/>
                              </a:ext>
                            </a:extLst>
                          </a:hlinkClick>
                        </a:rPr>
                        <a:t>int</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A data type that can store whole numbers from -2147483648 to 2147483647</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4"/>
                  </a:ext>
                </a:extLst>
              </a:tr>
              <a:tr h="188463">
                <a:tc>
                  <a:txBody>
                    <a:bodyPr/>
                    <a:lstStyle/>
                    <a:p>
                      <a:pPr algn="l" fontAlgn="t"/>
                      <a:r>
                        <a:rPr lang="en-IN" sz="1200">
                          <a:solidFill>
                            <a:schemeClr val="accent2">
                              <a:lumMod val="60000"/>
                              <a:lumOff val="40000"/>
                            </a:schemeClr>
                          </a:solidFill>
                          <a:effectLst/>
                          <a:hlinkClick r:id="rId7">
                            <a:extLst>
                              <a:ext uri="{A12FA001-AC4F-418D-AE19-62706E023703}">
                                <ahyp:hlinkClr xmlns:ahyp="http://schemas.microsoft.com/office/drawing/2018/hyperlinkcolor" val="tx"/>
                              </a:ext>
                            </a:extLst>
                          </a:hlinkClick>
                        </a:rPr>
                        <a:t>interface</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Used to declare a special type of class that only contains abstract methods</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5"/>
                  </a:ext>
                </a:extLst>
              </a:tr>
              <a:tr h="188463">
                <a:tc>
                  <a:txBody>
                    <a:bodyPr/>
                    <a:lstStyle/>
                    <a:p>
                      <a:pPr algn="l" fontAlgn="t"/>
                      <a:r>
                        <a:rPr lang="en-IN" sz="1200">
                          <a:solidFill>
                            <a:schemeClr val="accent2">
                              <a:lumMod val="60000"/>
                              <a:lumOff val="40000"/>
                            </a:schemeClr>
                          </a:solidFill>
                          <a:effectLst/>
                          <a:hlinkClick r:id="rId8">
                            <a:extLst>
                              <a:ext uri="{A12FA001-AC4F-418D-AE19-62706E023703}">
                                <ahyp:hlinkClr xmlns:ahyp="http://schemas.microsoft.com/office/drawing/2018/hyperlinkcolor" val="tx"/>
                              </a:ext>
                            </a:extLst>
                          </a:hlinkClick>
                        </a:rPr>
                        <a:t>long</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A data type that can store whole numbers from -9223372036854775808 to 9223372036854775808</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6"/>
                  </a:ext>
                </a:extLst>
              </a:tr>
              <a:tr h="188463">
                <a:tc>
                  <a:txBody>
                    <a:bodyPr/>
                    <a:lstStyle/>
                    <a:p>
                      <a:pPr algn="l" fontAlgn="t"/>
                      <a:r>
                        <a:rPr lang="en-IN" sz="1200">
                          <a:solidFill>
                            <a:schemeClr val="accent2">
                              <a:lumMod val="60000"/>
                              <a:lumOff val="40000"/>
                            </a:schemeClr>
                          </a:solidFill>
                          <a:effectLst/>
                          <a:hlinkClick r:id="rId9">
                            <a:extLst>
                              <a:ext uri="{A12FA001-AC4F-418D-AE19-62706E023703}">
                                <ahyp:hlinkClr xmlns:ahyp="http://schemas.microsoft.com/office/drawing/2018/hyperlinkcolor" val="tx"/>
                              </a:ext>
                            </a:extLst>
                          </a:hlinkClick>
                        </a:rPr>
                        <a:t>module</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Declares a module. New in Java 9</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7"/>
                  </a:ext>
                </a:extLst>
              </a:tr>
              <a:tr h="188463">
                <a:tc>
                  <a:txBody>
                    <a:bodyPr/>
                    <a:lstStyle/>
                    <a:p>
                      <a:pPr algn="l" fontAlgn="t"/>
                      <a:r>
                        <a:rPr lang="en-IN" sz="1200">
                          <a:solidFill>
                            <a:schemeClr val="accent2">
                              <a:lumMod val="60000"/>
                              <a:lumOff val="40000"/>
                            </a:schemeClr>
                          </a:solidFill>
                          <a:effectLst/>
                          <a:hlinkClick r:id="rId10">
                            <a:extLst>
                              <a:ext uri="{A12FA001-AC4F-418D-AE19-62706E023703}">
                                <ahyp:hlinkClr xmlns:ahyp="http://schemas.microsoft.com/office/drawing/2018/hyperlinkcolor" val="tx"/>
                              </a:ext>
                            </a:extLst>
                          </a:hlinkClick>
                        </a:rPr>
                        <a:t>native</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Specifies that a method is not implemented in the same Java source file (but in another language)</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8"/>
                  </a:ext>
                </a:extLst>
              </a:tr>
              <a:tr h="188463">
                <a:tc>
                  <a:txBody>
                    <a:bodyPr/>
                    <a:lstStyle/>
                    <a:p>
                      <a:pPr algn="l" fontAlgn="t"/>
                      <a:r>
                        <a:rPr lang="en-IN" sz="1200" dirty="0">
                          <a:solidFill>
                            <a:schemeClr val="accent2">
                              <a:lumMod val="60000"/>
                              <a:lumOff val="40000"/>
                            </a:schemeClr>
                          </a:solidFill>
                          <a:effectLst/>
                          <a:hlinkClick r:id="rId11">
                            <a:extLst>
                              <a:ext uri="{A12FA001-AC4F-418D-AE19-62706E023703}">
                                <ahyp:hlinkClr xmlns:ahyp="http://schemas.microsoft.com/office/drawing/2018/hyperlinkcolor" val="tx"/>
                              </a:ext>
                            </a:extLst>
                          </a:hlinkClick>
                        </a:rPr>
                        <a:t>new</a:t>
                      </a:r>
                      <a:endParaRPr lang="en-IN"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IN" sz="1200" dirty="0">
                          <a:solidFill>
                            <a:schemeClr val="accent2">
                              <a:lumMod val="60000"/>
                              <a:lumOff val="40000"/>
                            </a:schemeClr>
                          </a:solidFill>
                          <a:effectLst/>
                        </a:rPr>
                        <a:t>Creates new objects</a:t>
                      </a:r>
                      <a:endParaRPr lang="en-IN"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9"/>
                  </a:ext>
                </a:extLst>
              </a:tr>
              <a:tr h="188463">
                <a:tc>
                  <a:txBody>
                    <a:bodyPr/>
                    <a:lstStyle/>
                    <a:p>
                      <a:pPr algn="l" fontAlgn="t"/>
                      <a:r>
                        <a:rPr lang="en-IN" sz="1200">
                          <a:solidFill>
                            <a:schemeClr val="accent2">
                              <a:lumMod val="60000"/>
                              <a:lumOff val="40000"/>
                            </a:schemeClr>
                          </a:solidFill>
                          <a:effectLst/>
                          <a:hlinkClick r:id="rId12">
                            <a:extLst>
                              <a:ext uri="{A12FA001-AC4F-418D-AE19-62706E023703}">
                                <ahyp:hlinkClr xmlns:ahyp="http://schemas.microsoft.com/office/drawing/2018/hyperlinkcolor" val="tx"/>
                              </a:ext>
                            </a:extLst>
                          </a:hlinkClick>
                        </a:rPr>
                        <a:t>package</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IN" sz="1200" dirty="0">
                          <a:solidFill>
                            <a:schemeClr val="accent2">
                              <a:lumMod val="60000"/>
                              <a:lumOff val="40000"/>
                            </a:schemeClr>
                          </a:solidFill>
                          <a:effectLst/>
                        </a:rPr>
                        <a:t>Declares a package</a:t>
                      </a:r>
                      <a:endParaRPr lang="en-IN"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0"/>
                  </a:ext>
                </a:extLst>
              </a:tr>
              <a:tr h="371343">
                <a:tc>
                  <a:txBody>
                    <a:bodyPr/>
                    <a:lstStyle/>
                    <a:p>
                      <a:pPr algn="l" fontAlgn="t"/>
                      <a:r>
                        <a:rPr lang="en-IN" sz="1200" dirty="0">
                          <a:solidFill>
                            <a:schemeClr val="accent2">
                              <a:lumMod val="60000"/>
                              <a:lumOff val="40000"/>
                            </a:schemeClr>
                          </a:solidFill>
                          <a:effectLst/>
                          <a:hlinkClick r:id="rId13">
                            <a:extLst>
                              <a:ext uri="{A12FA001-AC4F-418D-AE19-62706E023703}">
                                <ahyp:hlinkClr xmlns:ahyp="http://schemas.microsoft.com/office/drawing/2018/hyperlinkcolor" val="tx"/>
                              </a:ext>
                            </a:extLst>
                          </a:hlinkClick>
                        </a:rPr>
                        <a:t>private</a:t>
                      </a:r>
                      <a:endParaRPr lang="en-IN"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An access modifier used for attributes, methods and constructors, making them only accessible within the declared class</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1"/>
                  </a:ext>
                </a:extLst>
              </a:tr>
              <a:tr h="371343">
                <a:tc>
                  <a:txBody>
                    <a:bodyPr/>
                    <a:lstStyle/>
                    <a:p>
                      <a:pPr algn="l" fontAlgn="t"/>
                      <a:r>
                        <a:rPr lang="en-IN" sz="1200">
                          <a:solidFill>
                            <a:schemeClr val="accent2">
                              <a:lumMod val="60000"/>
                              <a:lumOff val="40000"/>
                            </a:schemeClr>
                          </a:solidFill>
                          <a:effectLst/>
                          <a:hlinkClick r:id="rId14">
                            <a:extLst>
                              <a:ext uri="{A12FA001-AC4F-418D-AE19-62706E023703}">
                                <ahyp:hlinkClr xmlns:ahyp="http://schemas.microsoft.com/office/drawing/2018/hyperlinkcolor" val="tx"/>
                              </a:ext>
                            </a:extLst>
                          </a:hlinkClick>
                        </a:rPr>
                        <a:t>protected</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An access modifier used for attributes, methods and constructors, making them accessible in the same package and subclasses</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2"/>
                  </a:ext>
                </a:extLst>
              </a:tr>
              <a:tr h="371343">
                <a:tc>
                  <a:txBody>
                    <a:bodyPr/>
                    <a:lstStyle/>
                    <a:p>
                      <a:pPr algn="l" fontAlgn="t"/>
                      <a:r>
                        <a:rPr lang="en-IN" sz="1200">
                          <a:solidFill>
                            <a:schemeClr val="accent2">
                              <a:lumMod val="60000"/>
                              <a:lumOff val="40000"/>
                            </a:schemeClr>
                          </a:solidFill>
                          <a:effectLst/>
                          <a:hlinkClick r:id="rId15">
                            <a:extLst>
                              <a:ext uri="{A12FA001-AC4F-418D-AE19-62706E023703}">
                                <ahyp:hlinkClr xmlns:ahyp="http://schemas.microsoft.com/office/drawing/2018/hyperlinkcolor" val="tx"/>
                              </a:ext>
                            </a:extLst>
                          </a:hlinkClick>
                        </a:rPr>
                        <a:t>public</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An access modifier used for classes, attributes, methods and constructors, making them accessible by any other class</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3"/>
                  </a:ext>
                </a:extLst>
              </a:tr>
              <a:tr h="188463">
                <a:tc>
                  <a:txBody>
                    <a:bodyPr/>
                    <a:lstStyle/>
                    <a:p>
                      <a:pPr algn="l" fontAlgn="t"/>
                      <a:r>
                        <a:rPr lang="en-IN" sz="1200">
                          <a:solidFill>
                            <a:schemeClr val="accent2">
                              <a:lumMod val="60000"/>
                              <a:lumOff val="40000"/>
                            </a:schemeClr>
                          </a:solidFill>
                          <a:effectLst/>
                          <a:hlinkClick r:id="rId16">
                            <a:extLst>
                              <a:ext uri="{A12FA001-AC4F-418D-AE19-62706E023703}">
                                <ahyp:hlinkClr xmlns:ahyp="http://schemas.microsoft.com/office/drawing/2018/hyperlinkcolor" val="tx"/>
                              </a:ext>
                            </a:extLst>
                          </a:hlinkClick>
                        </a:rPr>
                        <a:t>requires</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Specifies required libraries inside a module. New in Java 9</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4"/>
                  </a:ext>
                </a:extLst>
              </a:tr>
              <a:tr h="188463">
                <a:tc>
                  <a:txBody>
                    <a:bodyPr/>
                    <a:lstStyle/>
                    <a:p>
                      <a:pPr algn="l" fontAlgn="t"/>
                      <a:r>
                        <a:rPr lang="en-IN" sz="1200">
                          <a:solidFill>
                            <a:schemeClr val="accent2">
                              <a:lumMod val="60000"/>
                              <a:lumOff val="40000"/>
                            </a:schemeClr>
                          </a:solidFill>
                          <a:effectLst/>
                          <a:hlinkClick r:id="rId17">
                            <a:extLst>
                              <a:ext uri="{A12FA001-AC4F-418D-AE19-62706E023703}">
                                <ahyp:hlinkClr xmlns:ahyp="http://schemas.microsoft.com/office/drawing/2018/hyperlinkcolor" val="tx"/>
                              </a:ext>
                            </a:extLst>
                          </a:hlinkClick>
                        </a:rPr>
                        <a:t>return</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Finished the execution of a method, and can be used to return a value from a method</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5"/>
                  </a:ext>
                </a:extLst>
              </a:tr>
              <a:tr h="188463">
                <a:tc>
                  <a:txBody>
                    <a:bodyPr/>
                    <a:lstStyle/>
                    <a:p>
                      <a:pPr algn="l" fontAlgn="t"/>
                      <a:r>
                        <a:rPr lang="en-IN" sz="1200">
                          <a:solidFill>
                            <a:schemeClr val="accent2">
                              <a:lumMod val="60000"/>
                              <a:lumOff val="40000"/>
                            </a:schemeClr>
                          </a:solidFill>
                          <a:effectLst/>
                          <a:hlinkClick r:id="rId18">
                            <a:extLst>
                              <a:ext uri="{A12FA001-AC4F-418D-AE19-62706E023703}">
                                <ahyp:hlinkClr xmlns:ahyp="http://schemas.microsoft.com/office/drawing/2018/hyperlinkcolor" val="tx"/>
                              </a:ext>
                            </a:extLst>
                          </a:hlinkClick>
                        </a:rPr>
                        <a:t>short</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A data type that can store whole numbers from -32768 to 32767</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6"/>
                  </a:ext>
                </a:extLst>
              </a:tr>
              <a:tr h="371343">
                <a:tc>
                  <a:txBody>
                    <a:bodyPr/>
                    <a:lstStyle/>
                    <a:p>
                      <a:pPr algn="l" fontAlgn="t"/>
                      <a:r>
                        <a:rPr lang="en-IN" sz="1200">
                          <a:solidFill>
                            <a:schemeClr val="accent2">
                              <a:lumMod val="60000"/>
                              <a:lumOff val="40000"/>
                            </a:schemeClr>
                          </a:solidFill>
                          <a:effectLst/>
                          <a:hlinkClick r:id="rId19">
                            <a:extLst>
                              <a:ext uri="{A12FA001-AC4F-418D-AE19-62706E023703}">
                                <ahyp:hlinkClr xmlns:ahyp="http://schemas.microsoft.com/office/drawing/2018/hyperlinkcolor" val="tx"/>
                              </a:ext>
                            </a:extLst>
                          </a:hlinkClick>
                        </a:rPr>
                        <a:t>static</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A non-access modifier used for methods and attributes. Static methods/attributes can be accessed without creating an object of a class</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7"/>
                  </a:ext>
                </a:extLst>
              </a:tr>
              <a:tr h="188463">
                <a:tc>
                  <a:txBody>
                    <a:bodyPr/>
                    <a:lstStyle/>
                    <a:p>
                      <a:pPr algn="l" fontAlgn="t"/>
                      <a:r>
                        <a:rPr lang="en-IN" sz="1200">
                          <a:solidFill>
                            <a:schemeClr val="accent2">
                              <a:lumMod val="60000"/>
                              <a:lumOff val="40000"/>
                            </a:schemeClr>
                          </a:solidFill>
                          <a:effectLst/>
                        </a:rPr>
                        <a:t>strictfp</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Obsolete. Restrict the precision and rounding of floating point calculations</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8"/>
                  </a:ext>
                </a:extLst>
              </a:tr>
              <a:tr h="188463">
                <a:tc>
                  <a:txBody>
                    <a:bodyPr/>
                    <a:lstStyle/>
                    <a:p>
                      <a:pPr algn="l" fontAlgn="t"/>
                      <a:r>
                        <a:rPr lang="en-IN" sz="1200">
                          <a:solidFill>
                            <a:schemeClr val="accent2">
                              <a:lumMod val="60000"/>
                              <a:lumOff val="40000"/>
                            </a:schemeClr>
                          </a:solidFill>
                          <a:effectLst/>
                          <a:hlinkClick r:id="rId20">
                            <a:extLst>
                              <a:ext uri="{A12FA001-AC4F-418D-AE19-62706E023703}">
                                <ahyp:hlinkClr xmlns:ahyp="http://schemas.microsoft.com/office/drawing/2018/hyperlinkcolor" val="tx"/>
                              </a:ext>
                            </a:extLst>
                          </a:hlinkClick>
                        </a:rPr>
                        <a:t>super</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Refers to superclass (parent) objects</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19"/>
                  </a:ext>
                </a:extLst>
              </a:tr>
              <a:tr h="188463">
                <a:tc>
                  <a:txBody>
                    <a:bodyPr/>
                    <a:lstStyle/>
                    <a:p>
                      <a:pPr algn="l" fontAlgn="t"/>
                      <a:r>
                        <a:rPr lang="en-IN" sz="1200">
                          <a:solidFill>
                            <a:schemeClr val="accent2">
                              <a:lumMod val="60000"/>
                              <a:lumOff val="40000"/>
                            </a:schemeClr>
                          </a:solidFill>
                          <a:effectLst/>
                          <a:hlinkClick r:id="rId21">
                            <a:extLst>
                              <a:ext uri="{A12FA001-AC4F-418D-AE19-62706E023703}">
                                <ahyp:hlinkClr xmlns:ahyp="http://schemas.microsoft.com/office/drawing/2018/hyperlinkcolor" val="tx"/>
                              </a:ext>
                            </a:extLst>
                          </a:hlinkClick>
                        </a:rPr>
                        <a:t>switch</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Selects one of many code blocks to be executed</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20"/>
                  </a:ext>
                </a:extLst>
              </a:tr>
              <a:tr h="188463">
                <a:tc>
                  <a:txBody>
                    <a:bodyPr/>
                    <a:lstStyle/>
                    <a:p>
                      <a:pPr algn="l" fontAlgn="t"/>
                      <a:r>
                        <a:rPr lang="en-IN" sz="1200">
                          <a:solidFill>
                            <a:schemeClr val="accent2">
                              <a:lumMod val="60000"/>
                              <a:lumOff val="40000"/>
                            </a:schemeClr>
                          </a:solidFill>
                          <a:effectLst/>
                          <a:hlinkClick r:id="rId22">
                            <a:extLst>
                              <a:ext uri="{A12FA001-AC4F-418D-AE19-62706E023703}">
                                <ahyp:hlinkClr xmlns:ahyp="http://schemas.microsoft.com/office/drawing/2018/hyperlinkcolor" val="tx"/>
                              </a:ext>
                            </a:extLst>
                          </a:hlinkClick>
                        </a:rPr>
                        <a:t>synchronized</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A non-access modifier, which specifies that methods can only be accessed by one thread at a time</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21"/>
                  </a:ext>
                </a:extLst>
              </a:tr>
              <a:tr h="188463">
                <a:tc>
                  <a:txBody>
                    <a:bodyPr/>
                    <a:lstStyle/>
                    <a:p>
                      <a:pPr algn="l" fontAlgn="t"/>
                      <a:r>
                        <a:rPr lang="en-IN" sz="1200">
                          <a:solidFill>
                            <a:schemeClr val="accent2">
                              <a:lumMod val="60000"/>
                              <a:lumOff val="40000"/>
                            </a:schemeClr>
                          </a:solidFill>
                          <a:effectLst/>
                          <a:hlinkClick r:id="rId23">
                            <a:extLst>
                              <a:ext uri="{A12FA001-AC4F-418D-AE19-62706E023703}">
                                <ahyp:hlinkClr xmlns:ahyp="http://schemas.microsoft.com/office/drawing/2018/hyperlinkcolor" val="tx"/>
                              </a:ext>
                            </a:extLst>
                          </a:hlinkClick>
                        </a:rPr>
                        <a:t>this</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Refers to the current object in a method or constructor</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22"/>
                  </a:ext>
                </a:extLst>
              </a:tr>
              <a:tr h="188463">
                <a:tc>
                  <a:txBody>
                    <a:bodyPr/>
                    <a:lstStyle/>
                    <a:p>
                      <a:pPr algn="l" fontAlgn="t"/>
                      <a:r>
                        <a:rPr lang="en-IN" sz="1200">
                          <a:solidFill>
                            <a:schemeClr val="accent2">
                              <a:lumMod val="60000"/>
                              <a:lumOff val="40000"/>
                            </a:schemeClr>
                          </a:solidFill>
                          <a:effectLst/>
                          <a:hlinkClick r:id="rId24">
                            <a:extLst>
                              <a:ext uri="{A12FA001-AC4F-418D-AE19-62706E023703}">
                                <ahyp:hlinkClr xmlns:ahyp="http://schemas.microsoft.com/office/drawing/2018/hyperlinkcolor" val="tx"/>
                              </a:ext>
                            </a:extLst>
                          </a:hlinkClick>
                        </a:rPr>
                        <a:t>throw</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IN" sz="1200" dirty="0">
                          <a:solidFill>
                            <a:schemeClr val="accent2">
                              <a:lumMod val="60000"/>
                              <a:lumOff val="40000"/>
                            </a:schemeClr>
                          </a:solidFill>
                          <a:effectLst/>
                        </a:rPr>
                        <a:t>Creates a custom error</a:t>
                      </a:r>
                      <a:endParaRPr lang="en-IN"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2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5D7D9E5-CC55-77D4-E637-EF46941C5ECC}"/>
              </a:ext>
            </a:extLst>
          </p:cNvPr>
          <p:cNvSpPr>
            <a:spLocks noGrp="1"/>
          </p:cNvSpPr>
          <p:nvPr>
            <p:ph type="title"/>
          </p:nvPr>
        </p:nvSpPr>
        <p:spPr/>
        <p:txBody>
          <a:bodyPr/>
          <a:lstStyle/>
          <a:p>
            <a:r>
              <a:rPr lang="en-US" altLang="en-US" dirty="0">
                <a:sym typeface="Times New Roman" panose="02020603050405020304" pitchFamily="18" charset="0"/>
              </a:rPr>
              <a:t>Java Keywords</a:t>
            </a:r>
          </a:p>
        </p:txBody>
      </p:sp>
      <p:graphicFrame>
        <p:nvGraphicFramePr>
          <p:cNvPr id="3" name="Table 2">
            <a:extLst>
              <a:ext uri="{FF2B5EF4-FFF2-40B4-BE49-F238E27FC236}">
                <a16:creationId xmlns:a16="http://schemas.microsoft.com/office/drawing/2014/main" id="{F1CCABEB-0309-10F5-B1EA-81BD4D72E1DA}"/>
              </a:ext>
            </a:extLst>
          </p:cNvPr>
          <p:cNvGraphicFramePr>
            <a:graphicFrameLocks noGrp="1"/>
          </p:cNvGraphicFramePr>
          <p:nvPr>
            <p:extLst>
              <p:ext uri="{D42A27DB-BD31-4B8C-83A1-F6EECF244321}">
                <p14:modId xmlns:p14="http://schemas.microsoft.com/office/powerpoint/2010/main" val="1474204277"/>
              </p:ext>
            </p:extLst>
          </p:nvPr>
        </p:nvGraphicFramePr>
        <p:xfrm>
          <a:off x="457200" y="2438400"/>
          <a:ext cx="6705600" cy="1502114"/>
        </p:xfrm>
        <a:graphic>
          <a:graphicData uri="http://schemas.openxmlformats.org/drawingml/2006/table">
            <a:tbl>
              <a:tblPr>
                <a:tableStyleId>{8799B23B-EC83-4686-B30A-512413B5E67A}</a:tableStyleId>
              </a:tblPr>
              <a:tblGrid>
                <a:gridCol w="1339534">
                  <a:extLst>
                    <a:ext uri="{9D8B030D-6E8A-4147-A177-3AD203B41FA5}">
                      <a16:colId xmlns:a16="http://schemas.microsoft.com/office/drawing/2014/main" val="20000"/>
                    </a:ext>
                  </a:extLst>
                </a:gridCol>
                <a:gridCol w="5366066">
                  <a:extLst>
                    <a:ext uri="{9D8B030D-6E8A-4147-A177-3AD203B41FA5}">
                      <a16:colId xmlns:a16="http://schemas.microsoft.com/office/drawing/2014/main" val="20001"/>
                    </a:ext>
                  </a:extLst>
                </a:gridCol>
              </a:tblGrid>
              <a:tr h="188459">
                <a:tc>
                  <a:txBody>
                    <a:bodyPr/>
                    <a:lstStyle/>
                    <a:p>
                      <a:pPr algn="l" fontAlgn="t"/>
                      <a:r>
                        <a:rPr lang="en-IN" sz="1200">
                          <a:solidFill>
                            <a:schemeClr val="accent2">
                              <a:lumMod val="60000"/>
                              <a:lumOff val="40000"/>
                            </a:schemeClr>
                          </a:solidFill>
                          <a:effectLst/>
                          <a:hlinkClick r:id="rId2">
                            <a:extLst>
                              <a:ext uri="{A12FA001-AC4F-418D-AE19-62706E023703}">
                                <ahyp:hlinkClr xmlns:ahyp="http://schemas.microsoft.com/office/drawing/2018/hyperlinkcolor" val="tx"/>
                              </a:ext>
                            </a:extLst>
                          </a:hlinkClick>
                        </a:rPr>
                        <a:t>throws</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Indicates what exceptions may be thrown by a method</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0"/>
                  </a:ext>
                </a:extLst>
              </a:tr>
              <a:tr h="188459">
                <a:tc>
                  <a:txBody>
                    <a:bodyPr/>
                    <a:lstStyle/>
                    <a:p>
                      <a:pPr algn="l" fontAlgn="t"/>
                      <a:r>
                        <a:rPr lang="en-IN" sz="1200">
                          <a:solidFill>
                            <a:schemeClr val="accent2">
                              <a:lumMod val="60000"/>
                              <a:lumOff val="40000"/>
                            </a:schemeClr>
                          </a:solidFill>
                          <a:effectLst/>
                          <a:hlinkClick r:id="rId3">
                            <a:extLst>
                              <a:ext uri="{A12FA001-AC4F-418D-AE19-62706E023703}">
                                <ahyp:hlinkClr xmlns:ahyp="http://schemas.microsoft.com/office/drawing/2018/hyperlinkcolor" val="tx"/>
                              </a:ext>
                            </a:extLst>
                          </a:hlinkClick>
                        </a:rPr>
                        <a:t>transient</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Used to ignore an attribute when serializing an object</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1"/>
                  </a:ext>
                </a:extLst>
              </a:tr>
              <a:tr h="188459">
                <a:tc>
                  <a:txBody>
                    <a:bodyPr/>
                    <a:lstStyle/>
                    <a:p>
                      <a:pPr algn="l" fontAlgn="t"/>
                      <a:r>
                        <a:rPr lang="en-IN" sz="1200">
                          <a:solidFill>
                            <a:schemeClr val="accent2">
                              <a:lumMod val="60000"/>
                              <a:lumOff val="40000"/>
                            </a:schemeClr>
                          </a:solidFill>
                          <a:effectLst/>
                          <a:hlinkClick r:id="rId4">
                            <a:extLst>
                              <a:ext uri="{A12FA001-AC4F-418D-AE19-62706E023703}">
                                <ahyp:hlinkClr xmlns:ahyp="http://schemas.microsoft.com/office/drawing/2018/hyperlinkcolor" val="tx"/>
                              </a:ext>
                            </a:extLst>
                          </a:hlinkClick>
                        </a:rPr>
                        <a:t>try</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Creates a try...catch statement</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2"/>
                  </a:ext>
                </a:extLst>
              </a:tr>
              <a:tr h="188459">
                <a:tc>
                  <a:txBody>
                    <a:bodyPr/>
                    <a:lstStyle/>
                    <a:p>
                      <a:pPr algn="l" fontAlgn="t"/>
                      <a:r>
                        <a:rPr lang="en-IN" sz="1200">
                          <a:solidFill>
                            <a:schemeClr val="accent2">
                              <a:lumMod val="60000"/>
                              <a:lumOff val="40000"/>
                            </a:schemeClr>
                          </a:solidFill>
                          <a:effectLst/>
                          <a:hlinkClick r:id="rId5">
                            <a:extLst>
                              <a:ext uri="{A12FA001-AC4F-418D-AE19-62706E023703}">
                                <ahyp:hlinkClr xmlns:ahyp="http://schemas.microsoft.com/office/drawing/2018/hyperlinkcolor" val="tx"/>
                              </a:ext>
                            </a:extLst>
                          </a:hlinkClick>
                        </a:rPr>
                        <a:t>var</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Declares a variable. New in Java 10</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3"/>
                  </a:ext>
                </a:extLst>
              </a:tr>
              <a:tr h="188459">
                <a:tc>
                  <a:txBody>
                    <a:bodyPr/>
                    <a:lstStyle/>
                    <a:p>
                      <a:pPr algn="l" fontAlgn="t"/>
                      <a:r>
                        <a:rPr lang="en-IN" sz="1200">
                          <a:solidFill>
                            <a:schemeClr val="accent2">
                              <a:lumMod val="60000"/>
                              <a:lumOff val="40000"/>
                            </a:schemeClr>
                          </a:solidFill>
                          <a:effectLst/>
                          <a:hlinkClick r:id="rId6">
                            <a:extLst>
                              <a:ext uri="{A12FA001-AC4F-418D-AE19-62706E023703}">
                                <ahyp:hlinkClr xmlns:ahyp="http://schemas.microsoft.com/office/drawing/2018/hyperlinkcolor" val="tx"/>
                              </a:ext>
                            </a:extLst>
                          </a:hlinkClick>
                        </a:rPr>
                        <a:t>void</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dirty="0">
                          <a:solidFill>
                            <a:schemeClr val="accent2">
                              <a:lumMod val="60000"/>
                              <a:lumOff val="40000"/>
                            </a:schemeClr>
                          </a:solidFill>
                          <a:effectLst/>
                        </a:rPr>
                        <a:t>Specifies that a method should not have a return value</a:t>
                      </a:r>
                      <a:endParaRPr lang="en-US"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4"/>
                  </a:ext>
                </a:extLst>
              </a:tr>
              <a:tr h="188459">
                <a:tc>
                  <a:txBody>
                    <a:bodyPr/>
                    <a:lstStyle/>
                    <a:p>
                      <a:pPr algn="l" fontAlgn="t"/>
                      <a:r>
                        <a:rPr lang="en-IN" sz="1200">
                          <a:solidFill>
                            <a:schemeClr val="accent2">
                              <a:lumMod val="60000"/>
                              <a:lumOff val="40000"/>
                            </a:schemeClr>
                          </a:solidFill>
                          <a:effectLst/>
                          <a:hlinkClick r:id="rId7">
                            <a:extLst>
                              <a:ext uri="{A12FA001-AC4F-418D-AE19-62706E023703}">
                                <ahyp:hlinkClr xmlns:ahyp="http://schemas.microsoft.com/office/drawing/2018/hyperlinkcolor" val="tx"/>
                              </a:ext>
                            </a:extLst>
                          </a:hlinkClick>
                        </a:rPr>
                        <a:t>volatile</a:t>
                      </a:r>
                      <a:endParaRPr lang="en-IN"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US" sz="1200">
                          <a:solidFill>
                            <a:schemeClr val="accent2">
                              <a:lumMod val="60000"/>
                              <a:lumOff val="40000"/>
                            </a:schemeClr>
                          </a:solidFill>
                          <a:effectLst/>
                        </a:rPr>
                        <a:t>Indicates that an attribute is not cached thread-locally, and is always read from the "main memory"</a:t>
                      </a:r>
                      <a:endParaRPr lang="en-US" sz="120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5"/>
                  </a:ext>
                </a:extLst>
              </a:tr>
              <a:tr h="188459">
                <a:tc>
                  <a:txBody>
                    <a:bodyPr/>
                    <a:lstStyle/>
                    <a:p>
                      <a:pPr algn="l" fontAlgn="t"/>
                      <a:r>
                        <a:rPr lang="en-IN" sz="1200" dirty="0">
                          <a:solidFill>
                            <a:schemeClr val="accent2">
                              <a:lumMod val="60000"/>
                              <a:lumOff val="40000"/>
                            </a:schemeClr>
                          </a:solidFill>
                          <a:effectLst/>
                          <a:hlinkClick r:id="rId8">
                            <a:extLst>
                              <a:ext uri="{A12FA001-AC4F-418D-AE19-62706E023703}">
                                <ahyp:hlinkClr xmlns:ahyp="http://schemas.microsoft.com/office/drawing/2018/hyperlinkcolor" val="tx"/>
                              </a:ext>
                            </a:extLst>
                          </a:hlinkClick>
                        </a:rPr>
                        <a:t>while</a:t>
                      </a:r>
                      <a:endParaRPr lang="en-IN"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5581" marR="2791" marT="2791" marB="2791"/>
                </a:tc>
                <a:tc>
                  <a:txBody>
                    <a:bodyPr/>
                    <a:lstStyle/>
                    <a:p>
                      <a:pPr algn="l" fontAlgn="t"/>
                      <a:r>
                        <a:rPr lang="en-IN" sz="1200" dirty="0">
                          <a:solidFill>
                            <a:schemeClr val="accent2">
                              <a:lumMod val="60000"/>
                              <a:lumOff val="40000"/>
                            </a:schemeClr>
                          </a:solidFill>
                          <a:effectLst/>
                        </a:rPr>
                        <a:t>Creates a while loop</a:t>
                      </a:r>
                      <a:endParaRPr lang="en-IN" sz="1200" dirty="0">
                        <a:solidFill>
                          <a:schemeClr val="accent2">
                            <a:lumMod val="60000"/>
                            <a:lumOff val="40000"/>
                          </a:schemeClr>
                        </a:solidFill>
                        <a:effectLst/>
                        <a:latin typeface="Times New Roman" panose="02020603050405020304" pitchFamily="18" charset="0"/>
                        <a:cs typeface="Times New Roman" panose="02020603050405020304" pitchFamily="18" charset="0"/>
                      </a:endParaRPr>
                    </a:p>
                  </a:txBody>
                  <a:tcPr marL="2791" marR="2791" marT="2791" marB="2791"/>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31A6F3AC-F30D-11C0-608C-8284DAAA6536}"/>
              </a:ext>
            </a:extLst>
          </p:cNvPr>
          <p:cNvSpPr>
            <a:spLocks noGrp="1"/>
          </p:cNvSpPr>
          <p:nvPr>
            <p:ph type="title"/>
          </p:nvPr>
        </p:nvSpPr>
        <p:spPr/>
        <p:txBody>
          <a:bodyPr>
            <a:normAutofit/>
          </a:bodyPr>
          <a:lstStyle/>
          <a:p>
            <a:r>
              <a:rPr lang="en-US" altLang="en-US" dirty="0">
                <a:sym typeface="Times New Roman" panose="02020603050405020304" pitchFamily="18" charset="0"/>
              </a:rPr>
              <a:t>Writing Your First Java Program</a:t>
            </a:r>
          </a:p>
        </p:txBody>
      </p:sp>
      <p:sp>
        <p:nvSpPr>
          <p:cNvPr id="12" name="TextBox 11">
            <a:extLst>
              <a:ext uri="{FF2B5EF4-FFF2-40B4-BE49-F238E27FC236}">
                <a16:creationId xmlns:a16="http://schemas.microsoft.com/office/drawing/2014/main" id="{62C52EAB-F428-6B4F-F0A1-F3F4BB7F6EBE}"/>
              </a:ext>
            </a:extLst>
          </p:cNvPr>
          <p:cNvSpPr txBox="1"/>
          <p:nvPr/>
        </p:nvSpPr>
        <p:spPr>
          <a:xfrm>
            <a:off x="533400" y="1676400"/>
            <a:ext cx="6488798" cy="2540824"/>
          </a:xfrm>
          <a:prstGeom prst="rect">
            <a:avLst/>
          </a:prstGeom>
          <a:noFill/>
        </p:spPr>
        <p:txBody>
          <a:bodyPr wrap="square">
            <a:spAutoFit/>
          </a:bodyPr>
          <a:lstStyle/>
          <a:p>
            <a:pPr>
              <a:lnSpc>
                <a:spcPct val="150000"/>
              </a:lnSpc>
              <a:buNone/>
            </a:pPr>
            <a:r>
              <a:rPr lang="en-IN" b="0" dirty="0">
                <a:solidFill>
                  <a:srgbClr val="569CD6"/>
                </a:solidFill>
                <a:effectLst/>
                <a:latin typeface="Consolas" panose="020B0609020204030204" pitchFamily="49" charset="0"/>
              </a:rPr>
              <a:t>public</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class</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abc</a:t>
            </a:r>
            <a:r>
              <a:rPr lang="en-IN" b="0" dirty="0">
                <a:solidFill>
                  <a:srgbClr val="CCCCCC"/>
                </a:solidFill>
                <a:effectLst/>
                <a:latin typeface="Consolas" panose="020B0609020204030204" pitchFamily="49" charset="0"/>
              </a:rPr>
              <a:t> {</a:t>
            </a:r>
            <a:br>
              <a:rPr lang="en-IN" b="0" dirty="0">
                <a:solidFill>
                  <a:srgbClr val="CCCCCC"/>
                </a:solidFill>
                <a:effectLst/>
                <a:latin typeface="Consolas" panose="020B0609020204030204" pitchFamily="49" charset="0"/>
              </a:rPr>
            </a:b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public</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static</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void</a:t>
            </a:r>
            <a:r>
              <a:rPr lang="en-IN" b="0" dirty="0">
                <a:solidFill>
                  <a:srgbClr val="CCCCCC"/>
                </a:solidFill>
                <a:effectLst/>
                <a:latin typeface="Consolas" panose="020B0609020204030204" pitchFamily="49" charset="0"/>
              </a:rPr>
              <a:t> </a:t>
            </a:r>
            <a:r>
              <a:rPr lang="en-IN" b="0" dirty="0">
                <a:solidFill>
                  <a:srgbClr val="DCDCAA"/>
                </a:solidFill>
                <a:effectLst/>
                <a:latin typeface="Consolas" panose="020B0609020204030204" pitchFamily="49" charset="0"/>
              </a:rPr>
              <a:t>main</a:t>
            </a:r>
            <a:r>
              <a:rPr lang="en-IN" b="0" dirty="0">
                <a:solidFill>
                  <a:srgbClr val="CCCCCC"/>
                </a:solidFill>
                <a:effectLst/>
                <a:latin typeface="Consolas" panose="020B0609020204030204" pitchFamily="49" charset="0"/>
              </a:rPr>
              <a:t>(</a:t>
            </a:r>
            <a:r>
              <a:rPr lang="en-IN" b="0" dirty="0">
                <a:solidFill>
                  <a:srgbClr val="4EC9B0"/>
                </a:solidFill>
                <a:effectLst/>
                <a:latin typeface="Consolas" panose="020B0609020204030204" pitchFamily="49" charset="0"/>
              </a:rPr>
              <a:t>String</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args</a:t>
            </a:r>
            <a:r>
              <a:rPr lang="en-IN" b="0" dirty="0">
                <a:solidFill>
                  <a:srgbClr val="CCCCCC"/>
                </a:solidFill>
                <a:effectLst/>
                <a:latin typeface="Consolas" panose="020B0609020204030204" pitchFamily="49" charset="0"/>
              </a:rPr>
              <a:t>[]) {</a:t>
            </a:r>
          </a:p>
          <a:p>
            <a:pPr>
              <a:lnSpc>
                <a:spcPct val="150000"/>
              </a:lnSpc>
              <a:buNone/>
            </a:pP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System</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out</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println</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"Hii"</a:t>
            </a:r>
            <a:r>
              <a:rPr lang="en-IN" b="0" dirty="0">
                <a:solidFill>
                  <a:srgbClr val="CCCCCC"/>
                </a:solidFill>
                <a:effectLst/>
                <a:latin typeface="Consolas" panose="020B0609020204030204" pitchFamily="49" charset="0"/>
              </a:rPr>
              <a:t>);</a:t>
            </a:r>
          </a:p>
          <a:p>
            <a:pPr>
              <a:lnSpc>
                <a:spcPct val="150000"/>
              </a:lnSpc>
              <a:buNone/>
            </a:pP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System</a:t>
            </a:r>
            <a:r>
              <a:rPr lang="en-IN" b="0" dirty="0" err="1">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out</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print</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"Bye"</a:t>
            </a:r>
            <a:r>
              <a:rPr lang="en-IN" b="0" dirty="0">
                <a:solidFill>
                  <a:srgbClr val="CCCCCC"/>
                </a:solidFill>
                <a:effectLst/>
                <a:latin typeface="Consolas" panose="020B0609020204030204" pitchFamily="49" charset="0"/>
              </a:rPr>
              <a:t>);</a:t>
            </a:r>
          </a:p>
          <a:p>
            <a:pPr>
              <a:lnSpc>
                <a:spcPct val="150000"/>
              </a:lnSpc>
              <a:buNone/>
            </a:pPr>
            <a:r>
              <a:rPr lang="en-IN" b="0" dirty="0">
                <a:solidFill>
                  <a:srgbClr val="CCCCCC"/>
                </a:solidFill>
                <a:effectLst/>
                <a:latin typeface="Consolas" panose="020B0609020204030204" pitchFamily="49" charset="0"/>
              </a:rPr>
              <a:t>    }</a:t>
            </a:r>
          </a:p>
          <a:p>
            <a:pPr>
              <a:lnSpc>
                <a:spcPct val="150000"/>
              </a:lnSpc>
            </a:pPr>
            <a:r>
              <a:rPr lang="en-IN" b="0" dirty="0">
                <a:solidFill>
                  <a:srgbClr val="CCCCCC"/>
                </a:solidFill>
                <a:effectLst/>
                <a:latin typeface="Consolas" panose="020B0609020204030204" pitchFamily="49"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29681C5-44A8-F307-2789-B7C2DFD673C9}"/>
              </a:ext>
            </a:extLst>
          </p:cNvPr>
          <p:cNvSpPr>
            <a:spLocks noGrp="1"/>
          </p:cNvSpPr>
          <p:nvPr>
            <p:ph type="title"/>
          </p:nvPr>
        </p:nvSpPr>
        <p:spPr/>
        <p:txBody>
          <a:bodyPr/>
          <a:lstStyle/>
          <a:p>
            <a:r>
              <a:rPr lang="en-IN" dirty="0"/>
              <a:t>Term explanation</a:t>
            </a:r>
          </a:p>
        </p:txBody>
      </p:sp>
      <p:sp>
        <p:nvSpPr>
          <p:cNvPr id="3" name="Text Placeholder 2">
            <a:extLst>
              <a:ext uri="{FF2B5EF4-FFF2-40B4-BE49-F238E27FC236}">
                <a16:creationId xmlns:a16="http://schemas.microsoft.com/office/drawing/2014/main" id="{EA779CA0-08FB-A6BA-89C0-532028B3866A}"/>
              </a:ext>
            </a:extLst>
          </p:cNvPr>
          <p:cNvSpPr>
            <a:spLocks noGrp="1"/>
          </p:cNvSpPr>
          <p:nvPr>
            <p:ph type="body" idx="1"/>
          </p:nvPr>
        </p:nvSpPr>
        <p:spPr>
          <a:xfrm>
            <a:off x="304800" y="1600200"/>
            <a:ext cx="7772400" cy="4953000"/>
          </a:xfrm>
        </p:spPr>
        <p:txBody>
          <a:bodyPr rtlCol="0">
            <a:noAutofit/>
          </a:bodyPr>
          <a:lstStyle/>
          <a:p>
            <a:r>
              <a:rPr lang="en-US" sz="1800" dirty="0">
                <a:solidFill>
                  <a:schemeClr val="accent5"/>
                </a:solidFill>
              </a:rPr>
              <a:t>public</a:t>
            </a:r>
            <a:r>
              <a:rPr lang="en-US" sz="1800" dirty="0"/>
              <a:t>: makes the main method accessible from anywhere,</a:t>
            </a:r>
          </a:p>
          <a:p>
            <a:r>
              <a:rPr lang="en-US" sz="1800" dirty="0"/>
              <a:t>	allowing the JVM to invoke it when the program is executed. </a:t>
            </a:r>
          </a:p>
          <a:p>
            <a:r>
              <a:rPr lang="en-US" sz="1800" dirty="0">
                <a:solidFill>
                  <a:schemeClr val="accent5"/>
                </a:solidFill>
              </a:rPr>
              <a:t>static</a:t>
            </a:r>
            <a:r>
              <a:rPr lang="en-US" sz="1800" dirty="0"/>
              <a:t>: means the main method belongs to the class itself, </a:t>
            </a:r>
          </a:p>
          <a:p>
            <a:r>
              <a:rPr lang="en-US" sz="1800" dirty="0"/>
              <a:t>	not to any specific instance of the class. </a:t>
            </a:r>
          </a:p>
          <a:p>
            <a:r>
              <a:rPr lang="en-US" sz="1800" dirty="0"/>
              <a:t>	This allows the JVM to call the main method without needing to create an object of the class. </a:t>
            </a:r>
          </a:p>
          <a:p>
            <a:r>
              <a:rPr lang="en-US" sz="1800" dirty="0">
                <a:solidFill>
                  <a:schemeClr val="accent5"/>
                </a:solidFill>
              </a:rPr>
              <a:t>void</a:t>
            </a:r>
            <a:r>
              <a:rPr lang="en-US" sz="1800" dirty="0"/>
              <a:t>: method does not return any value. When the main method completes its execution, it doesn't send any result back to the JVM. </a:t>
            </a:r>
          </a:p>
          <a:p>
            <a:r>
              <a:rPr lang="en-US" sz="1800" dirty="0">
                <a:solidFill>
                  <a:schemeClr val="accent5"/>
                </a:solidFill>
              </a:rPr>
              <a:t>main</a:t>
            </a:r>
            <a:r>
              <a:rPr lang="en-US" sz="1800" dirty="0"/>
              <a:t>: The JVM recognizes as the entry point of the program. When you run a Java program, the JVM searches for this method and begins execution there. </a:t>
            </a:r>
          </a:p>
          <a:p>
            <a:r>
              <a:rPr lang="en-US" sz="1800" dirty="0">
                <a:solidFill>
                  <a:schemeClr val="accent5"/>
                </a:solidFill>
              </a:rPr>
              <a:t>String[] </a:t>
            </a:r>
            <a:r>
              <a:rPr lang="en-US" sz="1800" dirty="0" err="1">
                <a:solidFill>
                  <a:schemeClr val="accent5"/>
                </a:solidFill>
              </a:rPr>
              <a:t>args</a:t>
            </a:r>
            <a:r>
              <a:rPr lang="en-US" sz="1800" dirty="0"/>
              <a:t>: Declares a parameter named </a:t>
            </a:r>
            <a:r>
              <a:rPr lang="en-US" sz="1800" dirty="0" err="1"/>
              <a:t>args</a:t>
            </a:r>
            <a:r>
              <a:rPr lang="en-US" sz="1800" dirty="0"/>
              <a:t>, This array is used to store any command-line arguments passed to the program when it's executed. </a:t>
            </a:r>
          </a:p>
          <a:p>
            <a:r>
              <a:rPr lang="en-US" sz="1800" dirty="0"/>
              <a:t>For example, if you run java </a:t>
            </a:r>
            <a:r>
              <a:rPr lang="en-US" sz="1800" dirty="0" err="1"/>
              <a:t>MyProgram</a:t>
            </a:r>
            <a:r>
              <a:rPr lang="en-US" sz="1800" dirty="0"/>
              <a:t> arg1 arg2, the </a:t>
            </a:r>
            <a:r>
              <a:rPr lang="en-US" sz="1800" dirty="0" err="1"/>
              <a:t>args</a:t>
            </a:r>
            <a:r>
              <a:rPr lang="en-US" sz="1800" dirty="0"/>
              <a:t> array will contain two elements: "arg1" and "arg2". </a:t>
            </a:r>
            <a:endParaRPr lang="en-IN" sz="1800"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694</TotalTime>
  <Words>1347</Words>
  <Application>Microsoft Office PowerPoint</Application>
  <PresentationFormat>On-screen Show (4:3)</PresentationFormat>
  <Paragraphs>214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Consolas</vt:lpstr>
      <vt:lpstr>Times New Roman</vt:lpstr>
      <vt:lpstr>Trebuchet MS</vt:lpstr>
      <vt:lpstr>Wingdings 3</vt:lpstr>
      <vt:lpstr>Facet</vt:lpstr>
      <vt:lpstr>PowerPoint Presentation</vt:lpstr>
      <vt:lpstr>Naming Conventions</vt:lpstr>
      <vt:lpstr>Identifiers </vt:lpstr>
      <vt:lpstr>Keywords</vt:lpstr>
      <vt:lpstr>Java Keywords</vt:lpstr>
      <vt:lpstr>PowerPoint Presentation</vt:lpstr>
      <vt:lpstr>Java Keywords</vt:lpstr>
      <vt:lpstr>Writing Your First Java Program</vt:lpstr>
      <vt:lpstr>Term explanation</vt:lpstr>
      <vt:lpstr>Compiling and Executing Java Program</vt:lpstr>
      <vt:lpstr>Compiling and Executing Java Program</vt:lpstr>
      <vt:lpstr>Important Points</vt:lpstr>
      <vt:lpstr>Named Constants</vt:lpstr>
      <vt:lpstr>Access Specifiers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RA-V</dc:creator>
  <cp:lastModifiedBy>Aman Singh</cp:lastModifiedBy>
  <cp:revision>70</cp:revision>
  <dcterms:created xsi:type="dcterms:W3CDTF">2006-08-16T00:00:00Z</dcterms:created>
  <dcterms:modified xsi:type="dcterms:W3CDTF">2025-06-25T11:20:29Z</dcterms:modified>
</cp:coreProperties>
</file>